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7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322"/>
  </p:normalViewPr>
  <p:slideViewPr>
    <p:cSldViewPr snapToGrid="0">
      <p:cViewPr varScale="1">
        <p:scale>
          <a:sx n="103" d="100"/>
          <a:sy n="103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A9C72-45C8-15B9-B792-28331904D4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9CBEEC-EB5D-DA80-039A-5FB460E50E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33616-CEC9-9800-02DC-5046CE4BC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53D1-AD18-164E-A637-280404990963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B9ED6-8AFF-317C-E99A-DD55F0844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8CF9D-6BCF-9793-4F58-56EA95000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4D92-97F1-2148-A8DC-54D992A46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48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6E3EF-8F80-A794-C131-8262DEF36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641F32-D7F2-6FA6-98EE-5CCECDCA7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40FC9-FDB6-F082-BC2E-3C20FFD13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53D1-AD18-164E-A637-280404990963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FC7A9-DB05-5DC0-1A5B-EC32CB7D5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E828F-C0F8-3662-DA88-6C0346268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4D92-97F1-2148-A8DC-54D992A46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69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9E5923-F115-1FE0-B95C-66FE2F8BC4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2AFEE4-68BE-8AE7-13AC-0AA761B19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3C7B0-053E-5023-C298-B0FEF16DD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53D1-AD18-164E-A637-280404990963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A3439-9A63-7788-DA7E-97B1490D2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15D50-F1ED-7857-16F1-875313DE3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4D92-97F1-2148-A8DC-54D992A46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22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9D5D5-BBF8-B90A-782F-490370CB7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72164-B628-49BC-A3C1-AB25AD9CC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FF7B7-9712-556B-23E4-3B895C40C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53D1-AD18-164E-A637-280404990963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CED27-D4A5-7BA3-3D69-8B97AAA2F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EFCDE-0C6F-F82E-CC73-CA61CC065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4D92-97F1-2148-A8DC-54D992A46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8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3458A-4FF6-9A63-2EEF-A4EBC6FBF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792A6-67A5-C49E-2CF3-954F126F2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E445C-F268-9D6D-9000-2D85FAFFA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53D1-AD18-164E-A637-280404990963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2EAA7-4F24-919E-B1AE-C41031CEE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4A8A6-23E7-7592-2641-8696169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4D92-97F1-2148-A8DC-54D992A46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3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87241-C65E-7DF4-4313-093E08B2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57C44-14C8-5C3C-A700-A85F027459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4D4CD2-CDCA-F2D1-867B-8069B5C7A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6F5373-9855-B983-D226-FB10EC7CA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53D1-AD18-164E-A637-280404990963}" type="datetimeFigureOut">
              <a:rPr lang="en-US" smtClean="0"/>
              <a:t>5/16/23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55AB7-438C-E996-1A5A-3D0394CB7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16A8E-FE69-5668-27A4-B81C70543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4D92-97F1-2148-A8DC-54D992A46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1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2106A-8FC1-F299-1C72-F3B1EBC81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F9533-62FE-DB1B-9235-682D20F1B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9C6530-BC9A-2087-121F-F8AF2AD71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96EA52-052F-AEEE-D400-FEFA635D9C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59913E-6B06-344C-A634-063ED5824C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41DCB0-BD66-41BC-C218-7DA9F13DF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53D1-AD18-164E-A637-280404990963}" type="datetimeFigureOut">
              <a:rPr lang="en-US" smtClean="0"/>
              <a:t>5/16/23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BD5670-6B1D-F3E4-F0B9-9A9DD0729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515B48-2740-1589-608E-AF0972C19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4D92-97F1-2148-A8DC-54D992A46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31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D8523-4F14-2CAF-5497-652441705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E3A008-D4C4-DBD3-59EA-5AD4CCCE6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53D1-AD18-164E-A637-280404990963}" type="datetimeFigureOut">
              <a:rPr lang="en-US" smtClean="0"/>
              <a:t>5/16/23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8B8ED-E6B3-51DE-7C52-414E9B2F8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DC4C17-129C-12C2-5628-D0213710F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4D92-97F1-2148-A8DC-54D992A46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10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E3C67A-07F1-EEFF-E9D0-E8E586710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53D1-AD18-164E-A637-280404990963}" type="datetimeFigureOut">
              <a:rPr lang="en-US" smtClean="0"/>
              <a:t>5/16/23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CA9D09-09CF-ABD9-262D-0FF3845E8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FDD51A-B4E3-671B-226C-D7429EB2A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4D92-97F1-2148-A8DC-54D992A46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48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949E3-52F1-18D6-9320-8E04A525B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2FF17-34B0-6251-D423-812580D7B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57922-7FD4-6130-5BB9-F849CF923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A058C-25FC-4A67-D3BB-F06145DA2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53D1-AD18-164E-A637-280404990963}" type="datetimeFigureOut">
              <a:rPr lang="en-US" smtClean="0"/>
              <a:t>5/16/23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0EFDDF-6E4D-AC6E-C12B-6CAA2F7F5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C3669-5627-CB6E-7D52-7F684F892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4D92-97F1-2148-A8DC-54D992A46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79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31376-9655-8FD9-F95E-AF304037A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93A5D6-4446-E057-B73B-DC93C45059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8DEA46-940F-8B9E-8F89-4B383C35D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73685-12BB-7784-6131-AEA2509F0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53D1-AD18-164E-A637-280404990963}" type="datetimeFigureOut">
              <a:rPr lang="en-US" smtClean="0"/>
              <a:t>5/16/23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07EC75-1F45-4B95-F1DD-6331A8CA8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F5A96-B05E-33D1-9406-93D235C3A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4D92-97F1-2148-A8DC-54D992A46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34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A69CB-B1E4-521D-1679-3ADCA9632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18A1C-C959-6CA0-B87C-6DBC906CB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DABF6-5EA8-E87E-BC2C-0149FF9738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553D1-AD18-164E-A637-280404990963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EBCDD-025B-D23C-89F3-4BFC854EF5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5E614-8C42-EAFE-6281-0BEDEBB285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14D92-97F1-2148-A8DC-54D992A46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5.emf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4.emf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3.emf"/><Relationship Id="rId5" Type="http://schemas.openxmlformats.org/officeDocument/2006/relationships/tags" Target="../tags/tag5.xml"/><Relationship Id="rId15" Type="http://schemas.openxmlformats.org/officeDocument/2006/relationships/image" Target="../media/image7.emf"/><Relationship Id="rId10" Type="http://schemas.openxmlformats.org/officeDocument/2006/relationships/image" Target="../media/image2.emf"/><Relationship Id="rId4" Type="http://schemas.openxmlformats.org/officeDocument/2006/relationships/tags" Target="../tags/tag4.xml"/><Relationship Id="rId9" Type="http://schemas.openxmlformats.org/officeDocument/2006/relationships/image" Target="../media/image1.emf"/><Relationship Id="rId1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tags" Target="../tags/tag10.xml"/><Relationship Id="rId7" Type="http://schemas.openxmlformats.org/officeDocument/2006/relationships/image" Target="../media/image10.emf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4.emf"/><Relationship Id="rId5" Type="http://schemas.openxmlformats.org/officeDocument/2006/relationships/tags" Target="../tags/tag12.xml"/><Relationship Id="rId10" Type="http://schemas.openxmlformats.org/officeDocument/2006/relationships/image" Target="../media/image13.emf"/><Relationship Id="rId4" Type="http://schemas.openxmlformats.org/officeDocument/2006/relationships/tags" Target="../tags/tag11.xml"/><Relationship Id="rId9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428D6-DDBF-1D86-9C17-5186EA5681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Steady State Calculations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F2260-9FC3-8D4A-78BC-4BFEE5871F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76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62894-BE76-848F-74E4-8068A08BB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High Antibody Level Case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0DD9E7-9BC5-6438-0086-1B901391D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8" y="2226469"/>
            <a:ext cx="3670439" cy="29280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6F55C2-9ADD-4E4C-6CBE-3C2A5B31F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667" y="2226469"/>
            <a:ext cx="3670439" cy="29280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CB6B77-1A70-5A2B-6A99-B316B9981F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8666" y="2226469"/>
            <a:ext cx="3783489" cy="303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302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562DA-C136-E413-9204-2A0B0070A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895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Equations</a:t>
            </a:r>
          </a:p>
        </p:txBody>
      </p:sp>
      <p:pic>
        <p:nvPicPr>
          <p:cNvPr id="4" name="Picture 3" descr="\documentclass{article}&#10;\usepackage{amsmath}&#10;\pagestyle{empty}&#10;\begin{document}&#10;&#10;&#10;\begin{align*}&#10;    \frac{dA_0}{dt} &amp;= -\frac{2k_1rA_0}{r_{tot}} + k_1^{off}A_1, \\&#10;    \frac{dA_1}{dt} &amp;= \frac{2k_1rA_0}{r_{tot}} - k_1^{off}A_1 - \frac{k_2rA_1}{r_{tot}} + 2k_1^{off}A_2, \\&#10;    \frac{dA_2}{dt} &amp;= \frac{k_2rA_1}{r_{tot}} - 2k_1^{off}A_2, \\&#10;    \frac{dr}{dt} &amp;= -\frac{2k_1rA_0}{r_{tot}} + k_1^{off}A_1 - \frac{k_2rA_1}{r_{tot}} + 2k^{off}A_2,&#10;\end{align*}&#10;&#10;\end{document}" title="IguanaTex Bitmap Display">
            <a:extLst>
              <a:ext uri="{FF2B5EF4-FFF2-40B4-BE49-F238E27FC236}">
                <a16:creationId xmlns:a16="http://schemas.microsoft.com/office/drawing/2014/main" id="{5C3154B4-4BE2-90AB-19E8-416825F6E88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00495" y="1426810"/>
            <a:ext cx="4324100" cy="2078894"/>
          </a:xfrm>
          <a:prstGeom prst="rect">
            <a:avLst/>
          </a:prstGeom>
        </p:spPr>
      </p:pic>
      <p:pic>
        <p:nvPicPr>
          <p:cNvPr id="5" name="Picture 4" descr="\documentclass{article}&#10;\usepackage{amsmath}&#10;\pagestyle{empty}&#10;\begin{document}&#10;&#10;&#10;\begin{align*}&#10;    r_{tot} &amp;= r + A_1 + 2A_2, \\&#10;    A_{tot} &amp;= A_0 + A_1 + A_2.&#10;\end{align*}&#10;&#10;\end{document}" title="IguanaTex Bitmap Display">
            <a:extLst>
              <a:ext uri="{FF2B5EF4-FFF2-40B4-BE49-F238E27FC236}">
                <a16:creationId xmlns:a16="http://schemas.microsoft.com/office/drawing/2014/main" id="{8EC3D128-0039-5DB3-0288-0FE1671FF6A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7367406" y="2824732"/>
            <a:ext cx="1999243" cy="515934"/>
          </a:xfrm>
          <a:prstGeom prst="rect">
            <a:avLst/>
          </a:prstGeom>
        </p:spPr>
      </p:pic>
      <p:pic>
        <p:nvPicPr>
          <p:cNvPr id="6" name="Picture 5" descr="\documentclass{article}&#10;\usepackage{amsmath}&#10;\pagestyle{empty}&#10;\begin{document}&#10;&#10;&#10;$$ k_1 = k^{on}A_{init} $$&#10;&#10;\end{document}" title="IguanaTex Bitmap Display">
            <a:extLst>
              <a:ext uri="{FF2B5EF4-FFF2-40B4-BE49-F238E27FC236}">
                <a16:creationId xmlns:a16="http://schemas.microsoft.com/office/drawing/2014/main" id="{305F1C4F-F172-387D-3826-5D84A3C7455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7793910" y="2118226"/>
            <a:ext cx="1291552" cy="231795"/>
          </a:xfrm>
          <a:prstGeom prst="rect">
            <a:avLst/>
          </a:prstGeom>
        </p:spPr>
      </p:pic>
      <p:pic>
        <p:nvPicPr>
          <p:cNvPr id="7" name="Picture 6" descr="\documentclass{article}&#10;\usepackage{amsmath}&#10;\pagestyle{empty}&#10;\begin{document}&#10;&#10;\begin{align*}&#10;    \frac{dA_1}{dt} &amp;= 2\alpha_1 (1-A_1-2A_2)(\beta - A_1 - A_2) - A_1 - \alpha_2 (1-A_1-2A_2)A_1 + 2A_2, \\&#10;    \frac{dA_2}{dt} &amp;= \alpha_2 (1-A_1-2A_2)A_1 - 2A_2.&#10;\end{align*}&#10;&#10;&#10;\end{document}" title="IguanaTex Bitmap Display">
            <a:extLst>
              <a:ext uri="{FF2B5EF4-FFF2-40B4-BE49-F238E27FC236}">
                <a16:creationId xmlns:a16="http://schemas.microsoft.com/office/drawing/2014/main" id="{31968031-2783-289F-D3CD-74E9DEE5C5F0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25005" y="4643567"/>
            <a:ext cx="7654234" cy="1060526"/>
          </a:xfrm>
          <a:prstGeom prst="rect">
            <a:avLst/>
          </a:prstGeom>
        </p:spPr>
      </p:pic>
      <p:pic>
        <p:nvPicPr>
          <p:cNvPr id="8" name="Content Placeholder 7" descr="\documentclass{article}&#10;\usepackage{amsmath}&#10;\pagestyle{empty}&#10;\begin{document}&#10;&#10;&#10;$$ \beta = \frac{A^{tot}}{r^{tot}} $$&#10;&#10;\end{document}" title="IguanaTex Bitmap Display">
            <a:extLst>
              <a:ext uri="{FF2B5EF4-FFF2-40B4-BE49-F238E27FC236}">
                <a16:creationId xmlns:a16="http://schemas.microsoft.com/office/drawing/2014/main" id="{E30AE25E-20DC-FA4B-6807-F81F6A90A398}"/>
              </a:ext>
            </a:extLst>
          </p:cNvPr>
          <p:cNvPicPr>
            <a:picLocks noGrp="1" noChangeAspect="1"/>
          </p:cNvPicPr>
          <p:nvPr>
            <p:ph idx="1"/>
            <p:custDataLst>
              <p:tags r:id="rId5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9002333" y="5008792"/>
            <a:ext cx="947346" cy="534400"/>
          </a:xfrm>
          <a:prstGeom prst="rect">
            <a:avLst/>
          </a:prstGeom>
        </p:spPr>
      </p:pic>
      <p:pic>
        <p:nvPicPr>
          <p:cNvPr id="9" name="Picture 8" descr="\documentclass{article}&#10;\usepackage{amsmath}&#10;\pagestyle{empty}&#10;\begin{document}&#10;&#10;&#10;$$ \alpha_1 = \frac{k_1}{k^{off}} $$&#10;&#10;\end{document}" title="IguanaTex Bitmap Display">
            <a:extLst>
              <a:ext uri="{FF2B5EF4-FFF2-40B4-BE49-F238E27FC236}">
                <a16:creationId xmlns:a16="http://schemas.microsoft.com/office/drawing/2014/main" id="{D1B2CEE9-2E56-6D19-810A-0464187BA597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10224710" y="4978078"/>
            <a:ext cx="1145143" cy="534400"/>
          </a:xfrm>
          <a:prstGeom prst="rect">
            <a:avLst/>
          </a:prstGeom>
        </p:spPr>
      </p:pic>
      <p:pic>
        <p:nvPicPr>
          <p:cNvPr id="10" name="Picture 9" descr="\documentclass{article}&#10;\usepackage{amsmath}&#10;\pagestyle{empty}&#10;\begin{document}&#10;&#10;&#10;$$ \alpha_2 = \frac{k_2}{k^{off}} $$&#10;&#10;\end{document}" title="IguanaTex Bitmap Display">
            <a:extLst>
              <a:ext uri="{FF2B5EF4-FFF2-40B4-BE49-F238E27FC236}">
                <a16:creationId xmlns:a16="http://schemas.microsoft.com/office/drawing/2014/main" id="{DE739A7C-4A3F-019B-CE10-EC869E1EB01D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9671923" y="5704093"/>
            <a:ext cx="1105573" cy="51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170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F810-5BA2-1C7D-75DA-0AEDB1567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Steady State Heatmaps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0E0ED-0A96-3C41-BA2D-FF028B956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F3F8B8-318B-CCD7-D0F5-521E3FD81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531" y="1699304"/>
            <a:ext cx="5741335" cy="50845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51CE0E-02A3-0BF9-DBF9-8A43B2C45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34" y="1699304"/>
            <a:ext cx="5741335" cy="508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368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65F40-7289-DFC8-400E-79F763000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Nullclines</a:t>
            </a:r>
          </a:p>
        </p:txBody>
      </p:sp>
      <p:pic>
        <p:nvPicPr>
          <p:cNvPr id="25" name="Picture 24" descr="\documentclass{article}&#10;\usepackage{amsmath}&#10;\pagestyle{empty}&#10;\begin{document}&#10;&#10;&#10;$$ A_2 = \frac{\alpha_2A_1(1-A_1)}{2(1+\alpha_2A_1)} $$&#10;&#10;\end{document}" title="IguanaTex Bitmap Display">
            <a:extLst>
              <a:ext uri="{FF2B5EF4-FFF2-40B4-BE49-F238E27FC236}">
                <a16:creationId xmlns:a16="http://schemas.microsoft.com/office/drawing/2014/main" id="{45D94B71-C5CA-28C1-638D-C98934D3482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753535" y="3006141"/>
            <a:ext cx="3058160" cy="853440"/>
          </a:xfrm>
          <a:prstGeom prst="rect">
            <a:avLst/>
          </a:prstGeom>
        </p:spPr>
      </p:pic>
      <p:pic>
        <p:nvPicPr>
          <p:cNvPr id="21" name="Picture 20" descr="\documentclass{article}&#10;\usepackage{amsmath}&#10;\pagestyle{empty}&#10;\begin{document}&#10;&#10;&#10;$$ f_1(A_1)A_2^2 + f_2(A_1)A_2 + f_3(A_1) = 0 $$&#10;&#10;\end{document}" title="IguanaTex Bitmap Display">
            <a:extLst>
              <a:ext uri="{FF2B5EF4-FFF2-40B4-BE49-F238E27FC236}">
                <a16:creationId xmlns:a16="http://schemas.microsoft.com/office/drawing/2014/main" id="{CFC98950-ADFF-EB91-5286-A9D945ED57B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608323" y="3216115"/>
            <a:ext cx="5527036" cy="433493"/>
          </a:xfrm>
          <a:prstGeom prst="rect">
            <a:avLst/>
          </a:prstGeom>
        </p:spPr>
      </p:pic>
      <p:pic>
        <p:nvPicPr>
          <p:cNvPr id="23" name="Picture 22" descr="\documentclass{article}&#10;\usepackage{amsmath}&#10;\pagestyle{empty}&#10;\begin{document}&#10;&#10;$$ f_1(A_1) = 4\alpha_1 $$&#10;&#10;&#10;\end{document}" title="IguanaTex Bitmap Display">
            <a:extLst>
              <a:ext uri="{FF2B5EF4-FFF2-40B4-BE49-F238E27FC236}">
                <a16:creationId xmlns:a16="http://schemas.microsoft.com/office/drawing/2014/main" id="{BF151A77-9F94-5FC5-C1B2-4FA327CB487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664200" y="4212167"/>
            <a:ext cx="1447800" cy="254000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begin{document}&#10;&#10;&#10;$$ f_2(A_1) = (2\alpha_1(3A_1 - 2\beta -1) + 2\alpha_2A_1 +2) $$&#10;&#10;\end{document}" title="IguanaTex Bitmap Display">
            <a:extLst>
              <a:ext uri="{FF2B5EF4-FFF2-40B4-BE49-F238E27FC236}">
                <a16:creationId xmlns:a16="http://schemas.microsoft.com/office/drawing/2014/main" id="{A5950338-195A-2B7A-2C55-2CB7B6D4D870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664200" y="4693601"/>
            <a:ext cx="4749800" cy="254000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begin{document}&#10;&#10;&#10;$$ f_3(A_1) = 2\alpha_1(\beta - A_1(1 + \beta - A_1)) - A_1 - \alpha_2A_1(1-A_1) $$&#10;&#10;\end{document}" title="IguanaTex Bitmap Display">
            <a:extLst>
              <a:ext uri="{FF2B5EF4-FFF2-40B4-BE49-F238E27FC236}">
                <a16:creationId xmlns:a16="http://schemas.microsoft.com/office/drawing/2014/main" id="{A902A3D0-E915-14CC-417B-C2FD9928C0C8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5664200" y="5175035"/>
            <a:ext cx="6248400" cy="254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52321B9-99ED-0748-A96D-6B2491A1C7C1}"/>
              </a:ext>
            </a:extLst>
          </p:cNvPr>
          <p:cNvSpPr txBox="1"/>
          <p:nvPr/>
        </p:nvSpPr>
        <p:spPr>
          <a:xfrm>
            <a:off x="1456267" y="2218267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A2 nullcline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BA2DFBE-4D59-9E52-C675-16674140CA53}"/>
              </a:ext>
            </a:extLst>
          </p:cNvPr>
          <p:cNvSpPr txBox="1"/>
          <p:nvPr/>
        </p:nvSpPr>
        <p:spPr>
          <a:xfrm>
            <a:off x="7967134" y="2324787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A1 nullcline</a:t>
            </a:r>
          </a:p>
        </p:txBody>
      </p:sp>
    </p:spTree>
    <p:extLst>
      <p:ext uri="{BB962C8B-B14F-4D97-AF65-F5344CB8AC3E}">
        <p14:creationId xmlns:p14="http://schemas.microsoft.com/office/powerpoint/2010/main" val="2754984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B4646-D6A4-8ECF-DF01-AEEA5B296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Low Antibody Level Case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C68BEB-D0C5-1CF9-8E94-AF6045D36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430" y="1423868"/>
            <a:ext cx="5244191" cy="40102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08F976-34E5-DD8A-FCA9-80C6D5056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486" y="1423868"/>
            <a:ext cx="5399314" cy="412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295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B25F65-989D-37F9-11C4-2086906E9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89"/>
            <a:ext cx="9795637" cy="110485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200" dirty="0"/>
              <a:t>Zoomed Out Low Antibody Phase Plane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C3E13B-2BF0-BFCF-4952-AAC071AF84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099" y="2140110"/>
            <a:ext cx="3797536" cy="30285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D99492-3D41-EAD2-644C-BF740B5B3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735" y="2219235"/>
            <a:ext cx="3797536" cy="30285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2E0758-2B2D-44CD-21F4-3F807E8E60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70" t="2424" r="1728" b="2184"/>
          <a:stretch/>
        </p:blipFill>
        <p:spPr>
          <a:xfrm>
            <a:off x="8187343" y="2140110"/>
            <a:ext cx="3797536" cy="297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704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3F578-6BF9-4831-F6AF-44DE04DF6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2504" y="2686048"/>
            <a:ext cx="2829496" cy="615952"/>
          </a:xfrm>
        </p:spPr>
        <p:txBody>
          <a:bodyPr>
            <a:normAutofit fontScale="90000"/>
          </a:bodyPr>
          <a:lstStyle/>
          <a:p>
            <a:r>
              <a:rPr lang="en-US" dirty="0"/>
              <a:t>Medium Antibody Level Case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7AD7FA-5B90-1055-812C-B1F355CA4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254"/>
            <a:ext cx="4251933" cy="33918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7B9876-28F6-C56D-3C40-1D53AAD45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671" y="89940"/>
            <a:ext cx="4303671" cy="34331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564AF1-4634-DF1F-2F77-3661485DC1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24844"/>
            <a:ext cx="4303671" cy="34331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6481AC3-39CB-83F1-9604-0B31C085BC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3671" y="3424844"/>
            <a:ext cx="4303671" cy="343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357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128A7-6408-71D1-11D4-5FD5ADA54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Intersection of Second Nullcline as alpha2 Increases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6FD616-DA46-DA23-2995-C12D2BEF9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0584" y="2642201"/>
            <a:ext cx="3866000" cy="3126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740C7E-A3F4-26DB-C646-4C9529455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2343" y="2607997"/>
            <a:ext cx="3818241" cy="31608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461B98-F6E1-59EA-0382-1AB25248A0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694" y="2607997"/>
            <a:ext cx="3818239" cy="316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242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44991-0DC3-CFE3-A178-990E05F0F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Imaginary Zone: steady state switches to intersection with other A1 nullcline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53434-E188-95B1-1B9D-78CBB8ABD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78E189-5823-1581-072E-F3F8EF31A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201" y="1540135"/>
            <a:ext cx="6537778" cy="505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658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0"/>
  <p:tag name="ORIGINALWIDTH" val="208"/>
  <p:tag name="OUTPUTTYPE" val="PDF"/>
  <p:tag name="IGUANATEXVERSION" val="160"/>
  <p:tag name="LATEXADDIN" val="\documentclass{article}&#10;\usepackage{amsmath}&#10;\pagestyle{empty}&#10;\begin{document}&#10;&#10;&#10;\begin{align*}&#10;    \frac{dA_0}{dt} &amp;= -\frac{2k_1rA_0}{r_{tot}} + k_1^{off}A_1, \\&#10;    \frac{dA_1}{dt} &amp;= \frac{2k_1rA_0}{r_{tot}} - k_1^{off}A_1 - \frac{k_2rA_1}{r_{tot}} + 2k_1^{off}A_2, \\&#10;    \frac{dA_2}{dt} &amp;= \frac{k_2rA_1}{r_{tot}} - 2k_1^{off}A_2, \\&#10;    \frac{dr}{dt} &amp;= -\frac{2k_1rA_0}{r_{tot}} + k_1^{off}A_1 - \frac{k_2rA_1}{r_{tot}} + 2k^{off}A_2,&#10;\end{align*}&#10;&#10;\end{document}"/>
  <p:tag name="IGUANATEXSIZE" val="20"/>
  <p:tag name="IGUANATEXCURSOR" val="455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"/>
  <p:tag name="ORIGINALWIDTH" val="57"/>
  <p:tag name="OUTPUTTYPE" val="PDF"/>
  <p:tag name="IGUANATEXVERSION" val="160"/>
  <p:tag name="LATEXADDIN" val="\documentclass{article}&#10;\usepackage{amsmath}&#10;\pagestyle{empty}&#10;\begin{document}&#10;&#10;$$ f_1(A_1) = 4\alpha_1 $$&#10;&#10;&#10;\end{document}"/>
  <p:tag name="IGUANATEXSIZE" val="20"/>
  <p:tag name="IGUANATEXCURSOR" val="87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"/>
  <p:tag name="ORIGINALWIDTH" val="187"/>
  <p:tag name="OUTPUTTYPE" val="PDF"/>
  <p:tag name="IGUANATEXVERSION" val="160"/>
  <p:tag name="LATEXADDIN" val="\documentclass{article}&#10;\usepackage{amsmath}&#10;\pagestyle{empty}&#10;\begin{document}&#10;&#10;&#10;$$ f_2(A_1) = (2\alpha_1(3A_1 - 2\beta -1) + 2\alpha_2A_1 +2) $$&#10;&#10;\end{document}"/>
  <p:tag name="IGUANATEXSIZE" val="20"/>
  <p:tag name="IGUANATEXCURSOR" val="146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"/>
  <p:tag name="ORIGINALWIDTH" val="246"/>
  <p:tag name="OUTPUTTYPE" val="PDF"/>
  <p:tag name="IGUANATEXVERSION" val="160"/>
  <p:tag name="LATEXADDIN" val="\documentclass{article}&#10;\usepackage{amsmath}&#10;\pagestyle{empty}&#10;\begin{document}&#10;&#10;&#10;$$ f_3(A_1) = 2\alpha_1(\beta - A_1(1 + \beta - A_1)) - A_1 - \alpha_2A_1(1-A_1) $$&#10;&#10;\end{document}"/>
  <p:tag name="IGUANATEXSIZE" val="20"/>
  <p:tag name="IGUANATEXCURSOR" val="165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"/>
  <p:tag name="ORIGINALWIDTH" val="93"/>
  <p:tag name="OUTPUTTYPE" val="PDF"/>
  <p:tag name="IGUANATEXVERSION" val="160"/>
  <p:tag name="LATEXADDIN" val="\documentclass{article}&#10;\usepackage{amsmath}&#10;\pagestyle{empty}&#10;\begin{document}&#10;&#10;&#10;\begin{align*}&#10;    r_{tot} &amp;= r + A_1 + 2A_2, \\&#10;    A_{tot} &amp;= A_0 + A_1 + A_2.&#10;\end{align*}&#10;&#10;\end{document}"/>
  <p:tag name="IGUANATEXSIZE" val="20"/>
  <p:tag name="IGUANATEXCURSOR" val="174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"/>
  <p:tag name="ORIGINALWIDTH" val="58"/>
  <p:tag name="OUTPUTTYPE" val="PDF"/>
  <p:tag name="IGUANATEXVERSION" val="160"/>
  <p:tag name="LATEXADDIN" val="\documentclass{article}&#10;\usepackage{amsmath}&#10;\pagestyle{empty}&#10;\begin{document}&#10;&#10;&#10;$$ k_1 = k^{on}A_{init} $$&#10;&#10;\end{document}"/>
  <p:tag name="IGUANATEXSIZE" val="20"/>
  <p:tag name="IGUANATEXCURSOR" val="108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6"/>
  <p:tag name="ORIGINALWIDTH" val="332"/>
  <p:tag name="OUTPUTTYPE" val="PDF"/>
  <p:tag name="IGUANATEXVERSION" val="160"/>
  <p:tag name="LATEXADDIN" val="\documentclass{article}&#10;\usepackage{amsmath}&#10;\pagestyle{empty}&#10;\begin{document}&#10;&#10;\begin{align*}&#10;    \frac{dA_1}{dt} &amp;= 2\alpha_1 (1-A_1-2A_2)(\beta - A_1 - A_2) - A_1 - \alpha_2 (1-A_1-2A_2)A_1 + 2A_2, \\&#10;    \frac{dA_2}{dt} &amp;= \alpha_2 (1-A_1-2A_2)A_1 - 2A_2.&#10;\end{align*}&#10;&#10;&#10;\end{document}"/>
  <p:tag name="IGUANATEXSIZE" val="20"/>
  <p:tag name="IGUANATEXCURSOR" val="169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"/>
  <p:tag name="ORIGINALWIDTH" val="39"/>
  <p:tag name="OUTPUTTYPE" val="PDF"/>
  <p:tag name="IGUANATEXVERSION" val="160"/>
  <p:tag name="LATEXADDIN" val="\documentclass{article}&#10;\usepackage{amsmath}&#10;\pagestyle{empty}&#10;\begin{document}&#10;&#10;&#10;$$ \beta = \frac{A^{tot}}{r^{tot}} $$&#10;&#10;\end{document}"/>
  <p:tag name="IGUANATEXSIZE" val="20"/>
  <p:tag name="IGUANATEXCURSOR" val="115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"/>
  <p:tag name="ORIGINALWIDTH" val="45"/>
  <p:tag name="OUTPUTTYPE" val="PDF"/>
  <p:tag name="IGUANATEXVERSION" val="160"/>
  <p:tag name="LATEXADDIN" val="\documentclass{article}&#10;\usepackage{amsmath}&#10;\pagestyle{empty}&#10;\begin{document}&#10;&#10;&#10;$$ \alpha_1 = \frac{k_1}{k^{off}} $$&#10;&#10;\end{document}"/>
  <p:tag name="IGUANATEXSIZE" val="20"/>
  <p:tag name="IGUANATEXCURSOR" val="82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"/>
  <p:tag name="ORIGINALWIDTH" val="45"/>
  <p:tag name="OUTPUTTYPE" val="PDF"/>
  <p:tag name="IGUANATEXVERSION" val="160"/>
  <p:tag name="LATEXADDIN" val="\documentclass{article}&#10;\usepackage{amsmath}&#10;\pagestyle{empty}&#10;\begin{document}&#10;&#10;&#10;$$ \alpha_2 = \frac{k_2}{k^{off}} $$&#10;&#10;\end{document}"/>
  <p:tag name="IGUANATEXSIZE" val="20"/>
  <p:tag name="IGUANATEXCURSOR" val="105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"/>
  <p:tag name="ORIGINALWIDTH" val="86"/>
  <p:tag name="OUTPUTTYPE" val="PDF"/>
  <p:tag name="IGUANATEXVERSION" val="160"/>
  <p:tag name="LATEXADDIN" val="\documentclass{article}&#10;\usepackage{amsmath}&#10;\pagestyle{empty}&#10;\begin{document}&#10;&#10;&#10;$$ A_2 = \frac{\alpha_2A_1(1-A_1)}{2(1+\alpha_2A_1)} $$&#10;&#10;\end{document}"/>
  <p:tag name="IGUANATEXSIZE" val="28"/>
  <p:tag name="IGUANATEXCURSOR" val="91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"/>
  <p:tag name="ORIGINALWIDTH" val="153"/>
  <p:tag name="OUTPUTTYPE" val="PDF"/>
  <p:tag name="IGUANATEXVERSION" val="160"/>
  <p:tag name="LATEXADDIN" val="\documentclass{article}&#10;\usepackage{amsmath}&#10;\pagestyle{empty}&#10;\begin{document}&#10;&#10;&#10;$$ f_1(A_1)A_2^2 + f_2(A_1)A_2 + f_3(A_1) = 0 $$&#10;&#10;\end{document}"/>
  <p:tag name="IGUANATEXSIZE" val="20"/>
  <p:tag name="IGUANATEXCURSOR" val="127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11918</TotalTime>
  <Words>50</Words>
  <Application>Microsoft Macintosh PowerPoint</Application>
  <PresentationFormat>Widescreen</PresentationFormat>
  <Paragraphs>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 Steady State Calculations</vt:lpstr>
      <vt:lpstr>Equations</vt:lpstr>
      <vt:lpstr>Steady State Heatmaps</vt:lpstr>
      <vt:lpstr>Nullclines</vt:lpstr>
      <vt:lpstr>Low Antibody Level Case</vt:lpstr>
      <vt:lpstr>Zoomed Out Low Antibody Phase Plane</vt:lpstr>
      <vt:lpstr>Medium Antibody Level Case</vt:lpstr>
      <vt:lpstr>Intersection of Second Nullcline as alpha2 Increases</vt:lpstr>
      <vt:lpstr>Imaginary Zone: steady state switches to intersection with other A1 nullcline</vt:lpstr>
      <vt:lpstr>High Antibody Level Case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Steady State Calculations</dc:title>
  <dc:creator>Luke Heirene</dc:creator>
  <cp:lastModifiedBy>Luke Heirene</cp:lastModifiedBy>
  <cp:revision>4</cp:revision>
  <dcterms:created xsi:type="dcterms:W3CDTF">2023-05-04T11:07:35Z</dcterms:created>
  <dcterms:modified xsi:type="dcterms:W3CDTF">2023-05-22T09:35:42Z</dcterms:modified>
</cp:coreProperties>
</file>