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>
        <p:scale>
          <a:sx n="90" d="100"/>
          <a:sy n="90" d="100"/>
        </p:scale>
        <p:origin x="14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B390-6695-B038-2E14-60854533E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6B351-09D0-78AC-66F2-692CDA00D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A23A-7689-9BC2-633D-595A81FA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05BB-66D5-EDAA-0823-E1312D0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3FAED-7E81-2EEF-FD07-4CA90F3C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E48C-22D3-05FD-2F2B-A6A25780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278F0-EC00-9217-4701-670356CFE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4AC0-F176-88B7-9DE1-7D5F399B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1DBB-A608-B027-A5EB-D4627A9F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62F6-E0CB-5D6E-46FD-DD6751E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4C3BF-48FC-283F-DF6E-D9462B1F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25D3B-AB97-4034-DF17-804A9459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140D-8666-1EEB-23CD-79F66D4A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E713-39A7-456C-EB25-9A102EF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EBB87-744E-81BB-CBE8-AB0E692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08F3-9917-F0E2-3090-11426BF7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20AF-E5DD-4554-88FA-3477F325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094D-0496-8344-25EA-CAC2C47A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901E-3512-F61E-7F74-2AAFBA99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01B8-BD0B-F2F7-06F9-24DE4B9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DDC6-2B53-22F7-172E-D2B860E2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AA434-C036-49CC-0970-6A32BC12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1736-9061-57B3-5983-EDCAF4DA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7D34-DD1D-ADC3-2C99-AD77B461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177F-0F31-33F2-BA6A-94F4234A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6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E5B3-A442-142F-C1D5-063D4129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FE8E-D4EE-48EE-30AA-C8B68F4A7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9EA90-B5A2-B051-3DF0-783D1AF07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40BE-A05C-0256-8D2B-0A80F8FC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2C7D7-1B19-88D6-609D-222B4155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8F92-538B-4269-EB93-C017B335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9B1-F247-1EC9-70E5-CA26960E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E096-67E8-336C-ECCE-1CECD99D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3969D-29FE-D358-5873-DB8EB1B2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3AE0-562A-ACB2-E695-5C77FA081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B2A2C-3207-8176-0038-A37AED2F8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6751E-DE36-0A86-9656-5A533486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C4B12-A44F-852F-8EF1-F62FCAC4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D23EF6-A030-4C97-0AF5-71C84CB0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CA63-F3BA-EB0B-2023-20D71698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2BCEF-B961-72CE-7C17-D18FEF39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C8023-1AC1-0480-BDF6-EB72A697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F5079-8C62-0E97-2F4D-A164F429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04DD9-A205-C0CB-B710-8FE60C58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8D89-3810-8E55-C8B5-8E8504C1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8D3B-9DE9-C3F4-E4BC-111CF872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4EB-26B5-8801-DECD-4FA3EABE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4467-EF2F-7112-B9F3-CA654379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06F5A-DCFB-79DC-6FC0-C7CB75F21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BB11B-0B91-8564-C2CA-C58EF673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7EA88-4E4F-E691-C364-C638176B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7A1B3-6CCB-0B8F-2372-4F306DA2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5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E362-E60F-9ED5-C8CF-C2E49C7D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E1476-7E2B-AF2D-AF45-00018E14F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BBA8-D759-FD75-902E-AB4411A71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F872-A9B0-951E-E25C-6ABA635A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90B8-5DCF-E144-58F9-36DCC657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6556-FC8B-183B-1395-C8DC2E8F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29733-4C56-D110-2BB9-81DB6333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E0693-BF21-9F0C-A42E-C7EA4EAB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418A-C480-878D-2C35-D937C940E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35148-6379-B34C-A9E2-414CA28AE276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A87F6-D793-4085-4578-2A0994F05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E339-F00B-FA4A-11F6-382A6F06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A3D56-88D1-0B40-8117-C813CDAF0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9.png"/><Relationship Id="rId2" Type="http://schemas.openxmlformats.org/officeDocument/2006/relationships/image" Target="../media/image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DB7B-0E41-13AF-DF78-017269C92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Cell binding 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A826C-16F6-028F-61E4-85C326D81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4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43DAD647-050B-1D77-61C2-58C55811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55" y="523830"/>
            <a:ext cx="3886055" cy="2905170"/>
          </a:xfrm>
          <a:prstGeom prst="rect">
            <a:avLst/>
          </a:prstGeom>
        </p:spPr>
      </p:pic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29931B7F-EEBE-EAC9-32E0-452A6463F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28" y="569550"/>
            <a:ext cx="3797606" cy="290517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1D7BE284-AA45-4D80-8208-0ACE1B962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61" y="3631096"/>
            <a:ext cx="3820844" cy="2760560"/>
          </a:xfrm>
          <a:prstGeom prst="rect">
            <a:avLst/>
          </a:prstGeom>
        </p:spPr>
      </p:pic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EF0BB38F-2629-BE00-BDD8-ED93ABDCC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960" y="3631096"/>
            <a:ext cx="3682742" cy="2760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32412-D34A-7B10-24A1-77054CBE8376}"/>
              </a:ext>
            </a:extLst>
          </p:cNvPr>
          <p:cNvSpPr txBox="1"/>
          <p:nvPr/>
        </p:nvSpPr>
        <p:spPr>
          <a:xfrm>
            <a:off x="4529138" y="43842"/>
            <a:ext cx="351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fits parameter mean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92651-504E-13FE-27D0-37CAC31AA5C9}"/>
              </a:ext>
            </a:extLst>
          </p:cNvPr>
          <p:cNvSpPr txBox="1"/>
          <p:nvPr/>
        </p:nvSpPr>
        <p:spPr>
          <a:xfrm>
            <a:off x="10705702" y="4229101"/>
            <a:ext cx="145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large drop off in bivalent rate k2 </a:t>
            </a:r>
          </a:p>
        </p:txBody>
      </p:sp>
    </p:spTree>
    <p:extLst>
      <p:ext uri="{BB962C8B-B14F-4D97-AF65-F5344CB8AC3E}">
        <p14:creationId xmlns:p14="http://schemas.microsoft.com/office/powerpoint/2010/main" val="15516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ell&#10;&#10;Description automatically generated">
            <a:extLst>
              <a:ext uri="{FF2B5EF4-FFF2-40B4-BE49-F238E27FC236}">
                <a16:creationId xmlns:a16="http://schemas.microsoft.com/office/drawing/2014/main" id="{D4447021-67E1-1D93-8BED-9BFB2A28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3592217"/>
            <a:ext cx="4267199" cy="3200400"/>
          </a:xfrm>
          <a:prstGeom prst="rect">
            <a:avLst/>
          </a:prstGeom>
        </p:spPr>
      </p:pic>
      <p:pic>
        <p:nvPicPr>
          <p:cNvPr id="5" name="Picture 4" descr="A graph of a cell&#10;&#10;Description automatically generated">
            <a:extLst>
              <a:ext uri="{FF2B5EF4-FFF2-40B4-BE49-F238E27FC236}">
                <a16:creationId xmlns:a16="http://schemas.microsoft.com/office/drawing/2014/main" id="{3D2644C2-9248-09CD-3BC7-E21EB7F3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94" y="3657601"/>
            <a:ext cx="4267199" cy="3200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8BFF72-C1A1-F475-CFD4-A40597E6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53" y="900921"/>
            <a:ext cx="4116070" cy="25280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4A766F-9A30-E776-1130-5CE5AC2D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78" y="900921"/>
            <a:ext cx="4226515" cy="28739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5A291-80A1-8046-1E56-216A8CB7BF51}"/>
              </a:ext>
            </a:extLst>
          </p:cNvPr>
          <p:cNvSpPr txBox="1"/>
          <p:nvPr/>
        </p:nvSpPr>
        <p:spPr>
          <a:xfrm>
            <a:off x="2043113" y="271463"/>
            <a:ext cx="211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expressing 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7B0310-8D35-1875-783B-AA9743304C2D}"/>
              </a:ext>
            </a:extLst>
          </p:cNvPr>
          <p:cNvSpPr txBox="1"/>
          <p:nvPr/>
        </p:nvSpPr>
        <p:spPr>
          <a:xfrm>
            <a:off x="8356187" y="271463"/>
            <a:ext cx="216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expressing line</a:t>
            </a:r>
          </a:p>
        </p:txBody>
      </p:sp>
    </p:spTree>
    <p:extLst>
      <p:ext uri="{BB962C8B-B14F-4D97-AF65-F5344CB8AC3E}">
        <p14:creationId xmlns:p14="http://schemas.microsoft.com/office/powerpoint/2010/main" val="54379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E6139BD9-6453-5B98-033F-27D6E8339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7" r="48167"/>
          <a:stretch/>
        </p:blipFill>
        <p:spPr>
          <a:xfrm>
            <a:off x="698665" y="105887"/>
            <a:ext cx="3271838" cy="6496111"/>
          </a:xfrm>
          <a:prstGeom prst="rect">
            <a:avLst/>
          </a:prstGeom>
        </p:spPr>
      </p:pic>
      <p:pic>
        <p:nvPicPr>
          <p:cNvPr id="7" name="Picture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574C6CA1-EBE7-CC12-E990-489BC0BC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36" y="177972"/>
            <a:ext cx="6535077" cy="6535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52506E-846A-E279-1422-CA9269204FBC}"/>
              </a:ext>
            </a:extLst>
          </p:cNvPr>
          <p:cNvSpPr txBox="1"/>
          <p:nvPr/>
        </p:nvSpPr>
        <p:spPr>
          <a:xfrm>
            <a:off x="8490857" y="1923959"/>
            <a:ext cx="251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expressing cell 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B5DC8-EFC0-1E2E-13D1-79E1703AA8B4}"/>
              </a:ext>
            </a:extLst>
          </p:cNvPr>
          <p:cNvSpPr txBox="1"/>
          <p:nvPr/>
        </p:nvSpPr>
        <p:spPr>
          <a:xfrm>
            <a:off x="9021065" y="430596"/>
            <a:ext cx="2262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values:</a:t>
            </a:r>
          </a:p>
          <a:p>
            <a:r>
              <a:rPr lang="en-US" dirty="0"/>
              <a:t>Kon=4.97e5</a:t>
            </a:r>
          </a:p>
          <a:p>
            <a:r>
              <a:rPr lang="en-US" dirty="0"/>
              <a:t>Koff=5.63e-4</a:t>
            </a:r>
          </a:p>
          <a:p>
            <a:r>
              <a:rPr lang="en-US" dirty="0"/>
              <a:t>KD=1.13nM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4E489-BBC5-5134-E004-F9B61109540E}"/>
              </a:ext>
            </a:extLst>
          </p:cNvPr>
          <p:cNvSpPr txBox="1"/>
          <p:nvPr/>
        </p:nvSpPr>
        <p:spPr>
          <a:xfrm>
            <a:off x="8490857" y="2412292"/>
            <a:ext cx="311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MCMC chains and posteriors </a:t>
            </a:r>
          </a:p>
          <a:p>
            <a:r>
              <a:rPr lang="en-US" dirty="0"/>
              <a:t> look good</a:t>
            </a:r>
          </a:p>
        </p:txBody>
      </p:sp>
    </p:spTree>
    <p:extLst>
      <p:ext uri="{BB962C8B-B14F-4D97-AF65-F5344CB8AC3E}">
        <p14:creationId xmlns:p14="http://schemas.microsoft.com/office/powerpoint/2010/main" val="31082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17B81AFC-3AA5-F2B0-4E63-609965F9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466725" y="135732"/>
            <a:ext cx="3293268" cy="6586536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3544D0F3-B70F-545D-CB0D-1FF9E24D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3" y="450055"/>
            <a:ext cx="6272213" cy="6272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3713B-45C3-F187-AD29-3954C4BCD768}"/>
              </a:ext>
            </a:extLst>
          </p:cNvPr>
          <p:cNvSpPr txBox="1"/>
          <p:nvPr/>
        </p:nvSpPr>
        <p:spPr>
          <a:xfrm>
            <a:off x="8449628" y="1745672"/>
            <a:ext cx="256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expressing cell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62FC9-78BD-3786-05A3-0BE1919094CC}"/>
              </a:ext>
            </a:extLst>
          </p:cNvPr>
          <p:cNvSpPr txBox="1"/>
          <p:nvPr/>
        </p:nvSpPr>
        <p:spPr>
          <a:xfrm>
            <a:off x="8481579" y="450055"/>
            <a:ext cx="2262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values:</a:t>
            </a:r>
          </a:p>
          <a:p>
            <a:r>
              <a:rPr lang="en-US" dirty="0"/>
              <a:t>Kon=4.97e5</a:t>
            </a:r>
          </a:p>
          <a:p>
            <a:r>
              <a:rPr lang="en-US" dirty="0"/>
              <a:t>Koff=5.63e-4</a:t>
            </a:r>
          </a:p>
          <a:p>
            <a:r>
              <a:rPr lang="en-US" dirty="0"/>
              <a:t>KD=1.13nM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0AED-D8D5-59FC-8E3D-6F45B06B9AD8}"/>
              </a:ext>
            </a:extLst>
          </p:cNvPr>
          <p:cNvSpPr txBox="1"/>
          <p:nvPr/>
        </p:nvSpPr>
        <p:spPr>
          <a:xfrm>
            <a:off x="8449628" y="2299670"/>
            <a:ext cx="311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MCMC chains and posteriors </a:t>
            </a:r>
          </a:p>
          <a:p>
            <a:r>
              <a:rPr lang="en-US" dirty="0"/>
              <a:t> look good mostly</a:t>
            </a:r>
          </a:p>
        </p:txBody>
      </p:sp>
    </p:spTree>
    <p:extLst>
      <p:ext uri="{BB962C8B-B14F-4D97-AF65-F5344CB8AC3E}">
        <p14:creationId xmlns:p14="http://schemas.microsoft.com/office/powerpoint/2010/main" val="39349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ell&#10;&#10;Description automatically generated">
            <a:extLst>
              <a:ext uri="{FF2B5EF4-FFF2-40B4-BE49-F238E27FC236}">
                <a16:creationId xmlns:a16="http://schemas.microsoft.com/office/drawing/2014/main" id="{649005D5-E17D-8C38-F3A8-5B9BA75A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9" y="315294"/>
            <a:ext cx="4571065" cy="342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5FF3A-5956-5708-82CC-470D280E276D}"/>
              </a:ext>
            </a:extLst>
          </p:cNvPr>
          <p:cNvSpPr txBox="1"/>
          <p:nvPr/>
        </p:nvSpPr>
        <p:spPr>
          <a:xfrm>
            <a:off x="1745516" y="33529"/>
            <a:ext cx="24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expressing line</a:t>
            </a:r>
          </a:p>
        </p:txBody>
      </p:sp>
      <p:pic>
        <p:nvPicPr>
          <p:cNvPr id="7" name="Picture 6" descr="A collection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AEE96ECC-97A1-5F76-6498-E0A55041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80" y="1675790"/>
            <a:ext cx="4988536" cy="4988536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ABBC15C-635F-BEE2-E198-3A42ACDD1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532" y="3607130"/>
            <a:ext cx="3113706" cy="3113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449926-E1E3-D9B9-479A-406535D9034A}"/>
              </a:ext>
            </a:extLst>
          </p:cNvPr>
          <p:cNvSpPr txBox="1"/>
          <p:nvPr/>
        </p:nvSpPr>
        <p:spPr>
          <a:xfrm>
            <a:off x="6626151" y="433567"/>
            <a:ext cx="4571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monovalent and bivalent cases look the same? Gives tiny value of k2 as a result. Crowded environment stopping second binding event? </a:t>
            </a:r>
          </a:p>
        </p:txBody>
      </p:sp>
    </p:spTree>
    <p:extLst>
      <p:ext uri="{BB962C8B-B14F-4D97-AF65-F5344CB8AC3E}">
        <p14:creationId xmlns:p14="http://schemas.microsoft.com/office/powerpoint/2010/main" val="344134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E04877DB-674D-2DFC-86FB-446BA458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4" y="5110162"/>
            <a:ext cx="2140445" cy="1605334"/>
          </a:xfrm>
          <a:prstGeom prst="rect">
            <a:avLst/>
          </a:prstGeom>
        </p:spPr>
      </p:pic>
      <p:pic>
        <p:nvPicPr>
          <p:cNvPr id="17" name="Picture 16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72859630-30AD-51E3-E709-5C40B82B4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996" y="5110162"/>
            <a:ext cx="2140445" cy="1605334"/>
          </a:xfrm>
          <a:prstGeom prst="rect">
            <a:avLst/>
          </a:prstGeom>
        </p:spPr>
      </p:pic>
      <p:pic>
        <p:nvPicPr>
          <p:cNvPr id="19" name="Picture 18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E95B0B0E-98E7-6954-A8A7-FD42BF886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24" y="5110162"/>
            <a:ext cx="2140445" cy="1605334"/>
          </a:xfrm>
          <a:prstGeom prst="rect">
            <a:avLst/>
          </a:prstGeom>
        </p:spPr>
      </p:pic>
      <p:pic>
        <p:nvPicPr>
          <p:cNvPr id="21" name="Picture 20" descr="A graph of a cell&#10;&#10;Description automatically generated">
            <a:extLst>
              <a:ext uri="{FF2B5EF4-FFF2-40B4-BE49-F238E27FC236}">
                <a16:creationId xmlns:a16="http://schemas.microsoft.com/office/drawing/2014/main" id="{C08C2E3E-241F-1A16-6D2B-FE909464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526" y="5110162"/>
            <a:ext cx="2140445" cy="1605334"/>
          </a:xfrm>
          <a:prstGeom prst="rect">
            <a:avLst/>
          </a:prstGeom>
        </p:spPr>
      </p:pic>
      <p:pic>
        <p:nvPicPr>
          <p:cNvPr id="23" name="Picture 22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02B2C2A1-0F77-508F-0A02-E27F900D15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395" y="3482640"/>
            <a:ext cx="2140447" cy="1605335"/>
          </a:xfrm>
          <a:prstGeom prst="rect">
            <a:avLst/>
          </a:prstGeom>
        </p:spPr>
      </p:pic>
      <p:pic>
        <p:nvPicPr>
          <p:cNvPr id="25" name="Picture 2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02C674AF-7191-E898-DBBD-C7EE6D354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0525" y="3504828"/>
            <a:ext cx="2140445" cy="1605334"/>
          </a:xfrm>
          <a:prstGeom prst="rect">
            <a:avLst/>
          </a:prstGeom>
        </p:spPr>
      </p:pic>
      <p:pic>
        <p:nvPicPr>
          <p:cNvPr id="27" name="Picture 26" descr="A graph of a cell&#10;&#10;Description automatically generated">
            <a:extLst>
              <a:ext uri="{FF2B5EF4-FFF2-40B4-BE49-F238E27FC236}">
                <a16:creationId xmlns:a16="http://schemas.microsoft.com/office/drawing/2014/main" id="{AFA2EF75-EFF0-83D2-C0C6-9A7FDC74B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254" y="3504828"/>
            <a:ext cx="2140445" cy="1605334"/>
          </a:xfrm>
          <a:prstGeom prst="rect">
            <a:avLst/>
          </a:prstGeom>
        </p:spPr>
      </p:pic>
      <p:pic>
        <p:nvPicPr>
          <p:cNvPr id="29" name="Picture 28" descr="A graph of a cell&#10;&#10;Description automatically generated">
            <a:extLst>
              <a:ext uri="{FF2B5EF4-FFF2-40B4-BE49-F238E27FC236}">
                <a16:creationId xmlns:a16="http://schemas.microsoft.com/office/drawing/2014/main" id="{7A7689FD-0C27-3DCD-F26D-ACA16E6443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9055" y="3482641"/>
            <a:ext cx="2140445" cy="1605334"/>
          </a:xfrm>
          <a:prstGeom prst="rect">
            <a:avLst/>
          </a:prstGeom>
        </p:spPr>
      </p:pic>
      <p:pic>
        <p:nvPicPr>
          <p:cNvPr id="31" name="Picture 30" descr="A graph of a cell&#10;&#10;Description automatically generated">
            <a:extLst>
              <a:ext uri="{FF2B5EF4-FFF2-40B4-BE49-F238E27FC236}">
                <a16:creationId xmlns:a16="http://schemas.microsoft.com/office/drawing/2014/main" id="{F4EF7468-171D-6EB2-66AA-3590A82D3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285" y="1976970"/>
            <a:ext cx="2048666" cy="1536500"/>
          </a:xfrm>
          <a:prstGeom prst="rect">
            <a:avLst/>
          </a:prstGeom>
        </p:spPr>
      </p:pic>
      <p:pic>
        <p:nvPicPr>
          <p:cNvPr id="33" name="Picture 32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F6454710-5464-813E-2713-70B5ED0E69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4901" y="1999078"/>
            <a:ext cx="1963293" cy="1472470"/>
          </a:xfrm>
          <a:prstGeom prst="rect">
            <a:avLst/>
          </a:prstGeom>
        </p:spPr>
      </p:pic>
      <p:pic>
        <p:nvPicPr>
          <p:cNvPr id="35" name="Picture 3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BA10F0B8-39FA-AD4E-16FB-F02CAD0473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33625" y="2032358"/>
            <a:ext cx="1963293" cy="1472470"/>
          </a:xfrm>
          <a:prstGeom prst="rect">
            <a:avLst/>
          </a:prstGeom>
        </p:spPr>
      </p:pic>
      <p:pic>
        <p:nvPicPr>
          <p:cNvPr id="37" name="Picture 36" descr="A graph of a cell&#10;&#10;Description automatically generated">
            <a:extLst>
              <a:ext uri="{FF2B5EF4-FFF2-40B4-BE49-F238E27FC236}">
                <a16:creationId xmlns:a16="http://schemas.microsoft.com/office/drawing/2014/main" id="{682CF22F-DB88-C0D9-62F7-7ACE57A60E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8678" y="1999078"/>
            <a:ext cx="1963293" cy="1472470"/>
          </a:xfrm>
          <a:prstGeom prst="rect">
            <a:avLst/>
          </a:prstGeom>
        </p:spPr>
      </p:pic>
      <p:pic>
        <p:nvPicPr>
          <p:cNvPr id="39" name="Picture 38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37C022C6-E987-97A1-4AC5-0790F00B66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4276" y="506003"/>
            <a:ext cx="1990766" cy="1493075"/>
          </a:xfrm>
          <a:prstGeom prst="rect">
            <a:avLst/>
          </a:prstGeom>
        </p:spPr>
      </p:pic>
      <p:pic>
        <p:nvPicPr>
          <p:cNvPr id="41" name="Picture 40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99805162-CE9F-2A9D-E8DA-4D917D3DBF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2675" y="483895"/>
            <a:ext cx="1990766" cy="1493075"/>
          </a:xfrm>
          <a:prstGeom prst="rect">
            <a:avLst/>
          </a:prstGeom>
        </p:spPr>
      </p:pic>
      <p:pic>
        <p:nvPicPr>
          <p:cNvPr id="43" name="Picture 42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9FE87680-9103-4213-DA20-328045550F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37933" y="462549"/>
            <a:ext cx="1990766" cy="1493075"/>
          </a:xfrm>
          <a:prstGeom prst="rect">
            <a:avLst/>
          </a:prstGeom>
        </p:spPr>
      </p:pic>
      <p:pic>
        <p:nvPicPr>
          <p:cNvPr id="45" name="Picture 44" descr="A graph of a cell&#10;&#10;Description automatically generated">
            <a:extLst>
              <a:ext uri="{FF2B5EF4-FFF2-40B4-BE49-F238E27FC236}">
                <a16:creationId xmlns:a16="http://schemas.microsoft.com/office/drawing/2014/main" id="{8DA7D3BB-7C3B-0158-F6D8-0D1C9616BC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34941" y="442503"/>
            <a:ext cx="1990766" cy="14930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D13AEC2-EFD4-DF75-B7A6-37449B5F6934}"/>
              </a:ext>
            </a:extLst>
          </p:cNvPr>
          <p:cNvSpPr txBox="1"/>
          <p:nvPr/>
        </p:nvSpPr>
        <p:spPr>
          <a:xfrm>
            <a:off x="3123210" y="106878"/>
            <a:ext cx="20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Improved affinity -&gt;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54FE66-1A85-AC7B-A726-D04FCF5A2B55}"/>
              </a:ext>
            </a:extLst>
          </p:cNvPr>
          <p:cNvSpPr txBox="1"/>
          <p:nvPr/>
        </p:nvSpPr>
        <p:spPr>
          <a:xfrm>
            <a:off x="48712" y="4384272"/>
            <a:ext cx="87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Receptor expression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949E74-D214-C9B0-981B-D18DC30A7B72}"/>
              </a:ext>
            </a:extLst>
          </p:cNvPr>
          <p:cNvSpPr txBox="1"/>
          <p:nvPr/>
        </p:nvSpPr>
        <p:spPr>
          <a:xfrm rot="16200000">
            <a:off x="204258" y="3969647"/>
            <a:ext cx="45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18379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D81F742B-7009-A3B0-B5F4-D99E157E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04" y="2211692"/>
            <a:ext cx="2143332" cy="1607500"/>
          </a:xfrm>
          <a:prstGeom prst="rect">
            <a:avLst/>
          </a:prstGeom>
        </p:spPr>
      </p:pic>
      <p:pic>
        <p:nvPicPr>
          <p:cNvPr id="7" name="Picture 6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4405FDC4-56EA-04C5-7336-62E4C8587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391" y="2187760"/>
            <a:ext cx="2275672" cy="1706755"/>
          </a:xfrm>
          <a:prstGeom prst="rect">
            <a:avLst/>
          </a:prstGeom>
        </p:spPr>
      </p:pic>
      <p:pic>
        <p:nvPicPr>
          <p:cNvPr id="9" name="Picture 8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5CC2EF87-B518-4F7C-2D33-28F80A8F1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844" y="2211690"/>
            <a:ext cx="2120921" cy="1690825"/>
          </a:xfrm>
          <a:prstGeom prst="rect">
            <a:avLst/>
          </a:prstGeom>
        </p:spPr>
      </p:pic>
      <p:pic>
        <p:nvPicPr>
          <p:cNvPr id="11" name="Picture 10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F1E2CFA4-0296-3FAD-ED6E-A3F22CE40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87" y="4378278"/>
            <a:ext cx="2163876" cy="1622908"/>
          </a:xfrm>
          <a:prstGeom prst="rect">
            <a:avLst/>
          </a:prstGeom>
        </p:spPr>
      </p:pic>
      <p:pic>
        <p:nvPicPr>
          <p:cNvPr id="13" name="Picture 12" descr="A graph of a cell&#10;&#10;Description automatically generated">
            <a:extLst>
              <a:ext uri="{FF2B5EF4-FFF2-40B4-BE49-F238E27FC236}">
                <a16:creationId xmlns:a16="http://schemas.microsoft.com/office/drawing/2014/main" id="{121096B1-F5A9-38E0-4ECA-B82C2F0E4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63" y="4324444"/>
            <a:ext cx="2254432" cy="1690825"/>
          </a:xfrm>
          <a:prstGeom prst="rect">
            <a:avLst/>
          </a:prstGeom>
        </p:spPr>
      </p:pic>
      <p:pic>
        <p:nvPicPr>
          <p:cNvPr id="15" name="Picture 14" descr="A graph of a cell&#10;&#10;Description automatically generated">
            <a:extLst>
              <a:ext uri="{FF2B5EF4-FFF2-40B4-BE49-F238E27FC236}">
                <a16:creationId xmlns:a16="http://schemas.microsoft.com/office/drawing/2014/main" id="{FCC4F008-DFA0-9A7C-B58F-0B1BCD154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731" y="126040"/>
            <a:ext cx="2345106" cy="1758830"/>
          </a:xfrm>
          <a:prstGeom prst="rect">
            <a:avLst/>
          </a:prstGeom>
        </p:spPr>
      </p:pic>
      <p:pic>
        <p:nvPicPr>
          <p:cNvPr id="17" name="Picture 16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47718A8B-917B-C23F-3BE5-42FCBB0B49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711" y="120387"/>
            <a:ext cx="2275672" cy="1706754"/>
          </a:xfrm>
          <a:prstGeom prst="rect">
            <a:avLst/>
          </a:prstGeom>
        </p:spPr>
      </p:pic>
      <p:pic>
        <p:nvPicPr>
          <p:cNvPr id="19" name="Picture 18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521E9764-2EBB-70E0-2AFB-6A269CED60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95" y="2211691"/>
            <a:ext cx="2254432" cy="1690825"/>
          </a:xfrm>
          <a:prstGeom prst="rect">
            <a:avLst/>
          </a:prstGeom>
        </p:spPr>
      </p:pic>
      <p:pic>
        <p:nvPicPr>
          <p:cNvPr id="21" name="Picture 20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52F4EC13-317A-618E-B25B-06A95FF056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95" y="128351"/>
            <a:ext cx="2254433" cy="1690826"/>
          </a:xfrm>
          <a:prstGeom prst="rect">
            <a:avLst/>
          </a:prstGeom>
        </p:spPr>
      </p:pic>
      <p:pic>
        <p:nvPicPr>
          <p:cNvPr id="23" name="Picture 22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0453AF1F-249C-C408-3784-082B15464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9735" y="164621"/>
            <a:ext cx="2328116" cy="1746088"/>
          </a:xfrm>
          <a:prstGeom prst="rect">
            <a:avLst/>
          </a:prstGeom>
        </p:spPr>
      </p:pic>
      <p:pic>
        <p:nvPicPr>
          <p:cNvPr id="25" name="Picture 24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5161E34C-C9AA-8829-0992-19EC9F3D69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1931" y="116295"/>
            <a:ext cx="2254432" cy="1690825"/>
          </a:xfrm>
          <a:prstGeom prst="rect">
            <a:avLst/>
          </a:prstGeom>
        </p:spPr>
      </p:pic>
      <p:pic>
        <p:nvPicPr>
          <p:cNvPr id="33" name="Picture 32" descr="A graph of a cell&#10;&#10;Description automatically generated">
            <a:extLst>
              <a:ext uri="{FF2B5EF4-FFF2-40B4-BE49-F238E27FC236}">
                <a16:creationId xmlns:a16="http://schemas.microsoft.com/office/drawing/2014/main" id="{6929FC64-A6D2-C115-DB7B-35906AE8E9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5859" y="4343065"/>
            <a:ext cx="2163876" cy="1622908"/>
          </a:xfrm>
          <a:prstGeom prst="rect">
            <a:avLst/>
          </a:prstGeom>
        </p:spPr>
      </p:pic>
      <p:pic>
        <p:nvPicPr>
          <p:cNvPr id="35" name="Picture 34" descr="A graph of a cell&#10;&#10;Description automatically generated">
            <a:extLst>
              <a:ext uri="{FF2B5EF4-FFF2-40B4-BE49-F238E27FC236}">
                <a16:creationId xmlns:a16="http://schemas.microsoft.com/office/drawing/2014/main" id="{4F6E4DDB-29AC-823D-69C7-ABAB47DB5B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1485" y="4358402"/>
            <a:ext cx="2163876" cy="1622908"/>
          </a:xfrm>
          <a:prstGeom prst="rect">
            <a:avLst/>
          </a:prstGeom>
        </p:spPr>
      </p:pic>
      <p:pic>
        <p:nvPicPr>
          <p:cNvPr id="41" name="Picture 40" descr="A graph of a cell&#10;&#10;Description automatically generated">
            <a:extLst>
              <a:ext uri="{FF2B5EF4-FFF2-40B4-BE49-F238E27FC236}">
                <a16:creationId xmlns:a16="http://schemas.microsoft.com/office/drawing/2014/main" id="{39815228-159F-9D59-A2BF-82D390059B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51931" y="2180966"/>
            <a:ext cx="2254432" cy="16908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88CF1BE-770E-878C-E7C2-7CE904483E7F}"/>
              </a:ext>
            </a:extLst>
          </p:cNvPr>
          <p:cNvSpPr txBox="1"/>
          <p:nvPr/>
        </p:nvSpPr>
        <p:spPr>
          <a:xfrm>
            <a:off x="918696" y="183076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Rtot=4487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562AA5-98F4-8A0F-C02D-7442CA09199F}"/>
              </a:ext>
            </a:extLst>
          </p:cNvPr>
          <p:cNvSpPr txBox="1"/>
          <p:nvPr/>
        </p:nvSpPr>
        <p:spPr>
          <a:xfrm>
            <a:off x="3106419" y="1789765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Rtot=5343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0B1C08-D2ED-D36F-DCCE-20C44C3956B5}"/>
              </a:ext>
            </a:extLst>
          </p:cNvPr>
          <p:cNvSpPr txBox="1"/>
          <p:nvPr/>
        </p:nvSpPr>
        <p:spPr>
          <a:xfrm>
            <a:off x="5611536" y="1756253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Rtot=5521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0E7136-3A69-D6F9-F864-1B6706D4A1AC}"/>
              </a:ext>
            </a:extLst>
          </p:cNvPr>
          <p:cNvSpPr txBox="1"/>
          <p:nvPr/>
        </p:nvSpPr>
        <p:spPr>
          <a:xfrm>
            <a:off x="3242897" y="3821896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Rtot=11662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5B58ED-6728-A16A-2A42-F225C696897E}"/>
              </a:ext>
            </a:extLst>
          </p:cNvPr>
          <p:cNvSpPr txBox="1"/>
          <p:nvPr/>
        </p:nvSpPr>
        <p:spPr>
          <a:xfrm>
            <a:off x="10512307" y="1811634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Rtot=9008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B4591B-9127-8DA3-1D22-2B73B1309B3E}"/>
              </a:ext>
            </a:extLst>
          </p:cNvPr>
          <p:cNvSpPr txBox="1"/>
          <p:nvPr/>
        </p:nvSpPr>
        <p:spPr>
          <a:xfrm>
            <a:off x="8218540" y="1766236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Rtot=8365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B954E3-C586-A9FF-1250-05AA62303DC4}"/>
              </a:ext>
            </a:extLst>
          </p:cNvPr>
          <p:cNvSpPr txBox="1"/>
          <p:nvPr/>
        </p:nvSpPr>
        <p:spPr>
          <a:xfrm>
            <a:off x="812320" y="3801177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Rtot=11394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2CBE9-CA35-1895-6C73-0E6F4A98162D}"/>
              </a:ext>
            </a:extLst>
          </p:cNvPr>
          <p:cNvSpPr txBox="1"/>
          <p:nvPr/>
        </p:nvSpPr>
        <p:spPr>
          <a:xfrm>
            <a:off x="10479191" y="3870869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Rtot=83613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AA690-3645-8E60-B366-603D6E7C56BA}"/>
              </a:ext>
            </a:extLst>
          </p:cNvPr>
          <p:cNvSpPr txBox="1"/>
          <p:nvPr/>
        </p:nvSpPr>
        <p:spPr>
          <a:xfrm>
            <a:off x="8067093" y="3870869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Rtot=71651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33E0ED-888E-FACD-BA5E-598D2B9B579D}"/>
              </a:ext>
            </a:extLst>
          </p:cNvPr>
          <p:cNvSpPr txBox="1"/>
          <p:nvPr/>
        </p:nvSpPr>
        <p:spPr>
          <a:xfrm>
            <a:off x="5654995" y="3871791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Rtot=54641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CF2BD-218F-A3AF-5A5C-D1A6A1F9FEC0}"/>
              </a:ext>
            </a:extLst>
          </p:cNvPr>
          <p:cNvSpPr txBox="1"/>
          <p:nvPr/>
        </p:nvSpPr>
        <p:spPr>
          <a:xfrm>
            <a:off x="5611535" y="6015269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Rtot=1420828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9C11BE-196D-F8FB-3242-5E101FA32B75}"/>
              </a:ext>
            </a:extLst>
          </p:cNvPr>
          <p:cNvSpPr txBox="1"/>
          <p:nvPr/>
        </p:nvSpPr>
        <p:spPr>
          <a:xfrm>
            <a:off x="8163593" y="6023548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Rtot=1670228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D2D0B4-B675-7D76-8250-B4AA9DB818E7}"/>
              </a:ext>
            </a:extLst>
          </p:cNvPr>
          <p:cNvSpPr txBox="1"/>
          <p:nvPr/>
        </p:nvSpPr>
        <p:spPr>
          <a:xfrm>
            <a:off x="3073765" y="6018519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Rtot=107477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88398A-76A9-6595-C531-4D9AFC3B6594}"/>
              </a:ext>
            </a:extLst>
          </p:cNvPr>
          <p:cNvSpPr txBox="1"/>
          <p:nvPr/>
        </p:nvSpPr>
        <p:spPr>
          <a:xfrm>
            <a:off x="918695" y="6015269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Rtot=84811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37AFAD-2524-3E67-5EA7-4BE8B187CDF9}"/>
              </a:ext>
            </a:extLst>
          </p:cNvPr>
          <p:cNvSpPr txBox="1"/>
          <p:nvPr/>
        </p:nvSpPr>
        <p:spPr>
          <a:xfrm>
            <a:off x="9649513" y="5169856"/>
            <a:ext cx="207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affinity “good” fits</a:t>
            </a:r>
          </a:p>
        </p:txBody>
      </p:sp>
    </p:spTree>
    <p:extLst>
      <p:ext uri="{BB962C8B-B14F-4D97-AF65-F5344CB8AC3E}">
        <p14:creationId xmlns:p14="http://schemas.microsoft.com/office/powerpoint/2010/main" val="12962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0A3EFD06-CF29-FBF2-8A6B-EE8F4735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128713"/>
            <a:ext cx="5400675" cy="5400675"/>
          </a:xfrm>
          <a:prstGeom prst="rect">
            <a:avLst/>
          </a:prstGeom>
        </p:spPr>
      </p:pic>
      <p:pic>
        <p:nvPicPr>
          <p:cNvPr id="7" name="Picture 6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4520638B-29D1-B6FC-D813-27B63CD7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25" y="1754981"/>
            <a:ext cx="4464051" cy="3348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37143-ABA5-6FDE-3875-5E97E4E365A3}"/>
              </a:ext>
            </a:extLst>
          </p:cNvPr>
          <p:cNvSpPr txBox="1"/>
          <p:nvPr/>
        </p:nvSpPr>
        <p:spPr>
          <a:xfrm>
            <a:off x="3398682" y="471488"/>
            <a:ext cx="630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fit, low expression and levels of binding gives more noise?</a:t>
            </a:r>
          </a:p>
        </p:txBody>
      </p:sp>
    </p:spTree>
    <p:extLst>
      <p:ext uri="{BB962C8B-B14F-4D97-AF65-F5344CB8AC3E}">
        <p14:creationId xmlns:p14="http://schemas.microsoft.com/office/powerpoint/2010/main" val="153693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DBBC1-6932-9EA4-D61D-AF24BA8829E7}"/>
              </a:ext>
            </a:extLst>
          </p:cNvPr>
          <p:cNvSpPr txBox="1"/>
          <p:nvPr/>
        </p:nvSpPr>
        <p:spPr>
          <a:xfrm>
            <a:off x="5529263" y="585788"/>
            <a:ext cx="153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bad fits</a:t>
            </a:r>
          </a:p>
        </p:txBody>
      </p:sp>
      <p:pic>
        <p:nvPicPr>
          <p:cNvPr id="6" name="Picture 5" descr="A diagram of a cell&#10;&#10;Description automatically generated">
            <a:extLst>
              <a:ext uri="{FF2B5EF4-FFF2-40B4-BE49-F238E27FC236}">
                <a16:creationId xmlns:a16="http://schemas.microsoft.com/office/drawing/2014/main" id="{E7CA94D1-C138-A64A-A6EA-C6F5527F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7" y="3777854"/>
            <a:ext cx="3230561" cy="2422921"/>
          </a:xfrm>
          <a:prstGeom prst="rect">
            <a:avLst/>
          </a:prstGeom>
        </p:spPr>
      </p:pic>
      <p:pic>
        <p:nvPicPr>
          <p:cNvPr id="8" name="Picture 7" descr="A graph of a cell&#10;&#10;Description automatically generated">
            <a:extLst>
              <a:ext uri="{FF2B5EF4-FFF2-40B4-BE49-F238E27FC236}">
                <a16:creationId xmlns:a16="http://schemas.microsoft.com/office/drawing/2014/main" id="{CECF1317-040A-3AB9-9DC3-45B6D298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3" y="2390775"/>
            <a:ext cx="3078162" cy="2308622"/>
          </a:xfrm>
          <a:prstGeom prst="rect">
            <a:avLst/>
          </a:prstGeom>
        </p:spPr>
      </p:pic>
      <p:pic>
        <p:nvPicPr>
          <p:cNvPr id="10" name="Picture 9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DD45B942-0002-1C50-8641-A92756A62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0" y="1238250"/>
            <a:ext cx="3386138" cy="2539604"/>
          </a:xfrm>
          <a:prstGeom prst="rect">
            <a:avLst/>
          </a:prstGeom>
        </p:spPr>
      </p:pic>
      <p:pic>
        <p:nvPicPr>
          <p:cNvPr id="12" name="Picture 11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DAEC3194-2163-61F4-2950-12A8F6C02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38250"/>
            <a:ext cx="3386138" cy="2539604"/>
          </a:xfrm>
          <a:prstGeom prst="rect">
            <a:avLst/>
          </a:prstGeom>
        </p:spPr>
      </p:pic>
      <p:pic>
        <p:nvPicPr>
          <p:cNvPr id="13" name="Picture 12" descr="A graph of a cell&#10;&#10;Description automatically generated with medium confidence">
            <a:extLst>
              <a:ext uri="{FF2B5EF4-FFF2-40B4-BE49-F238E27FC236}">
                <a16:creationId xmlns:a16="http://schemas.microsoft.com/office/drawing/2014/main" id="{4E610381-8AD0-78DA-E9E9-BAD6F8CAE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788" y="3894537"/>
            <a:ext cx="3230561" cy="2422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3EDD8-9C05-DCC5-8D46-027F2C35D9AF}"/>
              </a:ext>
            </a:extLst>
          </p:cNvPr>
          <p:cNvSpPr txBox="1"/>
          <p:nvPr/>
        </p:nvSpPr>
        <p:spPr>
          <a:xfrm>
            <a:off x="7372352" y="2021443"/>
            <a:ext cx="407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is potentially fluke will try to refit </a:t>
            </a:r>
          </a:p>
        </p:txBody>
      </p:sp>
    </p:spTree>
    <p:extLst>
      <p:ext uri="{BB962C8B-B14F-4D97-AF65-F5344CB8AC3E}">
        <p14:creationId xmlns:p14="http://schemas.microsoft.com/office/powerpoint/2010/main" val="274449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7432</TotalTime>
  <Words>176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Cell binding 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Heirene</dc:creator>
  <cp:lastModifiedBy>Luke Heirene</cp:lastModifiedBy>
  <cp:revision>6</cp:revision>
  <dcterms:created xsi:type="dcterms:W3CDTF">2024-09-20T08:53:45Z</dcterms:created>
  <dcterms:modified xsi:type="dcterms:W3CDTF">2024-09-25T12:45:47Z</dcterms:modified>
</cp:coreProperties>
</file>