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9" r:id="rId4"/>
    <p:sldId id="270" r:id="rId5"/>
    <p:sldId id="289" r:id="rId6"/>
    <p:sldId id="290" r:id="rId7"/>
    <p:sldId id="288" r:id="rId8"/>
    <p:sldId id="272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0130-2E24-4C4D-ABD3-F114F39B3A59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3A84-7089-3D48-810F-5997EE26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63A84-7089-3D48-810F-5997EE26D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F389-B857-8891-819C-E01A4318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BD831-88BE-066A-278E-CED70C506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96AE-14DA-813D-14C9-230F004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207B-7906-118F-C10E-9CC93EE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FDBA-2B08-C5D1-D319-6A16F2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831A-FCCE-C58E-4361-6C2984E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B16AF-47F0-12A7-A9B5-68AAFD26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F9FD-EC9E-FFBC-06B0-166E6E1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980B-ABE3-F8E8-476B-83EC9F08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4562-4A86-3ACF-9451-D3A8003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A298A-4A10-D63C-5582-7EB416F07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0B83A-5F10-27C9-BB4C-509F64F7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E4C2-9DDF-862E-6EF2-8C5C8BAC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A14A-39FE-60D3-9259-DBA1E5E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3B75-AB66-954E-F623-1053A13A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CB81-5B35-C6A2-1688-1160EA52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164A-F1D3-7689-E139-D093C8B9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CB18-3AD7-F376-07F1-ED459203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EAFA-E213-16E6-8450-CC3305A0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A22F-2DFE-F421-81EA-8649F8E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ECEA-3979-4CF9-4BE4-82BE6A6A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347D-968E-CE38-CE06-7A9DBE04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3B9B-D0D4-0A3F-B672-0F924256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5887-D1A3-B6A0-3B01-4D52C047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B835-69BD-306B-C7F8-01F36CE9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BC73-8BD6-9C14-E791-C4B63428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813D-DEBE-C7D9-E36C-989D0591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DE5A-E950-1E1C-1AA3-07529CF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63FA3-D578-059D-E724-0BDD17A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D17A-F19D-DE88-8D04-E2D66F65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F724-898D-75ED-0D52-8AD5090E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4E7-5282-B138-C5AE-9B84A6E7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2F6A-A2D6-8E00-752A-F82E7E201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53A74-105E-A4B0-45C8-C1C82F39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CC4B6-5024-20AE-1E29-90B5EF77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6D787-09AE-1F91-202F-44C5EEFBB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13F6E-3B61-130F-2800-AA700D61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83860-A13D-0807-7E5E-4B32D96A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F909D-D70F-3D7A-D0EA-FBB85CE1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055D-D08F-AE41-C774-A03773B2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7CEE-4169-F3DC-A8E4-1B5B7097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1129B-2B54-D895-2962-4FF5341D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0E46-9B88-517D-3A93-864725AE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23C4D-7696-058A-7E24-206CD7A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6B9C8-88C4-6D73-2185-9A95483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174F0-C727-C4DB-235D-B0C3B70A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BEF-138F-8FF5-9B5B-3DA66C04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29D8-9645-4CC7-2FD9-2FA1F3C4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D3BBF-201C-E109-F2AE-F22C2678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52941-93E3-3F4A-6B95-D9DD8F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29BA-4B4B-50BC-362F-8D97ACEF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13AA-8E53-C738-B897-453D05C7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1484-B435-7F19-9E52-41D9BA84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A130E-3EC7-C95D-064E-7ACACA30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A8238-99DE-3534-B0E2-69966EDE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A85B-032E-1634-A78A-103A78DA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FAC4-BC9E-9E77-5697-9F732D5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4AE1-6960-C588-6768-953624E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1617B-5362-A265-9A11-31FA7A66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87B9-EF96-25D9-2DB9-BACC483D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901F-B4C0-B13C-0532-F45B16979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B7416-60F0-8441-8A02-503394F00D8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BFAC-AAC6-63EC-BE7C-D9C0E0E96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61B9-3781-59B5-A229-8A8C1F43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BA04C-0EC9-0347-82CF-965071F3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353A3069-8A21-9EF6-E9F2-1AEB421E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988" y="3672835"/>
            <a:ext cx="3278292" cy="2458718"/>
          </a:xfrm>
          <a:prstGeom prst="rect">
            <a:avLst/>
          </a:prstGeom>
        </p:spPr>
      </p:pic>
      <p:pic>
        <p:nvPicPr>
          <p:cNvPr id="9" name="Picture 8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1B9AE114-8CAB-02BA-4E93-B69841499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753" y="3589863"/>
            <a:ext cx="3388920" cy="2541690"/>
          </a:xfrm>
          <a:prstGeom prst="rect">
            <a:avLst/>
          </a:prstGeom>
        </p:spPr>
      </p:pic>
      <p:pic>
        <p:nvPicPr>
          <p:cNvPr id="11" name="Picture 10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C05B2EA2-DBB6-2513-4197-2122CB8DB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540" y="726438"/>
            <a:ext cx="3388920" cy="2541689"/>
          </a:xfrm>
          <a:prstGeom prst="rect">
            <a:avLst/>
          </a:prstGeom>
        </p:spPr>
      </p:pic>
      <p:pic>
        <p:nvPicPr>
          <p:cNvPr id="7" name="Picture 6" descr="A graph of a cell&#10;&#10;Description automatically generated">
            <a:extLst>
              <a:ext uri="{FF2B5EF4-FFF2-40B4-BE49-F238E27FC236}">
                <a16:creationId xmlns:a16="http://schemas.microsoft.com/office/drawing/2014/main" id="{2239AD21-C360-34EB-2783-629C23C50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112" y="726438"/>
            <a:ext cx="3278292" cy="2458718"/>
          </a:xfrm>
          <a:prstGeom prst="rect">
            <a:avLst/>
          </a:prstGeom>
        </p:spPr>
      </p:pic>
      <p:pic>
        <p:nvPicPr>
          <p:cNvPr id="15" name="Picture 14" descr="A graph of a cell&#10;&#10;Description automatically generated">
            <a:extLst>
              <a:ext uri="{FF2B5EF4-FFF2-40B4-BE49-F238E27FC236}">
                <a16:creationId xmlns:a16="http://schemas.microsoft.com/office/drawing/2014/main" id="{6E9A72F8-59A5-7336-5AB2-99681AF80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67" y="651554"/>
            <a:ext cx="3525324" cy="2643993"/>
          </a:xfrm>
          <a:prstGeom prst="rect">
            <a:avLst/>
          </a:prstGeom>
        </p:spPr>
      </p:pic>
      <p:pic>
        <p:nvPicPr>
          <p:cNvPr id="13" name="Picture 1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5E81A186-A8EB-A38C-EBBB-188D98FC6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45" y="3589863"/>
            <a:ext cx="3239769" cy="24298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D7A802-D638-AB2F-5BBD-88888496B45E}"/>
              </a:ext>
            </a:extLst>
          </p:cNvPr>
          <p:cNvSpPr txBox="1"/>
          <p:nvPr/>
        </p:nvSpPr>
        <p:spPr>
          <a:xfrm>
            <a:off x="-12805" y="3990110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-&gt;</a:t>
            </a:r>
          </a:p>
        </p:txBody>
      </p:sp>
    </p:spTree>
    <p:extLst>
      <p:ext uri="{BB962C8B-B14F-4D97-AF65-F5344CB8AC3E}">
        <p14:creationId xmlns:p14="http://schemas.microsoft.com/office/powerpoint/2010/main" val="57760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1A0A5-EB1F-7176-18A7-8BA10FC6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88" y="3645920"/>
            <a:ext cx="6459537" cy="3212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7C9B87-F806-A902-39C1-89CB9A66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80" y="140267"/>
            <a:ext cx="6177457" cy="307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D75D3-D2A8-832C-8610-6B33CD784A1E}"/>
              </a:ext>
            </a:extLst>
          </p:cNvPr>
          <p:cNvSpPr txBox="1"/>
          <p:nvPr/>
        </p:nvSpPr>
        <p:spPr>
          <a:xfrm>
            <a:off x="760021" y="1496291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3C57-5C06-8510-4F75-726ADCCE6602}"/>
              </a:ext>
            </a:extLst>
          </p:cNvPr>
          <p:cNvSpPr txBox="1"/>
          <p:nvPr/>
        </p:nvSpPr>
        <p:spPr>
          <a:xfrm>
            <a:off x="576797" y="4992378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Monovalent</a:t>
            </a:r>
          </a:p>
        </p:txBody>
      </p:sp>
    </p:spTree>
    <p:extLst>
      <p:ext uri="{BB962C8B-B14F-4D97-AF65-F5344CB8AC3E}">
        <p14:creationId xmlns:p14="http://schemas.microsoft.com/office/powerpoint/2010/main" val="13326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ell&#10;&#10;Description automatically generated">
            <a:extLst>
              <a:ext uri="{FF2B5EF4-FFF2-40B4-BE49-F238E27FC236}">
                <a16:creationId xmlns:a16="http://schemas.microsoft.com/office/drawing/2014/main" id="{AA91A89F-24FE-5F0F-BD86-1AEE3CE0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5" y="1926262"/>
            <a:ext cx="4998006" cy="3748507"/>
          </a:xfrm>
          <a:prstGeom prst="rect">
            <a:avLst/>
          </a:prstGeom>
        </p:spPr>
      </p:pic>
      <p:pic>
        <p:nvPicPr>
          <p:cNvPr id="5" name="Picture 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1750A64F-D9BF-0510-EF01-C819F6BB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19" y="1926262"/>
            <a:ext cx="4998006" cy="374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4BF75-AE53-654B-45C3-6702686BF0AE}"/>
              </a:ext>
            </a:extLst>
          </p:cNvPr>
          <p:cNvSpPr txBox="1"/>
          <p:nvPr/>
        </p:nvSpPr>
        <p:spPr>
          <a:xfrm>
            <a:off x="2576946" y="1306286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500_B fits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80EB4-08F1-640F-5C98-802EB050DE06}"/>
              </a:ext>
            </a:extLst>
          </p:cNvPr>
          <p:cNvSpPr txBox="1"/>
          <p:nvPr/>
        </p:nvSpPr>
        <p:spPr>
          <a:xfrm>
            <a:off x="7954489" y="1312822"/>
            <a:ext cx="23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assay 500_B fits</a:t>
            </a:r>
          </a:p>
        </p:txBody>
      </p:sp>
    </p:spTree>
    <p:extLst>
      <p:ext uri="{BB962C8B-B14F-4D97-AF65-F5344CB8AC3E}">
        <p14:creationId xmlns:p14="http://schemas.microsoft.com/office/powerpoint/2010/main" val="35518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CA4-9B82-BE71-218B-E7B30305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Calculating the Avidity Barrier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5C90E-A696-E140-E533-B719097C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0" y="1809372"/>
            <a:ext cx="5772011" cy="3545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ED2DCE-2C31-959D-27DD-4230C1BFD91B}"/>
              </a:ext>
            </a:extLst>
          </p:cNvPr>
          <p:cNvSpPr txBox="1"/>
          <p:nvPr/>
        </p:nvSpPr>
        <p:spPr>
          <a:xfrm>
            <a:off x="181325" y="1631242"/>
            <a:ext cx="5165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Avidity barrier = concentration at which bivalent</a:t>
            </a:r>
          </a:p>
          <a:p>
            <a:r>
              <a:rPr lang="en-US" b="1" dirty="0"/>
              <a:t>Reaches maximum – concentration at which</a:t>
            </a:r>
          </a:p>
          <a:p>
            <a:r>
              <a:rPr lang="en-US" b="1" dirty="0"/>
              <a:t>monovalent reaches maximum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7D031D-B456-EB1D-0A39-1A092E1CC173}"/>
              </a:ext>
            </a:extLst>
          </p:cNvPr>
          <p:cNvCxnSpPr/>
          <p:nvPr/>
        </p:nvCxnSpPr>
        <p:spPr>
          <a:xfrm>
            <a:off x="9464635" y="2006930"/>
            <a:ext cx="0" cy="3800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E44A7-CC4A-B2F9-EE61-5648ADF1EB49}"/>
              </a:ext>
            </a:extLst>
          </p:cNvPr>
          <p:cNvCxnSpPr/>
          <p:nvPr/>
        </p:nvCxnSpPr>
        <p:spPr>
          <a:xfrm>
            <a:off x="10816442" y="2006930"/>
            <a:ext cx="0" cy="3800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68AAD794-8B16-3FEE-B2F4-D96146011779}"/>
              </a:ext>
            </a:extLst>
          </p:cNvPr>
          <p:cNvSpPr/>
          <p:nvPr/>
        </p:nvSpPr>
        <p:spPr>
          <a:xfrm rot="5400000">
            <a:off x="9998035" y="5213271"/>
            <a:ext cx="285008" cy="14725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3181E-DDF5-2EED-AA49-BB2EED853DF5}"/>
              </a:ext>
            </a:extLst>
          </p:cNvPr>
          <p:cNvSpPr txBox="1"/>
          <p:nvPr/>
        </p:nvSpPr>
        <p:spPr>
          <a:xfrm>
            <a:off x="9404271" y="6175220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Avidity Barrier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F0BCA-1421-8F53-0E14-BAA107CE2D43}"/>
              </a:ext>
            </a:extLst>
          </p:cNvPr>
          <p:cNvSpPr txBox="1"/>
          <p:nvPr/>
        </p:nvSpPr>
        <p:spPr>
          <a:xfrm>
            <a:off x="68046" y="3038381"/>
            <a:ext cx="510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Barrier large for high expression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Barrier increases with strength of avidity (k2)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CB4FD-6FF7-1CF6-68DC-EC3E6BE5F959}"/>
              </a:ext>
            </a:extLst>
          </p:cNvPr>
          <p:cNvSpPr txBox="1"/>
          <p:nvPr/>
        </p:nvSpPr>
        <p:spPr>
          <a:xfrm>
            <a:off x="181325" y="4353187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relationship with affinity?</a:t>
            </a:r>
          </a:p>
        </p:txBody>
      </p:sp>
    </p:spTree>
    <p:extLst>
      <p:ext uri="{BB962C8B-B14F-4D97-AF65-F5344CB8AC3E}">
        <p14:creationId xmlns:p14="http://schemas.microsoft.com/office/powerpoint/2010/main" val="120779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FA54C-A46B-D779-E6CD-A4F8889E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6" y="1838868"/>
            <a:ext cx="11056688" cy="3180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0CFC3-291F-1629-1A88-482A09240CB8}"/>
              </a:ext>
            </a:extLst>
          </p:cNvPr>
          <p:cNvSpPr txBox="1"/>
          <p:nvPr/>
        </p:nvSpPr>
        <p:spPr>
          <a:xfrm>
            <a:off x="1938676" y="318984"/>
            <a:ext cx="8314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Size of Avidity Barrier Increases with Affinity</a:t>
            </a:r>
          </a:p>
        </p:txBody>
      </p:sp>
    </p:spTree>
    <p:extLst>
      <p:ext uri="{BB962C8B-B14F-4D97-AF65-F5344CB8AC3E}">
        <p14:creationId xmlns:p14="http://schemas.microsoft.com/office/powerpoint/2010/main" val="6456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287AE-9220-6CB8-1256-A269435B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70" y="467880"/>
            <a:ext cx="7508669" cy="56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DB8706-6D78-794A-6F1F-590D7FD4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5263"/>
            <a:ext cx="7772400" cy="57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7EB7-186A-A82F-C736-D353B252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Synapse Model Fits to Mazor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35201-1F99-1B4D-ADC9-2C9E24A6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" y="2088176"/>
            <a:ext cx="7772400" cy="3814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70010-0AC2-63B0-87D9-96CCFC5B23F5}"/>
              </a:ext>
            </a:extLst>
          </p:cNvPr>
          <p:cNvSpPr txBox="1"/>
          <p:nvPr/>
        </p:nvSpPr>
        <p:spPr>
          <a:xfrm>
            <a:off x="9246870" y="285750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 = 10</a:t>
            </a:r>
            <a:r>
              <a:rPr lang="en-US" sz="2800" baseline="30000" dirty="0"/>
              <a:t>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89604-4D2D-61E6-5F46-CD747F0FB3D7}"/>
              </a:ext>
            </a:extLst>
          </p:cNvPr>
          <p:cNvSpPr txBox="1"/>
          <p:nvPr/>
        </p:nvSpPr>
        <p:spPr>
          <a:xfrm>
            <a:off x="9246870" y="3626077"/>
            <a:ext cx="141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  <a:r>
              <a:rPr lang="en-US" sz="2800" baseline="-25000" dirty="0"/>
              <a:t>5</a:t>
            </a:r>
            <a:r>
              <a:rPr lang="en-US" sz="2800" dirty="0"/>
              <a:t> = 10</a:t>
            </a:r>
            <a:r>
              <a:rPr lang="en-US" sz="2800" baseline="30000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355166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6BC1-E588-D3AB-DE24-63360ACF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D585C-2F3C-0B30-3165-EB62C99C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5" y="173916"/>
            <a:ext cx="6530653" cy="6510168"/>
          </a:xfrm>
          <a:prstGeom prst="rect">
            <a:avLst/>
          </a:prstGeom>
        </p:spPr>
      </p:pic>
      <p:pic>
        <p:nvPicPr>
          <p:cNvPr id="6" name="Content Placeholder 5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E616F07F-318B-E9F3-D108-764F1B8EB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9409" y="433107"/>
            <a:ext cx="6267780" cy="2515161"/>
          </a:xfrm>
        </p:spPr>
      </p:pic>
    </p:spTree>
    <p:extLst>
      <p:ext uri="{BB962C8B-B14F-4D97-AF65-F5344CB8AC3E}">
        <p14:creationId xmlns:p14="http://schemas.microsoft.com/office/powerpoint/2010/main" val="17770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B1044E-946D-149D-92D3-36E6C48A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60" y="43037"/>
            <a:ext cx="6530439" cy="3233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1591B-C8FE-2A04-0898-5A04F6C6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60" y="3624969"/>
            <a:ext cx="6587659" cy="32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80</Words>
  <Application>Microsoft Macintosh PowerPoint</Application>
  <PresentationFormat>Widescreen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Calculating the Avidity Barrier</vt:lpstr>
      <vt:lpstr>PowerPoint Presentation</vt:lpstr>
      <vt:lpstr>PowerPoint Presentation</vt:lpstr>
      <vt:lpstr>PowerPoint Presentation</vt:lpstr>
      <vt:lpstr>Synapse Model Fits to Mazor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Heirene</dc:creator>
  <cp:lastModifiedBy>Luke Heirene</cp:lastModifiedBy>
  <cp:revision>5</cp:revision>
  <dcterms:created xsi:type="dcterms:W3CDTF">2024-10-18T08:11:21Z</dcterms:created>
  <dcterms:modified xsi:type="dcterms:W3CDTF">2024-10-18T10:01:45Z</dcterms:modified>
</cp:coreProperties>
</file>