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5859"/>
  </p:normalViewPr>
  <p:slideViewPr>
    <p:cSldViewPr snapToGrid="0">
      <p:cViewPr varScale="1">
        <p:scale>
          <a:sx n="108" d="100"/>
          <a:sy n="108" d="100"/>
        </p:scale>
        <p:origin x="4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BC98D-09D3-9D44-A967-99BD3AF914B0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108E4-B804-AB41-BB51-1450632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108E4-B804-AB41-BB51-145063297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8099-BA1D-409E-86AE-8141B2A65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8A591-5A81-C6DB-91EE-F96B14943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4D07-6C5A-9D01-51AC-731218E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E867-E80D-A26E-C226-E4F84247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BF417-BC9C-3198-CD5C-CCDB5C6C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A406-A0CB-C8E2-E3F4-0B2E6B8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03550-4FB7-442F-2795-081FB571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2A6D-A5A6-3E84-6E98-1D636CD2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53A39-637F-F851-25A7-1DC2C072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D00E-4594-ED13-4C52-5B7A0902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4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54776-4E9D-90BE-058B-1CE773810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28F94-B2E9-26A4-C083-F7A6A7FC9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2625-BC1E-B31F-0B29-7DC6473C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C745-B179-19CF-04CB-B0A85CF5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0A96-8277-7428-D5AC-D809674B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0D83-4439-E6BC-EDC7-C53EB7A9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820E-7A2C-CB4F-85C0-8C6658C7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59D6-281C-217F-7226-B42BB117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E06B-534C-4292-2D17-1F00E416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D8A7-DADD-A46D-DFFA-550E4C98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C641-8D3F-8A8E-F6CE-8F0A2B02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D60CA-9A57-C502-E2A9-C34CA724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8272-00B3-DCB6-A689-11924F98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1F10-C60A-C44A-0FA7-6FD2F7A9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227A-1CD0-B48E-48D6-634DA940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CD62-88DC-D1F5-3053-7B18F6CF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23CC-76C0-7556-8B1F-E80198C84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6AFD-BBDD-08A6-3445-435D4A91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B6D1-C358-345F-6F9D-5EA168C4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DD46F-9133-AAEF-C2AC-5C5E6010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A829-4963-4374-A056-858A27E8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0CC5-A6C9-1C56-F548-2BC04782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2C189-6830-58D6-C2C1-D560CA22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5CFA-FE28-7D7B-B19E-80166A08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B6AA5-72A7-2E80-5E4A-7DBCD78E2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CC833-5F7C-F14F-18B3-ED9F10B90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48AD7-8F41-65BB-E3E5-5A722D6F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6C36E-D125-696C-1361-6EA3FE3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AC5B3-EDD1-9E73-FFE0-28F5FFA5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1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11E4-0B6F-A732-CC53-043F1097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A973E-F1F3-5036-0DF8-23A3FC2B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1F6D7-2F2E-E657-C88D-521FAE01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3B56C-1C7C-D620-2CAE-9EAFE123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E921B-6EFC-66C3-B778-6543FB17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FB8A7-EBA4-D7EC-4205-4C5032E5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D5388-164A-4523-9200-DB1D9352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4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79B3-2273-8942-C48F-0E71C108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5147-902E-E27C-5D99-6B651105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BC9B3-E7C6-FB91-0359-C7E494EF8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7C7F8-8893-0FEF-1412-B494DC00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C9493-325F-2BC7-0008-A89A2376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686E-5832-C798-6774-9092F3E2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27CD-FC25-A7FF-4BAB-B7274B50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16AD4-5A89-8B5D-131B-A108ED76E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B57CC-BC2D-EDC0-7BBB-83FA9D13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BB7E-3364-33C8-F136-032E9FD2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04BC-71CB-1B03-CD2C-79781B66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09CB-5974-96DF-0412-F204D348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0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433F6-FA81-7727-8D23-BDBFC747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6689B-4071-4C30-979D-CF9EEDF7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1E68-A2F2-CE17-5D75-E6D1562FD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648E-750A-6D43-BD20-11EDB109131D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6005-7D1B-2CC2-313A-9336FD63A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70ED-135E-5C7C-19E1-1EF79538B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348C-401E-1942-8DA7-64E67887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0A91D-F847-C4EB-F59C-CDDC7DF84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67981"/>
              </p:ext>
            </p:extLst>
          </p:nvPr>
        </p:nvGraphicFramePr>
        <p:xfrm>
          <a:off x="201882" y="0"/>
          <a:ext cx="10702082" cy="683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52">
                  <a:extLst>
                    <a:ext uri="{9D8B030D-6E8A-4147-A177-3AD203B41FA5}">
                      <a16:colId xmlns:a16="http://schemas.microsoft.com/office/drawing/2014/main" val="116050279"/>
                    </a:ext>
                  </a:extLst>
                </a:gridCol>
                <a:gridCol w="1021714">
                  <a:extLst>
                    <a:ext uri="{9D8B030D-6E8A-4147-A177-3AD203B41FA5}">
                      <a16:colId xmlns:a16="http://schemas.microsoft.com/office/drawing/2014/main" val="3703461320"/>
                    </a:ext>
                  </a:extLst>
                </a:gridCol>
                <a:gridCol w="1006988">
                  <a:extLst>
                    <a:ext uri="{9D8B030D-6E8A-4147-A177-3AD203B41FA5}">
                      <a16:colId xmlns:a16="http://schemas.microsoft.com/office/drawing/2014/main" val="1842838559"/>
                    </a:ext>
                  </a:extLst>
                </a:gridCol>
                <a:gridCol w="1006988">
                  <a:extLst>
                    <a:ext uri="{9D8B030D-6E8A-4147-A177-3AD203B41FA5}">
                      <a16:colId xmlns:a16="http://schemas.microsoft.com/office/drawing/2014/main" val="2010816276"/>
                    </a:ext>
                  </a:extLst>
                </a:gridCol>
                <a:gridCol w="1006988">
                  <a:extLst>
                    <a:ext uri="{9D8B030D-6E8A-4147-A177-3AD203B41FA5}">
                      <a16:colId xmlns:a16="http://schemas.microsoft.com/office/drawing/2014/main" val="3442556596"/>
                    </a:ext>
                  </a:extLst>
                </a:gridCol>
                <a:gridCol w="1006988">
                  <a:extLst>
                    <a:ext uri="{9D8B030D-6E8A-4147-A177-3AD203B41FA5}">
                      <a16:colId xmlns:a16="http://schemas.microsoft.com/office/drawing/2014/main" val="3400581102"/>
                    </a:ext>
                  </a:extLst>
                </a:gridCol>
                <a:gridCol w="1006988">
                  <a:extLst>
                    <a:ext uri="{9D8B030D-6E8A-4147-A177-3AD203B41FA5}">
                      <a16:colId xmlns:a16="http://schemas.microsoft.com/office/drawing/2014/main" val="812443691"/>
                    </a:ext>
                  </a:extLst>
                </a:gridCol>
                <a:gridCol w="1006988">
                  <a:extLst>
                    <a:ext uri="{9D8B030D-6E8A-4147-A177-3AD203B41FA5}">
                      <a16:colId xmlns:a16="http://schemas.microsoft.com/office/drawing/2014/main" val="2716172772"/>
                    </a:ext>
                  </a:extLst>
                </a:gridCol>
                <a:gridCol w="1006988">
                  <a:extLst>
                    <a:ext uri="{9D8B030D-6E8A-4147-A177-3AD203B41FA5}">
                      <a16:colId xmlns:a16="http://schemas.microsoft.com/office/drawing/2014/main" val="32497304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/>
                        <a:t>Task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2024-25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897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MT</a:t>
                      </a:r>
                    </a:p>
                    <a:p>
                      <a:pPr algn="ctr"/>
                      <a:r>
                        <a:rPr lang="en-US" sz="1200" dirty="0"/>
                        <a:t>(Oct-Dec)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(Jan-Mar)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(Apr-Jun)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(Jul-Sept)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(Oct-Dec)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(Jan-Mar)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(Apr-Jun)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(Jul-Sept)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07999"/>
                  </a:ext>
                </a:extLst>
              </a:tr>
              <a:tr h="44020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Chapter 1: Finishing work on target cell binding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54500"/>
                  </a:ext>
                </a:extLst>
              </a:tr>
              <a:tr h="44020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Chapter 1:Write up chapter and paper on modelling monospecific antibody binding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42038"/>
                  </a:ext>
                </a:extLst>
              </a:tr>
              <a:tr h="44020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Chapter 2: Modelling bispecific antibody target cell selectivity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07895"/>
                  </a:ext>
                </a:extLst>
              </a:tr>
              <a:tr h="4017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Chapter 2: Validate with GSK data and write up chapter and selectivity paper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96528"/>
                  </a:ext>
                </a:extLst>
              </a:tr>
              <a:tr h="37731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Chapter 3: Generalize immune synapse model to multiple receptor and antibody types and analyze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51855"/>
                  </a:ext>
                </a:extLst>
              </a:tr>
              <a:tr h="44020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Chapter 3: Extend Immune synapse model to multiscale ADCC model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47079"/>
                  </a:ext>
                </a:extLst>
              </a:tr>
              <a:tr h="41969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Chapter 3: Analysis and validation with data of multiscale ADCC model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32025"/>
                  </a:ext>
                </a:extLst>
              </a:tr>
              <a:tr h="13320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SMB and ECMTB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36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Confirmation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8074"/>
                  </a:ext>
                </a:extLst>
              </a:tr>
              <a:tr h="44020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Chapter 3: Write up Chapter and multiscale ADCC paper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75956"/>
                  </a:ext>
                </a:extLst>
              </a:tr>
              <a:tr h="37731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Chapter 4: Develop in vivo model of ADCC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55112"/>
                  </a:ext>
                </a:extLst>
              </a:tr>
              <a:tr h="37731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Chapter 4: Write up chapter and in vivo ADCC paper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64828"/>
                  </a:ext>
                </a:extLst>
              </a:tr>
              <a:tr h="23315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Thesis write up/submission and viva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669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4F97228-E42E-BFC4-B456-3BD82E824217}"/>
              </a:ext>
            </a:extLst>
          </p:cNvPr>
          <p:cNvSpPr/>
          <p:nvPr/>
        </p:nvSpPr>
        <p:spPr>
          <a:xfrm>
            <a:off x="2826326" y="1369536"/>
            <a:ext cx="83130" cy="285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7FED1-2AA3-12E6-7EC8-A1868C8321F4}"/>
              </a:ext>
            </a:extLst>
          </p:cNvPr>
          <p:cNvSpPr/>
          <p:nvPr/>
        </p:nvSpPr>
        <p:spPr>
          <a:xfrm>
            <a:off x="2909456" y="1797717"/>
            <a:ext cx="332510" cy="285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2D689-93CC-053A-9BFB-FED856829B5B}"/>
              </a:ext>
            </a:extLst>
          </p:cNvPr>
          <p:cNvSpPr/>
          <p:nvPr/>
        </p:nvSpPr>
        <p:spPr>
          <a:xfrm>
            <a:off x="2826326" y="2236780"/>
            <a:ext cx="1045030" cy="285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0C61A-6DF1-68F8-1DF9-DC8D1B7B1B81}"/>
              </a:ext>
            </a:extLst>
          </p:cNvPr>
          <p:cNvSpPr/>
          <p:nvPr/>
        </p:nvSpPr>
        <p:spPr>
          <a:xfrm>
            <a:off x="3853543" y="2687684"/>
            <a:ext cx="296883" cy="2850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A6413-1887-6F38-EE1A-58415566C442}"/>
              </a:ext>
            </a:extLst>
          </p:cNvPr>
          <p:cNvSpPr/>
          <p:nvPr/>
        </p:nvSpPr>
        <p:spPr>
          <a:xfrm>
            <a:off x="3057894" y="3175622"/>
            <a:ext cx="792680" cy="285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32BF4-4923-CC0B-F618-8314770C6F1B}"/>
              </a:ext>
            </a:extLst>
          </p:cNvPr>
          <p:cNvSpPr/>
          <p:nvPr/>
        </p:nvSpPr>
        <p:spPr>
          <a:xfrm>
            <a:off x="4453246" y="3691726"/>
            <a:ext cx="1128157" cy="2850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BDE6-20C6-534B-40B3-F3B8CB0427DA}"/>
              </a:ext>
            </a:extLst>
          </p:cNvPr>
          <p:cNvSpPr/>
          <p:nvPr/>
        </p:nvSpPr>
        <p:spPr>
          <a:xfrm>
            <a:off x="5581403" y="4129759"/>
            <a:ext cx="1306285" cy="2850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A57B2A-3FED-30D8-EA6D-67D8670F100F}"/>
              </a:ext>
            </a:extLst>
          </p:cNvPr>
          <p:cNvSpPr/>
          <p:nvPr/>
        </p:nvSpPr>
        <p:spPr>
          <a:xfrm>
            <a:off x="6869307" y="5281205"/>
            <a:ext cx="146841" cy="2850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FC6B-3BA5-5960-A510-83D14C8E7D0D}"/>
              </a:ext>
            </a:extLst>
          </p:cNvPr>
          <p:cNvSpPr/>
          <p:nvPr/>
        </p:nvSpPr>
        <p:spPr>
          <a:xfrm>
            <a:off x="6869307" y="5719061"/>
            <a:ext cx="1027784" cy="2850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6C6376-2EB1-557C-EA9A-C5410B78F0EC}"/>
              </a:ext>
            </a:extLst>
          </p:cNvPr>
          <p:cNvSpPr/>
          <p:nvPr/>
        </p:nvSpPr>
        <p:spPr>
          <a:xfrm>
            <a:off x="8886635" y="6106762"/>
            <a:ext cx="308758" cy="285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89CF9C-DB22-5E26-6AF7-8972C9ADD54B}"/>
              </a:ext>
            </a:extLst>
          </p:cNvPr>
          <p:cNvSpPr/>
          <p:nvPr/>
        </p:nvSpPr>
        <p:spPr>
          <a:xfrm>
            <a:off x="8888113" y="6494463"/>
            <a:ext cx="1997470" cy="285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26F69-C6C3-46A7-1960-9003385995F3}"/>
              </a:ext>
            </a:extLst>
          </p:cNvPr>
          <p:cNvSpPr/>
          <p:nvPr/>
        </p:nvSpPr>
        <p:spPr>
          <a:xfrm>
            <a:off x="10178717" y="7423410"/>
            <a:ext cx="1732234" cy="285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A89E6A-A461-F027-7ED5-B93CE96C0B43}"/>
              </a:ext>
            </a:extLst>
          </p:cNvPr>
          <p:cNvSpPr/>
          <p:nvPr/>
        </p:nvSpPr>
        <p:spPr>
          <a:xfrm flipH="1">
            <a:off x="5985163" y="4527776"/>
            <a:ext cx="110835" cy="2850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646D1-268A-36E1-3261-595900EAC651}"/>
              </a:ext>
            </a:extLst>
          </p:cNvPr>
          <p:cNvSpPr/>
          <p:nvPr/>
        </p:nvSpPr>
        <p:spPr>
          <a:xfrm>
            <a:off x="6869307" y="4890168"/>
            <a:ext cx="55040" cy="2850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67C11-D810-A66D-2E17-D404DEA60717}"/>
              </a:ext>
            </a:extLst>
          </p:cNvPr>
          <p:cNvSpPr/>
          <p:nvPr/>
        </p:nvSpPr>
        <p:spPr>
          <a:xfrm>
            <a:off x="3850574" y="3185094"/>
            <a:ext cx="599703" cy="2850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FBC64-DBF5-5E2F-3862-4C777BF83926}"/>
              </a:ext>
            </a:extLst>
          </p:cNvPr>
          <p:cNvSpPr/>
          <p:nvPr/>
        </p:nvSpPr>
        <p:spPr>
          <a:xfrm>
            <a:off x="7897091" y="5719061"/>
            <a:ext cx="989544" cy="285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161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Heirene</dc:creator>
  <cp:lastModifiedBy>Luke Heirene</cp:lastModifiedBy>
  <cp:revision>9</cp:revision>
  <dcterms:created xsi:type="dcterms:W3CDTF">2022-10-12T13:34:56Z</dcterms:created>
  <dcterms:modified xsi:type="dcterms:W3CDTF">2023-09-04T08:58:05Z</dcterms:modified>
</cp:coreProperties>
</file>