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32"/>
  </p:normalViewPr>
  <p:slideViewPr>
    <p:cSldViewPr snapToGrid="0">
      <p:cViewPr varScale="1">
        <p:scale>
          <a:sx n="104" d="100"/>
          <a:sy n="104" d="100"/>
        </p:scale>
        <p:origin x="11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4265-E46A-E815-C52D-6C0FD4074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01599-44AD-569E-5D30-CCF59260B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DEC9-EF87-315C-748D-39ADE8F6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4BC4-E90A-8399-BA8D-9B2A1C79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E1DB-65FF-E5E4-265B-8306D855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5806-6557-FD7F-89D6-8A51F0A5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EA62-B3C1-B427-3E08-DA37A25C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3BA3-AFDE-D900-4FE6-C7FFAD44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D306-C5FC-430A-5C08-F4BC101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5E48-FBC8-EA7A-38D2-858FE6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06942-7440-CD55-7322-E0D4A11F5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F6472-3571-315A-B57D-ACB47E71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0577-D59F-D842-0DDA-8D094742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ACF8-E82E-BEF8-7B25-20C0A8D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9CBF-EE4C-60B3-883C-25DF35CA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8A45-AE60-4241-B5B7-8B8AD216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2D15-177E-B696-303A-FF1234D7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3BFA-41D1-00FC-81D2-157370EC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E557-10AD-EAB9-3681-B00D1CD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437C-2EEC-1105-196C-2D0DFDA0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0A4B-2339-E0D7-A5EC-6354C74E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86AD-D11A-B309-8BFC-BA4FBF96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7E53-A3A5-68A2-6074-4BDB207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B8B7-B492-E972-D324-CD599B6E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6DE1-6528-6D10-485D-7F7FC268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820-0105-BFCE-18F9-D3482DF9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73C1-83C4-4D36-DA33-1D4C2DCB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DDA8-BAE4-E507-8B3F-7DBE6761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05A4-8372-7B03-6473-349A8A38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1FA87-79C4-E8A8-2000-BE9FCBA7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53F05-E0DF-D371-CE7B-40127A3F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B5F-DA8E-679D-B236-32BDD864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1510-0576-3EAE-121D-BA98041B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D455B-BE5F-EC61-F731-250ECBB0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ADEE-C16F-BB0D-B3E8-EAE8B2EFB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80BB8-9D85-7483-B8C5-9A462E9DE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D1DFA-54D7-76A3-D972-4ED15A0B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E3D7E-EEFA-0251-BB82-D4E50951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DC760-82A2-2A35-0B2A-D5583468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EC2B-739B-3F7F-AF82-ACFCB397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1446B-0440-474D-37DA-F0AE060C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FA2F1-BDF9-0C1F-4271-A4A2AF12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5F98B-5EE6-4A45-4031-080FFAB5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32BC-F687-03E5-6E2D-C06785A8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A43DD-23E2-4C14-F622-0BA77B5C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2733-7538-1358-64FC-886CAC0F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145-0041-39BC-027A-DDFA2553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AFCC-6332-3372-414D-074BEF3C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9F98-2F58-1DC9-2715-2998C310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A914E-C379-E4D8-46DC-B305DF3D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A9FD1-1A91-C610-BA5D-E6621670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C2B74-3EF9-6643-819A-A11F21B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2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6B5-76F3-B75E-FADC-A2CA9B85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872FC-DE11-69E2-1256-89A56D0F7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586B1-DB4D-88C1-7C84-2F8B7F24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579C0-0F28-79B2-CC4C-583D4733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C657-EAA3-9730-0591-64EA866B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993E-7978-0664-1796-BB80F2C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3B99F-85A5-4E25-D03B-EF12A0D3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9E94-A04E-8496-FC24-4EA7BA8E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DE95-DEB0-9D2C-7E39-26DB6285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06CB-71CD-2F48-90FB-4BF0F943E852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4DE4-A093-EDA2-0A34-92B3EE573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6FCB-F42F-1986-31E6-96CF0616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DA12-87FA-9442-85DE-2442EEA7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emf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emf"/><Relationship Id="rId5" Type="http://schemas.openxmlformats.org/officeDocument/2006/relationships/tags" Target="../tags/tag5.xml"/><Relationship Id="rId10" Type="http://schemas.openxmlformats.org/officeDocument/2006/relationships/image" Target="../media/image3.emf"/><Relationship Id="rId4" Type="http://schemas.openxmlformats.org/officeDocument/2006/relationships/tags" Target="../tags/tag4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0.emf"/><Relationship Id="rId5" Type="http://schemas.openxmlformats.org/officeDocument/2006/relationships/tags" Target="../tags/tag11.xml"/><Relationship Id="rId10" Type="http://schemas.openxmlformats.org/officeDocument/2006/relationships/image" Target="../media/image9.emf"/><Relationship Id="rId4" Type="http://schemas.openxmlformats.org/officeDocument/2006/relationships/tags" Target="../tags/tag10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94F7-8EFD-C08D-7653-2C8E2D822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Endogenous Antibody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14CA8-14AE-ACE4-8B90-FAC2BEE2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\documentclass{article}&#10;\usepackage{amsmath}&#10;\pagestyle{empty}&#10;\begin{document}&#10;&#10;&#10;$$ r + A_0 \underset{q^-}{\stackrel{q}{\rightleftharpoons}} A_1 $$&#10;&#10;&#10;\end{document}" title="IguanaTex Bitmap Display">
            <a:extLst>
              <a:ext uri="{FF2B5EF4-FFF2-40B4-BE49-F238E27FC236}">
                <a16:creationId xmlns:a16="http://schemas.microsoft.com/office/drawing/2014/main" id="{75C10B17-721B-E6AA-BE6F-56F95D23EA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22914" y="599668"/>
            <a:ext cx="3234685" cy="117625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$ r + E_0 \underset{\eta^-}{\stackrel{\eta}{\rightleftharpoons}} E_1 $$&#10;&#10;\end{document}" title="IguanaTex Bitmap Display">
            <a:extLst>
              <a:ext uri="{FF2B5EF4-FFF2-40B4-BE49-F238E27FC236}">
                <a16:creationId xmlns:a16="http://schemas.microsoft.com/office/drawing/2014/main" id="{057377BA-A0BD-9F5C-F8EE-6620839147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73251" y="599668"/>
            <a:ext cx="3328700" cy="121043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\begin{align*} \frac{dA_0}{dt} &amp;= -qrA_0 + q^-A_1, \\ \frac{dA_1}{dt} &amp;= qrA_0 - q^-A_1, \\ \frac{dE_0}{dt} &amp;= -\eta rE_0 +\eta^-E_1, \\ \frac{dE_1}{dt} &amp;= \eta rE_0 -\eta^-E_1, \\ \frac{dr}{dt} &amp;= -qrA_0 + q^-A_1 -\eta rE_0 +\eta^-E_1. \end{align*}&#10;&#10;\end{document}" title="IguanaTex Bitmap Display">
            <a:extLst>
              <a:ext uri="{FF2B5EF4-FFF2-40B4-BE49-F238E27FC236}">
                <a16:creationId xmlns:a16="http://schemas.microsoft.com/office/drawing/2014/main" id="{0B9FB840-95DE-3132-DD18-46F82A9E1C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36125" y="2276203"/>
            <a:ext cx="5213314" cy="367091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$ A_{tot} = A_0 + A_1 $$&#10;&#10;\end{document}" title="IguanaTex Bitmap Display">
            <a:extLst>
              <a:ext uri="{FF2B5EF4-FFF2-40B4-BE49-F238E27FC236}">
                <a16:creationId xmlns:a16="http://schemas.microsoft.com/office/drawing/2014/main" id="{7BCF50F7-8A65-0999-73FD-31D4F6A561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38126" y="3074996"/>
            <a:ext cx="2596023" cy="354004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$$E_{tot} = E_0 + E_1 $$&#10;&#10;\end{document}" title="IguanaTex Bitmap Display">
            <a:extLst>
              <a:ext uri="{FF2B5EF4-FFF2-40B4-BE49-F238E27FC236}">
                <a16:creationId xmlns:a16="http://schemas.microsoft.com/office/drawing/2014/main" id="{B7392776-DFB3-7562-D07F-5EC1053695A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164254" y="3645516"/>
            <a:ext cx="2596023" cy="35400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&#10;$$r_{tot} = r + A_1 + E_1 $$&#10;&#10;\end{document}" title="IguanaTex Bitmap Display">
            <a:extLst>
              <a:ext uri="{FF2B5EF4-FFF2-40B4-BE49-F238E27FC236}">
                <a16:creationId xmlns:a16="http://schemas.microsoft.com/office/drawing/2014/main" id="{C0B9BDE4-72BC-4807-EC52-8760053897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164254" y="4216037"/>
            <a:ext cx="3146695" cy="3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2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A568-78F2-4B77-D394-935F7260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Nondimensional Model</a:t>
            </a:r>
          </a:p>
        </p:txBody>
      </p:sp>
      <p:pic>
        <p:nvPicPr>
          <p:cNvPr id="5" name="Picture 4" descr="\documentclass{article}&#10;\usepackage{amsmath}&#10;\pagestyle{empty}&#10;\begin{document}&#10;&#10;&#10;\begin{align*} \frac{dA_1}{dt} &amp;= \phi (1-A_1-E_1)(\beta - A_1) - A_1, \\ \frac{dE_1}{dt} &amp;= \mu \phi (1-A_1-E_1)(\delta \beta -E_1) - \mu^-. \end{align*}&#10;&#10;\end{document}" title="IguanaTex Bitmap Display">
            <a:extLst>
              <a:ext uri="{FF2B5EF4-FFF2-40B4-BE49-F238E27FC236}">
                <a16:creationId xmlns:a16="http://schemas.microsoft.com/office/drawing/2014/main" id="{A6555EDF-DC35-706B-B464-18108A14D8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10213" y="2550999"/>
            <a:ext cx="6187440" cy="163576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\phi = \frac{q r_{tot}}{q^-} $$&#10;&#10;\end{document}" title="IguanaTex Bitmap Display">
            <a:extLst>
              <a:ext uri="{FF2B5EF4-FFF2-40B4-BE49-F238E27FC236}">
                <a16:creationId xmlns:a16="http://schemas.microsoft.com/office/drawing/2014/main" id="{B24F7947-B0ED-5A0C-6F65-BF50441003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18994" y="5243648"/>
            <a:ext cx="1332412" cy="66620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beta = \frac{A_{tot}}{r_{tot}} $$&#10;&#10;\end{document}" title="IguanaTex Bitmap Display">
            <a:extLst>
              <a:ext uri="{FF2B5EF4-FFF2-40B4-BE49-F238E27FC236}">
                <a16:creationId xmlns:a16="http://schemas.microsoft.com/office/drawing/2014/main" id="{414908A1-35F4-AF66-A812-B74E6D58E4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411685" y="5167312"/>
            <a:ext cx="1172723" cy="69160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\mu = \frac{\eta }{q} $$&#10;&#10;\end{document}" title="IguanaTex Bitmap Display">
            <a:extLst>
              <a:ext uri="{FF2B5EF4-FFF2-40B4-BE49-F238E27FC236}">
                <a16:creationId xmlns:a16="http://schemas.microsoft.com/office/drawing/2014/main" id="{0A88140B-90F1-3BA4-2E7E-5F0CF01C4C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80725" y="5230948"/>
            <a:ext cx="816361" cy="62797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\mu^- = \frac{\eta^- }{q^-} $$&#10;&#10;\end{document}" title="IguanaTex Bitmap Display">
            <a:extLst>
              <a:ext uri="{FF2B5EF4-FFF2-40B4-BE49-F238E27FC236}">
                <a16:creationId xmlns:a16="http://schemas.microsoft.com/office/drawing/2014/main" id="{AAD3C26C-675B-23D9-2CBE-9015A7E914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61728" y="5218248"/>
            <a:ext cx="1284411" cy="69160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\delta = \frac{E_{tot}}{A_{tot}} $$&#10;&#10;\end{document}" title="IguanaTex Bitmap Display">
            <a:extLst>
              <a:ext uri="{FF2B5EF4-FFF2-40B4-BE49-F238E27FC236}">
                <a16:creationId xmlns:a16="http://schemas.microsoft.com/office/drawing/2014/main" id="{41827632-8C63-6E96-1631-9661DB4230D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12685" y="5167312"/>
            <a:ext cx="1308397" cy="7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74E-DD79-AD31-8C8E-2A160DEE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Steady States</a:t>
            </a:r>
          </a:p>
        </p:txBody>
      </p:sp>
      <p:pic>
        <p:nvPicPr>
          <p:cNvPr id="5" name="Picture 4" descr="\documentclass{article}&#10;\usepackage{amsmath}&#10;\pagestyle{empty}&#10;\begin{document}&#10;&#10;&#10;$$ E_1 = \frac{A_1^2 - (1+\beta +\frac{1}{\phi})A_1 + \beta}{\beta - A_1} $$&#10;&#10;\end{document}" title="IguanaTex Bitmap Display">
            <a:extLst>
              <a:ext uri="{FF2B5EF4-FFF2-40B4-BE49-F238E27FC236}">
                <a16:creationId xmlns:a16="http://schemas.microsoft.com/office/drawing/2014/main" id="{53F6F96A-928D-BEA5-E788-1FA39DA655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32300" y="2209532"/>
            <a:ext cx="3327400" cy="660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equation*} \begin{split} \biggr(\frac{-1}{\phi } - \delta \beta \biggl)A_1^3 + \biggl((\delta -1)\beta^2 + \biggl(\delta-1 -\frac{\beta}{\phi }\biggr(1 + \delta + \frac{\mu^-}{\mu }\biggl)\biggl) - \frac{\mu^-}{\mu }\biggl(\frac{1}{\phi^2}\biggr)\biggr)A_1^2  \\ + \biggl(\biggl(1+\beta + \frac{1}{\phi}\biggr)\biggl(\delta \beta^2 - \beta + \frac{\mu^-\beta}{\mu \phi}\biggr) + \beta^2(1-2\delta ) + \beta - \delta \beta^3 \biggr) A_1 - \frac{\mu^- \beta^2}{\mu \phi} = 0 \end{split} \end{equation*}&#10;&#10;&#10;\end{document}" title="IguanaTex Bitmap Display">
            <a:extLst>
              <a:ext uri="{FF2B5EF4-FFF2-40B4-BE49-F238E27FC236}">
                <a16:creationId xmlns:a16="http://schemas.microsoft.com/office/drawing/2014/main" id="{398D8CF3-265C-06E6-83E6-6E0C09E6C8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27418" y="3804003"/>
            <a:ext cx="8483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0B962B52-1F0D-6BFD-E33E-C7280D5D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" y="3525731"/>
            <a:ext cx="3446004" cy="3073463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A5906AF2-CDC5-27D3-2852-40ECE5A0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49" y="184725"/>
            <a:ext cx="3637520" cy="3244275"/>
          </a:xfrm>
          <a:prstGeom prst="rect">
            <a:avLst/>
          </a:prstGeom>
        </p:spPr>
      </p:pic>
      <p:pic>
        <p:nvPicPr>
          <p:cNvPr id="13" name="Picture 12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5F3479BC-3A29-FA57-7AEE-43F39F75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306" y="3578890"/>
            <a:ext cx="3326799" cy="29671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534FA-7F1E-453D-05CF-08C7E5DACC5D}"/>
              </a:ext>
            </a:extLst>
          </p:cNvPr>
          <p:cNvSpPr txBox="1"/>
          <p:nvPr/>
        </p:nvSpPr>
        <p:spPr>
          <a:xfrm>
            <a:off x="1757811" y="1996071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KD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D91C1-DCE4-AE4F-4727-ED8B1CA37CBC}"/>
              </a:ext>
            </a:extLst>
          </p:cNvPr>
          <p:cNvSpPr txBox="1"/>
          <p:nvPr/>
        </p:nvSpPr>
        <p:spPr>
          <a:xfrm>
            <a:off x="9098280" y="1442073"/>
            <a:ext cx="230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Endogenous Antibody Concentration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7ABFB93-EEA1-2437-B281-BCF9018B9AB5}"/>
              </a:ext>
            </a:extLst>
          </p:cNvPr>
          <p:cNvSpPr/>
          <p:nvPr/>
        </p:nvSpPr>
        <p:spPr>
          <a:xfrm rot="3381711">
            <a:off x="3210777" y="2334808"/>
            <a:ext cx="621171" cy="950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2FFFBAA-212F-E479-F82D-F29FFF5D01BC}"/>
              </a:ext>
            </a:extLst>
          </p:cNvPr>
          <p:cNvSpPr/>
          <p:nvPr/>
        </p:nvSpPr>
        <p:spPr>
          <a:xfrm rot="18389196">
            <a:off x="8626129" y="2271171"/>
            <a:ext cx="621171" cy="950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05C6-8A41-1EE9-DBCF-7DD937D6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 on EC50</a:t>
            </a:r>
          </a:p>
        </p:txBody>
      </p:sp>
      <p:pic>
        <p:nvPicPr>
          <p:cNvPr id="6" name="Content Placeholder 5" descr="A chart of heatmap&#10;&#10;Description automatically generated">
            <a:extLst>
              <a:ext uri="{FF2B5EF4-FFF2-40B4-BE49-F238E27FC236}">
                <a16:creationId xmlns:a16="http://schemas.microsoft.com/office/drawing/2014/main" id="{358E23FD-02AF-C066-D1E0-283B8B66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558" y="1796923"/>
            <a:ext cx="5560478" cy="47195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B16EAF-F256-115E-284D-6A5D4E24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" y="2004060"/>
            <a:ext cx="557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55"/>
  <p:tag name="OUTPUTTYPE" val="PDF"/>
  <p:tag name="IGUANATEXVERSION" val="160"/>
  <p:tag name="LATEXADDIN" val="\documentclass{article}&#10;\usepackage{amsmath}&#10;\pagestyle{empty}&#10;\begin{document}&#10;&#10;&#10;$$ r + A_0 \underset{q^-}{\stackrel{q}{\rightleftharpoons}} A_1 $$&#10;&#10;&#10;\end{document}"/>
  <p:tag name="IGUANATEXSIZE" val="20"/>
  <p:tag name="IGUANATEXCURSOR" val="14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26"/>
  <p:tag name="OUTPUTTYPE" val="PDF"/>
  <p:tag name="IGUANATEXVERSION" val="160"/>
  <p:tag name="LATEXADDIN" val="\documentclass{article}&#10;\usepackage{amsmath}&#10;\pagestyle{empty}&#10;\begin{document}&#10;&#10;&#10;$$\mu = \frac{\eta }{q}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9"/>
  <p:tag name="OUTPUTTYPE" val="PDF"/>
  <p:tag name="IGUANATEXVERSION" val="160"/>
  <p:tag name="LATEXADDIN" val="\documentclass{article}&#10;\usepackage{amsmath}&#10;\pagestyle{empty}&#10;\begin{document}&#10;&#10;&#10;$$\mu^- = \frac{\eta^- }{q^-} $$&#10;&#10;\end{document}"/>
  <p:tag name="IGUANATEXSIZE" val="20"/>
  <p:tag name="IGUANATEXCURSOR" val="11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37"/>
  <p:tag name="OUTPUTTYPE" val="PDF"/>
  <p:tag name="IGUANATEXVERSION" val="160"/>
  <p:tag name="LATEXADDIN" val="\documentclass{article}&#10;\usepackage{amsmath}&#10;\pagestyle{empty}&#10;\begin{document}&#10;&#10;&#10;$$ \delta = \frac{E_{tot}}{A_{tot}} $$&#10;&#10;\end{document}"/>
  <p:tag name="IGUANATEXSIZE" val="20"/>
  <p:tag name="IGUANATEXCURSOR" val="10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31"/>
  <p:tag name="OUTPUTTYPE" val="PDF"/>
  <p:tag name="IGUANATEXVERSION" val="160"/>
  <p:tag name="LATEXADDIN" val="\documentclass{article}&#10;\usepackage{amsmath}&#10;\pagestyle{empty}&#10;\begin{document}&#10;&#10;&#10;$$ E_1 = \frac{A_1^2 - (1+\beta +\frac{1}{\phi})A_1 + \beta}{\beta - A_1} $$&#10;&#10;\end{document}"/>
  <p:tag name="IGUANATEXSIZE" val="20"/>
  <p:tag name="IGUANATEXCURSOR" val="15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"/>
  <p:tag name="ORIGINALWIDTH" val="334"/>
  <p:tag name="OUTPUTTYPE" val="PDF"/>
  <p:tag name="IGUANATEXVERSION" val="160"/>
  <p:tag name="LATEXADDIN" val="\documentclass{article}&#10;\usepackage{amsmath}&#10;\pagestyle{empty}&#10;\begin{document}&#10;&#10;\begin{equation*} \begin{split} \biggr(\frac{-1}{\phi } - \delta \beta \biggl)A_1^3 + \biggl((\delta -1)\beta^2 + \biggl(\delta-1 -\frac{\beta}{\phi }\biggr(1 + \delta + \frac{\mu^-}{\mu }\biggl)\biggl) - \frac{\mu^-}{\mu }\biggl(\frac{1}{\phi^2}\biggr)\biggr)A_1^2  \\ + \biggl(\biggl(1+\beta + \frac{1}{\phi}\biggr)\biggl(\delta \beta^2 - \beta + \frac{\mu^-\beta}{\mu \phi}\biggr) + \beta^2(1-2\delta ) + \beta - \delta \beta^3 \biggr) A_1 - \frac{\mu^- \beta^2}{\mu \phi} = 0 \end{split} \end{equation*}&#10;&#10;&#10;\end{document}"/>
  <p:tag name="IGUANATEXSIZE" val="20"/>
  <p:tag name="IGUANATEXCURSOR" val="46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55"/>
  <p:tag name="OUTPUTTYPE" val="PDF"/>
  <p:tag name="IGUANATEXVERSION" val="160"/>
  <p:tag name="LATEXADDIN" val="\documentclass{article}&#10;\usepackage{amsmath}&#10;\pagestyle{empty}&#10;\begin{document}&#10;&#10;&#10;$$ r + E_0 \underset{\eta^-}{\stackrel{\eta}{\rightleftharpoons}} E_1 $$&#10;&#10;\end{document}"/>
  <p:tag name="IGUANATEXSIZE" val="28"/>
  <p:tag name="IGUANATEXCURSOR" val="15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"/>
  <p:tag name="ORIGINALWIDTH" val="169"/>
  <p:tag name="OUTPUTTYPE" val="PDF"/>
  <p:tag name="IGUANATEXVERSION" val="160"/>
  <p:tag name="LATEXADDIN" val="\documentclass{article}&#10;\usepackage{amsmath}&#10;\pagestyle{empty}&#10;\begin{document}&#10;&#10;&#10;\begin{align*} \frac{dA_0}{dt} &amp;= -qrA_0 + q^-A_1, \\ \frac{dA_1}{dt} &amp;= qrA_0 - q^-A_1, \\ \frac{dE_0}{dt} &amp;= -\eta rE_0 +\eta^-E_1, \\ \frac{dE_1}{dt} &amp;= \eta rE_0 -\eta^-E_1, \\ \frac{dr}{dt} &amp;= -qrA_0 + q^-A_1 -\eta rE_0 +\eta^-E_1. \end{align*}&#10;&#10;\end{document}"/>
  <p:tag name="IGUANATEXSIZE" val="20"/>
  <p:tag name="IGUANATEXCURSOR" val="33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66"/>
  <p:tag name="OUTPUTTYPE" val="PDF"/>
  <p:tag name="IGUANATEXVERSION" val="160"/>
  <p:tag name="LATEXADDIN" val="\documentclass{article}&#10;\usepackage{amsmath}&#10;\pagestyle{empty}&#10;\begin{document}&#10;&#10;&#10;$$ A_{tot} = A_0 + A_1 $$&#10;&#10;\end{document}"/>
  <p:tag name="IGUANATEXSIZE" val="20"/>
  <p:tag name="IGUANATEXCURSOR" val="10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66"/>
  <p:tag name="OUTPUTTYPE" val="PDF"/>
  <p:tag name="IGUANATEXVERSION" val="160"/>
  <p:tag name="LATEXADDIN" val="\documentclass{article}&#10;\usepackage{amsmath}&#10;\pagestyle{empty}&#10;\begin{document}&#10;&#10;&#10;$$E_{tot} = E_0 + E_1 $$&#10;&#10;\end{document}"/>
  <p:tag name="IGUANATEXSIZE" val="20"/>
  <p:tag name="IGUANATEXCURSOR" val="10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0"/>
  <p:tag name="OUTPUTTYPE" val="PDF"/>
  <p:tag name="IGUANATEXVERSION" val="160"/>
  <p:tag name="LATEXADDIN" val="\documentclass{article}&#10;\usepackage{amsmath}&#10;\pagestyle{empty}&#10;\begin{document}&#10;&#10;&#10;$$r_{tot} = r + A_1 + E_1 $$&#10;&#10;\end{document}"/>
  <p:tag name="IGUANATEXSIZE" val="20"/>
  <p:tag name="IGUANATEXCURSOR" val="11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"/>
  <p:tag name="ORIGINALWIDTH" val="174"/>
  <p:tag name="OUTPUTTYPE" val="PDF"/>
  <p:tag name="IGUANATEXVERSION" val="160"/>
  <p:tag name="LATEXADDIN" val="\documentclass{article}&#10;\usepackage{amsmath}&#10;\pagestyle{empty}&#10;\begin{document}&#10;&#10;&#10;\begin{align*} \frac{dA_1}{dt} &amp;= \phi (1-A_1-E_1)(\beta - A_1) - A_1, \\ \frac{dE_1}{dt} &amp;= \mu \phi (1-A_1-E_1)(\delta \beta -E_1) - \mu^-. \end{align*}&#10;&#10;\end{document}"/>
  <p:tag name="IGUANATEXSIZE" val="28"/>
  <p:tag name="IGUANATEXCURSOR" val="23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40"/>
  <p:tag name="OUTPUTTYPE" val="PDF"/>
  <p:tag name="IGUANATEXVERSION" val="160"/>
  <p:tag name="LATEXADDIN" val="\documentclass{article}&#10;\usepackage{amsmath}&#10;\pagestyle{empty}&#10;\begin{document}&#10;&#10;&#10;$$\phi = \frac{q r_{tot}}{q^-} $$&#10;&#10;\end{document}"/>
  <p:tag name="IGUANATEXSIZE" val="20"/>
  <p:tag name="IGUANATEXCURSOR" val="11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39"/>
  <p:tag name="OUTPUTTYPE" val="PDF"/>
  <p:tag name="IGUANATEXVERSION" val="160"/>
  <p:tag name="LATEXADDIN" val="\documentclass{article}&#10;\usepackage{amsmath}&#10;\pagestyle{empty}&#10;\begin{document}&#10;&#10;&#10;$$ \beta = \frac{A_{tot}}{r_{tot}} $$&#10;&#10;\end{document}"/>
  <p:tag name="IGUANATEXSIZE" val="20"/>
  <p:tag name="IGUANATEXCURSOR" val="11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Endogenous Antibody Competition</vt:lpstr>
      <vt:lpstr>PowerPoint Presentation</vt:lpstr>
      <vt:lpstr>Nondimensional Model</vt:lpstr>
      <vt:lpstr>Steady States</vt:lpstr>
      <vt:lpstr>PowerPoint Presentation</vt:lpstr>
      <vt:lpstr>Effect on EC50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Endogenous Antibody Competition</dc:title>
  <dc:creator>Luke Heirene</dc:creator>
  <cp:lastModifiedBy>Luke Heirene</cp:lastModifiedBy>
  <cp:revision>4</cp:revision>
  <dcterms:created xsi:type="dcterms:W3CDTF">2023-08-16T10:02:17Z</dcterms:created>
  <dcterms:modified xsi:type="dcterms:W3CDTF">2023-09-08T13:06:20Z</dcterms:modified>
</cp:coreProperties>
</file>