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1" r:id="rId1"/>
    <p:sldMasterId id="2147484201" r:id="rId2"/>
  </p:sldMasterIdLst>
  <p:notesMasterIdLst>
    <p:notesMasterId r:id="rId23"/>
  </p:notesMasterIdLst>
  <p:sldIdLst>
    <p:sldId id="256" r:id="rId3"/>
    <p:sldId id="261" r:id="rId4"/>
    <p:sldId id="262" r:id="rId5"/>
    <p:sldId id="265" r:id="rId6"/>
    <p:sldId id="288" r:id="rId7"/>
    <p:sldId id="290" r:id="rId8"/>
    <p:sldId id="271" r:id="rId9"/>
    <p:sldId id="272" r:id="rId10"/>
    <p:sldId id="291" r:id="rId11"/>
    <p:sldId id="292" r:id="rId12"/>
    <p:sldId id="293" r:id="rId13"/>
    <p:sldId id="295" r:id="rId14"/>
    <p:sldId id="296" r:id="rId15"/>
    <p:sldId id="266" r:id="rId16"/>
    <p:sldId id="284" r:id="rId17"/>
    <p:sldId id="269" r:id="rId18"/>
    <p:sldId id="275" r:id="rId19"/>
    <p:sldId id="297" r:id="rId20"/>
    <p:sldId id="298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04"/>
  </p:normalViewPr>
  <p:slideViewPr>
    <p:cSldViewPr snapToGrid="0">
      <p:cViewPr>
        <p:scale>
          <a:sx n="84" d="100"/>
          <a:sy n="84" d="100"/>
        </p:scale>
        <p:origin x="16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1361D-E9A6-064C-896C-CC7701F6FC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0CBD4-CA90-FA46-95F5-665E2AE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0CBD4-CA90-FA46-95F5-665E2AEEF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384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6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7AC-69A3-C255-AD8C-5569F0452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AEAB2-4793-9933-C72F-F68B9E3A1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B422-D604-616D-E160-48BFCF6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13EA-2864-7A6E-03FB-A8D74A73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4B5F-F315-BD5E-D12D-5019AEB1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5D9-577D-D0C4-2D49-7F3E4F3F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2257-890B-6599-F3DD-752644E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87E2-A527-88A1-5951-AEBB6F3F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FD8F-5144-6784-CAE4-E2836834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B938-5117-B1EC-DCA8-2FF8F441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72DE-4C6C-3521-969A-7FA7FA0E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5286-C3B6-5F5A-0B08-FD11A20A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999C-5069-00C0-8BE3-AB804094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B520-F0D9-0876-8F08-525A4DDF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F6A3-6D6C-11FE-2F7F-A0FE388D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852D-5CAE-4573-016A-4795838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2606-7CCC-70D0-1681-1E01F105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BDCAA-4CA9-5797-EBC0-1AA27002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E0E0-C7E5-F9F6-4510-B7363B70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E114-E938-61AD-1465-EFEAB89A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0EDC-96A0-FA7F-0E10-A97377BE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6E54-549F-3AA5-CEA4-00E5CE51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E894-CC6D-CC7D-95BA-4F35B09A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B164-801B-4C6E-2B0D-BDFFA39F2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43ED2-F264-B425-1C3B-65DDB806E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F3679-4A32-4E03-1762-D087226D7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42A39-B1EA-7F59-1811-7661AF6D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3F572-BE2D-988F-02D4-D1D2A292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1DE7E-E9BE-6601-0D40-484FAEAF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52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4213-1919-999E-8FFB-36BF7BF4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33BC7-26AD-F657-7496-128C0DC1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7C784-7019-44E3-C9E0-85AD8F61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486E4-9C87-C801-16D9-DD530942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2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97D7E-21C4-5755-0BC6-6CA84FB7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32D1D-70AF-3C24-CAFB-2E5BE5A2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D8FA2-07F6-C22A-A34F-66AEB5E7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8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3D7C-B567-7715-47ED-92376631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B841-8A47-4072-0CA0-63BD7339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4BEA-8BE2-432A-BB03-E9087ADC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9948-1C82-8E34-9025-0A1E3B28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06281-26B9-3450-D9B7-FEBB5998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BC0C8-79C6-1034-34A7-951B2BD0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2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5178-B7D5-7B34-1E19-D0545BCB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EC5C3-44B8-9F8B-DAEF-5434919D4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0C10C-E501-95F9-A024-5ACFC76EA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A842-1333-C6DB-5474-DE7E0677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83227-235E-103F-C4DD-0831A49B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8743-5741-8925-2E10-E47CA395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1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B80C-0A73-D8F2-1ED9-1165565D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1444F-FB24-1899-DF0D-44FF9818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5AF2-CFEA-3E26-2822-C9EB25B2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BA885-F74E-9485-2BCB-6CEE591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59CD-41A7-E66A-7423-86369B42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2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2FAD6-386C-B405-7E66-8188D5E6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5CE97-03D7-FDE5-7491-7939549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91B0-4D66-D2CC-42EA-2EA65AC5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0FD8-EE48-140A-9F2F-59639BC2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0049-0CD9-96B4-E321-2F6DDE49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582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7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8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5686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4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432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A8D92-98F1-41D6-F578-E56FB341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8E321-C4DF-D1E3-92BA-E97F0074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7ADB-F703-F713-9171-389CC3BBE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FF64-A444-0042-B4C8-AE2FE8015278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1438-E386-DBA2-5EE5-BDF31FF20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4BEB-64B5-D07A-377A-BB3CCE485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98BB-8E3F-784B-8D89-2F18BA71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tags" Target="../tags/tag5.xml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7.xml"/><Relationship Id="rId10" Type="http://schemas.openxmlformats.org/officeDocument/2006/relationships/image" Target="../media/image23.png"/><Relationship Id="rId4" Type="http://schemas.openxmlformats.org/officeDocument/2006/relationships/tags" Target="../tags/tag6.xml"/><Relationship Id="rId9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3D2218-E815-4A05-5144-6D9C90DBD987}"/>
              </a:ext>
            </a:extLst>
          </p:cNvPr>
          <p:cNvSpPr txBox="1"/>
          <p:nvPr/>
        </p:nvSpPr>
        <p:spPr>
          <a:xfrm>
            <a:off x="670560" y="300228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GB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Luke Heirene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GB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Helen Byrne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GB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Eamonn Gaffney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GB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James Yates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ADA4D5-EE19-4341-D0D1-CFB9FA9009C3}"/>
              </a:ext>
            </a:extLst>
          </p:cNvPr>
          <p:cNvSpPr txBox="1">
            <a:spLocks/>
          </p:cNvSpPr>
          <p:nvPr/>
        </p:nvSpPr>
        <p:spPr>
          <a:xfrm>
            <a:off x="532336" y="0"/>
            <a:ext cx="5150212" cy="2520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Microscale Modelling of Antibody Dependent Cellular Cytotoxicity</a:t>
            </a:r>
          </a:p>
        </p:txBody>
      </p:sp>
    </p:spTree>
    <p:extLst>
      <p:ext uri="{BB962C8B-B14F-4D97-AF65-F5344CB8AC3E}">
        <p14:creationId xmlns:p14="http://schemas.microsoft.com/office/powerpoint/2010/main" val="23657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curve&#10;&#10;Description automatically generated">
            <a:extLst>
              <a:ext uri="{FF2B5EF4-FFF2-40B4-BE49-F238E27FC236}">
                <a16:creationId xmlns:a16="http://schemas.microsoft.com/office/drawing/2014/main" id="{4CD57E0F-C2B4-B7DE-B0BF-A2E7375E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83488" y="165965"/>
            <a:ext cx="3846564" cy="3379100"/>
          </a:xfrm>
        </p:spPr>
      </p:pic>
      <p:pic>
        <p:nvPicPr>
          <p:cNvPr id="9" name="Picture 8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D4C59CA7-A3DA-C9C9-7834-89156D567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549" y="3545065"/>
            <a:ext cx="3840503" cy="3360440"/>
          </a:xfrm>
          <a:prstGeom prst="rect">
            <a:avLst/>
          </a:prstGeom>
        </p:spPr>
      </p:pic>
      <p:pic>
        <p:nvPicPr>
          <p:cNvPr id="11" name="Picture 10" descr="A graph showing a red line and blue line&#10;&#10;Description automatically generated">
            <a:extLst>
              <a:ext uri="{FF2B5EF4-FFF2-40B4-BE49-F238E27FC236}">
                <a16:creationId xmlns:a16="http://schemas.microsoft.com/office/drawing/2014/main" id="{AF89F2B0-C222-4667-C5AE-A9022C169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44" y="165965"/>
            <a:ext cx="3840503" cy="3379100"/>
          </a:xfrm>
          <a:prstGeom prst="rect">
            <a:avLst/>
          </a:prstGeom>
        </p:spPr>
      </p:pic>
      <p:pic>
        <p:nvPicPr>
          <p:cNvPr id="15" name="Picture 14" descr="A graph showing a curve and a state&#10;&#10;Description automatically generated">
            <a:extLst>
              <a:ext uri="{FF2B5EF4-FFF2-40B4-BE49-F238E27FC236}">
                <a16:creationId xmlns:a16="http://schemas.microsoft.com/office/drawing/2014/main" id="{0911C9C7-3588-C882-16C9-DF4BDADCC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044" y="3576888"/>
            <a:ext cx="3834444" cy="3281112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$ r^{tot} = 10^4$$&#10;&#10;\end{document}" title="IguanaTex Bitmap Display">
            <a:extLst>
              <a:ext uri="{FF2B5EF4-FFF2-40B4-BE49-F238E27FC236}">
                <a16:creationId xmlns:a16="http://schemas.microsoft.com/office/drawing/2014/main" id="{3345ABAB-8184-D256-0A1B-3C7D6EBF1F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249255" y="1448049"/>
            <a:ext cx="1723545" cy="36933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$ r^{tot} = 10^6$$&#10;&#10;\end{document}" title="IguanaTex Bitmap Display">
            <a:extLst>
              <a:ext uri="{FF2B5EF4-FFF2-40B4-BE49-F238E27FC236}">
                <a16:creationId xmlns:a16="http://schemas.microsoft.com/office/drawing/2014/main" id="{46611CE9-703A-9F37-21A6-D1679CECBE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249255" y="4914066"/>
            <a:ext cx="1723545" cy="3693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06EF86-4A68-8FF9-CFE1-6CEF4CDC59E3}"/>
              </a:ext>
            </a:extLst>
          </p:cNvPr>
          <p:cNvSpPr txBox="1"/>
          <p:nvPr/>
        </p:nvSpPr>
        <p:spPr>
          <a:xfrm>
            <a:off x="9249255" y="2967335"/>
            <a:ext cx="1960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Example equilibrium binding states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21004B-B7D9-07A0-150D-CD38ACB5F0AC}"/>
              </a:ext>
            </a:extLst>
          </p:cNvPr>
          <p:cNvSpPr/>
          <p:nvPr/>
        </p:nvSpPr>
        <p:spPr>
          <a:xfrm>
            <a:off x="2491740" y="2048582"/>
            <a:ext cx="7208520" cy="2465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Antibodies are bivalently bound for low concentrations and monovalently bound for high concentrations.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Both models show qualitatively similar results.</a:t>
            </a:r>
          </a:p>
        </p:txBody>
      </p:sp>
    </p:spTree>
    <p:extLst>
      <p:ext uri="{BB962C8B-B14F-4D97-AF65-F5344CB8AC3E}">
        <p14:creationId xmlns:p14="http://schemas.microsoft.com/office/powerpoint/2010/main" val="41156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heatmap&#10;&#10;Description automatically generated">
            <a:extLst>
              <a:ext uri="{FF2B5EF4-FFF2-40B4-BE49-F238E27FC236}">
                <a16:creationId xmlns:a16="http://schemas.microsoft.com/office/drawing/2014/main" id="{B464B816-41F5-A400-7093-099002461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187" y="0"/>
            <a:ext cx="3894854" cy="3429000"/>
          </a:xfrm>
        </p:spPr>
      </p:pic>
      <p:pic>
        <p:nvPicPr>
          <p:cNvPr id="7" name="Picture 6" descr="A graph of heatmap&#10;&#10;Description automatically generated">
            <a:extLst>
              <a:ext uri="{FF2B5EF4-FFF2-40B4-BE49-F238E27FC236}">
                <a16:creationId xmlns:a16="http://schemas.microsoft.com/office/drawing/2014/main" id="{BCD90CE3-6A3B-59E3-BDF0-70E5E5913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11" y="3488499"/>
            <a:ext cx="3894854" cy="3428999"/>
          </a:xfrm>
          <a:prstGeom prst="rect">
            <a:avLst/>
          </a:prstGeom>
        </p:spPr>
      </p:pic>
      <p:pic>
        <p:nvPicPr>
          <p:cNvPr id="9" name="Picture 8" descr="A graph of a heatmap&#10;&#10;Description automatically generated">
            <a:extLst>
              <a:ext uri="{FF2B5EF4-FFF2-40B4-BE49-F238E27FC236}">
                <a16:creationId xmlns:a16="http://schemas.microsoft.com/office/drawing/2014/main" id="{10A163F5-7AEB-32B7-1F97-51DB863AA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26" y="0"/>
            <a:ext cx="3894855" cy="3429000"/>
          </a:xfrm>
          <a:prstGeom prst="rect">
            <a:avLst/>
          </a:prstGeom>
        </p:spPr>
      </p:pic>
      <p:pic>
        <p:nvPicPr>
          <p:cNvPr id="11" name="Picture 10" descr="A graph of heatmap&#10;&#10;Description automatically generated">
            <a:extLst>
              <a:ext uri="{FF2B5EF4-FFF2-40B4-BE49-F238E27FC236}">
                <a16:creationId xmlns:a16="http://schemas.microsoft.com/office/drawing/2014/main" id="{BDE16ABC-B257-7E3B-C013-966892F35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25" y="3429000"/>
            <a:ext cx="3894855" cy="3428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D548B1-55B2-DC42-71D2-37C460DEF3FF}"/>
              </a:ext>
            </a:extLst>
          </p:cNvPr>
          <p:cNvSpPr txBox="1"/>
          <p:nvPr/>
        </p:nvSpPr>
        <p:spPr>
          <a:xfrm>
            <a:off x="9220464" y="1073005"/>
            <a:ext cx="2103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antibody to receptor ratio favors A1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9A5F3-690D-F2E6-52EB-59A87BA8EEC3}"/>
              </a:ext>
            </a:extLst>
          </p:cNvPr>
          <p:cNvSpPr txBox="1"/>
          <p:nvPr/>
        </p:nvSpPr>
        <p:spPr>
          <a:xfrm>
            <a:off x="9061952" y="4409301"/>
            <a:ext cx="20648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Low antibody to receptor ratio favors A2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ADF34-BDDD-A1C0-2B63-9DFD71847684}"/>
              </a:ext>
            </a:extLst>
          </p:cNvPr>
          <p:cNvSpPr/>
          <p:nvPr/>
        </p:nvSpPr>
        <p:spPr>
          <a:xfrm>
            <a:off x="2885852" y="2088668"/>
            <a:ext cx="7208520" cy="2465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Antibody to receptor ratio dictates the equilibrium binding states.</a:t>
            </a:r>
          </a:p>
        </p:txBody>
      </p:sp>
    </p:spTree>
    <p:extLst>
      <p:ext uri="{BB962C8B-B14F-4D97-AF65-F5344CB8AC3E}">
        <p14:creationId xmlns:p14="http://schemas.microsoft.com/office/powerpoint/2010/main" val="15057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225F-3E5D-3D08-F0FD-758A56B7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88" y="442911"/>
            <a:ext cx="9601200" cy="1485900"/>
          </a:xfrm>
        </p:spPr>
        <p:txBody>
          <a:bodyPr/>
          <a:lstStyle/>
          <a:p>
            <a:r>
              <a:rPr lang="en-US" b="1" dirty="0"/>
              <a:t>Receptor Occupancy Sensitivity Analysis</a:t>
            </a:r>
          </a:p>
        </p:txBody>
      </p:sp>
      <p:pic>
        <p:nvPicPr>
          <p:cNvPr id="7" name="Picture 6" descr="A graph of a model&#10;&#10;Description automatically generated">
            <a:extLst>
              <a:ext uri="{FF2B5EF4-FFF2-40B4-BE49-F238E27FC236}">
                <a16:creationId xmlns:a16="http://schemas.microsoft.com/office/drawing/2014/main" id="{CE245B04-1DA2-15EF-2FA4-E3D017C01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" r="9688"/>
          <a:stretch/>
        </p:blipFill>
        <p:spPr>
          <a:xfrm>
            <a:off x="792087" y="1428750"/>
            <a:ext cx="5380113" cy="4243389"/>
          </a:xfrm>
          <a:prstGeom prst="rect">
            <a:avLst/>
          </a:prstGeom>
        </p:spPr>
      </p:pic>
      <p:pic>
        <p:nvPicPr>
          <p:cNvPr id="15" name="Content Placeholder 14" descr="A graph of a model&#10;&#10;Description automatically generated">
            <a:extLst>
              <a:ext uri="{FF2B5EF4-FFF2-40B4-BE49-F238E27FC236}">
                <a16:creationId xmlns:a16="http://schemas.microsoft.com/office/drawing/2014/main" id="{33CEC102-F3F2-BB36-FC30-BA33CFB14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29" r="8866"/>
          <a:stretch/>
        </p:blipFill>
        <p:spPr>
          <a:xfrm>
            <a:off x="6323088" y="1388130"/>
            <a:ext cx="5618097" cy="432462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2ACA05-61CC-A860-52D4-DF81FA319A51}"/>
              </a:ext>
            </a:extLst>
          </p:cNvPr>
          <p:cNvSpPr/>
          <p:nvPr/>
        </p:nvSpPr>
        <p:spPr>
          <a:xfrm>
            <a:off x="2769332" y="2013693"/>
            <a:ext cx="7517668" cy="30415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Both models display very similar sensitivities.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There are two regimes of sensitivity.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Low antibody concentrations: receptor number most important.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High antibody concentrations: binding parameters become important.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Relevant for therapeutics targeting receptor occupancy.</a:t>
            </a:r>
          </a:p>
        </p:txBody>
      </p:sp>
    </p:spTree>
    <p:extLst>
      <p:ext uri="{BB962C8B-B14F-4D97-AF65-F5344CB8AC3E}">
        <p14:creationId xmlns:p14="http://schemas.microsoft.com/office/powerpoint/2010/main" val="38231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1259-DC3C-7356-E7ED-4B28D68A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31" y="328611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Bound Antibody Number Sensitivity Analysis</a:t>
            </a:r>
          </a:p>
        </p:txBody>
      </p:sp>
      <p:pic>
        <p:nvPicPr>
          <p:cNvPr id="4" name="Content Placeholder 3" descr="A graph of a number of antibodies&#10;&#10;Description automatically generated">
            <a:extLst>
              <a:ext uri="{FF2B5EF4-FFF2-40B4-BE49-F238E27FC236}">
                <a16:creationId xmlns:a16="http://schemas.microsoft.com/office/drawing/2014/main" id="{757BB90E-90EE-A6F1-D603-AB10411FF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4" r="9308"/>
          <a:stretch/>
        </p:blipFill>
        <p:spPr>
          <a:xfrm>
            <a:off x="6198031" y="1476376"/>
            <a:ext cx="5536599" cy="4310063"/>
          </a:xfrm>
          <a:prstGeom prst="rect">
            <a:avLst/>
          </a:prstGeom>
        </p:spPr>
      </p:pic>
      <p:pic>
        <p:nvPicPr>
          <p:cNvPr id="5" name="Picture 4" descr="A graph of a number of samples&#10;&#10;Description automatically generated">
            <a:extLst>
              <a:ext uri="{FF2B5EF4-FFF2-40B4-BE49-F238E27FC236}">
                <a16:creationId xmlns:a16="http://schemas.microsoft.com/office/drawing/2014/main" id="{A0DB6B94-E259-1922-2B86-67E45B389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0" r="9534"/>
          <a:stretch/>
        </p:blipFill>
        <p:spPr>
          <a:xfrm>
            <a:off x="719137" y="1476376"/>
            <a:ext cx="5478894" cy="43100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D98240-7DA7-9133-9444-75896368A875}"/>
              </a:ext>
            </a:extLst>
          </p:cNvPr>
          <p:cNvSpPr/>
          <p:nvPr/>
        </p:nvSpPr>
        <p:spPr>
          <a:xfrm>
            <a:off x="2593771" y="2196470"/>
            <a:ext cx="7208520" cy="2465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Receptor number most important for number of bound antibodies.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Relevant for ADCC employing antibodies where need to maximize number of bound activating effector cell receptors.</a:t>
            </a:r>
          </a:p>
        </p:txBody>
      </p:sp>
    </p:spTree>
    <p:extLst>
      <p:ext uri="{BB962C8B-B14F-4D97-AF65-F5344CB8AC3E}">
        <p14:creationId xmlns:p14="http://schemas.microsoft.com/office/powerpoint/2010/main" val="347089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A2AD-B70D-389A-70DB-F689556A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81" y="228563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Dynamics</a:t>
            </a:r>
          </a:p>
        </p:txBody>
      </p:sp>
      <p:pic>
        <p:nvPicPr>
          <p:cNvPr id="8" name="Picture 7" descr="\documentclass{article}&#10;\usepackage{amsmath}&#10;\pagestyle{empty}&#10;\begin{document}&#10;&#10;&#10;$$ r^{tot} = 10^5$$&#10;&#10;\end{document}" title="IguanaTex Bitmap Display">
            <a:extLst>
              <a:ext uri="{FF2B5EF4-FFF2-40B4-BE49-F238E27FC236}">
                <a16:creationId xmlns:a16="http://schemas.microsoft.com/office/drawing/2014/main" id="{B2CB5CEA-E3A6-0A94-7B4B-DBACB36D29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03114" y="6293105"/>
            <a:ext cx="1723545" cy="36933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k^{on} = 10^5 $$&#10;&#10;\end{document}" title="IguanaTex Bitmap Display">
            <a:extLst>
              <a:ext uri="{FF2B5EF4-FFF2-40B4-BE49-F238E27FC236}">
                <a16:creationId xmlns:a16="http://schemas.microsoft.com/office/drawing/2014/main" id="{875C7C07-5610-E76C-D0EB-98F00E43C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13766" y="6323312"/>
            <a:ext cx="1544898" cy="3391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k^{off} = 10^{-4} $$&#10;&#10;\end{document}" title="IguanaTex Bitmap Display">
            <a:extLst>
              <a:ext uri="{FF2B5EF4-FFF2-40B4-BE49-F238E27FC236}">
                <a16:creationId xmlns:a16="http://schemas.microsoft.com/office/drawing/2014/main" id="{3B2929B1-3290-D5C0-3E0E-F39492F71A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43336" y="6338415"/>
            <a:ext cx="1763440" cy="339123"/>
          </a:xfrm>
          <a:prstGeom prst="rect">
            <a:avLst/>
          </a:prstGeom>
        </p:spPr>
      </p:pic>
      <p:pic>
        <p:nvPicPr>
          <p:cNvPr id="13" name="Picture 12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BF321472-8AF8-7000-CE83-40A29914AB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472" y="1651037"/>
            <a:ext cx="5384800" cy="4318000"/>
          </a:xfrm>
          <a:prstGeom prst="rect">
            <a:avLst/>
          </a:prstGeom>
        </p:spPr>
      </p:pic>
      <p:pic>
        <p:nvPicPr>
          <p:cNvPr id="16" name="Picture 15" descr="A graph with a line graph&#10;&#10;Description automatically generated">
            <a:extLst>
              <a:ext uri="{FF2B5EF4-FFF2-40B4-BE49-F238E27FC236}">
                <a16:creationId xmlns:a16="http://schemas.microsoft.com/office/drawing/2014/main" id="{837DDFAF-0430-15B5-CEA6-E7D2116EB5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367" y="1670908"/>
            <a:ext cx="5043278" cy="422343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$ A_{init} = 10^{-9} \text{   M} $$&#10;&#10;\end{document}" title="IguanaTex Bitmap Display">
            <a:extLst>
              <a:ext uri="{FF2B5EF4-FFF2-40B4-BE49-F238E27FC236}">
                <a16:creationId xmlns:a16="http://schemas.microsoft.com/office/drawing/2014/main" id="{3D6A4D6A-84B1-C5BB-C611-94F0B137AF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286557" y="1281706"/>
            <a:ext cx="2283137" cy="369331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&#10;$$ A_{init} = 10^{-11} \text{   M} $$&#10;&#10;\end{document}" title="IguanaTex Bitmap Display">
            <a:extLst>
              <a:ext uri="{FF2B5EF4-FFF2-40B4-BE49-F238E27FC236}">
                <a16:creationId xmlns:a16="http://schemas.microsoft.com/office/drawing/2014/main" id="{81AF4E79-2624-6BB6-0B72-F1DAEBD392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602706" y="1309152"/>
            <a:ext cx="2417439" cy="369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717FD56-90D9-9AA3-D508-1A8B4B42DC6C}"/>
              </a:ext>
            </a:extLst>
          </p:cNvPr>
          <p:cNvSpPr/>
          <p:nvPr/>
        </p:nvSpPr>
        <p:spPr>
          <a:xfrm>
            <a:off x="2781955" y="2080007"/>
            <a:ext cx="7208520" cy="2465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/>
              <a:t>A2 dominates for small antibody to receptor due to availability of free receptor  </a:t>
            </a:r>
          </a:p>
        </p:txBody>
      </p:sp>
    </p:spTree>
    <p:extLst>
      <p:ext uri="{BB962C8B-B14F-4D97-AF65-F5344CB8AC3E}">
        <p14:creationId xmlns:p14="http://schemas.microsoft.com/office/powerpoint/2010/main" val="19044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\documentclass{article}&#10;\usepackage{amsmath}&#10;\pagestyle{empty}&#10;\begin{document}&#10;&#10;&#10;$$ A_{init} = 10^{-5} \text{   M} $$&#10;&#10;\end{document}" title="IguanaTex Bitmap Display">
            <a:extLst>
              <a:ext uri="{FF2B5EF4-FFF2-40B4-BE49-F238E27FC236}">
                <a16:creationId xmlns:a16="http://schemas.microsoft.com/office/drawing/2014/main" id="{8C4DFCD6-182D-721F-E5EC-C704574BAC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2689" y="1016436"/>
            <a:ext cx="2283137" cy="36933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A_{init} = 10^{-7} \text{   M} $$&#10;&#10;\end{document}" title="IguanaTex Bitmap Display">
            <a:extLst>
              <a:ext uri="{FF2B5EF4-FFF2-40B4-BE49-F238E27FC236}">
                <a16:creationId xmlns:a16="http://schemas.microsoft.com/office/drawing/2014/main" id="{D1B179F3-C5BA-D038-9E0D-0F05433821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37742" y="933168"/>
            <a:ext cx="2283137" cy="369331"/>
          </a:xfrm>
          <a:prstGeom prst="rect">
            <a:avLst/>
          </a:prstGeom>
        </p:spPr>
      </p:pic>
      <p:pic>
        <p:nvPicPr>
          <p:cNvPr id="6" name="Content Placeholder 5" descr="A graph with green and purple lines&#10;&#10;Description automatically generated">
            <a:extLst>
              <a:ext uri="{FF2B5EF4-FFF2-40B4-BE49-F238E27FC236}">
                <a16:creationId xmlns:a16="http://schemas.microsoft.com/office/drawing/2014/main" id="{D90D6D06-A834-4F96-0396-F1B8F0EB6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44304" y="1515752"/>
            <a:ext cx="5156200" cy="4318001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CA92B14F-9CFA-AA24-AC6D-83256154B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429" y="1432855"/>
            <a:ext cx="5156200" cy="4330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871E89-525E-274C-096E-CE3CB2BBB0A6}"/>
              </a:ext>
            </a:extLst>
          </p:cNvPr>
          <p:cNvSpPr/>
          <p:nvPr/>
        </p:nvSpPr>
        <p:spPr>
          <a:xfrm>
            <a:off x="2937742" y="2196470"/>
            <a:ext cx="7208520" cy="24650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/>
              <a:t>Higher antibody to receptor ratios show separation of timescales and interactions between A1 and A2 states</a:t>
            </a:r>
          </a:p>
        </p:txBody>
      </p:sp>
    </p:spTree>
    <p:extLst>
      <p:ext uri="{BB962C8B-B14F-4D97-AF65-F5344CB8AC3E}">
        <p14:creationId xmlns:p14="http://schemas.microsoft.com/office/powerpoint/2010/main" val="5179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C252-3E51-2B76-61E3-452B1A48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55" y="1918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Ratio of Antibody to Receptor Affects Binding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95396B-41DA-15C1-240E-590ED6C93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63" t="5261" r="19988" b="5703"/>
          <a:stretch/>
        </p:blipFill>
        <p:spPr>
          <a:xfrm rot="10800000">
            <a:off x="2613448" y="4083780"/>
            <a:ext cx="403658" cy="1026070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38E7430E-A328-C15F-1BFD-1E4ECA73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3" t="5261" r="19988" b="5703"/>
          <a:stretch/>
        </p:blipFill>
        <p:spPr>
          <a:xfrm rot="10800000">
            <a:off x="1622852" y="4063416"/>
            <a:ext cx="403656" cy="1026065"/>
          </a:xfrm>
          <a:prstGeom prst="rect">
            <a:avLst/>
          </a:prstGeom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9617FF1F-AA29-4934-B2FE-17FAA8253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3" t="5261" r="19988" b="5703"/>
          <a:stretch/>
        </p:blipFill>
        <p:spPr>
          <a:xfrm rot="10800000">
            <a:off x="838200" y="4063419"/>
            <a:ext cx="403655" cy="1026062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26D26FB-61E9-BD62-CBC2-749FEC1E5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3" t="5261" r="19988" b="5703"/>
          <a:stretch/>
        </p:blipFill>
        <p:spPr>
          <a:xfrm rot="10800000">
            <a:off x="3316758" y="4081077"/>
            <a:ext cx="403656" cy="1026064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B1137F49-D8D8-A2E8-181D-BBAC36990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3" t="5261" r="19988" b="5703"/>
          <a:stretch/>
        </p:blipFill>
        <p:spPr>
          <a:xfrm rot="10800000">
            <a:off x="8960426" y="4163295"/>
            <a:ext cx="431965" cy="1098024"/>
          </a:xfrm>
          <a:prstGeom prst="rect">
            <a:avLst/>
          </a:prstGeom>
        </p:spPr>
      </p:pic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C8C33F29-7CEF-CF4C-8E7F-5AF714B41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3" t="5261" r="19988" b="5703"/>
          <a:stretch/>
        </p:blipFill>
        <p:spPr>
          <a:xfrm rot="10800000">
            <a:off x="7833440" y="4113542"/>
            <a:ext cx="431965" cy="1098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3456A1A-AA14-8143-57E1-9788D7DC5EEB}"/>
              </a:ext>
            </a:extLst>
          </p:cNvPr>
          <p:cNvSpPr/>
          <p:nvPr/>
        </p:nvSpPr>
        <p:spPr>
          <a:xfrm>
            <a:off x="378940" y="5033668"/>
            <a:ext cx="11813060" cy="17169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D44DC5-4D6C-81A9-F744-5CC34B7A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00" b="89200" l="9701" r="89552">
                        <a14:foregroundMark x1="41791" y1="89200" x2="41791" y2="89200"/>
                        <a14:foregroundMark x1="43284" y1="20800" x2="43284" y2="20800"/>
                        <a14:foregroundMark x1="44776" y1="20800" x2="44776" y2="20800"/>
                      </a14:backgroundRemoval>
                    </a14:imgEffect>
                  </a14:imgLayer>
                </a14:imgProps>
              </a:ext>
            </a:extLst>
          </a:blip>
          <a:srcRect b="5703"/>
          <a:stretch/>
        </p:blipFill>
        <p:spPr>
          <a:xfrm rot="10800000">
            <a:off x="10343474" y="4113541"/>
            <a:ext cx="602054" cy="1059172"/>
          </a:xfrm>
          <a:prstGeom prst="rect">
            <a:avLst/>
          </a:prstGeom>
        </p:spPr>
      </p:pic>
      <p:pic>
        <p:nvPicPr>
          <p:cNvPr id="5" name="Picture 4" descr="A picture containing electric blue, symbol, wrench, design&#10;&#10;Description automatically generated">
            <a:extLst>
              <a:ext uri="{FF2B5EF4-FFF2-40B4-BE49-F238E27FC236}">
                <a16:creationId xmlns:a16="http://schemas.microsoft.com/office/drawing/2014/main" id="{EEB3BD38-61C3-D3CA-A68E-0F15F84A2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9259" r="89815">
                        <a14:foregroundMark x1="44444" y1="75258" x2="44444" y2="75258"/>
                        <a14:foregroundMark x1="56019" y1="90206" x2="56019" y2="90206"/>
                        <a14:foregroundMark x1="45370" y1="90206" x2="45370" y2="90206"/>
                        <a14:foregroundMark x1="72685" y1="35567" x2="72685" y2="35567"/>
                        <a14:foregroundMark x1="29630" y1="40206" x2="2963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90705" y="2705673"/>
            <a:ext cx="1821424" cy="1513717"/>
          </a:xfrm>
          <a:prstGeom prst="rect">
            <a:avLst/>
          </a:prstGeom>
        </p:spPr>
      </p:pic>
      <p:pic>
        <p:nvPicPr>
          <p:cNvPr id="6" name="Picture 5" descr="A picture containing electric blue, symbol, wrench, design&#10;&#10;Description automatically generated">
            <a:extLst>
              <a:ext uri="{FF2B5EF4-FFF2-40B4-BE49-F238E27FC236}">
                <a16:creationId xmlns:a16="http://schemas.microsoft.com/office/drawing/2014/main" id="{28660C4A-B843-FE66-D131-76605E27C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9259" r="89815">
                        <a14:foregroundMark x1="44444" y1="75258" x2="44444" y2="75258"/>
                        <a14:foregroundMark x1="56019" y1="90206" x2="56019" y2="90206"/>
                        <a14:foregroundMark x1="45370" y1="90206" x2="45370" y2="90206"/>
                        <a14:foregroundMark x1="72685" y1="35567" x2="72685" y2="35567"/>
                        <a14:foregroundMark x1="29630" y1="40206" x2="2963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284766" y="2769187"/>
            <a:ext cx="1821424" cy="1513717"/>
          </a:xfrm>
          <a:prstGeom prst="rect">
            <a:avLst/>
          </a:prstGeom>
        </p:spPr>
      </p:pic>
      <p:pic>
        <p:nvPicPr>
          <p:cNvPr id="7" name="Picture 6" descr="A picture containing electric blue, symbol, wrench, design&#10;&#10;Description automatically generated">
            <a:extLst>
              <a:ext uri="{FF2B5EF4-FFF2-40B4-BE49-F238E27FC236}">
                <a16:creationId xmlns:a16="http://schemas.microsoft.com/office/drawing/2014/main" id="{F36780BD-81F5-5D1F-17AC-B2F94C55B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9259" r="89815">
                        <a14:foregroundMark x1="44444" y1="75258" x2="44444" y2="75258"/>
                        <a14:foregroundMark x1="56019" y1="90206" x2="56019" y2="90206"/>
                        <a14:foregroundMark x1="45370" y1="90206" x2="45370" y2="90206"/>
                        <a14:foregroundMark x1="72685" y1="35567" x2="72685" y2="35567"/>
                        <a14:foregroundMark x1="29630" y1="40206" x2="2963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0334760" y="2881376"/>
            <a:ext cx="1821424" cy="1513717"/>
          </a:xfrm>
          <a:prstGeom prst="rect">
            <a:avLst/>
          </a:prstGeom>
        </p:spPr>
      </p:pic>
      <p:pic>
        <p:nvPicPr>
          <p:cNvPr id="8" name="Picture 7" descr="A picture containing electric blue, symbol, wrench, design&#10;&#10;Description automatically generated">
            <a:extLst>
              <a:ext uri="{FF2B5EF4-FFF2-40B4-BE49-F238E27FC236}">
                <a16:creationId xmlns:a16="http://schemas.microsoft.com/office/drawing/2014/main" id="{A7215852-1ED2-69C1-5859-6F564742D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9259" r="89815">
                        <a14:foregroundMark x1="44444" y1="75258" x2="44444" y2="75258"/>
                        <a14:foregroundMark x1="56019" y1="90206" x2="56019" y2="90206"/>
                        <a14:foregroundMark x1="45370" y1="90206" x2="45370" y2="90206"/>
                        <a14:foregroundMark x1="72685" y1="35567" x2="72685" y2="35567"/>
                        <a14:foregroundMark x1="29630" y1="40206" x2="2963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780468" y="2861724"/>
            <a:ext cx="1821424" cy="1513717"/>
          </a:xfrm>
          <a:prstGeom prst="rect">
            <a:avLst/>
          </a:prstGeom>
        </p:spPr>
      </p:pic>
      <p:pic>
        <p:nvPicPr>
          <p:cNvPr id="9" name="Picture 8" descr="A picture containing electric blue, symbol, wrench, design&#10;&#10;Description automatically generated">
            <a:extLst>
              <a:ext uri="{FF2B5EF4-FFF2-40B4-BE49-F238E27FC236}">
                <a16:creationId xmlns:a16="http://schemas.microsoft.com/office/drawing/2014/main" id="{AE3AFCD0-3C97-9A23-3E14-215CA1A5B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9259" r="89815">
                        <a14:foregroundMark x1="44444" y1="75258" x2="44444" y2="75258"/>
                        <a14:foregroundMark x1="56019" y1="90206" x2="56019" y2="90206"/>
                        <a14:foregroundMark x1="45370" y1="90206" x2="45370" y2="90206"/>
                        <a14:foregroundMark x1="72685" y1="35567" x2="72685" y2="35567"/>
                        <a14:foregroundMark x1="29630" y1="40206" x2="2963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419328">
            <a:off x="6397415" y="2963884"/>
            <a:ext cx="1821424" cy="1513717"/>
          </a:xfrm>
          <a:prstGeom prst="rect">
            <a:avLst/>
          </a:prstGeom>
        </p:spPr>
      </p:pic>
      <p:pic>
        <p:nvPicPr>
          <p:cNvPr id="10" name="Picture 9" descr="A picture containing electric blue, symbol, wrench, design&#10;&#10;Description automatically generated">
            <a:extLst>
              <a:ext uri="{FF2B5EF4-FFF2-40B4-BE49-F238E27FC236}">
                <a16:creationId xmlns:a16="http://schemas.microsoft.com/office/drawing/2014/main" id="{6D54C6C9-79D5-2261-D114-DBB56CCED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9259" r="89815">
                        <a14:foregroundMark x1="44444" y1="75258" x2="44444" y2="75258"/>
                        <a14:foregroundMark x1="56019" y1="90206" x2="56019" y2="90206"/>
                        <a14:foregroundMark x1="45370" y1="90206" x2="45370" y2="90206"/>
                        <a14:foregroundMark x1="72685" y1="35567" x2="72685" y2="35567"/>
                        <a14:foregroundMark x1="29630" y1="40206" x2="2963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9284260" y="1322674"/>
            <a:ext cx="1821424" cy="1513717"/>
          </a:xfrm>
          <a:prstGeom prst="rect">
            <a:avLst/>
          </a:prstGeom>
        </p:spPr>
      </p:pic>
      <p:pic>
        <p:nvPicPr>
          <p:cNvPr id="11" name="Picture 10" descr="A picture containing electric blue, symbol, wrench, design&#10;&#10;Description automatically generated">
            <a:extLst>
              <a:ext uri="{FF2B5EF4-FFF2-40B4-BE49-F238E27FC236}">
                <a16:creationId xmlns:a16="http://schemas.microsoft.com/office/drawing/2014/main" id="{F0D5B5F3-99FB-F581-1794-5B482561C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9259" r="89815">
                        <a14:foregroundMark x1="44444" y1="75258" x2="44444" y2="75258"/>
                        <a14:foregroundMark x1="56019" y1="90206" x2="56019" y2="90206"/>
                        <a14:foregroundMark x1="45370" y1="90206" x2="45370" y2="90206"/>
                        <a14:foregroundMark x1="72685" y1="35567" x2="72685" y2="35567"/>
                        <a14:foregroundMark x1="29630" y1="40206" x2="2963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566092">
            <a:off x="7127797" y="1542252"/>
            <a:ext cx="1821424" cy="15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B3D-7057-E872-EDD4-A53B3965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Synapse Model Schematic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F37255-6FD9-0C79-48ED-E4975A0CF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564" y="1799007"/>
            <a:ext cx="7238872" cy="460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9A9955-D737-A293-8621-D4BDA107FFA5}"/>
              </a:ext>
            </a:extLst>
          </p:cNvPr>
          <p:cNvSpPr/>
          <p:nvPr/>
        </p:nvSpPr>
        <p:spPr>
          <a:xfrm>
            <a:off x="5224740" y="1651586"/>
            <a:ext cx="4584357" cy="223876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E63D-8377-8137-D6DD-5C2078E5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28" y="344913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Synapse Model Shows Prozone Effect</a:t>
            </a:r>
          </a:p>
        </p:txBody>
      </p:sp>
      <p:pic>
        <p:nvPicPr>
          <p:cNvPr id="5" name="Content Placeholder 4" descr="A graph of a model&#10;&#10;Description automatically generated">
            <a:extLst>
              <a:ext uri="{FF2B5EF4-FFF2-40B4-BE49-F238E27FC236}">
                <a16:creationId xmlns:a16="http://schemas.microsoft.com/office/drawing/2014/main" id="{5E05FF09-27C4-F833-9B27-4E4CC0EE2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241" y="2317548"/>
            <a:ext cx="4993184" cy="4117602"/>
          </a:xfrm>
        </p:spPr>
      </p:pic>
      <p:pic>
        <p:nvPicPr>
          <p:cNvPr id="7" name="Picture 6" descr="A graph of a model&#10;&#10;Description automatically generated">
            <a:extLst>
              <a:ext uri="{FF2B5EF4-FFF2-40B4-BE49-F238E27FC236}">
                <a16:creationId xmlns:a16="http://schemas.microsoft.com/office/drawing/2014/main" id="{6DEF23A4-B9CA-C959-0455-9D6B47563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28" y="2350041"/>
            <a:ext cx="5257902" cy="4341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2E759-7E7D-A94D-8C8E-35C5031A8676}"/>
              </a:ext>
            </a:extLst>
          </p:cNvPr>
          <p:cNvSpPr txBox="1"/>
          <p:nvPr/>
        </p:nvSpPr>
        <p:spPr>
          <a:xfrm>
            <a:off x="2034088" y="1690317"/>
            <a:ext cx="404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 antibodies bound to effector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4D8C9-3876-A46A-F63A-3242A2AD831C}"/>
              </a:ext>
            </a:extLst>
          </p:cNvPr>
          <p:cNvSpPr txBox="1"/>
          <p:nvPr/>
        </p:nvSpPr>
        <p:spPr>
          <a:xfrm>
            <a:off x="7324672" y="1630758"/>
            <a:ext cx="3676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Antibodies bound to effector cell</a:t>
            </a:r>
          </a:p>
        </p:txBody>
      </p:sp>
    </p:spTree>
    <p:extLst>
      <p:ext uri="{BB962C8B-B14F-4D97-AF65-F5344CB8AC3E}">
        <p14:creationId xmlns:p14="http://schemas.microsoft.com/office/powerpoint/2010/main" val="194421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21D4-3D60-8447-73B6-6AA5B137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E24D-8BDB-4534-403C-B2F4D45B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Minimal difference between ways to model second binding event</a:t>
            </a:r>
          </a:p>
          <a:p>
            <a:r>
              <a:rPr lang="en-US" sz="2800" b="1" dirty="0"/>
              <a:t>Existence of two regimes that govern binding state</a:t>
            </a:r>
          </a:p>
          <a:p>
            <a:r>
              <a:rPr lang="en-US" sz="2800" b="1" dirty="0"/>
              <a:t>Low antibody vs receptor regime: model sensitive to receptor number</a:t>
            </a:r>
          </a:p>
          <a:p>
            <a:r>
              <a:rPr lang="en-US" sz="2800" b="1" dirty="0"/>
              <a:t>High antibody vs receptor regime: model sensitive to receptor number and binding parameters</a:t>
            </a:r>
          </a:p>
          <a:p>
            <a:r>
              <a:rPr lang="en-US" sz="2800" b="1" dirty="0"/>
              <a:t>Synapse model suggests that prozone effect is due to clogging of activating fc receptors on effector cell</a:t>
            </a:r>
          </a:p>
        </p:txBody>
      </p:sp>
    </p:spTree>
    <p:extLst>
      <p:ext uri="{BB962C8B-B14F-4D97-AF65-F5344CB8AC3E}">
        <p14:creationId xmlns:p14="http://schemas.microsoft.com/office/powerpoint/2010/main" val="374676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4537-5569-A9D3-5F5F-EE8FA14F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General Project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59333-AFD6-EE2A-03A1-75428DB14347}"/>
              </a:ext>
            </a:extLst>
          </p:cNvPr>
          <p:cNvSpPr txBox="1"/>
          <p:nvPr/>
        </p:nvSpPr>
        <p:spPr>
          <a:xfrm>
            <a:off x="962775" y="1910090"/>
            <a:ext cx="798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itchFamily="2" charset="2"/>
              <a:buChar char="§"/>
            </a:pPr>
            <a:r>
              <a:rPr lang="en-US" sz="2800" b="1" dirty="0"/>
              <a:t>What are the key mechanisms that affect ADCC?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A664F-C7BF-D4F6-2E82-41572E8E1B94}"/>
              </a:ext>
            </a:extLst>
          </p:cNvPr>
          <p:cNvSpPr txBox="1"/>
          <p:nvPr/>
        </p:nvSpPr>
        <p:spPr>
          <a:xfrm>
            <a:off x="1068060" y="2411367"/>
            <a:ext cx="1089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b="1" dirty="0"/>
              <a:t>How much can we optimize antibody properties and dose for ADCC?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0A9F6-F2BA-CBDC-8AA5-082A889DA146}"/>
              </a:ext>
            </a:extLst>
          </p:cNvPr>
          <p:cNvSpPr txBox="1"/>
          <p:nvPr/>
        </p:nvSpPr>
        <p:spPr>
          <a:xfrm>
            <a:off x="1094381" y="2923701"/>
            <a:ext cx="778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b="1" dirty="0"/>
              <a:t>How do you model biologics on the microscale?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2B8DE-3600-25D3-2CD2-049D5262FDFF}"/>
              </a:ext>
            </a:extLst>
          </p:cNvPr>
          <p:cNvSpPr txBox="1"/>
          <p:nvPr/>
        </p:nvSpPr>
        <p:spPr>
          <a:xfrm>
            <a:off x="1094381" y="3385200"/>
            <a:ext cx="10721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b="1" dirty="0"/>
              <a:t>Given microscale parameters can we predict a macroscale outcome such as ADCC potency? </a:t>
            </a:r>
          </a:p>
        </p:txBody>
      </p:sp>
    </p:spTree>
    <p:extLst>
      <p:ext uri="{BB962C8B-B14F-4D97-AF65-F5344CB8AC3E}">
        <p14:creationId xmlns:p14="http://schemas.microsoft.com/office/powerpoint/2010/main" val="377631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EFBB-3B89-0029-B437-FDA936C2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25" y="2874335"/>
            <a:ext cx="8596668" cy="13208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Thank you </a:t>
            </a:r>
            <a:r>
              <a:rPr lang="en-US" b="1" dirty="0">
                <a:solidFill>
                  <a:schemeClr val="tx1"/>
                </a:solidFill>
              </a:rPr>
              <a:t>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1DE4-4A72-8DF1-0BE3-B765D6E8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4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D9B2-180B-0C82-2C3E-A5C44608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3BE6-7C68-4A43-363B-5B4E8776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Single cell antibody binding model Introduction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How to model second binding event?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Model Dynamics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Immune synapse model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6065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1BF46A-F34D-5013-313A-2AFA0523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5" y="1352217"/>
            <a:ext cx="10501089" cy="491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EFE1D-87F0-6068-850F-44D57EC15250}"/>
              </a:ext>
            </a:extLst>
          </p:cNvPr>
          <p:cNvSpPr txBox="1"/>
          <p:nvPr/>
        </p:nvSpPr>
        <p:spPr>
          <a:xfrm>
            <a:off x="2105801" y="323385"/>
            <a:ext cx="833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Mathematical Model Reaction Scheme</a:t>
            </a:r>
          </a:p>
        </p:txBody>
      </p:sp>
    </p:spTree>
    <p:extLst>
      <p:ext uri="{BB962C8B-B14F-4D97-AF65-F5344CB8AC3E}">
        <p14:creationId xmlns:p14="http://schemas.microsoft.com/office/powerpoint/2010/main" val="396273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FF93-8B02-DD29-867B-514D89A8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C9E5-806C-7AE3-36A1-F396DF07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Model formulated in units of "receptor’” as opposed to concentration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Antibodies and receptors distributed uniformly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Receptor and antibody numbers are conserved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Neglect processes such as receptor internalization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4957-72B5-1587-0279-33CD4A61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model the second binding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26E5-1710-26B7-87AD-97DE4B96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b="1" dirty="0"/>
              <a:t>The environment for the binding of the second arm is very different compared to the binding of the first arm</a:t>
            </a:r>
          </a:p>
          <a:p>
            <a:r>
              <a:rPr lang="en-US" sz="2800" b="1" dirty="0"/>
              <a:t>Best way to scale a volume reaction to a surface reaction?</a:t>
            </a:r>
          </a:p>
          <a:p>
            <a:r>
              <a:rPr lang="en-US" sz="2800" b="1" dirty="0"/>
              <a:t>Important things to consider?</a:t>
            </a:r>
          </a:p>
          <a:p>
            <a:r>
              <a:rPr lang="en-US" sz="2800" b="1" dirty="0"/>
              <a:t>Multiple methodologies in the literature</a:t>
            </a:r>
          </a:p>
        </p:txBody>
      </p:sp>
    </p:spTree>
    <p:extLst>
      <p:ext uri="{BB962C8B-B14F-4D97-AF65-F5344CB8AC3E}">
        <p14:creationId xmlns:p14="http://schemas.microsoft.com/office/powerpoint/2010/main" val="40767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ED5D-C6B2-26D7-B679-D32EF3EA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440" y="433481"/>
            <a:ext cx="8773117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Method 1: Diffusion-limited Binding (Model S)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DFC9C7F-8B72-E0D8-04D6-DAFB4C302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3" t="5261" r="19988" b="5703"/>
          <a:stretch/>
        </p:blipFill>
        <p:spPr>
          <a:xfrm rot="10800000">
            <a:off x="4215743" y="3644798"/>
            <a:ext cx="403656" cy="1026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052DD3-3B19-0F53-F2C3-0C29CB645A97}"/>
              </a:ext>
            </a:extLst>
          </p:cNvPr>
          <p:cNvSpPr/>
          <p:nvPr/>
        </p:nvSpPr>
        <p:spPr>
          <a:xfrm>
            <a:off x="2957383" y="4670862"/>
            <a:ext cx="6277233" cy="17169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BEE8BBB-63DF-3E90-3361-AFB5D8DAAEDC}"/>
              </a:ext>
            </a:extLst>
          </p:cNvPr>
          <p:cNvSpPr/>
          <p:nvPr/>
        </p:nvSpPr>
        <p:spPr>
          <a:xfrm>
            <a:off x="4574540" y="3670962"/>
            <a:ext cx="942762" cy="250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EC99919-28FA-4797-5AAA-317E95302E6C}"/>
              </a:ext>
            </a:extLst>
          </p:cNvPr>
          <p:cNvSpPr/>
          <p:nvPr/>
        </p:nvSpPr>
        <p:spPr>
          <a:xfrm rot="10800000">
            <a:off x="6800294" y="3607681"/>
            <a:ext cx="942762" cy="250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AFBBF4E7-5D0F-FA72-1232-3B2B0698F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3" t="5261" r="19988" b="5703"/>
          <a:stretch/>
        </p:blipFill>
        <p:spPr>
          <a:xfrm rot="10800000">
            <a:off x="7745599" y="3572838"/>
            <a:ext cx="431965" cy="1098024"/>
          </a:xfrm>
          <a:prstGeom prst="rect">
            <a:avLst/>
          </a:prstGeom>
        </p:spPr>
      </p:pic>
      <p:pic>
        <p:nvPicPr>
          <p:cNvPr id="3" name="Picture 2" descr="A picture containing electric blue, symbol, wrench, design&#10;&#10;Description automatically generated">
            <a:extLst>
              <a:ext uri="{FF2B5EF4-FFF2-40B4-BE49-F238E27FC236}">
                <a16:creationId xmlns:a16="http://schemas.microsoft.com/office/drawing/2014/main" id="{D3246899-363E-B99E-2213-601ACCE3B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90206" l="9259" r="89815">
                        <a14:foregroundMark x1="44444" y1="75258" x2="44444" y2="75258"/>
                        <a14:foregroundMark x1="56019" y1="90206" x2="56019" y2="90206"/>
                        <a14:foregroundMark x1="45370" y1="90206" x2="45370" y2="90206"/>
                        <a14:foregroundMark x1="72685" y1="35567" x2="72685" y2="35567"/>
                        <a14:foregroundMark x1="29630" y1="40206" x2="29630" y2="40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339953">
            <a:off x="3881207" y="2275164"/>
            <a:ext cx="1821424" cy="1513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FB198-DB93-5B0F-B78D-922102D0068F}"/>
              </a:ext>
            </a:extLst>
          </p:cNvPr>
          <p:cNvSpPr txBox="1"/>
          <p:nvPr/>
        </p:nvSpPr>
        <p:spPr>
          <a:xfrm>
            <a:off x="1276421" y="6388496"/>
            <a:ext cx="1073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Sengers</a:t>
            </a:r>
            <a:r>
              <a:rPr lang="en-GB" sz="14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BG, McGinty S, Nouri FZ, </a:t>
            </a:r>
            <a:r>
              <a:rPr lang="en-GB" sz="1400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Argungu</a:t>
            </a:r>
            <a:r>
              <a:rPr lang="en-GB" sz="14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M, Hawkins E, Hadji A, Weber A, Taylor A, Sepp A. Modelling bispecific monoclonal antibody interaction with two cell membrane targets indicates the importance of surface diffusion (2020)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508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F9C1-6E7D-3F61-E735-09E51BBD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988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Method 2: Local Receptor Concentration (Model 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DEC4B-4817-AA51-E81F-0BD29C1A62A8}"/>
              </a:ext>
            </a:extLst>
          </p:cNvPr>
          <p:cNvSpPr txBox="1"/>
          <p:nvPr/>
        </p:nvSpPr>
        <p:spPr>
          <a:xfrm>
            <a:off x="1314138" y="6201596"/>
            <a:ext cx="1107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Rhoden JJ, Dyas GL, </a:t>
            </a:r>
            <a:r>
              <a:rPr lang="en-GB" sz="1400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Wroblewski</a:t>
            </a:r>
            <a:r>
              <a:rPr lang="en-GB" sz="14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VJ. A </a:t>
            </a:r>
            <a:r>
              <a:rPr lang="en-GB" sz="1400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Modeling</a:t>
            </a:r>
            <a:r>
              <a:rPr lang="en-GB" sz="14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and Experimental Investigation of the Effects of Antigen Density, Binding Affinity, and Antigen Expression Ratio on Bispecific Antibody Binding to Cell Surface Targets. J </a:t>
            </a:r>
            <a:r>
              <a:rPr lang="en-GB" sz="1400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Biol</a:t>
            </a:r>
            <a:r>
              <a:rPr lang="en-GB" sz="14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Chem. 2016 May 20</a:t>
            </a:r>
            <a:endParaRPr lang="en-US" sz="1400" dirty="0"/>
          </a:p>
        </p:txBody>
      </p:sp>
      <p:pic>
        <p:nvPicPr>
          <p:cNvPr id="14" name="Picture 13" descr="A close-up of a paper&#10;&#10;Description automatically generated">
            <a:extLst>
              <a:ext uri="{FF2B5EF4-FFF2-40B4-BE49-F238E27FC236}">
                <a16:creationId xmlns:a16="http://schemas.microsoft.com/office/drawing/2014/main" id="{B74E1EEF-5AFC-E4DF-72EE-D374F6EB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66" y="1995367"/>
            <a:ext cx="9110648" cy="40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FD35-8678-BF96-6440-3447B176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compare the two methodologies?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EFFE-F8B4-A491-15BD-55311F30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Qualitatively similar equilibrium values?</a:t>
            </a:r>
          </a:p>
          <a:p>
            <a:r>
              <a:rPr lang="en-US" sz="2800" b="1" dirty="0"/>
              <a:t>Do the outputs of the models react similarly to changes in parameters? (sensitivity analysis)</a:t>
            </a:r>
          </a:p>
          <a:p>
            <a:r>
              <a:rPr lang="en-US" sz="2800" b="1" dirty="0"/>
              <a:t>Can both models identify parameters from data (identifiability analysis)</a:t>
            </a:r>
          </a:p>
        </p:txBody>
      </p:sp>
    </p:spTree>
    <p:extLst>
      <p:ext uri="{BB962C8B-B14F-4D97-AF65-F5344CB8AC3E}">
        <p14:creationId xmlns:p14="http://schemas.microsoft.com/office/powerpoint/2010/main" val="3374663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42"/>
  <p:tag name="OUTPUTTYPE" val="PDF"/>
  <p:tag name="IGUANATEXVERSION" val="160"/>
  <p:tag name="LATEXADDIN" val="\documentclass{article}&#10;\usepackage{amsmath}&#10;\pagestyle{empty}&#10;\begin{document}&#10;&#10;&#10;$$ r^{tot} = 10^4$$&#10;&#10;\end{document}"/>
  <p:tag name="IGUANATEXSIZE" val="18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42"/>
  <p:tag name="OUTPUTTYPE" val="PDF"/>
  <p:tag name="IGUANATEXVERSION" val="160"/>
  <p:tag name="LATEXADDIN" val="\documentclass{article}&#10;\usepackage{amsmath}&#10;\pagestyle{empty}&#10;\begin{document}&#10;&#10;&#10;$$ r^{tot} = 10^6$$&#10;&#10;\end{document}"/>
  <p:tag name="IGUANATEXSIZE" val="18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42"/>
  <p:tag name="OUTPUTTYPE" val="PDF"/>
  <p:tag name="IGUANATEXVERSION" val="160"/>
  <p:tag name="LATEXADDIN" val="\documentclass{article}&#10;\usepackage{amsmath}&#10;\pagestyle{empty}&#10;\begin{document}&#10;&#10;&#10;$$ r^{tot} = 10^5$$&#10;&#10;\end{document}"/>
  <p:tag name="IGUANATEXSIZE" val="18"/>
  <p:tag name="IGUANATEXCURSOR" val="10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41"/>
  <p:tag name="OUTPUTTYPE" val="PDF"/>
  <p:tag name="IGUANATEXVERSION" val="160"/>
  <p:tag name="LATEXADDIN" val="\documentclass{article}&#10;\usepackage{amsmath}&#10;\pagestyle{empty}&#10;\begin{document}&#10;&#10;&#10;$$ k^{on} = 10^5 $$&#10;&#10;\end{document}"/>
  <p:tag name="IGUANATEXSIZE" val="20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2"/>
  <p:tag name="OUTPUTTYPE" val="PDF"/>
  <p:tag name="IGUANATEXVERSION" val="160"/>
  <p:tag name="LATEXADDIN" val="\documentclass{article}&#10;\usepackage{amsmath}&#10;\pagestyle{empty}&#10;\begin{document}&#10;&#10;&#10;$$ k^{off} = 10^{-4} $$&#10;&#10;\end{document}"/>
  <p:tag name="IGUANATEXSIZE" val="20"/>
  <p:tag name="IGUANATEXCURSOR" val="10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8"/>
  <p:tag name="OUTPUTTYPE" val="PDF"/>
  <p:tag name="IGUANATEXVERSION" val="160"/>
  <p:tag name="LATEXADDIN" val="\documentclass{article}&#10;\usepackage{amsmath}&#10;\pagestyle{empty}&#10;\begin{document}&#10;&#10;&#10;$$ A_{init} = 10^{-9} \text{   M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72"/>
  <p:tag name="OUTPUTTYPE" val="PDF"/>
  <p:tag name="IGUANATEXVERSION" val="160"/>
  <p:tag name="LATEXADDIN" val="\documentclass{article}&#10;\usepackage{amsmath}&#10;\pagestyle{empty}&#10;\begin{document}&#10;&#10;&#10;$$ A_{init} = 10^{-11} \text{   M} $$&#10;&#10;\end{document}"/>
  <p:tag name="IGUANATEXSIZE" val="20"/>
  <p:tag name="IGUANATEXCURSOR" val="10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8"/>
  <p:tag name="OUTPUTTYPE" val="PDF"/>
  <p:tag name="IGUANATEXVERSION" val="160"/>
  <p:tag name="LATEXADDIN" val="\documentclass{article}&#10;\usepackage{amsmath}&#10;\pagestyle{empty}&#10;\begin{document}&#10;&#10;&#10;$$ A_{init} = 10^{-5} \text{   M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8"/>
  <p:tag name="OUTPUTTYPE" val="PDF"/>
  <p:tag name="IGUANATEXVERSION" val="160"/>
  <p:tag name="LATEXADDIN" val="\documentclass{article}&#10;\usepackage{amsmath}&#10;\pagestyle{empty}&#10;\begin{document}&#10;&#10;&#10;$$ A_{init} = 10^{-7} \text{   M}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C921C66-0BAC-3648-B5B2-E028AFC80DF1}" vid="{D79AF88C-EF84-864E-86C0-432F05730B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{C17A09A2-E834-6849-9760-22E01F5311BE}tf10001072</Template>
  <TotalTime>19454</TotalTime>
  <Words>566</Words>
  <Application>Microsoft Macintosh PowerPoint</Application>
  <PresentationFormat>Widescreen</PresentationFormat>
  <Paragraphs>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BlinkMacSystemFont</vt:lpstr>
      <vt:lpstr>Calibri</vt:lpstr>
      <vt:lpstr>Calibri Light</vt:lpstr>
      <vt:lpstr>Franklin Gothic Book</vt:lpstr>
      <vt:lpstr>Wingdings</vt:lpstr>
      <vt:lpstr>Crop</vt:lpstr>
      <vt:lpstr>Theme1</vt:lpstr>
      <vt:lpstr>PowerPoint Presentation</vt:lpstr>
      <vt:lpstr>General Project Goals</vt:lpstr>
      <vt:lpstr>Talk Outline</vt:lpstr>
      <vt:lpstr>PowerPoint Presentation</vt:lpstr>
      <vt:lpstr>Model Assumptions</vt:lpstr>
      <vt:lpstr>How to model the second binding event?</vt:lpstr>
      <vt:lpstr>Method 1: Diffusion-limited Binding (Model S)</vt:lpstr>
      <vt:lpstr>Method 2: Local Receptor Concentration (Model R)</vt:lpstr>
      <vt:lpstr>How do we compare the two methodologies?</vt:lpstr>
      <vt:lpstr>PowerPoint Presentation</vt:lpstr>
      <vt:lpstr>PowerPoint Presentation</vt:lpstr>
      <vt:lpstr>Receptor Occupancy Sensitivity Analysis</vt:lpstr>
      <vt:lpstr>Bound Antibody Number Sensitivity Analysis</vt:lpstr>
      <vt:lpstr>Model Dynamics</vt:lpstr>
      <vt:lpstr>PowerPoint Presentation</vt:lpstr>
      <vt:lpstr>The Ratio of Antibody to Receptor Affects Binding States</vt:lpstr>
      <vt:lpstr>Synapse Model Schematic</vt:lpstr>
      <vt:lpstr>Synapse Model Shows Prozone Effect</vt:lpstr>
      <vt:lpstr>Conclusions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Heirene</dc:creator>
  <cp:lastModifiedBy>Luke Heirene</cp:lastModifiedBy>
  <cp:revision>32</cp:revision>
  <dcterms:created xsi:type="dcterms:W3CDTF">2023-05-04T16:02:56Z</dcterms:created>
  <dcterms:modified xsi:type="dcterms:W3CDTF">2023-07-14T13:03:22Z</dcterms:modified>
</cp:coreProperties>
</file>