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57" r:id="rId4"/>
    <p:sldId id="258" r:id="rId5"/>
    <p:sldId id="267" r:id="rId6"/>
    <p:sldId id="268" r:id="rId7"/>
    <p:sldId id="269" r:id="rId8"/>
    <p:sldId id="271" r:id="rId9"/>
    <p:sldId id="259" r:id="rId10"/>
    <p:sldId id="260" r:id="rId11"/>
    <p:sldId id="264" r:id="rId12"/>
    <p:sldId id="265" r:id="rId13"/>
    <p:sldId id="26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p:cViewPr>
        <p:scale>
          <a:sx n="97" d="100"/>
          <a:sy n="97" d="100"/>
        </p:scale>
        <p:origin x="1160"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ADBC-99E2-565F-E6D0-A2AD453D252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61CD524-A56A-CBBA-F29C-3160D32166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2592CE8-B2DD-1BEE-0F16-DB0FB832B9DC}"/>
              </a:ext>
            </a:extLst>
          </p:cNvPr>
          <p:cNvSpPr>
            <a:spLocks noGrp="1"/>
          </p:cNvSpPr>
          <p:nvPr>
            <p:ph type="dt" sz="half" idx="10"/>
          </p:nvPr>
        </p:nvSpPr>
        <p:spPr/>
        <p:txBody>
          <a:bodyPr/>
          <a:lstStyle/>
          <a:p>
            <a:fld id="{DFDC73E0-4F7C-484E-A6F5-A3FBB0A27AAC}" type="datetimeFigureOut">
              <a:rPr lang="en-US" smtClean="0"/>
              <a:t>6/20/23</a:t>
            </a:fld>
            <a:endParaRPr lang="en-US"/>
          </a:p>
        </p:txBody>
      </p:sp>
      <p:sp>
        <p:nvSpPr>
          <p:cNvPr id="5" name="Footer Placeholder 4">
            <a:extLst>
              <a:ext uri="{FF2B5EF4-FFF2-40B4-BE49-F238E27FC236}">
                <a16:creationId xmlns:a16="http://schemas.microsoft.com/office/drawing/2014/main" id="{47000DC8-0064-47B4-6A40-BA9773B1A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DF907-D361-751C-E4EF-A2B02DFD38F9}"/>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285340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A583-284E-9158-492A-50CD52E8FD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A2474F2-E977-8179-1B42-2E3FAAF96F7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DBF913-0B3E-122D-FAF2-58D469D4B31C}"/>
              </a:ext>
            </a:extLst>
          </p:cNvPr>
          <p:cNvSpPr>
            <a:spLocks noGrp="1"/>
          </p:cNvSpPr>
          <p:nvPr>
            <p:ph type="dt" sz="half" idx="10"/>
          </p:nvPr>
        </p:nvSpPr>
        <p:spPr/>
        <p:txBody>
          <a:bodyPr/>
          <a:lstStyle/>
          <a:p>
            <a:fld id="{DFDC73E0-4F7C-484E-A6F5-A3FBB0A27AAC}" type="datetimeFigureOut">
              <a:rPr lang="en-US" smtClean="0"/>
              <a:t>6/20/23</a:t>
            </a:fld>
            <a:endParaRPr lang="en-US"/>
          </a:p>
        </p:txBody>
      </p:sp>
      <p:sp>
        <p:nvSpPr>
          <p:cNvPr id="5" name="Footer Placeholder 4">
            <a:extLst>
              <a:ext uri="{FF2B5EF4-FFF2-40B4-BE49-F238E27FC236}">
                <a16:creationId xmlns:a16="http://schemas.microsoft.com/office/drawing/2014/main" id="{3457C9AE-292B-D583-A5FA-50F610B9E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C803B-76E7-2878-2A80-F35C9702D9CD}"/>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415619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98E916-A60C-6146-6B7B-E6E2A2869BD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74BF7C1-7A97-83E4-BFD4-A19F8407A35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8207FB-DF8C-AF41-FB8F-16892FDD2B1C}"/>
              </a:ext>
            </a:extLst>
          </p:cNvPr>
          <p:cNvSpPr>
            <a:spLocks noGrp="1"/>
          </p:cNvSpPr>
          <p:nvPr>
            <p:ph type="dt" sz="half" idx="10"/>
          </p:nvPr>
        </p:nvSpPr>
        <p:spPr/>
        <p:txBody>
          <a:bodyPr/>
          <a:lstStyle/>
          <a:p>
            <a:fld id="{DFDC73E0-4F7C-484E-A6F5-A3FBB0A27AAC}" type="datetimeFigureOut">
              <a:rPr lang="en-US" smtClean="0"/>
              <a:t>6/20/23</a:t>
            </a:fld>
            <a:endParaRPr lang="en-US"/>
          </a:p>
        </p:txBody>
      </p:sp>
      <p:sp>
        <p:nvSpPr>
          <p:cNvPr id="5" name="Footer Placeholder 4">
            <a:extLst>
              <a:ext uri="{FF2B5EF4-FFF2-40B4-BE49-F238E27FC236}">
                <a16:creationId xmlns:a16="http://schemas.microsoft.com/office/drawing/2014/main" id="{3ECA8A0E-C4C1-D17F-60B5-7A95A1F6F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0196D-1FEB-8BFE-A8BA-6AEFC72042C0}"/>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327735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DF8D-7894-48AF-964D-BC91F4AEA1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85183F5-2815-0FC1-508E-6DCC03219D5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5D428D-8857-E024-B5EE-E1626864BA39}"/>
              </a:ext>
            </a:extLst>
          </p:cNvPr>
          <p:cNvSpPr>
            <a:spLocks noGrp="1"/>
          </p:cNvSpPr>
          <p:nvPr>
            <p:ph type="dt" sz="half" idx="10"/>
          </p:nvPr>
        </p:nvSpPr>
        <p:spPr/>
        <p:txBody>
          <a:bodyPr/>
          <a:lstStyle/>
          <a:p>
            <a:fld id="{DFDC73E0-4F7C-484E-A6F5-A3FBB0A27AAC}" type="datetimeFigureOut">
              <a:rPr lang="en-US" smtClean="0"/>
              <a:t>6/20/23</a:t>
            </a:fld>
            <a:endParaRPr lang="en-US"/>
          </a:p>
        </p:txBody>
      </p:sp>
      <p:sp>
        <p:nvSpPr>
          <p:cNvPr id="5" name="Footer Placeholder 4">
            <a:extLst>
              <a:ext uri="{FF2B5EF4-FFF2-40B4-BE49-F238E27FC236}">
                <a16:creationId xmlns:a16="http://schemas.microsoft.com/office/drawing/2014/main" id="{BB355B5B-C31E-5BCB-13F8-00ECCC4C0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E1782-C821-FD39-7181-95C2A704DBB8}"/>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393756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61FF-28A8-2995-70A1-4FC2ADDD44D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2E9F765-6F24-3DAB-287F-CBB723EAB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8D8BDCC-48A8-BBBC-A7BB-285BEB88BA0C}"/>
              </a:ext>
            </a:extLst>
          </p:cNvPr>
          <p:cNvSpPr>
            <a:spLocks noGrp="1"/>
          </p:cNvSpPr>
          <p:nvPr>
            <p:ph type="dt" sz="half" idx="10"/>
          </p:nvPr>
        </p:nvSpPr>
        <p:spPr/>
        <p:txBody>
          <a:bodyPr/>
          <a:lstStyle/>
          <a:p>
            <a:fld id="{DFDC73E0-4F7C-484E-A6F5-A3FBB0A27AAC}" type="datetimeFigureOut">
              <a:rPr lang="en-US" smtClean="0"/>
              <a:t>6/20/23</a:t>
            </a:fld>
            <a:endParaRPr lang="en-US"/>
          </a:p>
        </p:txBody>
      </p:sp>
      <p:sp>
        <p:nvSpPr>
          <p:cNvPr id="5" name="Footer Placeholder 4">
            <a:extLst>
              <a:ext uri="{FF2B5EF4-FFF2-40B4-BE49-F238E27FC236}">
                <a16:creationId xmlns:a16="http://schemas.microsoft.com/office/drawing/2014/main" id="{35DA1C9D-9785-664E-909C-C8C63198C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96085-915B-D741-C014-A737BA833B31}"/>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366915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777F-AEC7-A105-B725-7367FEBE94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79808E9-5C35-C28D-B368-14DB66BF1C2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054A4F8-05AD-A516-A9B0-ABC85A59BCE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45F947B-EAF0-CC1E-4D9E-EF71DB32864A}"/>
              </a:ext>
            </a:extLst>
          </p:cNvPr>
          <p:cNvSpPr>
            <a:spLocks noGrp="1"/>
          </p:cNvSpPr>
          <p:nvPr>
            <p:ph type="dt" sz="half" idx="10"/>
          </p:nvPr>
        </p:nvSpPr>
        <p:spPr/>
        <p:txBody>
          <a:bodyPr/>
          <a:lstStyle/>
          <a:p>
            <a:fld id="{DFDC73E0-4F7C-484E-A6F5-A3FBB0A27AAC}" type="datetimeFigureOut">
              <a:rPr lang="en-US" smtClean="0"/>
              <a:t>6/20/23</a:t>
            </a:fld>
            <a:endParaRPr lang="en-US"/>
          </a:p>
        </p:txBody>
      </p:sp>
      <p:sp>
        <p:nvSpPr>
          <p:cNvPr id="6" name="Footer Placeholder 5">
            <a:extLst>
              <a:ext uri="{FF2B5EF4-FFF2-40B4-BE49-F238E27FC236}">
                <a16:creationId xmlns:a16="http://schemas.microsoft.com/office/drawing/2014/main" id="{479D122A-21EB-1934-27FF-478879CBE6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1C5E29-1C9F-75A8-BC26-0FCBEC4E5931}"/>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125923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4533-5212-2D5D-57DA-BC63A3DA0B1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5E18FA0-ABAB-2A5F-23F8-F227D8F48B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D2FCF4-26F9-3D79-B3AB-322F1DB5145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CDBCAE-7CA8-ACEA-A82D-A8C0881FCA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16CBA98-8F48-1D26-4F78-B8E1C81C0F1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C30F994-C767-87CB-AB66-20E02E1162CB}"/>
              </a:ext>
            </a:extLst>
          </p:cNvPr>
          <p:cNvSpPr>
            <a:spLocks noGrp="1"/>
          </p:cNvSpPr>
          <p:nvPr>
            <p:ph type="dt" sz="half" idx="10"/>
          </p:nvPr>
        </p:nvSpPr>
        <p:spPr/>
        <p:txBody>
          <a:bodyPr/>
          <a:lstStyle/>
          <a:p>
            <a:fld id="{DFDC73E0-4F7C-484E-A6F5-A3FBB0A27AAC}" type="datetimeFigureOut">
              <a:rPr lang="en-US" smtClean="0"/>
              <a:t>6/20/23</a:t>
            </a:fld>
            <a:endParaRPr lang="en-US"/>
          </a:p>
        </p:txBody>
      </p:sp>
      <p:sp>
        <p:nvSpPr>
          <p:cNvPr id="8" name="Footer Placeholder 7">
            <a:extLst>
              <a:ext uri="{FF2B5EF4-FFF2-40B4-BE49-F238E27FC236}">
                <a16:creationId xmlns:a16="http://schemas.microsoft.com/office/drawing/2014/main" id="{654C9AD2-E2A8-4B95-B0F2-E55765A8A9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F62567-4B9F-8A1B-A9BB-9B0FCA516FFA}"/>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404081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012D-3C34-08C4-9559-F7FEE2E2D9B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AB19460-FF78-8B32-ED11-8FDB3FFE9019}"/>
              </a:ext>
            </a:extLst>
          </p:cNvPr>
          <p:cNvSpPr>
            <a:spLocks noGrp="1"/>
          </p:cNvSpPr>
          <p:nvPr>
            <p:ph type="dt" sz="half" idx="10"/>
          </p:nvPr>
        </p:nvSpPr>
        <p:spPr/>
        <p:txBody>
          <a:bodyPr/>
          <a:lstStyle/>
          <a:p>
            <a:fld id="{DFDC73E0-4F7C-484E-A6F5-A3FBB0A27AAC}" type="datetimeFigureOut">
              <a:rPr lang="en-US" smtClean="0"/>
              <a:t>6/20/23</a:t>
            </a:fld>
            <a:endParaRPr lang="en-US"/>
          </a:p>
        </p:txBody>
      </p:sp>
      <p:sp>
        <p:nvSpPr>
          <p:cNvPr id="4" name="Footer Placeholder 3">
            <a:extLst>
              <a:ext uri="{FF2B5EF4-FFF2-40B4-BE49-F238E27FC236}">
                <a16:creationId xmlns:a16="http://schemas.microsoft.com/office/drawing/2014/main" id="{8EF55055-B9E0-4D59-E3C4-ED0C27E33D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ECDD70-557C-5C1D-9E7F-C95B8CB90298}"/>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34049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32A13B-E17C-2F80-CA7F-A091DD16D38A}"/>
              </a:ext>
            </a:extLst>
          </p:cNvPr>
          <p:cNvSpPr>
            <a:spLocks noGrp="1"/>
          </p:cNvSpPr>
          <p:nvPr>
            <p:ph type="dt" sz="half" idx="10"/>
          </p:nvPr>
        </p:nvSpPr>
        <p:spPr/>
        <p:txBody>
          <a:bodyPr/>
          <a:lstStyle/>
          <a:p>
            <a:fld id="{DFDC73E0-4F7C-484E-A6F5-A3FBB0A27AAC}" type="datetimeFigureOut">
              <a:rPr lang="en-US" smtClean="0"/>
              <a:t>6/20/23</a:t>
            </a:fld>
            <a:endParaRPr lang="en-US"/>
          </a:p>
        </p:txBody>
      </p:sp>
      <p:sp>
        <p:nvSpPr>
          <p:cNvPr id="3" name="Footer Placeholder 2">
            <a:extLst>
              <a:ext uri="{FF2B5EF4-FFF2-40B4-BE49-F238E27FC236}">
                <a16:creationId xmlns:a16="http://schemas.microsoft.com/office/drawing/2014/main" id="{84B6F59F-77C3-0323-EE29-0CC066C0BC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BBCFE7-BD47-5FDB-911F-75B19C4C8CE2}"/>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33641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B8D3-5DB7-CCBD-BE70-AAE99FC972E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2C8BB54-401C-D4A8-2FFB-5E67DF605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E87D8B4-F83B-38FC-A53D-A327BF232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CE6B05-89A5-7518-CEEF-879AA6147F10}"/>
              </a:ext>
            </a:extLst>
          </p:cNvPr>
          <p:cNvSpPr>
            <a:spLocks noGrp="1"/>
          </p:cNvSpPr>
          <p:nvPr>
            <p:ph type="dt" sz="half" idx="10"/>
          </p:nvPr>
        </p:nvSpPr>
        <p:spPr/>
        <p:txBody>
          <a:bodyPr/>
          <a:lstStyle/>
          <a:p>
            <a:fld id="{DFDC73E0-4F7C-484E-A6F5-A3FBB0A27AAC}" type="datetimeFigureOut">
              <a:rPr lang="en-US" smtClean="0"/>
              <a:t>6/20/23</a:t>
            </a:fld>
            <a:endParaRPr lang="en-US"/>
          </a:p>
        </p:txBody>
      </p:sp>
      <p:sp>
        <p:nvSpPr>
          <p:cNvPr id="6" name="Footer Placeholder 5">
            <a:extLst>
              <a:ext uri="{FF2B5EF4-FFF2-40B4-BE49-F238E27FC236}">
                <a16:creationId xmlns:a16="http://schemas.microsoft.com/office/drawing/2014/main" id="{52535BB1-27A3-3860-AC96-6E89BC23BD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701C3-D57A-694A-7AC3-802449B9DCD2}"/>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960450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F06A-A468-BD2C-D592-61C49D963C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31ACF71-2609-D346-3BFF-8D0B426821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749E30-1F73-F090-62A3-4A3C980C9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797FD70-C790-4135-CF73-E8F177DA9804}"/>
              </a:ext>
            </a:extLst>
          </p:cNvPr>
          <p:cNvSpPr>
            <a:spLocks noGrp="1"/>
          </p:cNvSpPr>
          <p:nvPr>
            <p:ph type="dt" sz="half" idx="10"/>
          </p:nvPr>
        </p:nvSpPr>
        <p:spPr/>
        <p:txBody>
          <a:bodyPr/>
          <a:lstStyle/>
          <a:p>
            <a:fld id="{DFDC73E0-4F7C-484E-A6F5-A3FBB0A27AAC}" type="datetimeFigureOut">
              <a:rPr lang="en-US" smtClean="0"/>
              <a:t>6/20/23</a:t>
            </a:fld>
            <a:endParaRPr lang="en-US"/>
          </a:p>
        </p:txBody>
      </p:sp>
      <p:sp>
        <p:nvSpPr>
          <p:cNvPr id="6" name="Footer Placeholder 5">
            <a:extLst>
              <a:ext uri="{FF2B5EF4-FFF2-40B4-BE49-F238E27FC236}">
                <a16:creationId xmlns:a16="http://schemas.microsoft.com/office/drawing/2014/main" id="{6BF42C30-0C8D-7498-FFF8-D3353546B1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91A3F-59A4-52D9-8F22-57ACB6E993E6}"/>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66030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0EFF84-D556-C4F2-1983-E9775FA2C4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F619186-214B-7012-7EAC-35F7865955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0AA300-B507-4692-827A-DA1207F75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C73E0-4F7C-484E-A6F5-A3FBB0A27AAC}" type="datetimeFigureOut">
              <a:rPr lang="en-US" smtClean="0"/>
              <a:t>6/20/23</a:t>
            </a:fld>
            <a:endParaRPr lang="en-US"/>
          </a:p>
        </p:txBody>
      </p:sp>
      <p:sp>
        <p:nvSpPr>
          <p:cNvPr id="5" name="Footer Placeholder 4">
            <a:extLst>
              <a:ext uri="{FF2B5EF4-FFF2-40B4-BE49-F238E27FC236}">
                <a16:creationId xmlns:a16="http://schemas.microsoft.com/office/drawing/2014/main" id="{6B637FCA-E8CA-9158-E72C-815350AA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C335C0-7FCD-C882-A983-41F47BB43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78DB4-E631-5248-AE4E-097CD2BEDDDE}" type="slidenum">
              <a:rPr lang="en-US" smtClean="0"/>
              <a:t>‹#›</a:t>
            </a:fld>
            <a:endParaRPr lang="en-US"/>
          </a:p>
        </p:txBody>
      </p:sp>
    </p:spTree>
    <p:extLst>
      <p:ext uri="{BB962C8B-B14F-4D97-AF65-F5344CB8AC3E}">
        <p14:creationId xmlns:p14="http://schemas.microsoft.com/office/powerpoint/2010/main" val="1222014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8B71-A2B5-F429-C123-3A3921FDF534}"/>
              </a:ext>
            </a:extLst>
          </p:cNvPr>
          <p:cNvSpPr>
            <a:spLocks noGrp="1"/>
          </p:cNvSpPr>
          <p:nvPr>
            <p:ph type="ctrTitle"/>
          </p:nvPr>
        </p:nvSpPr>
        <p:spPr/>
        <p:txBody>
          <a:bodyPr/>
          <a:lstStyle/>
          <a:p>
            <a:r>
              <a:rPr lang="en-US" dirty="0"/>
              <a:t>Report Outline</a:t>
            </a:r>
          </a:p>
        </p:txBody>
      </p:sp>
      <p:sp>
        <p:nvSpPr>
          <p:cNvPr id="3" name="Subtitle 2">
            <a:extLst>
              <a:ext uri="{FF2B5EF4-FFF2-40B4-BE49-F238E27FC236}">
                <a16:creationId xmlns:a16="http://schemas.microsoft.com/office/drawing/2014/main" id="{3853162A-82C2-0B6E-44A4-978848BFECC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50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9DB-BC44-884D-8CBC-CEE20F6DD5AB}"/>
              </a:ext>
            </a:extLst>
          </p:cNvPr>
          <p:cNvSpPr>
            <a:spLocks noGrp="1"/>
          </p:cNvSpPr>
          <p:nvPr>
            <p:ph type="title"/>
          </p:nvPr>
        </p:nvSpPr>
        <p:spPr/>
        <p:txBody>
          <a:bodyPr/>
          <a:lstStyle/>
          <a:p>
            <a:r>
              <a:rPr lang="en-US" dirty="0"/>
              <a:t>Synapse Model</a:t>
            </a:r>
          </a:p>
        </p:txBody>
      </p:sp>
      <p:sp>
        <p:nvSpPr>
          <p:cNvPr id="3" name="Content Placeholder 2">
            <a:extLst>
              <a:ext uri="{FF2B5EF4-FFF2-40B4-BE49-F238E27FC236}">
                <a16:creationId xmlns:a16="http://schemas.microsoft.com/office/drawing/2014/main" id="{B1CC07B6-1062-14AF-2702-59C0A708A53C}"/>
              </a:ext>
            </a:extLst>
          </p:cNvPr>
          <p:cNvSpPr>
            <a:spLocks noGrp="1"/>
          </p:cNvSpPr>
          <p:nvPr>
            <p:ph idx="1"/>
          </p:nvPr>
        </p:nvSpPr>
        <p:spPr/>
        <p:txBody>
          <a:bodyPr/>
          <a:lstStyle/>
          <a:p>
            <a:r>
              <a:rPr lang="en-US" dirty="0"/>
              <a:t>Introduction/Assumptions/Justifications</a:t>
            </a:r>
          </a:p>
          <a:p>
            <a:r>
              <a:rPr lang="en-US" dirty="0"/>
              <a:t>Prozone Investigation </a:t>
            </a:r>
          </a:p>
        </p:txBody>
      </p:sp>
      <p:pic>
        <p:nvPicPr>
          <p:cNvPr id="8" name="Picture 7">
            <a:extLst>
              <a:ext uri="{FF2B5EF4-FFF2-40B4-BE49-F238E27FC236}">
                <a16:creationId xmlns:a16="http://schemas.microsoft.com/office/drawing/2014/main" id="{142F1A71-3981-4BED-64B2-AB13B2253834}"/>
              </a:ext>
            </a:extLst>
          </p:cNvPr>
          <p:cNvPicPr>
            <a:picLocks noChangeAspect="1"/>
          </p:cNvPicPr>
          <p:nvPr/>
        </p:nvPicPr>
        <p:blipFill>
          <a:blip r:embed="rId2"/>
          <a:stretch>
            <a:fillRect/>
          </a:stretch>
        </p:blipFill>
        <p:spPr>
          <a:xfrm>
            <a:off x="1063487" y="3014352"/>
            <a:ext cx="4408922" cy="3620170"/>
          </a:xfrm>
          <a:prstGeom prst="rect">
            <a:avLst/>
          </a:prstGeom>
        </p:spPr>
      </p:pic>
      <p:pic>
        <p:nvPicPr>
          <p:cNvPr id="9" name="Picture 8">
            <a:extLst>
              <a:ext uri="{FF2B5EF4-FFF2-40B4-BE49-F238E27FC236}">
                <a16:creationId xmlns:a16="http://schemas.microsoft.com/office/drawing/2014/main" id="{044A1DC0-1482-859E-79B9-6C56C21842B5}"/>
              </a:ext>
            </a:extLst>
          </p:cNvPr>
          <p:cNvPicPr>
            <a:picLocks noChangeAspect="1"/>
          </p:cNvPicPr>
          <p:nvPr/>
        </p:nvPicPr>
        <p:blipFill>
          <a:blip r:embed="rId3"/>
          <a:stretch>
            <a:fillRect/>
          </a:stretch>
        </p:blipFill>
        <p:spPr>
          <a:xfrm>
            <a:off x="6096000" y="3014352"/>
            <a:ext cx="4728541" cy="3761817"/>
          </a:xfrm>
          <a:prstGeom prst="rect">
            <a:avLst/>
          </a:prstGeom>
        </p:spPr>
      </p:pic>
    </p:spTree>
    <p:extLst>
      <p:ext uri="{BB962C8B-B14F-4D97-AF65-F5344CB8AC3E}">
        <p14:creationId xmlns:p14="http://schemas.microsoft.com/office/powerpoint/2010/main" val="3353078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DC64-CE1F-3095-5CE3-50C787E4B5A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B8A8D78C-F905-1E81-87A8-A6FE21F16D47}"/>
              </a:ext>
            </a:extLst>
          </p:cNvPr>
          <p:cNvPicPr>
            <a:picLocks noChangeAspect="1"/>
          </p:cNvPicPr>
          <p:nvPr/>
        </p:nvPicPr>
        <p:blipFill>
          <a:blip r:embed="rId2"/>
          <a:stretch>
            <a:fillRect/>
          </a:stretch>
        </p:blipFill>
        <p:spPr>
          <a:xfrm>
            <a:off x="5950186" y="2118530"/>
            <a:ext cx="3143112" cy="2500520"/>
          </a:xfrm>
          <a:prstGeom prst="rect">
            <a:avLst/>
          </a:prstGeom>
        </p:spPr>
      </p:pic>
      <p:pic>
        <p:nvPicPr>
          <p:cNvPr id="7" name="Picture 6">
            <a:extLst>
              <a:ext uri="{FF2B5EF4-FFF2-40B4-BE49-F238E27FC236}">
                <a16:creationId xmlns:a16="http://schemas.microsoft.com/office/drawing/2014/main" id="{20634C58-2945-0EA2-06E3-79BE0B8ADFD8}"/>
              </a:ext>
            </a:extLst>
          </p:cNvPr>
          <p:cNvPicPr>
            <a:picLocks noChangeAspect="1"/>
          </p:cNvPicPr>
          <p:nvPr/>
        </p:nvPicPr>
        <p:blipFill>
          <a:blip r:embed="rId3"/>
          <a:stretch>
            <a:fillRect/>
          </a:stretch>
        </p:blipFill>
        <p:spPr>
          <a:xfrm>
            <a:off x="3240338" y="4751806"/>
            <a:ext cx="2305697" cy="1893210"/>
          </a:xfrm>
          <a:prstGeom prst="rect">
            <a:avLst/>
          </a:prstGeom>
        </p:spPr>
      </p:pic>
      <p:pic>
        <p:nvPicPr>
          <p:cNvPr id="8" name="Picture 7">
            <a:extLst>
              <a:ext uri="{FF2B5EF4-FFF2-40B4-BE49-F238E27FC236}">
                <a16:creationId xmlns:a16="http://schemas.microsoft.com/office/drawing/2014/main" id="{E58F07A6-E54D-0AA3-234E-A58E74B914F8}"/>
              </a:ext>
            </a:extLst>
          </p:cNvPr>
          <p:cNvPicPr>
            <a:picLocks noChangeAspect="1"/>
          </p:cNvPicPr>
          <p:nvPr/>
        </p:nvPicPr>
        <p:blipFill>
          <a:blip r:embed="rId4"/>
          <a:stretch>
            <a:fillRect/>
          </a:stretch>
        </p:blipFill>
        <p:spPr>
          <a:xfrm>
            <a:off x="2989389" y="2293678"/>
            <a:ext cx="2764639" cy="2199424"/>
          </a:xfrm>
          <a:prstGeom prst="rect">
            <a:avLst/>
          </a:prstGeom>
        </p:spPr>
      </p:pic>
      <p:pic>
        <p:nvPicPr>
          <p:cNvPr id="9" name="Picture 8">
            <a:extLst>
              <a:ext uri="{FF2B5EF4-FFF2-40B4-BE49-F238E27FC236}">
                <a16:creationId xmlns:a16="http://schemas.microsoft.com/office/drawing/2014/main" id="{16646E6F-1FB2-A767-096B-966D9767EB2C}"/>
              </a:ext>
            </a:extLst>
          </p:cNvPr>
          <p:cNvPicPr>
            <a:picLocks noChangeAspect="1"/>
          </p:cNvPicPr>
          <p:nvPr/>
        </p:nvPicPr>
        <p:blipFill>
          <a:blip r:embed="rId5"/>
          <a:stretch>
            <a:fillRect/>
          </a:stretch>
        </p:blipFill>
        <p:spPr>
          <a:xfrm>
            <a:off x="272495" y="2281225"/>
            <a:ext cx="2788784" cy="2175130"/>
          </a:xfrm>
          <a:prstGeom prst="rect">
            <a:avLst/>
          </a:prstGeom>
        </p:spPr>
      </p:pic>
      <p:pic>
        <p:nvPicPr>
          <p:cNvPr id="10" name="Picture 9">
            <a:extLst>
              <a:ext uri="{FF2B5EF4-FFF2-40B4-BE49-F238E27FC236}">
                <a16:creationId xmlns:a16="http://schemas.microsoft.com/office/drawing/2014/main" id="{AFB1CC41-AC36-BE4A-40F9-96C3EC3E55E2}"/>
              </a:ext>
            </a:extLst>
          </p:cNvPr>
          <p:cNvPicPr>
            <a:picLocks noChangeAspect="1"/>
          </p:cNvPicPr>
          <p:nvPr/>
        </p:nvPicPr>
        <p:blipFill>
          <a:blip r:embed="rId6"/>
          <a:stretch>
            <a:fillRect/>
          </a:stretch>
        </p:blipFill>
        <p:spPr>
          <a:xfrm>
            <a:off x="217351" y="4468808"/>
            <a:ext cx="2924908" cy="2401645"/>
          </a:xfrm>
          <a:prstGeom prst="rect">
            <a:avLst/>
          </a:prstGeom>
        </p:spPr>
      </p:pic>
      <p:pic>
        <p:nvPicPr>
          <p:cNvPr id="14" name="Content Placeholder 13">
            <a:extLst>
              <a:ext uri="{FF2B5EF4-FFF2-40B4-BE49-F238E27FC236}">
                <a16:creationId xmlns:a16="http://schemas.microsoft.com/office/drawing/2014/main" id="{5AD2F33B-8E15-1B7F-826C-F5FB6596684C}"/>
              </a:ext>
            </a:extLst>
          </p:cNvPr>
          <p:cNvPicPr>
            <a:picLocks noGrp="1" noChangeAspect="1"/>
          </p:cNvPicPr>
          <p:nvPr>
            <p:ph idx="1"/>
          </p:nvPr>
        </p:nvPicPr>
        <p:blipFill>
          <a:blip r:embed="rId7"/>
          <a:stretch>
            <a:fillRect/>
          </a:stretch>
        </p:blipFill>
        <p:spPr>
          <a:xfrm>
            <a:off x="6182428" y="4493102"/>
            <a:ext cx="2678628" cy="2199424"/>
          </a:xfrm>
          <a:prstGeom prst="rect">
            <a:avLst/>
          </a:prstGeom>
        </p:spPr>
      </p:pic>
      <p:pic>
        <p:nvPicPr>
          <p:cNvPr id="15" name="Picture 14">
            <a:extLst>
              <a:ext uri="{FF2B5EF4-FFF2-40B4-BE49-F238E27FC236}">
                <a16:creationId xmlns:a16="http://schemas.microsoft.com/office/drawing/2014/main" id="{3211A3CC-E263-3FD4-C9B4-F61D72854649}"/>
              </a:ext>
            </a:extLst>
          </p:cNvPr>
          <p:cNvPicPr>
            <a:picLocks noChangeAspect="1"/>
          </p:cNvPicPr>
          <p:nvPr/>
        </p:nvPicPr>
        <p:blipFill>
          <a:blip r:embed="rId8"/>
          <a:stretch>
            <a:fillRect/>
          </a:stretch>
        </p:blipFill>
        <p:spPr>
          <a:xfrm>
            <a:off x="8989688" y="4584700"/>
            <a:ext cx="2768600" cy="2273300"/>
          </a:xfrm>
          <a:prstGeom prst="rect">
            <a:avLst/>
          </a:prstGeom>
        </p:spPr>
      </p:pic>
      <p:pic>
        <p:nvPicPr>
          <p:cNvPr id="16" name="Picture 15">
            <a:extLst>
              <a:ext uri="{FF2B5EF4-FFF2-40B4-BE49-F238E27FC236}">
                <a16:creationId xmlns:a16="http://schemas.microsoft.com/office/drawing/2014/main" id="{F3AC69DE-43A5-EA09-FC4F-5187FB386B1B}"/>
              </a:ext>
            </a:extLst>
          </p:cNvPr>
          <p:cNvPicPr>
            <a:picLocks noChangeAspect="1"/>
          </p:cNvPicPr>
          <p:nvPr/>
        </p:nvPicPr>
        <p:blipFill>
          <a:blip r:embed="rId9"/>
          <a:stretch>
            <a:fillRect/>
          </a:stretch>
        </p:blipFill>
        <p:spPr>
          <a:xfrm>
            <a:off x="9219939" y="2183055"/>
            <a:ext cx="2857500" cy="2273300"/>
          </a:xfrm>
          <a:prstGeom prst="rect">
            <a:avLst/>
          </a:prstGeom>
        </p:spPr>
      </p:pic>
    </p:spTree>
    <p:extLst>
      <p:ext uri="{BB962C8B-B14F-4D97-AF65-F5344CB8AC3E}">
        <p14:creationId xmlns:p14="http://schemas.microsoft.com/office/powerpoint/2010/main" val="1066896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0694C-C0ED-087D-7FE6-E2079A8AEA3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D84D81A-7306-4B01-EC23-01CB9676B9C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A2D6BFA-DD51-8F1A-36EA-94C4BA3615AF}"/>
              </a:ext>
            </a:extLst>
          </p:cNvPr>
          <p:cNvPicPr>
            <a:picLocks noChangeAspect="1"/>
          </p:cNvPicPr>
          <p:nvPr/>
        </p:nvPicPr>
        <p:blipFill>
          <a:blip r:embed="rId2"/>
          <a:stretch>
            <a:fillRect/>
          </a:stretch>
        </p:blipFill>
        <p:spPr>
          <a:xfrm>
            <a:off x="0" y="927307"/>
            <a:ext cx="5219700" cy="4597400"/>
          </a:xfrm>
          <a:prstGeom prst="rect">
            <a:avLst/>
          </a:prstGeom>
        </p:spPr>
      </p:pic>
      <p:pic>
        <p:nvPicPr>
          <p:cNvPr id="6" name="Picture 5">
            <a:extLst>
              <a:ext uri="{FF2B5EF4-FFF2-40B4-BE49-F238E27FC236}">
                <a16:creationId xmlns:a16="http://schemas.microsoft.com/office/drawing/2014/main" id="{1F2B17EA-879D-1E68-6972-F8D9F6395FC0}"/>
              </a:ext>
            </a:extLst>
          </p:cNvPr>
          <p:cNvPicPr>
            <a:picLocks noChangeAspect="1"/>
          </p:cNvPicPr>
          <p:nvPr/>
        </p:nvPicPr>
        <p:blipFill>
          <a:blip r:embed="rId3"/>
          <a:stretch>
            <a:fillRect/>
          </a:stretch>
        </p:blipFill>
        <p:spPr>
          <a:xfrm>
            <a:off x="6057900" y="1027906"/>
            <a:ext cx="5219700" cy="4597400"/>
          </a:xfrm>
          <a:prstGeom prst="rect">
            <a:avLst/>
          </a:prstGeom>
        </p:spPr>
      </p:pic>
    </p:spTree>
    <p:extLst>
      <p:ext uri="{BB962C8B-B14F-4D97-AF65-F5344CB8AC3E}">
        <p14:creationId xmlns:p14="http://schemas.microsoft.com/office/powerpoint/2010/main" val="493742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98E9-5961-2CCF-602E-2954B309BEC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A3A8770-8FCA-87AA-CC1D-23873175E8A8}"/>
              </a:ext>
            </a:extLst>
          </p:cNvPr>
          <p:cNvSpPr>
            <a:spLocks noGrp="1"/>
          </p:cNvSpPr>
          <p:nvPr>
            <p:ph idx="1"/>
          </p:nvPr>
        </p:nvSpPr>
        <p:spPr>
          <a:xfrm>
            <a:off x="838199" y="1825625"/>
            <a:ext cx="10836965" cy="2468079"/>
          </a:xfrm>
        </p:spPr>
        <p:txBody>
          <a:bodyPr>
            <a:normAutofit fontScale="92500"/>
          </a:bodyPr>
          <a:lstStyle/>
          <a:p>
            <a:pPr marL="0" indent="0">
              <a:buNone/>
            </a:pPr>
            <a:r>
              <a:rPr lang="en-US" sz="2000" dirty="0"/>
              <a:t>Key point  1 (different modelling methodologies):</a:t>
            </a:r>
          </a:p>
          <a:p>
            <a:r>
              <a:rPr lang="en-US" sz="2000" dirty="0"/>
              <a:t>Both methodologies show same behavior throughout (same steady state dynamics/two regimes/ similar sensitivity analyses.</a:t>
            </a:r>
          </a:p>
          <a:p>
            <a:r>
              <a:rPr lang="en-US" sz="2000" dirty="0"/>
              <a:t>Maybe more room for wider behavior in model S because can vary D but can’t vary </a:t>
            </a:r>
            <a:r>
              <a:rPr lang="en-US" sz="2000" dirty="0" err="1"/>
              <a:t>r^ab</a:t>
            </a:r>
            <a:r>
              <a:rPr lang="en-US" sz="2000" dirty="0"/>
              <a:t> with model R</a:t>
            </a:r>
          </a:p>
          <a:p>
            <a:r>
              <a:rPr lang="en-US" sz="2000" dirty="0"/>
              <a:t>Model S is structurally identifiable/ Model R is not (need to double check)</a:t>
            </a:r>
          </a:p>
          <a:p>
            <a:r>
              <a:rPr lang="en-US" sz="2000" dirty="0"/>
              <a:t>Scope to combine models/biologically model S makes sense for low receptor densities and vice versa for R</a:t>
            </a:r>
          </a:p>
        </p:txBody>
      </p:sp>
      <p:sp>
        <p:nvSpPr>
          <p:cNvPr id="4" name="TextBox 3">
            <a:extLst>
              <a:ext uri="{FF2B5EF4-FFF2-40B4-BE49-F238E27FC236}">
                <a16:creationId xmlns:a16="http://schemas.microsoft.com/office/drawing/2014/main" id="{A54D236D-96F6-8CE9-031B-FD701D7679F7}"/>
              </a:ext>
            </a:extLst>
          </p:cNvPr>
          <p:cNvSpPr txBox="1"/>
          <p:nvPr/>
        </p:nvSpPr>
        <p:spPr>
          <a:xfrm>
            <a:off x="838199" y="4428641"/>
            <a:ext cx="9727095" cy="1754326"/>
          </a:xfrm>
          <a:prstGeom prst="rect">
            <a:avLst/>
          </a:prstGeom>
          <a:noFill/>
        </p:spPr>
        <p:txBody>
          <a:bodyPr wrap="square" rtlCol="0">
            <a:spAutoFit/>
          </a:bodyPr>
          <a:lstStyle/>
          <a:p>
            <a:r>
              <a:rPr lang="en-US" dirty="0"/>
              <a:t>Key point 2 (two binding regimes):</a:t>
            </a:r>
          </a:p>
          <a:p>
            <a:pPr marL="285750" indent="-285750">
              <a:buFont typeface="Arial" panose="020B0604020202020204" pitchFamily="34" charset="0"/>
              <a:buChar char="•"/>
            </a:pPr>
            <a:r>
              <a:rPr lang="en-US" dirty="0"/>
              <a:t>Both models show distinction between small and high </a:t>
            </a:r>
            <a:r>
              <a:rPr lang="en-US" dirty="0" err="1"/>
              <a:t>Atot</a:t>
            </a:r>
            <a:r>
              <a:rPr lang="en-US" dirty="0"/>
              <a:t>/</a:t>
            </a:r>
            <a:r>
              <a:rPr lang="en-US" dirty="0" err="1"/>
              <a:t>rtot</a:t>
            </a:r>
            <a:r>
              <a:rPr lang="en-US" dirty="0"/>
              <a:t> regime (this has been seen experimentally for different types of </a:t>
            </a:r>
            <a:r>
              <a:rPr lang="en-US" dirty="0" err="1"/>
              <a:t>mab</a:t>
            </a:r>
            <a:r>
              <a:rPr lang="en-US" dirty="0"/>
              <a:t>)</a:t>
            </a:r>
          </a:p>
          <a:p>
            <a:pPr marL="285750" indent="-285750">
              <a:buFont typeface="Arial" panose="020B0604020202020204" pitchFamily="34" charset="0"/>
              <a:buChar char="•"/>
            </a:pPr>
            <a:r>
              <a:rPr lang="en-US" dirty="0"/>
              <a:t>Sensitivity analysis shows receptor number is important for small </a:t>
            </a:r>
            <a:r>
              <a:rPr lang="en-US" dirty="0" err="1"/>
              <a:t>Atot</a:t>
            </a:r>
            <a:r>
              <a:rPr lang="en-US" dirty="0"/>
              <a:t>/</a:t>
            </a:r>
            <a:r>
              <a:rPr lang="en-US" dirty="0" err="1"/>
              <a:t>rtot</a:t>
            </a:r>
            <a:r>
              <a:rPr lang="en-US" dirty="0"/>
              <a:t> whereas binding parameters come into play for higher </a:t>
            </a:r>
            <a:r>
              <a:rPr lang="en-US" dirty="0" err="1"/>
              <a:t>Atot</a:t>
            </a:r>
            <a:r>
              <a:rPr lang="en-US" dirty="0"/>
              <a:t>/</a:t>
            </a:r>
            <a:r>
              <a:rPr lang="en-US" dirty="0" err="1"/>
              <a:t>rtot</a:t>
            </a:r>
            <a:r>
              <a:rPr lang="en-US" dirty="0"/>
              <a:t>. Implications for </a:t>
            </a:r>
            <a:r>
              <a:rPr lang="en-US" dirty="0" err="1"/>
              <a:t>pkpd</a:t>
            </a:r>
            <a:r>
              <a:rPr lang="en-US" dirty="0"/>
              <a:t>/mechanism of action. </a:t>
            </a:r>
          </a:p>
          <a:p>
            <a:pPr marL="285750" indent="-285750">
              <a:buFont typeface="Arial" panose="020B0604020202020204" pitchFamily="34" charset="0"/>
              <a:buChar char="•"/>
            </a:pPr>
            <a:r>
              <a:rPr lang="en-US" dirty="0"/>
              <a:t>Dynamics show separation of timescales dependent on </a:t>
            </a:r>
            <a:r>
              <a:rPr lang="en-US" dirty="0" err="1"/>
              <a:t>Atot</a:t>
            </a:r>
            <a:r>
              <a:rPr lang="en-US" dirty="0"/>
              <a:t>/</a:t>
            </a:r>
            <a:r>
              <a:rPr lang="en-US" dirty="0" err="1"/>
              <a:t>rtot</a:t>
            </a:r>
            <a:endParaRPr lang="en-US" dirty="0"/>
          </a:p>
        </p:txBody>
      </p:sp>
    </p:spTree>
    <p:extLst>
      <p:ext uri="{BB962C8B-B14F-4D97-AF65-F5344CB8AC3E}">
        <p14:creationId xmlns:p14="http://schemas.microsoft.com/office/powerpoint/2010/main" val="10921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3FCC-A21A-B1C5-A4C2-2502A86B13B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2015C2E-5636-9255-F1A1-3C9D22A33C7C}"/>
              </a:ext>
            </a:extLst>
          </p:cNvPr>
          <p:cNvSpPr>
            <a:spLocks noGrp="1"/>
          </p:cNvSpPr>
          <p:nvPr>
            <p:ph idx="1"/>
          </p:nvPr>
        </p:nvSpPr>
        <p:spPr/>
        <p:txBody>
          <a:bodyPr>
            <a:normAutofit lnSpcReduction="10000"/>
          </a:bodyPr>
          <a:lstStyle/>
          <a:p>
            <a:pPr marL="0" indent="0">
              <a:buNone/>
            </a:pPr>
            <a:r>
              <a:rPr lang="en-US" dirty="0"/>
              <a:t>Key point 3 (prozone effect):</a:t>
            </a:r>
          </a:p>
          <a:p>
            <a:r>
              <a:rPr lang="en-US" dirty="0"/>
              <a:t>Synapse model is cool (maybe slightly basic in some assumptions) can be used in a multiscale model of fc dependent effector functions</a:t>
            </a:r>
          </a:p>
          <a:p>
            <a:r>
              <a:rPr lang="en-US" dirty="0"/>
              <a:t>Both model types display prozone effect (assuming #fc correlates with effector function linearly?)</a:t>
            </a:r>
          </a:p>
          <a:p>
            <a:r>
              <a:rPr lang="en-US" dirty="0"/>
              <a:t>Model indicates prozone effect is due to antibodies clogging up effector cell fc receptors before formation of synapse (no prozone effect seen if effector cell is assumed to not bind any Ab before)</a:t>
            </a:r>
          </a:p>
          <a:p>
            <a:r>
              <a:rPr lang="en-US" dirty="0"/>
              <a:t>Ratio of fc to target receptor effects "severity” of drop off (very high Ab concentration needed in low </a:t>
            </a:r>
            <a:r>
              <a:rPr lang="en-US" dirty="0" err="1"/>
              <a:t>rtot</a:t>
            </a:r>
            <a:r>
              <a:rPr lang="en-US" dirty="0"/>
              <a:t> setting)</a:t>
            </a:r>
          </a:p>
        </p:txBody>
      </p:sp>
    </p:spTree>
    <p:extLst>
      <p:ext uri="{BB962C8B-B14F-4D97-AF65-F5344CB8AC3E}">
        <p14:creationId xmlns:p14="http://schemas.microsoft.com/office/powerpoint/2010/main" val="154084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9406-2B9F-F680-154A-9111049746E8}"/>
              </a:ext>
            </a:extLst>
          </p:cNvPr>
          <p:cNvSpPr>
            <a:spLocks noGrp="1"/>
          </p:cNvSpPr>
          <p:nvPr>
            <p:ph type="title"/>
          </p:nvPr>
        </p:nvSpPr>
        <p:spPr/>
        <p:txBody>
          <a:bodyPr/>
          <a:lstStyle/>
          <a:p>
            <a:pPr algn="ctr"/>
            <a:r>
              <a:rPr lang="en-US" dirty="0"/>
              <a:t>Key Points</a:t>
            </a:r>
          </a:p>
        </p:txBody>
      </p:sp>
      <p:sp>
        <p:nvSpPr>
          <p:cNvPr id="3" name="Content Placeholder 2">
            <a:extLst>
              <a:ext uri="{FF2B5EF4-FFF2-40B4-BE49-F238E27FC236}">
                <a16:creationId xmlns:a16="http://schemas.microsoft.com/office/drawing/2014/main" id="{3068A3F0-4872-401D-C03D-C079D130DF81}"/>
              </a:ext>
            </a:extLst>
          </p:cNvPr>
          <p:cNvSpPr>
            <a:spLocks noGrp="1"/>
          </p:cNvSpPr>
          <p:nvPr>
            <p:ph idx="1"/>
          </p:nvPr>
        </p:nvSpPr>
        <p:spPr/>
        <p:txBody>
          <a:bodyPr/>
          <a:lstStyle/>
          <a:p>
            <a:pPr marL="514350" indent="-514350">
              <a:buFont typeface="+mj-lt"/>
              <a:buAutoNum type="arabicPeriod"/>
            </a:pPr>
            <a:r>
              <a:rPr lang="en-US" dirty="0"/>
              <a:t>Different ways to model second binding event, any differences?</a:t>
            </a:r>
          </a:p>
          <a:p>
            <a:pPr marL="514350" indent="-514350">
              <a:buFont typeface="+mj-lt"/>
              <a:buAutoNum type="arabicPeriod"/>
            </a:pPr>
            <a:r>
              <a:rPr lang="en-US" dirty="0"/>
              <a:t>Importance of ligand/receptor ratio on binding state, links to mechanism of action/previous experimental data.</a:t>
            </a:r>
          </a:p>
          <a:p>
            <a:pPr marL="514350" indent="-514350">
              <a:buFont typeface="+mj-lt"/>
              <a:buAutoNum type="arabicPeriod"/>
            </a:pPr>
            <a:r>
              <a:rPr lang="en-US" dirty="0"/>
              <a:t>Synapse model, investigation of prozone effect.</a:t>
            </a:r>
          </a:p>
        </p:txBody>
      </p:sp>
    </p:spTree>
    <p:extLst>
      <p:ext uri="{BB962C8B-B14F-4D97-AF65-F5344CB8AC3E}">
        <p14:creationId xmlns:p14="http://schemas.microsoft.com/office/powerpoint/2010/main" val="2128850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9A7A-337D-93BE-6223-315C399AA1F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0939885-DD05-2CD2-DDA1-B70A611CB22F}"/>
              </a:ext>
            </a:extLst>
          </p:cNvPr>
          <p:cNvSpPr>
            <a:spLocks noGrp="1"/>
          </p:cNvSpPr>
          <p:nvPr>
            <p:ph idx="1"/>
          </p:nvPr>
        </p:nvSpPr>
        <p:spPr/>
        <p:txBody>
          <a:bodyPr/>
          <a:lstStyle/>
          <a:p>
            <a:r>
              <a:rPr lang="en-US" dirty="0"/>
              <a:t>Background biology</a:t>
            </a:r>
          </a:p>
          <a:p>
            <a:r>
              <a:rPr lang="en-US" dirty="0"/>
              <a:t>Different types of antibody therapeutic/different mechanisms/ways of attacking receptors</a:t>
            </a:r>
          </a:p>
          <a:p>
            <a:r>
              <a:rPr lang="en-US" dirty="0"/>
              <a:t>Experimental paper linking type I/type II antibodies to valency</a:t>
            </a:r>
          </a:p>
          <a:p>
            <a:r>
              <a:rPr lang="en-US" dirty="0"/>
              <a:t>Importance of avidity/links to </a:t>
            </a:r>
            <a:r>
              <a:rPr lang="en-US" dirty="0" err="1"/>
              <a:t>bispecifics</a:t>
            </a:r>
            <a:endParaRPr lang="en-US" dirty="0"/>
          </a:p>
          <a:p>
            <a:r>
              <a:rPr lang="en-US" dirty="0"/>
              <a:t>Introduce ways to ideas of modelling second binding event</a:t>
            </a:r>
          </a:p>
          <a:p>
            <a:endParaRPr lang="en-US" dirty="0"/>
          </a:p>
        </p:txBody>
      </p:sp>
    </p:spTree>
    <p:extLst>
      <p:ext uri="{BB962C8B-B14F-4D97-AF65-F5344CB8AC3E}">
        <p14:creationId xmlns:p14="http://schemas.microsoft.com/office/powerpoint/2010/main" val="446683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BC009-7F53-53A4-7DB7-286E405FA819}"/>
              </a:ext>
            </a:extLst>
          </p:cNvPr>
          <p:cNvSpPr>
            <a:spLocks noGrp="1"/>
          </p:cNvSpPr>
          <p:nvPr>
            <p:ph type="title"/>
          </p:nvPr>
        </p:nvSpPr>
        <p:spPr/>
        <p:txBody>
          <a:bodyPr/>
          <a:lstStyle/>
          <a:p>
            <a:r>
              <a:rPr lang="en-US" dirty="0"/>
              <a:t>Model S and R comparison</a:t>
            </a:r>
          </a:p>
        </p:txBody>
      </p:sp>
      <p:sp>
        <p:nvSpPr>
          <p:cNvPr id="3" name="Content Placeholder 2">
            <a:extLst>
              <a:ext uri="{FF2B5EF4-FFF2-40B4-BE49-F238E27FC236}">
                <a16:creationId xmlns:a16="http://schemas.microsoft.com/office/drawing/2014/main" id="{34FC32EF-A693-CEBC-C599-8B7821E77632}"/>
              </a:ext>
            </a:extLst>
          </p:cNvPr>
          <p:cNvSpPr>
            <a:spLocks noGrp="1"/>
          </p:cNvSpPr>
          <p:nvPr>
            <p:ph idx="1"/>
          </p:nvPr>
        </p:nvSpPr>
        <p:spPr/>
        <p:txBody>
          <a:bodyPr/>
          <a:lstStyle/>
          <a:p>
            <a:r>
              <a:rPr lang="en-US" dirty="0"/>
              <a:t>Model Introductions</a:t>
            </a:r>
          </a:p>
          <a:p>
            <a:r>
              <a:rPr lang="en-US" dirty="0"/>
              <a:t>Steady States: general example figure, heatmaps</a:t>
            </a:r>
          </a:p>
          <a:p>
            <a:r>
              <a:rPr lang="en-US" dirty="0"/>
              <a:t>Sensitivity Analyses: receptor occupancy/ number of antibodies</a:t>
            </a:r>
          </a:p>
        </p:txBody>
      </p:sp>
      <p:pic>
        <p:nvPicPr>
          <p:cNvPr id="5" name="Picture 4">
            <a:extLst>
              <a:ext uri="{FF2B5EF4-FFF2-40B4-BE49-F238E27FC236}">
                <a16:creationId xmlns:a16="http://schemas.microsoft.com/office/drawing/2014/main" id="{5C882E6B-8528-4AF4-611D-487182F26BA0}"/>
              </a:ext>
            </a:extLst>
          </p:cNvPr>
          <p:cNvPicPr>
            <a:picLocks noChangeAspect="1"/>
          </p:cNvPicPr>
          <p:nvPr/>
        </p:nvPicPr>
        <p:blipFill>
          <a:blip r:embed="rId2"/>
          <a:stretch>
            <a:fillRect/>
          </a:stretch>
        </p:blipFill>
        <p:spPr>
          <a:xfrm>
            <a:off x="508206" y="4647250"/>
            <a:ext cx="2629395" cy="2074301"/>
          </a:xfrm>
          <a:prstGeom prst="rect">
            <a:avLst/>
          </a:prstGeom>
        </p:spPr>
      </p:pic>
      <p:pic>
        <p:nvPicPr>
          <p:cNvPr id="6" name="Picture 5">
            <a:extLst>
              <a:ext uri="{FF2B5EF4-FFF2-40B4-BE49-F238E27FC236}">
                <a16:creationId xmlns:a16="http://schemas.microsoft.com/office/drawing/2014/main" id="{03D80171-A6B7-F66F-8011-AC264E190CEB}"/>
              </a:ext>
            </a:extLst>
          </p:cNvPr>
          <p:cNvPicPr>
            <a:picLocks noChangeAspect="1"/>
          </p:cNvPicPr>
          <p:nvPr/>
        </p:nvPicPr>
        <p:blipFill>
          <a:blip r:embed="rId3"/>
          <a:stretch>
            <a:fillRect/>
          </a:stretch>
        </p:blipFill>
        <p:spPr>
          <a:xfrm>
            <a:off x="3484407" y="4647250"/>
            <a:ext cx="2802359" cy="2210750"/>
          </a:xfrm>
          <a:prstGeom prst="rect">
            <a:avLst/>
          </a:prstGeom>
        </p:spPr>
      </p:pic>
      <p:pic>
        <p:nvPicPr>
          <p:cNvPr id="7" name="Picture 6">
            <a:extLst>
              <a:ext uri="{FF2B5EF4-FFF2-40B4-BE49-F238E27FC236}">
                <a16:creationId xmlns:a16="http://schemas.microsoft.com/office/drawing/2014/main" id="{816BABCD-5830-E99E-920D-5FCD4E7AFEF4}"/>
              </a:ext>
            </a:extLst>
          </p:cNvPr>
          <p:cNvPicPr>
            <a:picLocks noChangeAspect="1"/>
          </p:cNvPicPr>
          <p:nvPr/>
        </p:nvPicPr>
        <p:blipFill>
          <a:blip r:embed="rId4"/>
          <a:stretch>
            <a:fillRect/>
          </a:stretch>
        </p:blipFill>
        <p:spPr>
          <a:xfrm>
            <a:off x="7197911" y="5043754"/>
            <a:ext cx="2141538" cy="1814246"/>
          </a:xfrm>
          <a:prstGeom prst="rect">
            <a:avLst/>
          </a:prstGeom>
        </p:spPr>
      </p:pic>
      <p:pic>
        <p:nvPicPr>
          <p:cNvPr id="9" name="Picture 8">
            <a:extLst>
              <a:ext uri="{FF2B5EF4-FFF2-40B4-BE49-F238E27FC236}">
                <a16:creationId xmlns:a16="http://schemas.microsoft.com/office/drawing/2014/main" id="{B73F98DA-A1D4-7E21-8633-E53433F54506}"/>
              </a:ext>
            </a:extLst>
          </p:cNvPr>
          <p:cNvPicPr>
            <a:picLocks noChangeAspect="1"/>
          </p:cNvPicPr>
          <p:nvPr/>
        </p:nvPicPr>
        <p:blipFill>
          <a:blip r:embed="rId5"/>
          <a:stretch>
            <a:fillRect/>
          </a:stretch>
        </p:blipFill>
        <p:spPr>
          <a:xfrm>
            <a:off x="9393150" y="5043754"/>
            <a:ext cx="2079403" cy="1761607"/>
          </a:xfrm>
          <a:prstGeom prst="rect">
            <a:avLst/>
          </a:prstGeom>
        </p:spPr>
      </p:pic>
      <p:pic>
        <p:nvPicPr>
          <p:cNvPr id="12" name="Picture 11">
            <a:extLst>
              <a:ext uri="{FF2B5EF4-FFF2-40B4-BE49-F238E27FC236}">
                <a16:creationId xmlns:a16="http://schemas.microsoft.com/office/drawing/2014/main" id="{FAC3F824-013C-8AF2-4C1F-AFF490157FE6}"/>
              </a:ext>
            </a:extLst>
          </p:cNvPr>
          <p:cNvPicPr>
            <a:picLocks noChangeAspect="1"/>
          </p:cNvPicPr>
          <p:nvPr/>
        </p:nvPicPr>
        <p:blipFill>
          <a:blip r:embed="rId6"/>
          <a:stretch>
            <a:fillRect/>
          </a:stretch>
        </p:blipFill>
        <p:spPr>
          <a:xfrm>
            <a:off x="7330947" y="3429000"/>
            <a:ext cx="1875466" cy="1591842"/>
          </a:xfrm>
          <a:prstGeom prst="rect">
            <a:avLst/>
          </a:prstGeom>
        </p:spPr>
      </p:pic>
      <p:pic>
        <p:nvPicPr>
          <p:cNvPr id="14" name="Picture 13">
            <a:extLst>
              <a:ext uri="{FF2B5EF4-FFF2-40B4-BE49-F238E27FC236}">
                <a16:creationId xmlns:a16="http://schemas.microsoft.com/office/drawing/2014/main" id="{AD1DCF8D-DD72-D780-5B7A-C7D85166ED6E}"/>
              </a:ext>
            </a:extLst>
          </p:cNvPr>
          <p:cNvPicPr>
            <a:picLocks noChangeAspect="1"/>
          </p:cNvPicPr>
          <p:nvPr/>
        </p:nvPicPr>
        <p:blipFill>
          <a:blip r:embed="rId7"/>
          <a:stretch>
            <a:fillRect/>
          </a:stretch>
        </p:blipFill>
        <p:spPr>
          <a:xfrm>
            <a:off x="7979973" y="155851"/>
            <a:ext cx="1505651" cy="1325563"/>
          </a:xfrm>
          <a:prstGeom prst="rect">
            <a:avLst/>
          </a:prstGeom>
        </p:spPr>
      </p:pic>
      <p:pic>
        <p:nvPicPr>
          <p:cNvPr id="15" name="Picture 14">
            <a:extLst>
              <a:ext uri="{FF2B5EF4-FFF2-40B4-BE49-F238E27FC236}">
                <a16:creationId xmlns:a16="http://schemas.microsoft.com/office/drawing/2014/main" id="{6F8A5853-F7F7-0765-8095-C38DBBDADF08}"/>
              </a:ext>
            </a:extLst>
          </p:cNvPr>
          <p:cNvPicPr>
            <a:picLocks noChangeAspect="1"/>
          </p:cNvPicPr>
          <p:nvPr/>
        </p:nvPicPr>
        <p:blipFill>
          <a:blip r:embed="rId8"/>
          <a:stretch>
            <a:fillRect/>
          </a:stretch>
        </p:blipFill>
        <p:spPr>
          <a:xfrm>
            <a:off x="9742448" y="222374"/>
            <a:ext cx="1354528" cy="1192516"/>
          </a:xfrm>
          <a:prstGeom prst="rect">
            <a:avLst/>
          </a:prstGeom>
        </p:spPr>
      </p:pic>
      <p:pic>
        <p:nvPicPr>
          <p:cNvPr id="16" name="Picture 15">
            <a:extLst>
              <a:ext uri="{FF2B5EF4-FFF2-40B4-BE49-F238E27FC236}">
                <a16:creationId xmlns:a16="http://schemas.microsoft.com/office/drawing/2014/main" id="{7A735931-EA23-EEB2-4251-731F3C960E5F}"/>
              </a:ext>
            </a:extLst>
          </p:cNvPr>
          <p:cNvPicPr>
            <a:picLocks noChangeAspect="1"/>
          </p:cNvPicPr>
          <p:nvPr/>
        </p:nvPicPr>
        <p:blipFill>
          <a:blip r:embed="rId9"/>
          <a:stretch>
            <a:fillRect/>
          </a:stretch>
        </p:blipFill>
        <p:spPr>
          <a:xfrm>
            <a:off x="9742448" y="1481414"/>
            <a:ext cx="1354530" cy="1192517"/>
          </a:xfrm>
          <a:prstGeom prst="rect">
            <a:avLst/>
          </a:prstGeom>
        </p:spPr>
      </p:pic>
      <p:pic>
        <p:nvPicPr>
          <p:cNvPr id="17" name="Picture 16">
            <a:extLst>
              <a:ext uri="{FF2B5EF4-FFF2-40B4-BE49-F238E27FC236}">
                <a16:creationId xmlns:a16="http://schemas.microsoft.com/office/drawing/2014/main" id="{80D55BF2-56F5-24C6-E93C-E943F33606FA}"/>
              </a:ext>
            </a:extLst>
          </p:cNvPr>
          <p:cNvPicPr>
            <a:picLocks noChangeAspect="1"/>
          </p:cNvPicPr>
          <p:nvPr/>
        </p:nvPicPr>
        <p:blipFill>
          <a:blip r:embed="rId10"/>
          <a:stretch>
            <a:fillRect/>
          </a:stretch>
        </p:blipFill>
        <p:spPr>
          <a:xfrm>
            <a:off x="8041027" y="1464583"/>
            <a:ext cx="1457736" cy="1283380"/>
          </a:xfrm>
          <a:prstGeom prst="rect">
            <a:avLst/>
          </a:prstGeom>
        </p:spPr>
      </p:pic>
      <p:pic>
        <p:nvPicPr>
          <p:cNvPr id="18" name="Picture 17">
            <a:extLst>
              <a:ext uri="{FF2B5EF4-FFF2-40B4-BE49-F238E27FC236}">
                <a16:creationId xmlns:a16="http://schemas.microsoft.com/office/drawing/2014/main" id="{5C17EADA-7E9E-5C53-3DC0-045F2501A919}"/>
              </a:ext>
            </a:extLst>
          </p:cNvPr>
          <p:cNvPicPr>
            <a:picLocks noChangeAspect="1"/>
          </p:cNvPicPr>
          <p:nvPr/>
        </p:nvPicPr>
        <p:blipFill>
          <a:blip r:embed="rId11"/>
          <a:stretch>
            <a:fillRect/>
          </a:stretch>
        </p:blipFill>
        <p:spPr>
          <a:xfrm>
            <a:off x="9422680" y="3401210"/>
            <a:ext cx="1980924" cy="1681351"/>
          </a:xfrm>
          <a:prstGeom prst="rect">
            <a:avLst/>
          </a:prstGeom>
        </p:spPr>
      </p:pic>
    </p:spTree>
    <p:extLst>
      <p:ext uri="{BB962C8B-B14F-4D97-AF65-F5344CB8AC3E}">
        <p14:creationId xmlns:p14="http://schemas.microsoft.com/office/powerpoint/2010/main" val="219186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FB0B1-3195-24EC-03BC-AEDE295BC9D1}"/>
              </a:ext>
            </a:extLst>
          </p:cNvPr>
          <p:cNvSpPr>
            <a:spLocks noGrp="1"/>
          </p:cNvSpPr>
          <p:nvPr>
            <p:ph type="title"/>
          </p:nvPr>
        </p:nvSpPr>
        <p:spPr/>
        <p:txBody>
          <a:bodyPr>
            <a:normAutofit fontScale="90000"/>
          </a:bodyPr>
          <a:lstStyle/>
          <a:p>
            <a:pPr algn="ctr"/>
            <a:r>
              <a:rPr lang="en-US" dirty="0"/>
              <a:t>Take away: both models show similar steady state behavior (dose dependent binding state)</a:t>
            </a:r>
          </a:p>
        </p:txBody>
      </p:sp>
      <p:sp>
        <p:nvSpPr>
          <p:cNvPr id="3" name="Content Placeholder 2">
            <a:extLst>
              <a:ext uri="{FF2B5EF4-FFF2-40B4-BE49-F238E27FC236}">
                <a16:creationId xmlns:a16="http://schemas.microsoft.com/office/drawing/2014/main" id="{F4D31E7C-ACC4-6EFB-3ABF-44C9716856B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BD85227-2AE8-7229-D6DF-166CF05ACE02}"/>
              </a:ext>
            </a:extLst>
          </p:cNvPr>
          <p:cNvPicPr>
            <a:picLocks noChangeAspect="1"/>
          </p:cNvPicPr>
          <p:nvPr/>
        </p:nvPicPr>
        <p:blipFill>
          <a:blip r:embed="rId2"/>
          <a:stretch>
            <a:fillRect/>
          </a:stretch>
        </p:blipFill>
        <p:spPr>
          <a:xfrm>
            <a:off x="625814" y="2112778"/>
            <a:ext cx="5151783" cy="4064185"/>
          </a:xfrm>
          <a:prstGeom prst="rect">
            <a:avLst/>
          </a:prstGeom>
        </p:spPr>
      </p:pic>
      <p:pic>
        <p:nvPicPr>
          <p:cNvPr id="5" name="Picture 4">
            <a:extLst>
              <a:ext uri="{FF2B5EF4-FFF2-40B4-BE49-F238E27FC236}">
                <a16:creationId xmlns:a16="http://schemas.microsoft.com/office/drawing/2014/main" id="{A43C25AE-295C-623C-704C-6FE98D08AD72}"/>
              </a:ext>
            </a:extLst>
          </p:cNvPr>
          <p:cNvPicPr>
            <a:picLocks noChangeAspect="1"/>
          </p:cNvPicPr>
          <p:nvPr/>
        </p:nvPicPr>
        <p:blipFill>
          <a:blip r:embed="rId3"/>
          <a:stretch>
            <a:fillRect/>
          </a:stretch>
        </p:blipFill>
        <p:spPr>
          <a:xfrm>
            <a:off x="5989983" y="2007957"/>
            <a:ext cx="5284655" cy="4169006"/>
          </a:xfrm>
          <a:prstGeom prst="rect">
            <a:avLst/>
          </a:prstGeom>
        </p:spPr>
      </p:pic>
    </p:spTree>
    <p:extLst>
      <p:ext uri="{BB962C8B-B14F-4D97-AF65-F5344CB8AC3E}">
        <p14:creationId xmlns:p14="http://schemas.microsoft.com/office/powerpoint/2010/main" val="55522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CE7A-B277-F3C1-B476-927A157FFD50}"/>
              </a:ext>
            </a:extLst>
          </p:cNvPr>
          <p:cNvSpPr>
            <a:spLocks noGrp="1"/>
          </p:cNvSpPr>
          <p:nvPr>
            <p:ph type="title"/>
          </p:nvPr>
        </p:nvSpPr>
        <p:spPr>
          <a:xfrm>
            <a:off x="331305" y="1504629"/>
            <a:ext cx="4648200" cy="2162727"/>
          </a:xfrm>
        </p:spPr>
        <p:txBody>
          <a:bodyPr>
            <a:normAutofit fontScale="90000"/>
          </a:bodyPr>
          <a:lstStyle/>
          <a:p>
            <a:r>
              <a:rPr lang="en-US" dirty="0"/>
              <a:t>Take away: both models behave as expected when varying main parameter in k2 </a:t>
            </a:r>
          </a:p>
        </p:txBody>
      </p:sp>
      <p:pic>
        <p:nvPicPr>
          <p:cNvPr id="4" name="Picture 3">
            <a:extLst>
              <a:ext uri="{FF2B5EF4-FFF2-40B4-BE49-F238E27FC236}">
                <a16:creationId xmlns:a16="http://schemas.microsoft.com/office/drawing/2014/main" id="{7D2A97DF-DC4C-0E53-DA9D-46960BF5CF43}"/>
              </a:ext>
            </a:extLst>
          </p:cNvPr>
          <p:cNvPicPr>
            <a:picLocks noChangeAspect="1"/>
          </p:cNvPicPr>
          <p:nvPr/>
        </p:nvPicPr>
        <p:blipFill>
          <a:blip r:embed="rId2"/>
          <a:stretch>
            <a:fillRect/>
          </a:stretch>
        </p:blipFill>
        <p:spPr>
          <a:xfrm>
            <a:off x="4483389" y="3834652"/>
            <a:ext cx="3371287" cy="2856052"/>
          </a:xfrm>
          <a:prstGeom prst="rect">
            <a:avLst/>
          </a:prstGeom>
        </p:spPr>
      </p:pic>
      <p:pic>
        <p:nvPicPr>
          <p:cNvPr id="5" name="Picture 4">
            <a:extLst>
              <a:ext uri="{FF2B5EF4-FFF2-40B4-BE49-F238E27FC236}">
                <a16:creationId xmlns:a16="http://schemas.microsoft.com/office/drawing/2014/main" id="{134A1CDA-887B-C1CA-DF94-6D79B0E7A1FA}"/>
              </a:ext>
            </a:extLst>
          </p:cNvPr>
          <p:cNvPicPr>
            <a:picLocks noChangeAspect="1"/>
          </p:cNvPicPr>
          <p:nvPr/>
        </p:nvPicPr>
        <p:blipFill>
          <a:blip r:embed="rId3"/>
          <a:stretch>
            <a:fillRect/>
          </a:stretch>
        </p:blipFill>
        <p:spPr>
          <a:xfrm>
            <a:off x="7856458" y="4003459"/>
            <a:ext cx="3369504" cy="2854541"/>
          </a:xfrm>
          <a:prstGeom prst="rect">
            <a:avLst/>
          </a:prstGeom>
        </p:spPr>
      </p:pic>
      <p:pic>
        <p:nvPicPr>
          <p:cNvPr id="6" name="Picture 5">
            <a:extLst>
              <a:ext uri="{FF2B5EF4-FFF2-40B4-BE49-F238E27FC236}">
                <a16:creationId xmlns:a16="http://schemas.microsoft.com/office/drawing/2014/main" id="{AC13B490-5ACF-C280-D7AA-954834EFAEDC}"/>
              </a:ext>
            </a:extLst>
          </p:cNvPr>
          <p:cNvPicPr>
            <a:picLocks noChangeAspect="1"/>
          </p:cNvPicPr>
          <p:nvPr/>
        </p:nvPicPr>
        <p:blipFill>
          <a:blip r:embed="rId4"/>
          <a:stretch>
            <a:fillRect/>
          </a:stretch>
        </p:blipFill>
        <p:spPr>
          <a:xfrm>
            <a:off x="4435585" y="901924"/>
            <a:ext cx="3320829" cy="2818625"/>
          </a:xfrm>
          <a:prstGeom prst="rect">
            <a:avLst/>
          </a:prstGeom>
        </p:spPr>
      </p:pic>
      <p:pic>
        <p:nvPicPr>
          <p:cNvPr id="7" name="Picture 6">
            <a:extLst>
              <a:ext uri="{FF2B5EF4-FFF2-40B4-BE49-F238E27FC236}">
                <a16:creationId xmlns:a16="http://schemas.microsoft.com/office/drawing/2014/main" id="{277A3A50-F41C-7E8A-41EE-DA752BD174AC}"/>
              </a:ext>
            </a:extLst>
          </p:cNvPr>
          <p:cNvPicPr>
            <a:picLocks noChangeAspect="1"/>
          </p:cNvPicPr>
          <p:nvPr/>
        </p:nvPicPr>
        <p:blipFill>
          <a:blip r:embed="rId5"/>
          <a:stretch>
            <a:fillRect/>
          </a:stretch>
        </p:blipFill>
        <p:spPr>
          <a:xfrm>
            <a:off x="7854676" y="1027906"/>
            <a:ext cx="3371286" cy="2861450"/>
          </a:xfrm>
          <a:prstGeom prst="rect">
            <a:avLst/>
          </a:prstGeom>
        </p:spPr>
      </p:pic>
    </p:spTree>
    <p:extLst>
      <p:ext uri="{BB962C8B-B14F-4D97-AF65-F5344CB8AC3E}">
        <p14:creationId xmlns:p14="http://schemas.microsoft.com/office/powerpoint/2010/main" val="207795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195C-89B9-4540-FA24-2A515548DF41}"/>
              </a:ext>
            </a:extLst>
          </p:cNvPr>
          <p:cNvSpPr>
            <a:spLocks noGrp="1"/>
          </p:cNvSpPr>
          <p:nvPr>
            <p:ph type="title"/>
          </p:nvPr>
        </p:nvSpPr>
        <p:spPr>
          <a:xfrm>
            <a:off x="838198" y="2103437"/>
            <a:ext cx="3919330" cy="1325563"/>
          </a:xfrm>
        </p:spPr>
        <p:txBody>
          <a:bodyPr>
            <a:normAutofit fontScale="90000"/>
          </a:bodyPr>
          <a:lstStyle/>
          <a:p>
            <a:r>
              <a:rPr lang="en-US" dirty="0"/>
              <a:t>Take away: binding state sensitive to </a:t>
            </a:r>
            <a:r>
              <a:rPr lang="en-US" dirty="0" err="1"/>
              <a:t>Atot</a:t>
            </a:r>
            <a:r>
              <a:rPr lang="en-US" dirty="0"/>
              <a:t>/</a:t>
            </a:r>
            <a:r>
              <a:rPr lang="en-US" dirty="0" err="1"/>
              <a:t>rtot</a:t>
            </a:r>
            <a:r>
              <a:rPr lang="en-US" dirty="0"/>
              <a:t> ratio (two regimes)</a:t>
            </a:r>
          </a:p>
        </p:txBody>
      </p:sp>
      <p:pic>
        <p:nvPicPr>
          <p:cNvPr id="4" name="Picture 3">
            <a:extLst>
              <a:ext uri="{FF2B5EF4-FFF2-40B4-BE49-F238E27FC236}">
                <a16:creationId xmlns:a16="http://schemas.microsoft.com/office/drawing/2014/main" id="{2A27A693-CDD3-7D5A-69BB-993E1FC7D707}"/>
              </a:ext>
            </a:extLst>
          </p:cNvPr>
          <p:cNvPicPr>
            <a:picLocks noChangeAspect="1"/>
          </p:cNvPicPr>
          <p:nvPr/>
        </p:nvPicPr>
        <p:blipFill>
          <a:blip r:embed="rId2"/>
          <a:stretch>
            <a:fillRect/>
          </a:stretch>
        </p:blipFill>
        <p:spPr>
          <a:xfrm>
            <a:off x="5800678" y="1293535"/>
            <a:ext cx="2868229" cy="2525166"/>
          </a:xfrm>
          <a:prstGeom prst="rect">
            <a:avLst/>
          </a:prstGeom>
        </p:spPr>
      </p:pic>
      <p:pic>
        <p:nvPicPr>
          <p:cNvPr id="5" name="Picture 4">
            <a:extLst>
              <a:ext uri="{FF2B5EF4-FFF2-40B4-BE49-F238E27FC236}">
                <a16:creationId xmlns:a16="http://schemas.microsoft.com/office/drawing/2014/main" id="{8A331CC2-CB5F-FEA4-58BE-92E3E268D86D}"/>
              </a:ext>
            </a:extLst>
          </p:cNvPr>
          <p:cNvPicPr>
            <a:picLocks noChangeAspect="1"/>
          </p:cNvPicPr>
          <p:nvPr/>
        </p:nvPicPr>
        <p:blipFill>
          <a:blip r:embed="rId3"/>
          <a:stretch>
            <a:fillRect/>
          </a:stretch>
        </p:blipFill>
        <p:spPr>
          <a:xfrm>
            <a:off x="8825732" y="1293535"/>
            <a:ext cx="2745451" cy="2417074"/>
          </a:xfrm>
          <a:prstGeom prst="rect">
            <a:avLst/>
          </a:prstGeom>
        </p:spPr>
      </p:pic>
      <p:pic>
        <p:nvPicPr>
          <p:cNvPr id="6" name="Picture 5">
            <a:extLst>
              <a:ext uri="{FF2B5EF4-FFF2-40B4-BE49-F238E27FC236}">
                <a16:creationId xmlns:a16="http://schemas.microsoft.com/office/drawing/2014/main" id="{9FB6F963-A008-6596-ECCB-D6D2BC220741}"/>
              </a:ext>
            </a:extLst>
          </p:cNvPr>
          <p:cNvPicPr>
            <a:picLocks noChangeAspect="1"/>
          </p:cNvPicPr>
          <p:nvPr/>
        </p:nvPicPr>
        <p:blipFill>
          <a:blip r:embed="rId4"/>
          <a:stretch>
            <a:fillRect/>
          </a:stretch>
        </p:blipFill>
        <p:spPr>
          <a:xfrm>
            <a:off x="8773455" y="4087840"/>
            <a:ext cx="2580347" cy="2271716"/>
          </a:xfrm>
          <a:prstGeom prst="rect">
            <a:avLst/>
          </a:prstGeom>
        </p:spPr>
      </p:pic>
      <p:pic>
        <p:nvPicPr>
          <p:cNvPr id="7" name="Picture 6">
            <a:extLst>
              <a:ext uri="{FF2B5EF4-FFF2-40B4-BE49-F238E27FC236}">
                <a16:creationId xmlns:a16="http://schemas.microsoft.com/office/drawing/2014/main" id="{4C7882A5-08DE-1173-3422-2027A0F2355F}"/>
              </a:ext>
            </a:extLst>
          </p:cNvPr>
          <p:cNvPicPr>
            <a:picLocks noChangeAspect="1"/>
          </p:cNvPicPr>
          <p:nvPr/>
        </p:nvPicPr>
        <p:blipFill>
          <a:blip r:embed="rId5"/>
          <a:stretch>
            <a:fillRect/>
          </a:stretch>
        </p:blipFill>
        <p:spPr>
          <a:xfrm>
            <a:off x="5891955" y="4001294"/>
            <a:ext cx="2776952" cy="2444808"/>
          </a:xfrm>
          <a:prstGeom prst="rect">
            <a:avLst/>
          </a:prstGeom>
        </p:spPr>
      </p:pic>
      <p:sp>
        <p:nvSpPr>
          <p:cNvPr id="8" name="TextBox 7">
            <a:extLst>
              <a:ext uri="{FF2B5EF4-FFF2-40B4-BE49-F238E27FC236}">
                <a16:creationId xmlns:a16="http://schemas.microsoft.com/office/drawing/2014/main" id="{93FFBE87-7586-AF8B-85BD-FD6EF8AE1768}"/>
              </a:ext>
            </a:extLst>
          </p:cNvPr>
          <p:cNvSpPr txBox="1"/>
          <p:nvPr/>
        </p:nvSpPr>
        <p:spPr>
          <a:xfrm>
            <a:off x="1842052" y="5287617"/>
            <a:ext cx="1000595" cy="369332"/>
          </a:xfrm>
          <a:prstGeom prst="rect">
            <a:avLst/>
          </a:prstGeom>
          <a:noFill/>
        </p:spPr>
        <p:txBody>
          <a:bodyPr wrap="none" rtlCol="0">
            <a:spAutoFit/>
          </a:bodyPr>
          <a:lstStyle/>
          <a:p>
            <a:r>
              <a:rPr lang="en-US" dirty="0"/>
              <a:t>Aside A1</a:t>
            </a:r>
          </a:p>
        </p:txBody>
      </p:sp>
    </p:spTree>
    <p:extLst>
      <p:ext uri="{BB962C8B-B14F-4D97-AF65-F5344CB8AC3E}">
        <p14:creationId xmlns:p14="http://schemas.microsoft.com/office/powerpoint/2010/main" val="1758654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icture containing text, screenshot, colorfulness, diagram&#10;&#10;Description automatically generated">
            <a:extLst>
              <a:ext uri="{FF2B5EF4-FFF2-40B4-BE49-F238E27FC236}">
                <a16:creationId xmlns:a16="http://schemas.microsoft.com/office/drawing/2014/main" id="{0FB9E512-1BE7-9DBF-BF64-A7830B059325}"/>
              </a:ext>
            </a:extLst>
          </p:cNvPr>
          <p:cNvPicPr>
            <a:picLocks noChangeAspect="1"/>
          </p:cNvPicPr>
          <p:nvPr/>
        </p:nvPicPr>
        <p:blipFill>
          <a:blip r:embed="rId2"/>
          <a:stretch>
            <a:fillRect/>
          </a:stretch>
        </p:blipFill>
        <p:spPr>
          <a:xfrm>
            <a:off x="6095998" y="237452"/>
            <a:ext cx="4948525" cy="3299016"/>
          </a:xfrm>
          <a:prstGeom prst="rect">
            <a:avLst/>
          </a:prstGeom>
        </p:spPr>
      </p:pic>
      <p:pic>
        <p:nvPicPr>
          <p:cNvPr id="19" name="Picture 18" descr="A picture containing text, screenshot, diagram, plot&#10;&#10;Description automatically generated">
            <a:extLst>
              <a:ext uri="{FF2B5EF4-FFF2-40B4-BE49-F238E27FC236}">
                <a16:creationId xmlns:a16="http://schemas.microsoft.com/office/drawing/2014/main" id="{C6632E3E-0A9A-B4CC-66DA-CC7C2782BC96}"/>
              </a:ext>
            </a:extLst>
          </p:cNvPr>
          <p:cNvPicPr>
            <a:picLocks noChangeAspect="1"/>
          </p:cNvPicPr>
          <p:nvPr/>
        </p:nvPicPr>
        <p:blipFill>
          <a:blip r:embed="rId3"/>
          <a:stretch>
            <a:fillRect/>
          </a:stretch>
        </p:blipFill>
        <p:spPr>
          <a:xfrm>
            <a:off x="1054712" y="353526"/>
            <a:ext cx="4774410" cy="3182941"/>
          </a:xfrm>
          <a:prstGeom prst="rect">
            <a:avLst/>
          </a:prstGeom>
        </p:spPr>
      </p:pic>
      <p:pic>
        <p:nvPicPr>
          <p:cNvPr id="23" name="Picture 22" descr="A picture containing text, screenshot, diagram, colorfulness&#10;&#10;Description automatically generated">
            <a:extLst>
              <a:ext uri="{FF2B5EF4-FFF2-40B4-BE49-F238E27FC236}">
                <a16:creationId xmlns:a16="http://schemas.microsoft.com/office/drawing/2014/main" id="{C3931FE2-C50D-15CF-0220-1D52CE63ECE9}"/>
              </a:ext>
            </a:extLst>
          </p:cNvPr>
          <p:cNvPicPr>
            <a:picLocks noChangeAspect="1"/>
          </p:cNvPicPr>
          <p:nvPr/>
        </p:nvPicPr>
        <p:blipFill>
          <a:blip r:embed="rId4"/>
          <a:stretch>
            <a:fillRect/>
          </a:stretch>
        </p:blipFill>
        <p:spPr>
          <a:xfrm>
            <a:off x="6176601" y="3429000"/>
            <a:ext cx="4787321" cy="3191548"/>
          </a:xfrm>
          <a:prstGeom prst="rect">
            <a:avLst/>
          </a:prstGeom>
        </p:spPr>
      </p:pic>
      <p:pic>
        <p:nvPicPr>
          <p:cNvPr id="27" name="Picture 26" descr="A picture containing text, screenshot, diagram, plot&#10;&#10;Description automatically generated">
            <a:extLst>
              <a:ext uri="{FF2B5EF4-FFF2-40B4-BE49-F238E27FC236}">
                <a16:creationId xmlns:a16="http://schemas.microsoft.com/office/drawing/2014/main" id="{76F4D78F-8742-0FBD-47D6-5856BDA21477}"/>
              </a:ext>
            </a:extLst>
          </p:cNvPr>
          <p:cNvPicPr>
            <a:picLocks noChangeAspect="1"/>
          </p:cNvPicPr>
          <p:nvPr/>
        </p:nvPicPr>
        <p:blipFill>
          <a:blip r:embed="rId5"/>
          <a:stretch>
            <a:fillRect/>
          </a:stretch>
        </p:blipFill>
        <p:spPr>
          <a:xfrm>
            <a:off x="907308" y="3321533"/>
            <a:ext cx="4948523" cy="3299015"/>
          </a:xfrm>
          <a:prstGeom prst="rect">
            <a:avLst/>
          </a:prstGeom>
        </p:spPr>
      </p:pic>
    </p:spTree>
    <p:extLst>
      <p:ext uri="{BB962C8B-B14F-4D97-AF65-F5344CB8AC3E}">
        <p14:creationId xmlns:p14="http://schemas.microsoft.com/office/powerpoint/2010/main" val="139505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602C-9891-4045-E2D0-7A38670F5D09}"/>
              </a:ext>
            </a:extLst>
          </p:cNvPr>
          <p:cNvSpPr>
            <a:spLocks noGrp="1"/>
          </p:cNvSpPr>
          <p:nvPr>
            <p:ph type="title"/>
          </p:nvPr>
        </p:nvSpPr>
        <p:spPr/>
        <p:txBody>
          <a:bodyPr/>
          <a:lstStyle/>
          <a:p>
            <a:r>
              <a:rPr lang="en-US" dirty="0"/>
              <a:t>Model Dynamics (dive into two regimes)</a:t>
            </a:r>
          </a:p>
        </p:txBody>
      </p:sp>
      <p:sp>
        <p:nvSpPr>
          <p:cNvPr id="3" name="Content Placeholder 2">
            <a:extLst>
              <a:ext uri="{FF2B5EF4-FFF2-40B4-BE49-F238E27FC236}">
                <a16:creationId xmlns:a16="http://schemas.microsoft.com/office/drawing/2014/main" id="{F4631A93-F739-7B76-A0E3-6EBCC6EAFB95}"/>
              </a:ext>
            </a:extLst>
          </p:cNvPr>
          <p:cNvSpPr>
            <a:spLocks noGrp="1"/>
          </p:cNvSpPr>
          <p:nvPr>
            <p:ph idx="1"/>
          </p:nvPr>
        </p:nvSpPr>
        <p:spPr/>
        <p:txBody>
          <a:bodyPr/>
          <a:lstStyle/>
          <a:p>
            <a:r>
              <a:rPr lang="en-US" dirty="0"/>
              <a:t>Example simulations: simulations from all regimes</a:t>
            </a:r>
          </a:p>
          <a:p>
            <a:r>
              <a:rPr lang="en-US" dirty="0" err="1"/>
              <a:t>Asymptotics</a:t>
            </a:r>
            <a:endParaRPr lang="en-US" dirty="0"/>
          </a:p>
          <a:p>
            <a:r>
              <a:rPr lang="en-US" dirty="0"/>
              <a:t>Phase planes?</a:t>
            </a:r>
          </a:p>
        </p:txBody>
      </p:sp>
      <p:pic>
        <p:nvPicPr>
          <p:cNvPr id="4" name="Picture 3">
            <a:extLst>
              <a:ext uri="{FF2B5EF4-FFF2-40B4-BE49-F238E27FC236}">
                <a16:creationId xmlns:a16="http://schemas.microsoft.com/office/drawing/2014/main" id="{F15F74D9-3962-0B98-0F95-A4B4568C3E0E}"/>
              </a:ext>
            </a:extLst>
          </p:cNvPr>
          <p:cNvPicPr>
            <a:picLocks noChangeAspect="1"/>
          </p:cNvPicPr>
          <p:nvPr/>
        </p:nvPicPr>
        <p:blipFill>
          <a:blip r:embed="rId2"/>
          <a:stretch>
            <a:fillRect/>
          </a:stretch>
        </p:blipFill>
        <p:spPr>
          <a:xfrm>
            <a:off x="5488449" y="1890612"/>
            <a:ext cx="2997222" cy="2399272"/>
          </a:xfrm>
          <a:prstGeom prst="rect">
            <a:avLst/>
          </a:prstGeom>
        </p:spPr>
      </p:pic>
      <p:pic>
        <p:nvPicPr>
          <p:cNvPr id="5" name="Picture 4">
            <a:extLst>
              <a:ext uri="{FF2B5EF4-FFF2-40B4-BE49-F238E27FC236}">
                <a16:creationId xmlns:a16="http://schemas.microsoft.com/office/drawing/2014/main" id="{DAB97839-E697-C45B-F4CE-D5ECEFE35358}"/>
              </a:ext>
            </a:extLst>
          </p:cNvPr>
          <p:cNvPicPr>
            <a:picLocks noChangeAspect="1"/>
          </p:cNvPicPr>
          <p:nvPr/>
        </p:nvPicPr>
        <p:blipFill>
          <a:blip r:embed="rId3"/>
          <a:stretch>
            <a:fillRect/>
          </a:stretch>
        </p:blipFill>
        <p:spPr>
          <a:xfrm>
            <a:off x="8767280" y="1969824"/>
            <a:ext cx="2764410" cy="2240848"/>
          </a:xfrm>
          <a:prstGeom prst="rect">
            <a:avLst/>
          </a:prstGeom>
        </p:spPr>
      </p:pic>
      <p:pic>
        <p:nvPicPr>
          <p:cNvPr id="6" name="Picture 5">
            <a:extLst>
              <a:ext uri="{FF2B5EF4-FFF2-40B4-BE49-F238E27FC236}">
                <a16:creationId xmlns:a16="http://schemas.microsoft.com/office/drawing/2014/main" id="{40AA1712-7B5F-B5B7-45D2-F7DC5C2DBD15}"/>
              </a:ext>
            </a:extLst>
          </p:cNvPr>
          <p:cNvPicPr>
            <a:picLocks noChangeAspect="1"/>
          </p:cNvPicPr>
          <p:nvPr/>
        </p:nvPicPr>
        <p:blipFill>
          <a:blip r:embed="rId4"/>
          <a:stretch>
            <a:fillRect/>
          </a:stretch>
        </p:blipFill>
        <p:spPr>
          <a:xfrm>
            <a:off x="5488449" y="4345609"/>
            <a:ext cx="2997221" cy="2429565"/>
          </a:xfrm>
          <a:prstGeom prst="rect">
            <a:avLst/>
          </a:prstGeom>
        </p:spPr>
      </p:pic>
      <p:pic>
        <p:nvPicPr>
          <p:cNvPr id="7" name="Picture 6">
            <a:extLst>
              <a:ext uri="{FF2B5EF4-FFF2-40B4-BE49-F238E27FC236}">
                <a16:creationId xmlns:a16="http://schemas.microsoft.com/office/drawing/2014/main" id="{33B5F673-BD0A-7F05-2CEB-8D417DEFEF48}"/>
              </a:ext>
            </a:extLst>
          </p:cNvPr>
          <p:cNvPicPr>
            <a:picLocks noChangeAspect="1"/>
          </p:cNvPicPr>
          <p:nvPr/>
        </p:nvPicPr>
        <p:blipFill>
          <a:blip r:embed="rId5"/>
          <a:stretch>
            <a:fillRect/>
          </a:stretch>
        </p:blipFill>
        <p:spPr>
          <a:xfrm>
            <a:off x="8610600" y="4345609"/>
            <a:ext cx="2997220" cy="2429565"/>
          </a:xfrm>
          <a:prstGeom prst="rect">
            <a:avLst/>
          </a:prstGeom>
        </p:spPr>
      </p:pic>
    </p:spTree>
    <p:extLst>
      <p:ext uri="{BB962C8B-B14F-4D97-AF65-F5344CB8AC3E}">
        <p14:creationId xmlns:p14="http://schemas.microsoft.com/office/powerpoint/2010/main" val="4142628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3558</TotalTime>
  <Words>450</Words>
  <Application>Microsoft Macintosh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Report Outline</vt:lpstr>
      <vt:lpstr>Key Points</vt:lpstr>
      <vt:lpstr>Introduction</vt:lpstr>
      <vt:lpstr>Model S and R comparison</vt:lpstr>
      <vt:lpstr>Take away: both models show similar steady state behavior (dose dependent binding state)</vt:lpstr>
      <vt:lpstr>Take away: both models behave as expected when varying main parameter in k2 </vt:lpstr>
      <vt:lpstr>Take away: binding state sensitive to Atot/rtot ratio (two regimes)</vt:lpstr>
      <vt:lpstr>PowerPoint Presentation</vt:lpstr>
      <vt:lpstr>Model Dynamics (dive into two regimes)</vt:lpstr>
      <vt:lpstr>Synapse Model</vt:lpstr>
      <vt:lpstr>PowerPoint Presentation</vt:lpstr>
      <vt:lpstr>PowerPoint Presentation</vt:lpstr>
      <vt:lpstr>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Outline</dc:title>
  <dc:creator>Luke Heirene</dc:creator>
  <cp:lastModifiedBy>Luke Heirene</cp:lastModifiedBy>
  <cp:revision>8</cp:revision>
  <dcterms:created xsi:type="dcterms:W3CDTF">2023-06-20T11:42:36Z</dcterms:created>
  <dcterms:modified xsi:type="dcterms:W3CDTF">2023-06-22T23:02:04Z</dcterms:modified>
</cp:coreProperties>
</file>