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620"/>
  </p:normalViewPr>
  <p:slideViewPr>
    <p:cSldViewPr snapToGrid="0">
      <p:cViewPr varScale="1">
        <p:scale>
          <a:sx n="104" d="100"/>
          <a:sy n="10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CB7-C842-713E-26E5-3E6B6898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BA39B-E348-5E34-3673-C5E7B8B76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BE9A-8F4C-C065-B419-A0E6585C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EC5C-61BE-3024-624F-8954B909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F686-E9A9-2635-DF65-01B0CFA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44BA-8760-7C61-C768-D21581E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DF18-0E60-24E3-A8FF-1A02509F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85AE-6572-70CD-C004-BFD4036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4033-F694-8F9C-86B4-C8938B0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FB86-999A-87FF-89B7-1E2500D4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B852B-1772-9541-96D2-EC6993954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55CEF-DFD9-F515-92DD-D3B025BF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27AB-2BB9-284A-9E1F-562F3BC1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2A8D-C0A4-013C-AB55-8120D524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068D-141D-08E2-10DA-42A6D1C7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25F-1163-DAC5-69CB-A8BDCC06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F233-A63D-1EC4-4BFF-8A648063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D73-A6C2-7454-EA40-BE74B262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EC40-372A-E114-CAEA-503732B4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0891-BCD3-F059-132D-A1F57F38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2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5F87-08BC-9B9A-B5CA-3E5FDB70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C68F7-6CA7-1CB8-A110-FFCE4674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9076-AFE9-8E84-F372-927BC2B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E118-7505-4855-69CA-EAA59B74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CD0C-1375-7471-9B0F-6693B95A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FEFC-4700-F98B-A917-765456A4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5CC9-B6BB-2C16-B9E6-FE34A6DD6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BCF26-D5F6-E6A0-B600-938A5FD4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8D92D-33AC-9971-E41E-4E8A3604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F23-1954-1D69-AC0A-B5D28038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52B2-376D-755D-30A5-30F2722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335B-1BFA-1870-8646-A1223412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3916-C65D-A31C-553B-FFF2655B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A23D-7B94-F9C6-BF10-0C8C437E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9451C-2FE3-DBA9-432E-255EF0651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DCB64-1433-177F-A0A6-93CB9596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A9C7C-CF61-63EE-9C02-35FDBAE2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B8A01-8C83-86FA-19A2-FF3AC6ED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8191A-037D-0485-A69D-7F47EE4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C8B0-6572-6D85-12B1-00A1761A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6DC9A-496B-1F91-47E7-41A9854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3705-A684-6B40-A566-9F7C231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B2823-D235-3868-72A3-A5C04BA6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A09DA-A58F-2232-703D-3331BE27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5FBE8-2C95-58EA-E527-1937EB29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0658-1CA8-F60F-248E-1628D630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6A5-6785-6719-712B-BA7D32E1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599E-9C3F-DDFE-8E68-5972793C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D6D8-7721-8028-01D7-50DF475B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20B61-3AAC-1E97-3944-8FB94A61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2EE9-37F8-8FF1-71D1-7FAD0824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9664-A2A0-665D-640E-6C30363F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60A3-5F8F-CDD4-7DED-43E55567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EBA70-E7F4-5561-F874-FBCE9C918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E74D-0F16-94AB-D1DB-A0B11685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B6EB-88E8-F374-A767-B177BF0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6C0C8-F2EB-6E57-D3B9-851C6150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C8F98-C8A9-374B-8F80-603D140A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AD18-6FE1-C6E9-D811-23A19C08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8B5B-263C-ACE3-094D-D41DF9F2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12CB-B919-143D-1877-FD8500CBD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14E5-5CF1-3143-A17B-2B6714CC3D53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9BBB-BE71-0E18-E2C6-0D5444E67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9A67-3D2C-7DD4-5FD2-3B2D073F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emf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tags" Target="../tags/tag4.xml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11" Type="http://schemas.openxmlformats.org/officeDocument/2006/relationships/image" Target="../media/image23.emf"/><Relationship Id="rId5" Type="http://schemas.openxmlformats.org/officeDocument/2006/relationships/image" Target="../media/image18.png"/><Relationship Id="rId10" Type="http://schemas.openxmlformats.org/officeDocument/2006/relationships/image" Target="../media/image22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emf"/><Relationship Id="rId3" Type="http://schemas.openxmlformats.org/officeDocument/2006/relationships/tags" Target="../tags/tag12.xml"/><Relationship Id="rId7" Type="http://schemas.openxmlformats.org/officeDocument/2006/relationships/image" Target="../media/image24.png"/><Relationship Id="rId12" Type="http://schemas.openxmlformats.org/officeDocument/2006/relationships/image" Target="../media/image22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emf"/><Relationship Id="rId5" Type="http://schemas.openxmlformats.org/officeDocument/2006/relationships/tags" Target="../tags/tag14.xml"/><Relationship Id="rId15" Type="http://schemas.openxmlformats.org/officeDocument/2006/relationships/image" Target="../media/image29.emf"/><Relationship Id="rId10" Type="http://schemas.openxmlformats.org/officeDocument/2006/relationships/image" Target="../media/image27.png"/><Relationship Id="rId4" Type="http://schemas.openxmlformats.org/officeDocument/2006/relationships/tags" Target="../tags/tag13.xml"/><Relationship Id="rId9" Type="http://schemas.openxmlformats.org/officeDocument/2006/relationships/image" Target="../media/image26.png"/><Relationship Id="rId14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2.emf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emf"/><Relationship Id="rId17" Type="http://schemas.openxmlformats.org/officeDocument/2006/relationships/image" Target="../media/image29.emf"/><Relationship Id="rId2" Type="http://schemas.openxmlformats.org/officeDocument/2006/relationships/tags" Target="../tags/tag16.xml"/><Relationship Id="rId16" Type="http://schemas.openxmlformats.org/officeDocument/2006/relationships/image" Target="../media/image28.emf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3.png"/><Relationship Id="rId5" Type="http://schemas.openxmlformats.org/officeDocument/2006/relationships/tags" Target="../tags/tag19.xml"/><Relationship Id="rId15" Type="http://schemas.openxmlformats.org/officeDocument/2006/relationships/image" Target="../media/image34.emf"/><Relationship Id="rId10" Type="http://schemas.openxmlformats.org/officeDocument/2006/relationships/image" Target="../media/image32.png"/><Relationship Id="rId4" Type="http://schemas.openxmlformats.org/officeDocument/2006/relationships/tags" Target="../tags/tag18.xml"/><Relationship Id="rId9" Type="http://schemas.openxmlformats.org/officeDocument/2006/relationships/image" Target="../media/image31.png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EFD4-F787-CE5A-FF77-56EFD42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Bispecific Selectivity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4AD3-D530-3E23-C587-8206A024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93018A9E-6269-A474-97D3-B07B506FF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3" r="13229"/>
          <a:stretch/>
        </p:blipFill>
        <p:spPr>
          <a:xfrm>
            <a:off x="1483069" y="146305"/>
            <a:ext cx="3921035" cy="3206330"/>
          </a:xfrm>
          <a:prstGeom prst="rect">
            <a:avLst/>
          </a:prstGeom>
        </p:spPr>
      </p:pic>
      <p:pic>
        <p:nvPicPr>
          <p:cNvPr id="7" name="Picture 6" descr="A chart with a gradient of purple and orange&#10;&#10;Description automatically generated with medium confidence">
            <a:extLst>
              <a:ext uri="{FF2B5EF4-FFF2-40B4-BE49-F238E27FC236}">
                <a16:creationId xmlns:a16="http://schemas.microsoft.com/office/drawing/2014/main" id="{0DD5F3C1-B765-A093-3C8C-8BFBDAD70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0" r="13420"/>
          <a:stretch/>
        </p:blipFill>
        <p:spPr>
          <a:xfrm>
            <a:off x="7004952" y="146304"/>
            <a:ext cx="4297032" cy="3415209"/>
          </a:xfrm>
          <a:prstGeom prst="rect">
            <a:avLst/>
          </a:prstGeom>
        </p:spPr>
      </p:pic>
      <p:pic>
        <p:nvPicPr>
          <p:cNvPr id="9" name="Picture 8" descr="A chart with numbers and a square&#10;&#10;Description automatically generated with medium confidence">
            <a:extLst>
              <a:ext uri="{FF2B5EF4-FFF2-40B4-BE49-F238E27FC236}">
                <a16:creationId xmlns:a16="http://schemas.microsoft.com/office/drawing/2014/main" id="{38DBB168-D66F-AC73-5BE4-175B8CD41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00" r="14943"/>
          <a:stretch/>
        </p:blipFill>
        <p:spPr>
          <a:xfrm>
            <a:off x="1428205" y="3505366"/>
            <a:ext cx="3975899" cy="3333865"/>
          </a:xfrm>
          <a:prstGeom prst="rect">
            <a:avLst/>
          </a:prstGeom>
        </p:spPr>
      </p:pic>
      <p:pic>
        <p:nvPicPr>
          <p:cNvPr id="11" name="Picture 10" descr="A graph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A2E6B1C-6BDF-DBBC-A902-1DDE27D1D6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00" r="13275"/>
          <a:stretch/>
        </p:blipFill>
        <p:spPr>
          <a:xfrm>
            <a:off x="7248131" y="3505366"/>
            <a:ext cx="4053853" cy="3333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EDAD0E-BF8A-FCEA-6ABB-9447862CBF74}"/>
              </a:ext>
            </a:extLst>
          </p:cNvPr>
          <p:cNvSpPr txBox="1"/>
          <p:nvPr/>
        </p:nvSpPr>
        <p:spPr>
          <a:xfrm>
            <a:off x="2552328" y="466344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Rtot_target</a:t>
            </a:r>
            <a:r>
              <a:rPr lang="en-US" dirty="0">
                <a:solidFill>
                  <a:schemeClr val="bg1"/>
                </a:solidFill>
              </a:rPr>
              <a:t> =10^3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C1ECA-50E9-B280-A856-A7432EADED1E}"/>
              </a:ext>
            </a:extLst>
          </p:cNvPr>
          <p:cNvSpPr txBox="1"/>
          <p:nvPr/>
        </p:nvSpPr>
        <p:spPr>
          <a:xfrm>
            <a:off x="8180349" y="466344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Rtot_target</a:t>
            </a:r>
            <a:r>
              <a:rPr lang="en-US" dirty="0">
                <a:solidFill>
                  <a:schemeClr val="bg1"/>
                </a:solidFill>
              </a:rPr>
              <a:t> =10^5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4AAF8-81EF-4DB2-079B-DA237047EEEA}"/>
              </a:ext>
            </a:extLst>
          </p:cNvPr>
          <p:cNvSpPr txBox="1"/>
          <p:nvPr/>
        </p:nvSpPr>
        <p:spPr>
          <a:xfrm>
            <a:off x="71437" y="1418827"/>
            <a:ext cx="136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KD(target) = </a:t>
            </a:r>
          </a:p>
          <a:p>
            <a:r>
              <a:rPr lang="en-US" dirty="0"/>
              <a:t>1nM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AC1FA-F208-DA3E-9994-31F2C65DEAB9}"/>
              </a:ext>
            </a:extLst>
          </p:cNvPr>
          <p:cNvSpPr txBox="1"/>
          <p:nvPr/>
        </p:nvSpPr>
        <p:spPr>
          <a:xfrm>
            <a:off x="71437" y="4615981"/>
            <a:ext cx="126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KD(target)=</a:t>
            </a:r>
          </a:p>
          <a:p>
            <a:r>
              <a:rPr lang="en-US" dirty="0"/>
              <a:t>100nM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1EA4D-C820-258A-58D0-ED1615A7F395}"/>
              </a:ext>
            </a:extLst>
          </p:cNvPr>
          <p:cNvSpPr txBox="1"/>
          <p:nvPr/>
        </p:nvSpPr>
        <p:spPr>
          <a:xfrm>
            <a:off x="-30631" y="6007608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D=10^-14 (m^2s^-1)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8AF38-48AD-4232-4715-E3582674B615}"/>
              </a:ext>
            </a:extLst>
          </p:cNvPr>
          <p:cNvSpPr txBox="1"/>
          <p:nvPr/>
        </p:nvSpPr>
        <p:spPr>
          <a:xfrm>
            <a:off x="79697" y="189345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 Antibody EC50 plots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3339B-472D-35F5-6E72-BEB35545F503}"/>
              </a:ext>
            </a:extLst>
          </p:cNvPr>
          <p:cNvSpPr txBox="1"/>
          <p:nvPr/>
        </p:nvSpPr>
        <p:spPr>
          <a:xfrm>
            <a:off x="-3509" y="3171975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!!Wrong KD axis!!</a:t>
            </a:r>
          </a:p>
        </p:txBody>
      </p:sp>
    </p:spTree>
    <p:extLst>
      <p:ext uri="{BB962C8B-B14F-4D97-AF65-F5344CB8AC3E}">
        <p14:creationId xmlns:p14="http://schemas.microsoft.com/office/powerpoint/2010/main" val="35994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d-rom&#10;&#10;Description automatically generated">
            <a:extLst>
              <a:ext uri="{FF2B5EF4-FFF2-40B4-BE49-F238E27FC236}">
                <a16:creationId xmlns:a16="http://schemas.microsoft.com/office/drawing/2014/main" id="{07A93DB4-C135-B077-520E-6D379D12E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248" y="1583396"/>
            <a:ext cx="8712200" cy="3263900"/>
          </a:xfrm>
        </p:spPr>
      </p:pic>
    </p:spTree>
    <p:extLst>
      <p:ext uri="{BB962C8B-B14F-4D97-AF65-F5344CB8AC3E}">
        <p14:creationId xmlns:p14="http://schemas.microsoft.com/office/powerpoint/2010/main" val="193450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iangle&#10;&#10;Description automatically generated with medium confidence">
            <a:extLst>
              <a:ext uri="{FF2B5EF4-FFF2-40B4-BE49-F238E27FC236}">
                <a16:creationId xmlns:a16="http://schemas.microsoft.com/office/drawing/2014/main" id="{DC4AE727-BDFB-6957-AE1E-B0A64B65A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0" r="13277"/>
          <a:stretch/>
        </p:blipFill>
        <p:spPr>
          <a:xfrm>
            <a:off x="1516252" y="3609610"/>
            <a:ext cx="4005716" cy="3248390"/>
          </a:xfrm>
          <a:prstGeom prst="rect">
            <a:avLst/>
          </a:prstGeom>
        </p:spPr>
      </p:pic>
      <p:pic>
        <p:nvPicPr>
          <p:cNvPr id="7" name="Picture 6" descr="A red and purple gradient&#10;&#10;Description automatically generated">
            <a:extLst>
              <a:ext uri="{FF2B5EF4-FFF2-40B4-BE49-F238E27FC236}">
                <a16:creationId xmlns:a16="http://schemas.microsoft.com/office/drawing/2014/main" id="{7856BBC0-2548-F351-7E9C-4475DDE54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7" r="14452"/>
          <a:stretch/>
        </p:blipFill>
        <p:spPr>
          <a:xfrm>
            <a:off x="1569665" y="168207"/>
            <a:ext cx="3888129" cy="3248390"/>
          </a:xfrm>
          <a:prstGeom prst="rect">
            <a:avLst/>
          </a:prstGeom>
        </p:spPr>
      </p:pic>
      <p:pic>
        <p:nvPicPr>
          <p:cNvPr id="9" name="Picture 8" descr="A purple square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CBCD48C0-0CFF-D001-ED3A-9B27A4E382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" r="12689"/>
          <a:stretch/>
        </p:blipFill>
        <p:spPr>
          <a:xfrm>
            <a:off x="7261400" y="3613504"/>
            <a:ext cx="4005716" cy="3244496"/>
          </a:xfrm>
          <a:prstGeom prst="rect">
            <a:avLst/>
          </a:prstGeom>
        </p:spPr>
      </p:pic>
      <p:pic>
        <p:nvPicPr>
          <p:cNvPr id="11" name="Picture 10" descr="A red and pink gradient&#10;&#10;Description automatically generated">
            <a:extLst>
              <a:ext uri="{FF2B5EF4-FFF2-40B4-BE49-F238E27FC236}">
                <a16:creationId xmlns:a16="http://schemas.microsoft.com/office/drawing/2014/main" id="{A8F84B8B-26DD-EBDB-BA2F-12990E1889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3" r="14815"/>
          <a:stretch/>
        </p:blipFill>
        <p:spPr>
          <a:xfrm>
            <a:off x="7261400" y="168207"/>
            <a:ext cx="3940947" cy="324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BE6B5-EAD7-E8D9-AFF1-C5511DAEFEC5}"/>
              </a:ext>
            </a:extLst>
          </p:cNvPr>
          <p:cNvSpPr txBox="1"/>
          <p:nvPr/>
        </p:nvSpPr>
        <p:spPr>
          <a:xfrm>
            <a:off x="8564880" y="38100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1nm 1nm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C6781-BC4E-7F77-04D7-7847C7BE38C1}"/>
              </a:ext>
            </a:extLst>
          </p:cNvPr>
          <p:cNvSpPr txBox="1"/>
          <p:nvPr/>
        </p:nvSpPr>
        <p:spPr>
          <a:xfrm>
            <a:off x="8747760" y="42672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1nm 100nm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D65EB-BC01-F44D-8ED2-7E90AA8E5DD5}"/>
              </a:ext>
            </a:extLst>
          </p:cNvPr>
          <p:cNvSpPr txBox="1"/>
          <p:nvPr/>
        </p:nvSpPr>
        <p:spPr>
          <a:xfrm>
            <a:off x="2620696" y="72713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100nm 100nm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D852E-9BAF-A2B9-F29D-D569691C06B3}"/>
              </a:ext>
            </a:extLst>
          </p:cNvPr>
          <p:cNvSpPr txBox="1"/>
          <p:nvPr/>
        </p:nvSpPr>
        <p:spPr>
          <a:xfrm>
            <a:off x="2737715" y="384130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100nm 1nm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F732B-B58D-2B0E-A214-D61703F13C9D}"/>
              </a:ext>
            </a:extLst>
          </p:cNvPr>
          <p:cNvSpPr txBox="1"/>
          <p:nvPr/>
        </p:nvSpPr>
        <p:spPr>
          <a:xfrm>
            <a:off x="433068" y="357799"/>
            <a:ext cx="11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EC50 plots</a:t>
            </a:r>
          </a:p>
        </p:txBody>
      </p:sp>
    </p:spTree>
    <p:extLst>
      <p:ext uri="{BB962C8B-B14F-4D97-AF65-F5344CB8AC3E}">
        <p14:creationId xmlns:p14="http://schemas.microsoft.com/office/powerpoint/2010/main" val="18747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lor chart&#10;&#10;Description automatically generated with medium confidence">
            <a:extLst>
              <a:ext uri="{FF2B5EF4-FFF2-40B4-BE49-F238E27FC236}">
                <a16:creationId xmlns:a16="http://schemas.microsoft.com/office/drawing/2014/main" id="{E948CDBF-71C9-EBCF-82C5-940F8D9E5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8" r="14846"/>
          <a:stretch/>
        </p:blipFill>
        <p:spPr>
          <a:xfrm>
            <a:off x="916534" y="3463160"/>
            <a:ext cx="4042955" cy="3394840"/>
          </a:xfrm>
          <a:prstGeom prst="rect">
            <a:avLst/>
          </a:prstGeom>
        </p:spPr>
      </p:pic>
      <p:pic>
        <p:nvPicPr>
          <p:cNvPr id="7" name="Picture 6" descr="A colorful gradients on a white background&#10;&#10;Description automatically generated">
            <a:extLst>
              <a:ext uri="{FF2B5EF4-FFF2-40B4-BE49-F238E27FC236}">
                <a16:creationId xmlns:a16="http://schemas.microsoft.com/office/drawing/2014/main" id="{BCC1A1F5-127E-C855-FBA9-990562904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54" r="13457"/>
          <a:stretch/>
        </p:blipFill>
        <p:spPr>
          <a:xfrm>
            <a:off x="926656" y="0"/>
            <a:ext cx="4168414" cy="3451997"/>
          </a:xfrm>
          <a:prstGeom prst="rect">
            <a:avLst/>
          </a:prstGeom>
        </p:spPr>
      </p:pic>
      <p:pic>
        <p:nvPicPr>
          <p:cNvPr id="9" name="Picture 8" descr="A diagram of a gradient&#10;&#10;Description automatically generated with medium confidence">
            <a:extLst>
              <a:ext uri="{FF2B5EF4-FFF2-40B4-BE49-F238E27FC236}">
                <a16:creationId xmlns:a16="http://schemas.microsoft.com/office/drawing/2014/main" id="{86655322-4E49-5B5B-9C82-BD900A5BA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2" r="13471"/>
          <a:stretch/>
        </p:blipFill>
        <p:spPr>
          <a:xfrm>
            <a:off x="7299961" y="3480918"/>
            <a:ext cx="3975505" cy="3267140"/>
          </a:xfrm>
          <a:prstGeom prst="rect">
            <a:avLst/>
          </a:prstGeom>
        </p:spPr>
      </p:pic>
      <p:pic>
        <p:nvPicPr>
          <p:cNvPr id="11" name="Picture 10" descr="A diagram of a color spectrum&#10;&#10;Description automatically generated with medium confidence">
            <a:extLst>
              <a:ext uri="{FF2B5EF4-FFF2-40B4-BE49-F238E27FC236}">
                <a16:creationId xmlns:a16="http://schemas.microsoft.com/office/drawing/2014/main" id="{BB006A55-F297-81C7-12B4-D8B45DDFB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83" r="14227"/>
          <a:stretch/>
        </p:blipFill>
        <p:spPr>
          <a:xfrm>
            <a:off x="7174503" y="34160"/>
            <a:ext cx="4090841" cy="33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40745B-695B-89F7-1D94-0455E652D42F}"/>
              </a:ext>
            </a:extLst>
          </p:cNvPr>
          <p:cNvSpPr txBox="1"/>
          <p:nvPr/>
        </p:nvSpPr>
        <p:spPr>
          <a:xfrm>
            <a:off x="2279016" y="3657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1nm 100nm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7A6D7-09D5-F0A9-9C88-45F6761BFE06}"/>
              </a:ext>
            </a:extLst>
          </p:cNvPr>
          <p:cNvSpPr txBox="1"/>
          <p:nvPr/>
        </p:nvSpPr>
        <p:spPr>
          <a:xfrm>
            <a:off x="2438399" y="3817757"/>
            <a:ext cx="141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1nm 1nm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EC5CA-559C-F234-B4CE-7DEA23208B57}"/>
              </a:ext>
            </a:extLst>
          </p:cNvPr>
          <p:cNvSpPr txBox="1"/>
          <p:nvPr/>
        </p:nvSpPr>
        <p:spPr>
          <a:xfrm>
            <a:off x="8435611" y="381775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100nm 1nm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E219F-E99D-1B14-9D0E-8E6FBD432726}"/>
              </a:ext>
            </a:extLst>
          </p:cNvPr>
          <p:cNvSpPr txBox="1"/>
          <p:nvPr/>
        </p:nvSpPr>
        <p:spPr>
          <a:xfrm>
            <a:off x="8435611" y="18109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100nm 100nm</a:t>
            </a:r>
          </a:p>
        </p:txBody>
      </p:sp>
    </p:spTree>
    <p:extLst>
      <p:ext uri="{BB962C8B-B14F-4D97-AF65-F5344CB8AC3E}">
        <p14:creationId xmlns:p14="http://schemas.microsoft.com/office/powerpoint/2010/main" val="393935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E4981-9135-0B89-BA51-5DAFC3F3C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590" y="385290"/>
            <a:ext cx="5664200" cy="44069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r_{target} = r_{anchor} = 10^5 $$&#10;&#10;\end{document}" title="IguanaTex Bitmap Display">
            <a:extLst>
              <a:ext uri="{FF2B5EF4-FFF2-40B4-BE49-F238E27FC236}">
                <a16:creationId xmlns:a16="http://schemas.microsoft.com/office/drawing/2014/main" id="{1BCD1614-C3EE-A9C1-FD76-5165A14656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60600" y="5093214"/>
            <a:ext cx="2489200" cy="3048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$$ KD_{target}=KD_{anchor} = 10{-9} \text{ (M)} $$&#10;&#10;\end{document}" title="IguanaTex Bitmap Display">
            <a:extLst>
              <a:ext uri="{FF2B5EF4-FFF2-40B4-BE49-F238E27FC236}">
                <a16:creationId xmlns:a16="http://schemas.microsoft.com/office/drawing/2014/main" id="{4E09C024-FDD0-0378-6B6D-1DCF5C8EED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59084" y="5833248"/>
            <a:ext cx="3860800" cy="279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1D0C96-5A58-8CC7-FD11-3CA6F99B4E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9135" y="424253"/>
            <a:ext cx="5487935" cy="4269761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r_{target} = 10^3 $$&#10;&#10;\end{document}" title="IguanaTex Bitmap Display">
            <a:extLst>
              <a:ext uri="{FF2B5EF4-FFF2-40B4-BE49-F238E27FC236}">
                <a16:creationId xmlns:a16="http://schemas.microsoft.com/office/drawing/2014/main" id="{E92B9873-9AFD-8A91-EED8-8F67E5004C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476049" y="4782406"/>
            <a:ext cx="1371600" cy="3048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&#10;$$ r_{anchor} = 10^6 $$&#10;&#10;\end{document}" title="IguanaTex Bitmap Display">
            <a:extLst>
              <a:ext uri="{FF2B5EF4-FFF2-40B4-BE49-F238E27FC236}">
                <a16:creationId xmlns:a16="http://schemas.microsoft.com/office/drawing/2014/main" id="{6768044F-C41A-20CF-5756-35B3C147EDE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476049" y="5073647"/>
            <a:ext cx="1447800" cy="279400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$ r_{target} = r_{nontarget} $$&#10;&#10;\end{document}" title="IguanaTex Bitmap Display">
            <a:extLst>
              <a:ext uri="{FF2B5EF4-FFF2-40B4-BE49-F238E27FC236}">
                <a16:creationId xmlns:a16="http://schemas.microsoft.com/office/drawing/2014/main" id="{2FBF2EA5-C025-0A06-C64C-B8803CFC43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46141" y="6256291"/>
            <a:ext cx="2057400" cy="20320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Target cell number = Non-target cell number&#10;&#10;\end{document}" title="IguanaTex Bitmap Display">
            <a:extLst>
              <a:ext uri="{FF2B5EF4-FFF2-40B4-BE49-F238E27FC236}">
                <a16:creationId xmlns:a16="http://schemas.microsoft.com/office/drawing/2014/main" id="{AA0E303E-217D-CBD8-8AFC-F525113B430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206237" y="6547882"/>
            <a:ext cx="5029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2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85C982-50F5-55C4-E184-277427DB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3803"/>
            <a:ext cx="4210772" cy="3720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B374E-1CE4-E3D4-9BFC-BA3AA07AA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771" y="492929"/>
            <a:ext cx="4099560" cy="3621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F75FD-493F-AC01-EAEF-7AB41F52F0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230" y="492857"/>
            <a:ext cx="4210773" cy="3720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35B82-1C43-E4C9-B0F5-4E13D0F2E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3900" y="4262032"/>
            <a:ext cx="5664200" cy="259596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A_{init} = 10^{-11} $$&#10;&#10;\end{document}" title="IguanaTex Bitmap Display">
            <a:extLst>
              <a:ext uri="{FF2B5EF4-FFF2-40B4-BE49-F238E27FC236}">
                <a16:creationId xmlns:a16="http://schemas.microsoft.com/office/drawing/2014/main" id="{69A8E78E-9DCC-DB4A-F76A-27829F4A06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68786" y="164403"/>
            <a:ext cx="1473200" cy="2794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A_{init} = 10^{-8} $$&#10;&#10;\end{document}" title="IguanaTex Bitmap Display">
            <a:extLst>
              <a:ext uri="{FF2B5EF4-FFF2-40B4-BE49-F238E27FC236}">
                <a16:creationId xmlns:a16="http://schemas.microsoft.com/office/drawing/2014/main" id="{90041D2D-4850-6E5D-2A16-4222F16BB0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579558" y="162989"/>
            <a:ext cx="1397000" cy="2794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&#10;$$ A_{init} = 10^{-5} $$&#10;&#10;\end{document}" title="IguanaTex Bitmap Display">
            <a:extLst>
              <a:ext uri="{FF2B5EF4-FFF2-40B4-BE49-F238E27FC236}">
                <a16:creationId xmlns:a16="http://schemas.microsoft.com/office/drawing/2014/main" id="{96E3D4DC-5629-2950-93E3-F9562F4A4F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350016" y="148178"/>
            <a:ext cx="1397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2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A3A08E-21A1-A3E8-0336-2921C8D9F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273" y="315669"/>
            <a:ext cx="4028116" cy="3558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3FCBF-A257-2088-1EF2-C64CCA468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863" y="279587"/>
            <a:ext cx="4222703" cy="3730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AE769-C1CA-E985-DC26-EE21D4C09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920" y="3910497"/>
            <a:ext cx="4694646" cy="2811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75151-6C5E-0B9A-B8DF-8A0C9B966F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41" y="315669"/>
            <a:ext cx="4028116" cy="3558746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$ A_{init} = 10^{-11} $$&#10;&#10;\end{document}" title="IguanaTex Bitmap Display">
            <a:extLst>
              <a:ext uri="{FF2B5EF4-FFF2-40B4-BE49-F238E27FC236}">
                <a16:creationId xmlns:a16="http://schemas.microsoft.com/office/drawing/2014/main" id="{A7BD77F1-D74E-EE85-6F90-D0FA63A503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17067" y="40139"/>
            <a:ext cx="1473200" cy="2794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A_{init} = 10^{-8} $$&#10;&#10;\end{document}" title="IguanaTex Bitmap Display">
            <a:extLst>
              <a:ext uri="{FF2B5EF4-FFF2-40B4-BE49-F238E27FC236}">
                <a16:creationId xmlns:a16="http://schemas.microsoft.com/office/drawing/2014/main" id="{7F6DC3F9-F317-C7E0-F8CD-F8506E5C51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35714" y="32639"/>
            <a:ext cx="1397000" cy="2794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A_{init} = 10^{-5} $$&#10;&#10;\end{document}" title="IguanaTex Bitmap Display">
            <a:extLst>
              <a:ext uri="{FF2B5EF4-FFF2-40B4-BE49-F238E27FC236}">
                <a16:creationId xmlns:a16="http://schemas.microsoft.com/office/drawing/2014/main" id="{2D1BAEF2-31E9-0F12-94ED-E7F47FDA75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63830" y="43259"/>
            <a:ext cx="1397000" cy="27940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 KD_{target}= 10{-7} \text{ (M)} $$&#10;&#10;\end{document}" title="IguanaTex Bitmap Display">
            <a:extLst>
              <a:ext uri="{FF2B5EF4-FFF2-40B4-BE49-F238E27FC236}">
                <a16:creationId xmlns:a16="http://schemas.microsoft.com/office/drawing/2014/main" id="{09964653-2E6D-2311-20B4-76A086B5A4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26843" y="4616804"/>
            <a:ext cx="2413000" cy="2794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$$ KD_{anchor} = 10{-9} \text{ (M)} $$&#10;&#10;\end{document}" title="IguanaTex Bitmap Display">
            <a:extLst>
              <a:ext uri="{FF2B5EF4-FFF2-40B4-BE49-F238E27FC236}">
                <a16:creationId xmlns:a16="http://schemas.microsoft.com/office/drawing/2014/main" id="{02E29357-B102-00D8-3244-E18404BB1CF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26843" y="5189333"/>
            <a:ext cx="2489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57D399-CACD-BE2B-2122-576C6F8F28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57269"/>
            <a:ext cx="4053840" cy="3393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9DFCD-C1FC-4E52-ACCF-FBF2C799A2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8520" y="3429000"/>
            <a:ext cx="4968240" cy="310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CAF84-EA93-8858-0C39-2D6EDF508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8255" y="357269"/>
            <a:ext cx="3875490" cy="3385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9D6B57-A3DD-8D8E-C743-125DC2D141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8160" y="357269"/>
            <a:ext cx="3760985" cy="3285091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 A_{init} = 10^{-11} $$&#10;&#10;\end{document}" title="IguanaTex Bitmap Display">
            <a:extLst>
              <a:ext uri="{FF2B5EF4-FFF2-40B4-BE49-F238E27FC236}">
                <a16:creationId xmlns:a16="http://schemas.microsoft.com/office/drawing/2014/main" id="{B96E1A1F-86DB-FC07-DE1E-18AE491BE8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68786" y="164403"/>
            <a:ext cx="1473200" cy="2794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A_{init} = 10^{-8} $$&#10;&#10;\end{document}" title="IguanaTex Bitmap Display">
            <a:extLst>
              <a:ext uri="{FF2B5EF4-FFF2-40B4-BE49-F238E27FC236}">
                <a16:creationId xmlns:a16="http://schemas.microsoft.com/office/drawing/2014/main" id="{D65C8E2D-FC97-03A7-9077-BF2C900428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579558" y="162989"/>
            <a:ext cx="1397000" cy="27940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 A_{init} = 10^{-5} $$&#10;&#10;\end{document}" title="IguanaTex Bitmap Display">
            <a:extLst>
              <a:ext uri="{FF2B5EF4-FFF2-40B4-BE49-F238E27FC236}">
                <a16:creationId xmlns:a16="http://schemas.microsoft.com/office/drawing/2014/main" id="{C1F29F1D-E954-91AC-71CB-352C836FA9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50016" y="148178"/>
            <a:ext cx="1397000" cy="2794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Non-target cell number = $100 \times $Target cell number &#10;&#10;\end{document}" title="IguanaTex Bitmap Display">
            <a:extLst>
              <a:ext uri="{FF2B5EF4-FFF2-40B4-BE49-F238E27FC236}">
                <a16:creationId xmlns:a16="http://schemas.microsoft.com/office/drawing/2014/main" id="{2D81E6BF-1B36-DA44-930B-464056E9D52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21293" y="6558731"/>
            <a:ext cx="6749413" cy="27486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$ KD_{target}= 10{-7} \text{ (M)} $$&#10;&#10;\end{document}" title="IguanaTex Bitmap Display">
            <a:extLst>
              <a:ext uri="{FF2B5EF4-FFF2-40B4-BE49-F238E27FC236}">
                <a16:creationId xmlns:a16="http://schemas.microsoft.com/office/drawing/2014/main" id="{FACB16E5-54C1-EB82-A4EB-19A491B83DE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826843" y="4616804"/>
            <a:ext cx="2413000" cy="2794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KD_{anchor} = 10{-9} \text{ (M)} $$&#10;&#10;\end{document}" title="IguanaTex Bitmap Display">
            <a:extLst>
              <a:ext uri="{FF2B5EF4-FFF2-40B4-BE49-F238E27FC236}">
                <a16:creationId xmlns:a16="http://schemas.microsoft.com/office/drawing/2014/main" id="{D1B14293-AC71-F1DA-3BFA-EB3BE20B588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826843" y="5189333"/>
            <a:ext cx="2489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5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of a gradient&#10;&#10;Description automatically generated with medium confidence">
            <a:extLst>
              <a:ext uri="{FF2B5EF4-FFF2-40B4-BE49-F238E27FC236}">
                <a16:creationId xmlns:a16="http://schemas.microsoft.com/office/drawing/2014/main" id="{C7FFCD88-1008-68DC-8343-9D7E8F4B4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45" r="12024"/>
          <a:stretch/>
        </p:blipFill>
        <p:spPr>
          <a:xfrm>
            <a:off x="1441236" y="54987"/>
            <a:ext cx="4168423" cy="3374013"/>
          </a:xfrm>
        </p:spPr>
      </p:pic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03AF90A-F954-A750-10E4-68EA0093E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73" r="13089"/>
          <a:stretch/>
        </p:blipFill>
        <p:spPr>
          <a:xfrm>
            <a:off x="6917882" y="44258"/>
            <a:ext cx="4238541" cy="3336785"/>
          </a:xfrm>
          <a:prstGeom prst="rect">
            <a:avLst/>
          </a:prstGeom>
        </p:spPr>
      </p:pic>
      <p:pic>
        <p:nvPicPr>
          <p:cNvPr id="9" name="Picture 8" descr="A graph of a color&#10;&#10;Description automatically generated with medium confidence">
            <a:extLst>
              <a:ext uri="{FF2B5EF4-FFF2-40B4-BE49-F238E27FC236}">
                <a16:creationId xmlns:a16="http://schemas.microsoft.com/office/drawing/2014/main" id="{D5E91AA7-38AC-D06E-BA0F-6BF0809F7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0" r="13638"/>
          <a:stretch/>
        </p:blipFill>
        <p:spPr>
          <a:xfrm>
            <a:off x="1441236" y="3502432"/>
            <a:ext cx="4168423" cy="3413611"/>
          </a:xfrm>
          <a:prstGeom prst="rect">
            <a:avLst/>
          </a:prstGeom>
        </p:spPr>
      </p:pic>
      <p:pic>
        <p:nvPicPr>
          <p:cNvPr id="11" name="Picture 10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EDEC001-59EC-C9CE-019C-FB2966DCF7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20" r="13638"/>
          <a:stretch/>
        </p:blipFill>
        <p:spPr>
          <a:xfrm>
            <a:off x="7065951" y="3502432"/>
            <a:ext cx="3942401" cy="3209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0D4FE1-B287-3B42-8DF5-557C9E1CB594}"/>
              </a:ext>
            </a:extLst>
          </p:cNvPr>
          <p:cNvSpPr txBox="1"/>
          <p:nvPr/>
        </p:nvSpPr>
        <p:spPr>
          <a:xfrm>
            <a:off x="71437" y="1418827"/>
            <a:ext cx="136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KD(target) = </a:t>
            </a:r>
          </a:p>
          <a:p>
            <a:r>
              <a:rPr lang="en-US" dirty="0"/>
              <a:t>1nM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6ACCF-25B0-5654-6D2F-D60DC3AA09D5}"/>
              </a:ext>
            </a:extLst>
          </p:cNvPr>
          <p:cNvSpPr txBox="1"/>
          <p:nvPr/>
        </p:nvSpPr>
        <p:spPr>
          <a:xfrm>
            <a:off x="71437" y="4469677"/>
            <a:ext cx="126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KD(target)=</a:t>
            </a:r>
          </a:p>
          <a:p>
            <a:r>
              <a:rPr lang="en-US" dirty="0"/>
              <a:t>100nM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3F1D-23FF-B508-751E-37BACDE8CEF6}"/>
              </a:ext>
            </a:extLst>
          </p:cNvPr>
          <p:cNvSpPr txBox="1"/>
          <p:nvPr/>
        </p:nvSpPr>
        <p:spPr>
          <a:xfrm>
            <a:off x="2552328" y="466344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Rtot_target</a:t>
            </a:r>
            <a:r>
              <a:rPr lang="en-US" dirty="0"/>
              <a:t> =10^3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F065-F40E-56FC-7198-41DD88261C81}"/>
              </a:ext>
            </a:extLst>
          </p:cNvPr>
          <p:cNvSpPr txBox="1"/>
          <p:nvPr/>
        </p:nvSpPr>
        <p:spPr>
          <a:xfrm>
            <a:off x="7761360" y="281678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Rtot_target</a:t>
            </a:r>
            <a:r>
              <a:rPr lang="en-US" dirty="0">
                <a:solidFill>
                  <a:schemeClr val="bg1"/>
                </a:solidFill>
              </a:rPr>
              <a:t> =10^5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B25FF-5818-7BD5-F919-1EFA2916B1BC}"/>
              </a:ext>
            </a:extLst>
          </p:cNvPr>
          <p:cNvSpPr txBox="1"/>
          <p:nvPr/>
        </p:nvSpPr>
        <p:spPr>
          <a:xfrm>
            <a:off x="79697" y="189345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Receptor Occupancy EC50 plots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3CB16-042C-2F7E-C560-9AD466A1D4EC}"/>
              </a:ext>
            </a:extLst>
          </p:cNvPr>
          <p:cNvSpPr txBox="1"/>
          <p:nvPr/>
        </p:nvSpPr>
        <p:spPr>
          <a:xfrm>
            <a:off x="-30631" y="6007608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D=10^-14 (m^2s^-1)</a:t>
            </a:r>
          </a:p>
        </p:txBody>
      </p:sp>
    </p:spTree>
    <p:extLst>
      <p:ext uri="{BB962C8B-B14F-4D97-AF65-F5344CB8AC3E}">
        <p14:creationId xmlns:p14="http://schemas.microsoft.com/office/powerpoint/2010/main" val="4195705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98"/>
  <p:tag name="OUTPUTTYPE" val="PDF"/>
  <p:tag name="IGUANATEXVERSION" val="160"/>
  <p:tag name="LATEXADDIN" val="\documentclass{article}&#10;\usepackage{amsmath}&#10;\pagestyle{empty}&#10;\begin{document}&#10;&#10;&#10;$$ r_{target} = r_{anchor} = 10^5 $$&#10;&#10;\end{document}"/>
  <p:tag name="IGUANATEXSIZE" val="20"/>
  <p:tag name="IGUANATEXCURSOR" val="114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8"/>
  <p:tag name="OUTPUTTYPE" val="PDF"/>
  <p:tag name="IGUANATEXVERSION" val="160"/>
  <p:tag name="LATEXADDIN" val="\documentclass{article}&#10;\usepackage{amsmath}&#10;\pagestyle{empty}&#10;\begin{document}&#10;&#10;&#10;$$ A_{init} = 10^{-11} $$&#10;&#10;\end{document}"/>
  <p:tag name="IGUANATEXSIZE" val="20"/>
  <p:tag name="IGUANATEXCURSOR" val="8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8} $$&#10;&#10;\end{document}"/>
  <p:tag name="IGUANATEXSIZE" val="20"/>
  <p:tag name="IGUANATEXCURSOR" val="10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5} $$&#10;&#10;\end{document}"/>
  <p:tag name="IGUANATEXSIZE" val="20"/>
  <p:tag name="IGUANATEXCURSOR" val="10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95"/>
  <p:tag name="OUTPUTTYPE" val="PDF"/>
  <p:tag name="IGUANATEXVERSION" val="160"/>
  <p:tag name="LATEXADDIN" val="\documentclass{article}&#10;\usepackage{amsmath}&#10;\pagestyle{empty}&#10;\begin{document}&#10;&#10;&#10;$$ KD_{target}= 10{-7} \text{ (M)} $$&#10;&#10;\end{document}"/>
  <p:tag name="IGUANATEXSIZE" val="20"/>
  <p:tag name="IGUANATEXCURSOR" val="103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98"/>
  <p:tag name="OUTPUTTYPE" val="PDF"/>
  <p:tag name="IGUANATEXVERSION" val="160"/>
  <p:tag name="LATEXADDIN" val="\documentclass{article}&#10;\usepackage{amsmath}&#10;\pagestyle{empty}&#10;\begin{document}&#10;&#10;&#10;$$ KD_{anchor} = 10{-9} \text{ (M)} $$&#10;&#10;\end{document}"/>
  <p:tag name="IGUANATEXSIZE" val="20"/>
  <p:tag name="IGUANATEXCURSOR" val="85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8"/>
  <p:tag name="OUTPUTTYPE" val="PDF"/>
  <p:tag name="IGUANATEXVERSION" val="160"/>
  <p:tag name="LATEXADDIN" val="\documentclass{article}&#10;\usepackage{amsmath}&#10;\pagestyle{empty}&#10;\begin{document}&#10;&#10;&#10;$$ A_{init} = 10^{-11} $$&#10;&#10;\end{document}"/>
  <p:tag name="IGUANATEXSIZE" val="20"/>
  <p:tag name="IGUANATEXCURSOR" val="8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8} $$&#10;&#10;\end{document}"/>
  <p:tag name="IGUANATEXSIZE" val="20"/>
  <p:tag name="IGUANATEXCURSOR" val="10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5} $$&#10;&#10;\end{document}"/>
  <p:tag name="IGUANATEXSIZE" val="20"/>
  <p:tag name="IGUANATEXCURSOR" val="10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21"/>
  <p:tag name="OUTPUTTYPE" val="PDF"/>
  <p:tag name="IGUANATEXVERSION" val="160"/>
  <p:tag name="LATEXADDIN" val="\documentclass{article}&#10;\usepackage{amsmath}&#10;\pagestyle{empty}&#10;\begin{document}&#10;&#10;&#10;Non-target cell number = $100 \times $Target cell number &#10;&#10;\end{document}"/>
  <p:tag name="IGUANATEXSIZE" val="20"/>
  <p:tag name="IGUANATEXCURSOR" val="108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95"/>
  <p:tag name="OUTPUTTYPE" val="PDF"/>
  <p:tag name="IGUANATEXVERSION" val="160"/>
  <p:tag name="LATEXADDIN" val="\documentclass{article}&#10;\usepackage{amsmath}&#10;\pagestyle{empty}&#10;\begin{document}&#10;&#10;&#10;$$ KD_{target}= 10{-7} \text{ (M)} $$&#10;&#10;\end{document}"/>
  <p:tag name="IGUANATEXSIZE" val="20"/>
  <p:tag name="IGUANATEXCURSOR" val="103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52"/>
  <p:tag name="OUTPUTTYPE" val="PDF"/>
  <p:tag name="IGUANATEXVERSION" val="160"/>
  <p:tag name="LATEXADDIN" val="\documentclass{article}&#10;\usepackage{amsmath}&#10;\pagestyle{empty}&#10;\begin{document}&#10;&#10;&#10;$$ KD_{target}=KD_{anchor} = 10{-9} \text{ (M)} $$&#10;&#10;\end{document}"/>
  <p:tag name="IGUANATEXSIZE" val="20"/>
  <p:tag name="IGUANATEXCURSOR" val="129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98"/>
  <p:tag name="OUTPUTTYPE" val="PDF"/>
  <p:tag name="IGUANATEXVERSION" val="160"/>
  <p:tag name="LATEXADDIN" val="\documentclass{article}&#10;\usepackage{amsmath}&#10;\pagestyle{empty}&#10;\begin{document}&#10;&#10;&#10;$$ KD_{anchor} = 10{-9} \text{ (M)} $$&#10;&#10;\end{document}"/>
  <p:tag name="IGUANATEXSIZE" val="20"/>
  <p:tag name="IGUANATEXCURSOR" val="85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4"/>
  <p:tag name="OUTPUTTYPE" val="PDF"/>
  <p:tag name="IGUANATEXVERSION" val="160"/>
  <p:tag name="LATEXADDIN" val="\documentclass{article}&#10;\usepackage{amsmath}&#10;\pagestyle{empty}&#10;\begin{document}&#10;&#10;&#10;$$ r_{target} = 10^3 $$&#10;&#10;\end{document}"/>
  <p:tag name="IGUANATEXSIZE" val="20"/>
  <p:tag name="IGUANATEXCURSOR" val="10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7"/>
  <p:tag name="OUTPUTTYPE" val="PDF"/>
  <p:tag name="IGUANATEXVERSION" val="160"/>
  <p:tag name="LATEXADDIN" val="\documentclass{article}&#10;\usepackage{amsmath}&#10;\pagestyle{empty}&#10;\begin{document}&#10;&#10;&#10;$$ r_{anchor} = 10^6 $$&#10;&#10;\end{document}"/>
  <p:tag name="IGUANATEXSIZE" val="20"/>
  <p:tag name="IGUANATEXCURSOR" val="85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81"/>
  <p:tag name="OUTPUTTYPE" val="PDF"/>
  <p:tag name="IGUANATEXVERSION" val="160"/>
  <p:tag name="LATEXADDIN" val="\documentclass{article}&#10;\usepackage{amsmath}&#10;\pagestyle{empty}&#10;\begin{document}&#10;&#10;&#10;$$ r_{target} = r_{nontarget} $$&#10;&#10;\end{document}"/>
  <p:tag name="IGUANATEXSIZE" val="20"/>
  <p:tag name="IGUANATEXCURSOR" val="11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98"/>
  <p:tag name="OUTPUTTYPE" val="PDF"/>
  <p:tag name="IGUANATEXVERSION" val="160"/>
  <p:tag name="LATEXADDIN" val="\documentclass{article}&#10;\usepackage{amsmath}&#10;\pagestyle{empty}&#10;\begin{document}&#10;&#10;&#10;Target cell number = Non-target cell number&#10;&#10;\end{document}"/>
  <p:tag name="IGUANATEXSIZE" val="20"/>
  <p:tag name="IGUANATEXCURSOR" val="125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8"/>
  <p:tag name="OUTPUTTYPE" val="PDF"/>
  <p:tag name="IGUANATEXVERSION" val="160"/>
  <p:tag name="LATEXADDIN" val="\documentclass{article}&#10;\usepackage{amsmath}&#10;\pagestyle{empty}&#10;\begin{document}&#10;&#10;&#10;$$ A_{init} = 10^{-11} $$&#10;&#10;\end{document}"/>
  <p:tag name="IGUANATEXSIZE" val="20"/>
  <p:tag name="IGUANATEXCURSOR" val="8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8} $$&#10;&#10;\end{document}"/>
  <p:tag name="IGUANATEXSIZE" val="20"/>
  <p:tag name="IGUANATEXCURSOR" val="10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5} $$&#10;&#10;\end{document}"/>
  <p:tag name="IGUANATEXSIZE" val="20"/>
  <p:tag name="IGUANATEXCURSOR" val="102"/>
  <p:tag name="TRANSPARENCY" val="True"/>
  <p:tag name="LATEXENGINEID" val="0"/>
  <p:tag name="TEMPFOLDER" val="/Users/lukeheire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20409</TotalTime>
  <Words>100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Bispecific Selectivity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Bispecific Selectivity Work</dc:title>
  <dc:creator>Luke Heirene</dc:creator>
  <cp:lastModifiedBy>Luke Heirene</cp:lastModifiedBy>
  <cp:revision>4</cp:revision>
  <dcterms:created xsi:type="dcterms:W3CDTF">2024-01-26T09:59:33Z</dcterms:created>
  <dcterms:modified xsi:type="dcterms:W3CDTF">2024-02-16T12:00:29Z</dcterms:modified>
</cp:coreProperties>
</file>