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5" r:id="rId6"/>
    <p:sldId id="262" r:id="rId7"/>
    <p:sldId id="266" r:id="rId8"/>
    <p:sldId id="263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9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4A8F-BA0C-D509-993D-E2015698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6D07-E3D5-F3C5-14CE-8B292E57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DDEE-C9E5-D628-F9D0-15CAD1B0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A6EA-C7B3-EE6C-5C6F-DD187A32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8146-B15F-9871-09A3-182EF462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BC8-DE5B-460F-AECC-3CE981B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9F723-AF0E-21BD-2C7B-43209A958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9107-EBD6-945B-0AD0-7F8BE5C0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F1BE-A02A-B3BF-7436-EFC9BFB0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1A28-D8E7-0335-E0A5-A8BB2C1E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F55A7-B420-9F80-43A1-0BCB149A3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EB38E-90E0-8252-48B2-A0836E8D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22BC-E3C9-0845-50CB-6E5A8D7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9DB0-ED18-E3E3-17E7-2832594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0943-AF7E-3297-B0FD-B3016DC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FACC-B731-29DA-CE46-0D2EB04A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E778-6E8A-2587-288F-A8987132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EA3B-12A6-0ED6-2737-1AABEDDF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04C1-2600-BE8F-1AD7-AF8A10CB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CD6B-87E0-D38C-677A-F408DB4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E705-B36C-F4C0-28E2-17943220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7370-FB30-5C0F-D9B9-3DFA73CB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61E1-5E55-E46E-24C6-5901608B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EB04-8749-D1A6-F543-208D198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E649-96FA-BE90-6F6D-7CAAF4A6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9CE-15F2-AF0D-DF50-788489F0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8A67-2171-F74D-8794-34DA770BF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15E3-19AF-AAE3-97D8-6A523AD3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B105C-9AB2-99B4-5E87-BD9B73E6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E2125-E618-D540-F41A-81CEFCE7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20EC-9DA5-83DC-45DB-A01C8070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45F1-B973-4900-1873-59A37CBA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C5A2-9656-70E8-78A1-9A70F422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AA4D-3255-537E-5066-A929459E5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E70A8-1F90-8AC4-C26A-4B095CB0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94E59-4D58-428C-B109-00C961163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C34F-FA3D-0567-05FB-B5F10168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0F329-E24C-4D7E-10F0-2B1CBFC1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D193A-2F76-21B0-4D9D-03861840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A754-E1C6-9636-09D4-20FB984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7413-A7E2-F0D1-2FC3-BAC40236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1DCF3-227A-6D72-FB0F-86A529E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BF032-74D7-EDAD-46AC-5C6AA76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9E154-E83C-72D8-2094-8FB0E43A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915AB-3442-F821-1087-9C837DDE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BDA0-B233-60AD-43A8-26AEB7D2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DB-D797-E28E-CA66-21DBEFB7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493F-5101-9D4C-D80C-3F8C0836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05B9-E0B6-2655-96B1-4A8835D0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5D7D-4698-90E1-AB7A-186CEA5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A4284-329F-2BE7-0B7A-E37E30D5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4B3-EAA3-8A91-19C1-7AEF80A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E630-9456-9679-5E18-FA534B14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EEB89-73B4-8FCB-F9C3-134FAE52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2064-E919-E3FE-1C83-48A899D8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391A-A6CD-EA22-5280-F8AA1AD1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8125-68CF-BD6A-C1D0-183A3C26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7228-6D58-4BB6-574D-6AA708AA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E6EA0-C3F0-3338-9BFD-9232379D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A8C0-B770-D1E5-5020-642B3632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5023-E50C-5C10-6DC6-2066B16F7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7F709-8177-4942-8C83-1B48CCAC3529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D442-71A4-D4F8-3B79-41BE7D72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E37D-04AD-E043-CD32-AE4EFCF5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D532F-66AA-E748-A51E-2D0AFBD4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900-68C7-E8B5-D941-5617EB8A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DC5C-2EA0-D7D3-454D-22EF3B972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2BE6-FEDE-7C5E-E679-7C9CB3E5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Modelling Bispecific 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C0E3-AEC5-D33E-457A-CD7CE643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5ABC-AD61-0948-858C-885A45D5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Synapse Model and Multiscale ADCC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1C64-62FC-DE4F-C248-018C71DD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78C2-84E5-D5ED-B591-82A7C4EC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73" y="263637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Why Monoclonal Antibodies (</a:t>
            </a:r>
            <a:r>
              <a:rPr lang="en-US" sz="4000" b="1" dirty="0" err="1">
                <a:solidFill>
                  <a:schemeClr val="tx1"/>
                </a:solidFill>
              </a:rPr>
              <a:t>mAbs</a:t>
            </a:r>
            <a:r>
              <a:rPr lang="en-US" sz="4000" b="1" dirty="0">
                <a:solidFill>
                  <a:schemeClr val="tx1"/>
                </a:solidFill>
              </a:rPr>
              <a:t>)?</a:t>
            </a:r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0B6E220-AA49-1068-F759-A9862D82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86" t="16653" r="26602" b="16949"/>
          <a:stretch/>
        </p:blipFill>
        <p:spPr>
          <a:xfrm>
            <a:off x="3027501" y="1819313"/>
            <a:ext cx="4121965" cy="36905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4A2EE-0838-A256-71D7-3A221756EAE9}"/>
              </a:ext>
            </a:extLst>
          </p:cNvPr>
          <p:cNvSpPr txBox="1"/>
          <p:nvPr/>
        </p:nvSpPr>
        <p:spPr>
          <a:xfrm>
            <a:off x="722174" y="2055052"/>
            <a:ext cx="3306129" cy="141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Diseases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Cancer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Alzheimer’s disease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Autoimmune diseases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478F2-C086-5AA5-82FC-F08C9D51EE48}"/>
              </a:ext>
            </a:extLst>
          </p:cNvPr>
          <p:cNvSpPr txBox="1"/>
          <p:nvPr/>
        </p:nvSpPr>
        <p:spPr>
          <a:xfrm>
            <a:off x="722174" y="4233334"/>
            <a:ext cx="2907972" cy="170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Varieties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</a:t>
            </a:r>
            <a:r>
              <a:rPr lang="en-US" sz="142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mab</a:t>
            </a: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therapy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Radioimmunotherapy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ADCs</a:t>
            </a:r>
          </a:p>
          <a:p>
            <a:pPr marL="225743" indent="-225743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2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Checkpoint therapy</a:t>
            </a:r>
            <a:endParaRPr lang="en-US" b="1" dirty="0"/>
          </a:p>
        </p:txBody>
      </p:sp>
      <p:pic>
        <p:nvPicPr>
          <p:cNvPr id="3" name="Picture 2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09DF2D11-3A01-77BA-225C-3513A687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94" y="1819313"/>
            <a:ext cx="4670197" cy="40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885BF551-EFDD-28DF-A934-960D9B5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77800"/>
            <a:ext cx="3479800" cy="3251200"/>
          </a:xfrm>
          <a:prstGeom prst="rect">
            <a:avLst/>
          </a:prstGeom>
        </p:spPr>
      </p:pic>
      <p:pic>
        <p:nvPicPr>
          <p:cNvPr id="6" name="Picture 5" descr="A diagram of cell division&#10;&#10;Description automatically generated with medium confidence">
            <a:extLst>
              <a:ext uri="{FF2B5EF4-FFF2-40B4-BE49-F238E27FC236}">
                <a16:creationId xmlns:a16="http://schemas.microsoft.com/office/drawing/2014/main" id="{3E6301E3-2571-3C61-5B9C-E928073F9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319" r="17778" b="3175"/>
          <a:stretch/>
        </p:blipFill>
        <p:spPr>
          <a:xfrm>
            <a:off x="962967" y="3429000"/>
            <a:ext cx="2831249" cy="2690102"/>
          </a:xfrm>
          <a:prstGeom prst="rect">
            <a:avLst/>
          </a:prstGeom>
        </p:spPr>
      </p:pic>
      <p:pic>
        <p:nvPicPr>
          <p:cNvPr id="8" name="Picture 7" descr="A diagram of synapse model&#10;&#10;Description automatically generated">
            <a:extLst>
              <a:ext uri="{FF2B5EF4-FFF2-40B4-BE49-F238E27FC236}">
                <a16:creationId xmlns:a16="http://schemas.microsoft.com/office/drawing/2014/main" id="{F6160BDA-9D9E-B9F0-030F-0709F222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609" y="3925678"/>
            <a:ext cx="4757961" cy="20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3725-5414-CE27-7C19-B5E708D7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Bivalent Antibody </a:t>
            </a:r>
            <a:r>
              <a:rPr lang="en-US" dirty="0" err="1"/>
              <a:t>Asymptotics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22E-B41B-68B8-8F3A-4FFEDF98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Monovalent case simple</a:t>
            </a:r>
          </a:p>
          <a:p>
            <a:r>
              <a:rPr lang="en-US" dirty="0"/>
              <a:t>Bivalent case common in biology with fast surface bound reaction</a:t>
            </a:r>
          </a:p>
          <a:p>
            <a:r>
              <a:rPr lang="en-US" dirty="0"/>
              <a:t>Antibody number ranges over many orders of magnitude</a:t>
            </a:r>
          </a:p>
          <a:p>
            <a:r>
              <a:rPr lang="en-US" dirty="0"/>
              <a:t>Can we use </a:t>
            </a:r>
            <a:r>
              <a:rPr lang="en-US" dirty="0" err="1"/>
              <a:t>asymptotics</a:t>
            </a:r>
            <a:r>
              <a:rPr lang="en-US" dirty="0"/>
              <a:t> to understand complex dynamics?</a:t>
            </a:r>
          </a:p>
          <a:p>
            <a:r>
              <a:rPr lang="en-US" dirty="0" err="1"/>
              <a:t>Asymptotics</a:t>
            </a:r>
            <a:r>
              <a:rPr lang="en-US" dirty="0"/>
              <a:t> shows region 1 and region 2</a:t>
            </a:r>
          </a:p>
          <a:p>
            <a:r>
              <a:rPr lang="en-US" dirty="0"/>
              <a:t>Dissociation events driven by balancing of terms due to lack of free receptors</a:t>
            </a:r>
          </a:p>
        </p:txBody>
      </p:sp>
    </p:spTree>
    <p:extLst>
      <p:ext uri="{BB962C8B-B14F-4D97-AF65-F5344CB8AC3E}">
        <p14:creationId xmlns:p14="http://schemas.microsoft.com/office/powerpoint/2010/main" val="357214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62CD8-F0A7-CE5C-2AEC-71AE9449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7" y="1479884"/>
            <a:ext cx="5163951" cy="357876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\frac{dA_1}{d \tau} = \alpha_1(1-A_1)(\beta - A_1) - A_1 $$&#10;&#10;\end{document}" title="IguanaTex Bitmap Display">
            <a:extLst>
              <a:ext uri="{FF2B5EF4-FFF2-40B4-BE49-F238E27FC236}">
                <a16:creationId xmlns:a16="http://schemas.microsoft.com/office/drawing/2014/main" id="{D371D36D-24D4-9346-21F4-493B94EA5B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52582" y="2883568"/>
            <a:ext cx="4308450" cy="6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ell membrane&#10;&#10;Description automatically generated">
            <a:extLst>
              <a:ext uri="{FF2B5EF4-FFF2-40B4-BE49-F238E27FC236}">
                <a16:creationId xmlns:a16="http://schemas.microsoft.com/office/drawing/2014/main" id="{CC609146-CDDC-C9AC-B4E3-3AB9EF75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54" y="629736"/>
            <a:ext cx="9463321" cy="4351338"/>
          </a:xfrm>
        </p:spPr>
      </p:pic>
    </p:spTree>
    <p:extLst>
      <p:ext uri="{BB962C8B-B14F-4D97-AF65-F5344CB8AC3E}">
        <p14:creationId xmlns:p14="http://schemas.microsoft.com/office/powerpoint/2010/main" val="324779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}&#10;\pagestyle{empty}&#10;\begin{document}&#10;&#10;&#10;\begin{align*}&#10;    \frac{dW}{d\tau} &amp;= 2\alpha_1(1-W-A)(\beta-W) - (W-A), \label{W eqn}\\&#10;    \frac{dA}{d\tau} &amp;= \frac{\hat{\alpha_2}}{\epsilon^2}(W-A)(1-W-A) -2A. &#10;\end{align*}&#10;&#10;\end{document}" title="IguanaTex Bitmap Display">
            <a:extLst>
              <a:ext uri="{FF2B5EF4-FFF2-40B4-BE49-F238E27FC236}">
                <a16:creationId xmlns:a16="http://schemas.microsoft.com/office/drawing/2014/main" id="{8805B313-B73A-D59A-7DB1-811DD3DF8D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654" y="2125496"/>
            <a:ext cx="8596692" cy="20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09D43-CA01-6DB6-51E7-3C2A5035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66" y="1491916"/>
            <a:ext cx="5030634" cy="348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334E0-BBA1-E64E-1020-BBEA2912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916"/>
            <a:ext cx="5163951" cy="35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65DE7032-F1A8-53D9-195D-B379761D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95" y="306930"/>
            <a:ext cx="6689559" cy="440814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\begin{align*}&#10;    \frac{dW}{d\tau} &amp;= 2\alpha_1(1-W-A_2)(\frac{\beta}{\epsilon}-W) - (W-A_2)\label{W eqn}\\&#10;    \frac{dA_2}{d\tau} &amp;= \frac{\hat{\alpha_2}}{\epsilon^2}(W-A_2)(1-W-A_2) -2A_2&#10;\end{align*}&#10;&#10;\end{document}" title="IguanaTex Bitmap Display">
            <a:extLst>
              <a:ext uri="{FF2B5EF4-FFF2-40B4-BE49-F238E27FC236}">
                <a16:creationId xmlns:a16="http://schemas.microsoft.com/office/drawing/2014/main" id="{B090E207-9609-63CF-D124-61062A8240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3248" y="5010494"/>
            <a:ext cx="7418655" cy="16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04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41"/>
  <p:tag name="OUTPUTTYPE" val="PDF"/>
  <p:tag name="IGUANATEXVERSION" val="160"/>
  <p:tag name="LATEXADDIN" val="\documentclass{article}&#10;\usepackage{amsmath}&#10;\pagestyle{empty}&#10;\begin{document}&#10;&#10;&#10;$$ \frac{dA_1}{d \tau} = \alpha_1(1-A_1)(\beta - A_1) - A_1 $$&#10;&#10;\end{document}"/>
  <p:tag name="IGUANATEXSIZE" val="20"/>
  <p:tag name="IGUANATEXCURSOR" val="144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191"/>
  <p:tag name="OUTPUTTYPE" val="PDF"/>
  <p:tag name="IGUANATEXVERSION" val="160"/>
  <p:tag name="LATEXADDIN" val="\documentclass{article}&#10;\usepackage{amsmath}&#10;\pagestyle{empty}&#10;\begin{document}&#10;&#10;&#10;\begin{align*}&#10;    \frac{dW}{d\tau} &amp;= 2\alpha_1(1-W-A)(\beta-W) - (W-A), \label{W eqn}\\&#10;    \frac{dA}{d\tau} &amp;= \frac{\hat{\alpha_2}}{\epsilon^2}(W-A)(1-W-A) -2A. &#10;\end{align*}&#10;&#10;\end{document}"/>
  <p:tag name="IGUANATEXSIZE" val="20"/>
  <p:tag name="IGUANATEXCURSOR" val="246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01"/>
  <p:tag name="OUTPUTTYPE" val="PDF"/>
  <p:tag name="IGUANATEXVERSION" val="160"/>
  <p:tag name="LATEXADDIN" val="\documentclass{article}&#10;\usepackage{amsmath}&#10;\pagestyle{empty}&#10;\begin{document}&#10;&#10;&#10;\begin{align*}&#10;    \frac{dW}{d\tau} &amp;= 2\alpha_1(1-W-A_2)(\frac{\beta}{\epsilon}-W) - (W-A_2)\label{W eqn}\\&#10;    \frac{dA_2}{d\tau} &amp;= \frac{\hat{\alpha_2}}{\epsilon^2}(W-A_2)(1-W-A_2) -2A_2&#10;\end{align*}&#10;&#10;\end{document}"/>
  <p:tag name="IGUANATEXSIZE" val="20"/>
  <p:tag name="IGUANATEXCURSOR" val="27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Project Update</vt:lpstr>
      <vt:lpstr>Why Monoclonal Antibodies (mAbs)?</vt:lpstr>
      <vt:lpstr>PowerPoint Presentation</vt:lpstr>
      <vt:lpstr>Bivalent Antibody Asymptotics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Bispecific Selectivity</vt:lpstr>
      <vt:lpstr>General Synapse Model and Multiscale ADCC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Luke Heirene</dc:creator>
  <cp:lastModifiedBy>Luke Heirene</cp:lastModifiedBy>
  <cp:revision>1</cp:revision>
  <dcterms:created xsi:type="dcterms:W3CDTF">2024-02-16T14:04:02Z</dcterms:created>
  <dcterms:modified xsi:type="dcterms:W3CDTF">2024-02-16T16:13:26Z</dcterms:modified>
</cp:coreProperties>
</file>