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16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7560"/>
            <a:ext cx="2620080" cy="209052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7240" y="4057560"/>
            <a:ext cx="2620080" cy="2090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792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9070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sv-S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sv-S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sv-S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sv-S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sv-S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sv-S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sv-S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sv-SE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/>
            <a:r>
              <a:rPr lang="sv-SE" sz="7200">
                <a:solidFill>
                  <a:srgbClr val="ffffff"/>
                </a:solidFill>
                <a:latin typeface="Armalite Rifle"/>
              </a:rPr>
              <a:t>Royal Hearts</a:t>
            </a:r>
            <a:endParaRPr/>
          </a:p>
          <a:p>
            <a:pPr algn="ctr">
              <a:lnSpc>
                <a:spcPct val="100000"/>
              </a:lnSpc>
            </a:pPr>
            <a:r>
              <a:rPr lang="sv-SE" sz="7200">
                <a:solidFill>
                  <a:srgbClr val="ffffff"/>
                </a:solidFill>
                <a:latin typeface="Armalite Rifle"/>
              </a:rPr>
              <a:t>matkasse</a:t>
            </a:r>
            <a:endParaRPr/>
          </a:p>
        </p:txBody>
      </p:sp>
      <p:pic>
        <p:nvPicPr>
          <p:cNvPr descr="" id="3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1819080"/>
            <a:ext cx="6398640" cy="48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5400">
                <a:solidFill>
                  <a:srgbClr val="ffffff"/>
                </a:solidFill>
                <a:latin typeface="Armalite Rifle"/>
              </a:rPr>
              <a:t>Systembeskrivning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112000"/>
            <a:ext cx="2437200" cy="243720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1872000" y="2520000"/>
            <a:ext cx="6551640" cy="3743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sv-SE" sz="3600">
                <a:latin typeface="Ubuntu Medium"/>
              </a:rPr>
              <a:t>API – Tomcat, Jersey REST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sv-SE" sz="3600">
                <a:latin typeface="Ubuntu Medium"/>
              </a:rPr>
              <a:t>Webklienten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sv-SE" sz="3600">
                <a:latin typeface="Ubuntu Medium"/>
              </a:rPr>
              <a:t>Android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5400">
                <a:solidFill>
                  <a:srgbClr val="ffffff"/>
                </a:solidFill>
                <a:latin typeface="Armalite Rifle"/>
              </a:rPr>
              <a:t>Github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60" y="4703040"/>
            <a:ext cx="2856600" cy="285660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2863080" y="2520000"/>
            <a:ext cx="4602960" cy="1512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sv-SE" sz="3600">
                <a:latin typeface="Ubuntu Medium"/>
              </a:rPr>
              <a:t>Vad är GitHub?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sv-SE" sz="3600">
                <a:latin typeface="Ubuntu Medium"/>
              </a:rPr>
              <a:t>struktur på källkod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sv-SE" sz="3600">
                <a:latin typeface="Ubuntu Medium"/>
              </a:rPr>
              <a:t>Kodexempel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5400">
                <a:solidFill>
                  <a:srgbClr val="ffffff"/>
                </a:solidFill>
                <a:latin typeface="Armalite Rifle"/>
              </a:rPr>
              <a:t>Databas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00" y="3750480"/>
            <a:ext cx="3808800" cy="380880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864000" y="2160000"/>
            <a:ext cx="3455640" cy="1117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sv-SE" sz="3600">
                <a:latin typeface="Ubuntu Medium"/>
              </a:rPr>
              <a:t>MySQL</a:t>
            </a:r>
            <a:endParaRPr/>
          </a:p>
          <a:p>
            <a:r>
              <a:rPr lang="sv-SE" sz="3600">
                <a:latin typeface="Ubuntu Medium"/>
              </a:rPr>
              <a:t>Many to many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4968000" y="2160000"/>
            <a:ext cx="3455640" cy="4199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sv-SE" sz="3600">
                <a:latin typeface="Ubuntu Medium"/>
              </a:rPr>
              <a:t>Användare</a:t>
            </a:r>
            <a:endParaRPr/>
          </a:p>
          <a:p>
            <a:r>
              <a:rPr lang="sv-SE" sz="3600">
                <a:latin typeface="Ubuntu Medium"/>
              </a:rPr>
              <a:t>Städer</a:t>
            </a:r>
            <a:endParaRPr/>
          </a:p>
          <a:p>
            <a:r>
              <a:rPr lang="sv-SE" sz="3600">
                <a:latin typeface="Ubuntu Medium"/>
              </a:rPr>
              <a:t>Affär</a:t>
            </a:r>
            <a:endParaRPr/>
          </a:p>
          <a:p>
            <a:r>
              <a:rPr lang="sv-SE" sz="3600">
                <a:latin typeface="Ubuntu Medium"/>
              </a:rPr>
              <a:t>Grossist</a:t>
            </a:r>
            <a:endParaRPr/>
          </a:p>
          <a:p>
            <a:r>
              <a:rPr lang="sv-SE" sz="3600">
                <a:latin typeface="Ubuntu Medium"/>
              </a:rPr>
              <a:t>Kategorier</a:t>
            </a:r>
            <a:endParaRPr/>
          </a:p>
          <a:p>
            <a:r>
              <a:rPr lang="sv-SE" sz="3600">
                <a:latin typeface="Ubuntu Medium"/>
              </a:rPr>
              <a:t>Produkter</a:t>
            </a:r>
            <a:endParaRPr/>
          </a:p>
          <a:p>
            <a:r>
              <a:rPr lang="sv-SE" sz="3600">
                <a:latin typeface="Ubuntu Medium"/>
              </a:rPr>
              <a:t>Kundvagn</a:t>
            </a:r>
            <a:endParaRPr/>
          </a:p>
          <a:p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">
                      <p:stCondLst>
                        <p:cond delay="indefinite"/>
                      </p:stCondLst>
                      <p:childTnLst>
                        <p:par>
                          <p:cTn fill="freeze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19"/>
                                        <p:tgtEl>
                                          <p:spTgt spid="50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22"/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25"/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28"/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31"/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34"/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id="37"/>
                                        <p:tgtEl>
                                          <p:spTgt spid="50">
                                            <p:txEl>
                                              <p:pRg end="63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360" cy="753228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2"/>
          <p:cNvSpPr/>
          <p:nvPr/>
        </p:nvSpPr>
        <p:spPr>
          <a:xfrm>
            <a:off x="1476000" y="4212000"/>
            <a:ext cx="3239640" cy="1079640"/>
          </a:xfrm>
          <a:prstGeom prst="ellipse">
            <a:avLst/>
          </a:prstGeom>
          <a:noFill/>
          <a:ln w="72000">
            <a:solidFill>
              <a:srgbClr val="c5000b"/>
            </a:solidFill>
            <a:round/>
          </a:ln>
        </p:spPr>
      </p:sp>
      <p:sp>
        <p:nvSpPr>
          <p:cNvPr id="54" name="CustomShape 3"/>
          <p:cNvSpPr/>
          <p:nvPr/>
        </p:nvSpPr>
        <p:spPr>
          <a:xfrm>
            <a:off x="1332000" y="1656000"/>
            <a:ext cx="3239640" cy="1475640"/>
          </a:xfrm>
          <a:prstGeom prst="ellipse">
            <a:avLst/>
          </a:prstGeom>
          <a:noFill/>
          <a:ln w="72000">
            <a:solidFill>
              <a:srgbClr val="c5000b"/>
            </a:solidFill>
            <a:round/>
          </a:ln>
        </p:spPr>
      </p:sp>
      <p:sp>
        <p:nvSpPr>
          <p:cNvPr id="55" name="CustomShape 4"/>
          <p:cNvSpPr/>
          <p:nvPr/>
        </p:nvSpPr>
        <p:spPr>
          <a:xfrm>
            <a:off x="1368000" y="5256000"/>
            <a:ext cx="3239640" cy="1079640"/>
          </a:xfrm>
          <a:prstGeom prst="ellipse">
            <a:avLst/>
          </a:prstGeom>
          <a:noFill/>
          <a:ln w="72000">
            <a:solidFill>
              <a:srgbClr val="c5000b"/>
            </a:solidFill>
            <a:round/>
          </a:ln>
        </p:spPr>
      </p:sp>
      <p:sp>
        <p:nvSpPr>
          <p:cNvPr id="56" name="CustomShape 5"/>
          <p:cNvSpPr/>
          <p:nvPr/>
        </p:nvSpPr>
        <p:spPr>
          <a:xfrm>
            <a:off x="5076000" y="2952000"/>
            <a:ext cx="4247640" cy="1367640"/>
          </a:xfrm>
          <a:prstGeom prst="ellipse">
            <a:avLst/>
          </a:prstGeom>
          <a:noFill/>
          <a:ln w="72000">
            <a:solidFill>
              <a:srgbClr val="c5000b"/>
            </a:solidFill>
            <a:round/>
          </a:ln>
        </p:spPr>
      </p:sp>
      <p:sp>
        <p:nvSpPr>
          <p:cNvPr id="57" name="CustomShape 6"/>
          <p:cNvSpPr/>
          <p:nvPr/>
        </p:nvSpPr>
        <p:spPr>
          <a:xfrm>
            <a:off x="1440000" y="2952000"/>
            <a:ext cx="3527640" cy="140364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58" name="CustomShape 7"/>
          <p:cNvSpPr/>
          <p:nvPr/>
        </p:nvSpPr>
        <p:spPr>
          <a:xfrm>
            <a:off x="1404000" y="576000"/>
            <a:ext cx="3527640" cy="100764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59" name="CustomShape 8"/>
          <p:cNvSpPr/>
          <p:nvPr/>
        </p:nvSpPr>
        <p:spPr>
          <a:xfrm>
            <a:off x="5334480" y="540000"/>
            <a:ext cx="4339440" cy="115128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60" name="CustomShape 9"/>
          <p:cNvSpPr/>
          <p:nvPr/>
        </p:nvSpPr>
        <p:spPr>
          <a:xfrm>
            <a:off x="4752000" y="4176000"/>
            <a:ext cx="4751640" cy="140364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61" name="CustomShape 10"/>
          <p:cNvSpPr/>
          <p:nvPr/>
        </p:nvSpPr>
        <p:spPr>
          <a:xfrm>
            <a:off x="4824000" y="2988000"/>
            <a:ext cx="4751640" cy="1295640"/>
          </a:xfrm>
          <a:prstGeom prst="ellipse">
            <a:avLst/>
          </a:prstGeom>
          <a:noFill/>
          <a:ln w="72000">
            <a:solidFill>
              <a:srgbClr val="2c001e"/>
            </a:solidFill>
            <a:round/>
          </a:ln>
        </p:spPr>
      </p:sp>
      <p:sp>
        <p:nvSpPr>
          <p:cNvPr id="62" name="CustomShape 11"/>
          <p:cNvSpPr/>
          <p:nvPr/>
        </p:nvSpPr>
        <p:spPr>
          <a:xfrm>
            <a:off x="1224000" y="6228000"/>
            <a:ext cx="3527640" cy="1115640"/>
          </a:xfrm>
          <a:prstGeom prst="ellipse">
            <a:avLst/>
          </a:prstGeom>
          <a:noFill/>
          <a:ln w="72000">
            <a:solidFill>
              <a:srgbClr val="ffd320"/>
            </a:solidFill>
            <a:round/>
          </a:ln>
        </p:spPr>
      </p:sp>
      <p:sp>
        <p:nvSpPr>
          <p:cNvPr id="63" name="CustomShape 12"/>
          <p:cNvSpPr/>
          <p:nvPr/>
        </p:nvSpPr>
        <p:spPr>
          <a:xfrm>
            <a:off x="5364000" y="1800000"/>
            <a:ext cx="3527640" cy="1115640"/>
          </a:xfrm>
          <a:prstGeom prst="ellipse">
            <a:avLst/>
          </a:prstGeom>
          <a:noFill/>
          <a:ln w="72000">
            <a:solidFill>
              <a:srgbClr val="ffd320"/>
            </a:solidFill>
            <a:round/>
          </a:ln>
        </p:spPr>
      </p:sp>
      <p:sp>
        <p:nvSpPr>
          <p:cNvPr id="64" name="CustomShape 13"/>
          <p:cNvSpPr/>
          <p:nvPr/>
        </p:nvSpPr>
        <p:spPr>
          <a:xfrm>
            <a:off x="5364000" y="432000"/>
            <a:ext cx="4211640" cy="1367640"/>
          </a:xfrm>
          <a:prstGeom prst="ellipse">
            <a:avLst/>
          </a:prstGeom>
          <a:noFill/>
          <a:ln w="72000">
            <a:solidFill>
              <a:srgbClr val="ffd320"/>
            </a:solidFill>
            <a:round/>
          </a:ln>
        </p:spPr>
      </p:sp>
      <p:sp>
        <p:nvSpPr>
          <p:cNvPr id="65" name="CustomShape 14"/>
          <p:cNvSpPr/>
          <p:nvPr/>
        </p:nvSpPr>
        <p:spPr>
          <a:xfrm>
            <a:off x="1404000" y="540000"/>
            <a:ext cx="3527640" cy="1115640"/>
          </a:xfrm>
          <a:prstGeom prst="ellipse">
            <a:avLst/>
          </a:prstGeom>
          <a:noFill/>
          <a:ln w="72000">
            <a:solidFill>
              <a:srgbClr val="ffd320"/>
            </a:solidFill>
            <a:round/>
          </a:ln>
        </p:spPr>
      </p:sp>
      <p:sp>
        <p:nvSpPr>
          <p:cNvPr id="66" name="CustomShape 15"/>
          <p:cNvSpPr/>
          <p:nvPr/>
        </p:nvSpPr>
        <p:spPr>
          <a:xfrm>
            <a:off x="5148000" y="2952000"/>
            <a:ext cx="4067640" cy="1331640"/>
          </a:xfrm>
          <a:prstGeom prst="ellipse">
            <a:avLst/>
          </a:prstGeom>
          <a:noFill/>
          <a:ln w="72000">
            <a:solidFill>
              <a:srgbClr val="314004"/>
            </a:solidFill>
            <a:round/>
          </a:ln>
        </p:spPr>
      </p:sp>
      <p:sp>
        <p:nvSpPr>
          <p:cNvPr id="67" name="CustomShape 16"/>
          <p:cNvSpPr/>
          <p:nvPr/>
        </p:nvSpPr>
        <p:spPr>
          <a:xfrm>
            <a:off x="864000" y="1620000"/>
            <a:ext cx="4067640" cy="1511640"/>
          </a:xfrm>
          <a:prstGeom prst="ellipse">
            <a:avLst/>
          </a:prstGeom>
          <a:noFill/>
          <a:ln w="72000">
            <a:solidFill>
              <a:srgbClr val="314004"/>
            </a:solidFill>
            <a:round/>
          </a:ln>
        </p:spPr>
      </p:sp>
      <p:sp>
        <p:nvSpPr>
          <p:cNvPr id="68" name="CustomShape 17"/>
          <p:cNvSpPr/>
          <p:nvPr/>
        </p:nvSpPr>
        <p:spPr>
          <a:xfrm>
            <a:off x="5148000" y="4176000"/>
            <a:ext cx="4355640" cy="1511640"/>
          </a:xfrm>
          <a:prstGeom prst="ellipse">
            <a:avLst/>
          </a:prstGeom>
          <a:noFill/>
          <a:ln w="72000">
            <a:solidFill>
              <a:srgbClr val="314004"/>
            </a:solidFill>
            <a:round/>
          </a:ln>
        </p:spPr>
      </p:sp>
      <p:sp>
        <p:nvSpPr>
          <p:cNvPr id="69" name="CustomShape 18"/>
          <p:cNvSpPr/>
          <p:nvPr/>
        </p:nvSpPr>
        <p:spPr>
          <a:xfrm>
            <a:off x="1260000" y="2988000"/>
            <a:ext cx="4067640" cy="1331640"/>
          </a:xfrm>
          <a:prstGeom prst="ellipse">
            <a:avLst/>
          </a:prstGeom>
          <a:noFill/>
          <a:ln w="72000">
            <a:solidFill>
              <a:srgbClr val="314004"/>
            </a:solidFill>
            <a:round/>
          </a:ln>
        </p:spPr>
      </p:sp>
    </p:spTree>
  </p:cSld>
  <p:timing>
    <p:tnLst>
      <p:par>
        <p:cTn dur="indefinite" id="38" nodeType="tmRoot" restart="never">
          <p:childTnLst>
            <p:seq>
              <p:cTn id="39" nodeType="mainSeq">
                <p:childTnLst>
                  <p:par>
                    <p:cTn fill="freeze" id="40">
                      <p:stCondLst>
                        <p:cond delay="indefinite"/>
                      </p:stCondLst>
                      <p:childTnLst>
                        <p:par>
                          <p:cTn fill="freeze" id="41">
                            <p:stCondLst>
                              <p:cond delay="0"/>
                            </p:stCondLst>
                            <p:childTnLst>
                              <p:par>
                                <p:cTn fill="hold" id="42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id="44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id="47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16" presetSubtype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Horizontal)" transition="out">
                                      <p:cBhvr additive="repl">
                                        <p:cTn dur="500" id="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dur="500" id="53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54">
                      <p:stCondLst>
                        <p:cond delay="indefinite"/>
                      </p:stCondLst>
                      <p:childTnLst>
                        <p:par>
                          <p:cTn fill="freeze" id="55">
                            <p:stCondLst>
                              <p:cond delay="0"/>
                            </p:stCondLst>
                            <p:childTnLst>
                              <p:par>
                                <p:cTn fill="hold" id="56" nodeType="clickEffect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8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id="59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id="6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2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dur="500" id="63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id="64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6" nodeType="withEffect" presetClass="exit" presetID="8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diamond(in)" transition="out">
                                      <p:cBhvr additive="repl">
                                        <p:cTn dur="2000" id="67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freeze" id="69">
                            <p:stCondLst>
                              <p:cond delay="2000"/>
                            </p:stCondLst>
                            <p:childTnLst>
                              <p:par>
                                <p:cTn fill="hold" id="70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4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500" id="76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1">
                      <p:stCondLst>
                        <p:cond delay="indefinite"/>
                      </p:stCondLst>
                      <p:childTnLst>
                        <p:par>
                          <p:cTn fill="freeze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84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6" nodeType="with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87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9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2" nodeType="with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93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5" nodeType="withEffect" presetClass="exit" presetID="1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 transition="in">
                                      <p:cBhvr additive="repl">
                                        <p:cTn dur="500" id="96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8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2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4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5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6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id="108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9" nodeType="with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dur="2000" id="11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12">
                      <p:stCondLst>
                        <p:cond delay="indefinite"/>
                      </p:stCondLst>
                      <p:childTnLst>
                        <p:par>
                          <p:cTn fill="freeze" id="113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clickEffect" presetClass="exit" presetID="13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plus(in)" transition="in">
                                      <p:cBhvr additive="repl">
                                        <p:cTn dur="500" id="1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fill="hold" id="1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7" nodeType="withEffect" presetClass="exit" presetID="13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plus(in)" transition="in">
                                      <p:cBhvr additive="repl">
                                        <p:cTn dur="500" id="118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fill="hold" id="11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0" nodeType="withEffect" presetClass="exit" presetID="13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plus(in)" transition="in">
                                      <p:cBhvr additive="repl">
                                        <p:cTn dur="500" id="12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fill="hold" id="1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3" nodeType="withEffect" presetClass="exit" presetID="13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plus(in)" transition="in">
                                      <p:cBhvr additive="repl">
                                        <p:cTn dur="500" id="124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fill="hold" id="12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26">
                      <p:stCondLst>
                        <p:cond delay="indefinite"/>
                      </p:stCondLst>
                      <p:childTnLst>
                        <p:par>
                          <p:cTn fill="freeze" id="127">
                            <p:stCondLst>
                              <p:cond delay="0"/>
                            </p:stCondLst>
                            <p:childTnLst>
                              <p:par>
                                <p:cTn fill="hold" id="12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id="13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id="133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4" nodeType="withEffect" presetClass="entr" presetID="1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plus(in)" transition="in">
                                      <p:cBhvr additive="repl">
                                        <p:cTn dur="500" id="136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7" nodeType="with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out">
                                      <p:cBhvr additive="repl">
                                        <p:cTn dur="2000" id="139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0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250" id="142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sv-SE" sz="5400">
                <a:solidFill>
                  <a:srgbClr val="ffffff"/>
                </a:solidFill>
                <a:latin typeface="Armalite Rifle"/>
              </a:rPr>
              <a:t>Redmine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" y="5098320"/>
            <a:ext cx="2437200" cy="2437200"/>
          </a:xfrm>
          <a:prstGeom prst="rect">
            <a:avLst/>
          </a:prstGeom>
          <a:ln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1008000" y="2016000"/>
            <a:ext cx="8160120" cy="1155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sv-SE" sz="3200">
                <a:latin typeface="Ubuntu Medium"/>
              </a:rPr>
              <a:t>Stories och sprintar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sv-SE" sz="3200">
                <a:latin typeface="Ubuntu Medium"/>
              </a:rPr>
              <a:t>Buggar, kodning.. Vem har gjort vad?</a:t>
            </a:r>
            <a:endParaRPr/>
          </a:p>
        </p:txBody>
      </p:sp>
    </p:spTree>
  </p:cSld>
  <p:timing>
    <p:tnLst>
      <p:par>
        <p:cTn dur="indefinite" id="143" nodeType="tmRoot" restart="never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