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2" r:id="rId3"/>
    <p:sldId id="311" r:id="rId4"/>
    <p:sldId id="313" r:id="rId5"/>
    <p:sldId id="314" r:id="rId6"/>
    <p:sldId id="304" r:id="rId7"/>
    <p:sldId id="289" r:id="rId8"/>
    <p:sldId id="308" r:id="rId9"/>
    <p:sldId id="316" r:id="rId10"/>
    <p:sldId id="317" r:id="rId11"/>
    <p:sldId id="292" r:id="rId12"/>
    <p:sldId id="312" r:id="rId13"/>
    <p:sldId id="305" r:id="rId14"/>
    <p:sldId id="320" r:id="rId15"/>
    <p:sldId id="319" r:id="rId16"/>
    <p:sldId id="309" r:id="rId17"/>
    <p:sldId id="315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CDAE6-B992-4BE1-A742-0DCCB5F87747}" v="353" dt="2019-05-04T00:44:21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103" autoAdjust="0"/>
  </p:normalViewPr>
  <p:slideViewPr>
    <p:cSldViewPr>
      <p:cViewPr varScale="1">
        <p:scale>
          <a:sx n="104" d="100"/>
          <a:sy n="104" d="100"/>
        </p:scale>
        <p:origin x="18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1FA28-4ABF-468A-A77C-6499CDC2F1A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4A84A-AEDB-4C19-93CE-6410AF829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6400800" y="3124200"/>
            <a:ext cx="53848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FontTx/>
              <a:buNone/>
              <a:defRPr/>
            </a:pPr>
            <a:endParaRPr lang="en-US" sz="2000" b="1" i="0" dirty="0">
              <a:effectLst/>
              <a:latin typeface="Arial" pitchFamily="34" charset="0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16000" y="2286000"/>
            <a:ext cx="10160000" cy="16764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 b="1">
                <a:latin typeface="Arial Narrow" panose="020B0606020202030204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Briefing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1016000" y="3962400"/>
            <a:ext cx="10160000" cy="5334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000" b="1">
                <a:latin typeface="Arial Narrow" panose="020B0606020202030204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Date: DD MMM YYYY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197600" y="4679576"/>
            <a:ext cx="5384800" cy="16764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000" b="1">
                <a:latin typeface="Arial Narrow" panose="020B0606020202030204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Company/Organization</a:t>
            </a:r>
          </a:p>
          <a:p>
            <a:pPr lvl="0"/>
            <a:endParaRPr lang="en-US" dirty="0"/>
          </a:p>
        </p:txBody>
      </p:sp>
      <p:sp>
        <p:nvSpPr>
          <p:cNvPr id="18" name="Text Box 5"/>
          <p:cNvSpPr txBox="1">
            <a:spLocks noChangeArrowheads="1"/>
          </p:cNvSpPr>
          <p:nvPr userDrawn="1"/>
        </p:nvSpPr>
        <p:spPr bwMode="auto">
          <a:xfrm>
            <a:off x="2255574" y="6477000"/>
            <a:ext cx="7680853" cy="23083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DISTRIBUTION STATEMENT A.  Approved for public release: distribution is unlimited.  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66145" y="5751493"/>
            <a:ext cx="155658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Company</a:t>
            </a:r>
          </a:p>
          <a:p>
            <a:pPr algn="ctr"/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Logo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693DD-A1CA-4F0A-9F8C-479111867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5972" t="53333" r="8333" b="24445"/>
          <a:stretch/>
        </p:blipFill>
        <p:spPr>
          <a:xfrm>
            <a:off x="91382" y="5809300"/>
            <a:ext cx="1866110" cy="1008708"/>
          </a:xfrm>
          <a:prstGeom prst="rect">
            <a:avLst/>
          </a:prstGeom>
        </p:spPr>
      </p:pic>
      <p:pic>
        <p:nvPicPr>
          <p:cNvPr id="16" name="Picture 2" descr="Image result for iu logo">
            <a:extLst>
              <a:ext uri="{FF2B5EF4-FFF2-40B4-BE49-F238E27FC236}">
                <a16:creationId xmlns:a16="http://schemas.microsoft.com/office/drawing/2014/main" id="{B4E1A9C7-9F04-424C-85B5-80FE0BF2D8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30" y="5863902"/>
            <a:ext cx="881332" cy="8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university of florida">
            <a:extLst>
              <a:ext uri="{FF2B5EF4-FFF2-40B4-BE49-F238E27FC236}">
                <a16:creationId xmlns:a16="http://schemas.microsoft.com/office/drawing/2014/main" id="{C9210861-4BA3-4465-B2F6-66F317B992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43" y="5867886"/>
            <a:ext cx="881332" cy="8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n3indiana.com/wp-content/uploads/2018/04/in3-approach-mark.png">
            <a:extLst>
              <a:ext uri="{FF2B5EF4-FFF2-40B4-BE49-F238E27FC236}">
                <a16:creationId xmlns:a16="http://schemas.microsoft.com/office/drawing/2014/main" id="{8CF25F6F-BBB4-448A-A1EE-1E02927892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129" y="6019800"/>
            <a:ext cx="1440489" cy="76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A53B00-6DD4-404F-A5A6-A341A8892A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7" y="292725"/>
            <a:ext cx="1343477" cy="18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4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895601"/>
            <a:ext cx="10972800" cy="1079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11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192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19202"/>
            <a:ext cx="6815667" cy="51815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38401"/>
            <a:ext cx="4011084" cy="39623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69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2225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19200"/>
            <a:ext cx="7315200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68963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15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1079026"/>
            <a:ext cx="12192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04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0DCA43-1019-465A-A4F1-48CE600A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40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7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50291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50291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09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2514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3962400"/>
            <a:ext cx="53848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6197600" y="3962400"/>
            <a:ext cx="5384800" cy="2514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27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733801"/>
            <a:ext cx="10972800" cy="239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371601"/>
            <a:ext cx="109728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5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08095"/>
            <a:ext cx="5386917" cy="4392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71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08095"/>
            <a:ext cx="5389033" cy="4392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9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887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95600"/>
            <a:ext cx="109728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b="1" baseline="0">
                <a:latin typeface="Arial Narrow" panose="020B060602020203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[Intentionally Left Blank]</a:t>
            </a:r>
          </a:p>
        </p:txBody>
      </p:sp>
    </p:spTree>
    <p:extLst>
      <p:ext uri="{BB962C8B-B14F-4D97-AF65-F5344CB8AC3E}">
        <p14:creationId xmlns:p14="http://schemas.microsoft.com/office/powerpoint/2010/main" val="232813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107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501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255574" y="6477000"/>
            <a:ext cx="7680853" cy="23083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DISTRIBUTION STATEMENT A.  Approved for public release: distribution is unlimited.  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8" name="Text Box 49"/>
          <p:cNvSpPr txBox="1">
            <a:spLocks noChangeArrowheads="1"/>
          </p:cNvSpPr>
          <p:nvPr userDrawn="1"/>
        </p:nvSpPr>
        <p:spPr bwMode="auto">
          <a:xfrm>
            <a:off x="9753600" y="6550224"/>
            <a:ext cx="24384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 b="0">
                <a:latin typeface="Arial Narrow" panose="020B0606020202030204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b="0" dirty="0">
              <a:latin typeface="Arial Narrow" panose="020B0606020202030204" pitchFamily="34" charset="0"/>
              <a:cs typeface="Arial" pitchFamily="34" charset="0"/>
            </a:endParaRPr>
          </a:p>
        </p:txBody>
      </p:sp>
      <p:cxnSp>
        <p:nvCxnSpPr>
          <p:cNvPr id="17" name="AutoShape 7"/>
          <p:cNvCxnSpPr>
            <a:cxnSpLocks noChangeShapeType="1"/>
          </p:cNvCxnSpPr>
          <p:nvPr userDrawn="1"/>
        </p:nvCxnSpPr>
        <p:spPr bwMode="auto">
          <a:xfrm>
            <a:off x="0" y="1107140"/>
            <a:ext cx="12192000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 userDrawn="1"/>
        </p:nvSpPr>
        <p:spPr>
          <a:xfrm>
            <a:off x="11125200" y="191869"/>
            <a:ext cx="10623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Company</a:t>
            </a:r>
          </a:p>
          <a:p>
            <a:pPr algn="ctr"/>
            <a:r>
              <a:rPr lang="en-US" sz="1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Logo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AA691-52CF-4F34-AEB0-CBD35AF60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65972" t="53333" r="8333" b="24445"/>
          <a:stretch/>
        </p:blipFill>
        <p:spPr>
          <a:xfrm>
            <a:off x="10591800" y="151127"/>
            <a:ext cx="1524000" cy="823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DDECE-AE30-4B1C-AC05-CCFD392F244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7" y="55586"/>
            <a:ext cx="719528" cy="10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1" r:id="rId6"/>
    <p:sldLayoutId id="2147483653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4800" dirty="0"/>
              <a:t>FLATS: Filling Logic and Testing Spatially for FPGA Tamper Detection and Authentication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1"/>
          </p:nvPr>
        </p:nvSpPr>
        <p:spPr>
          <a:xfrm>
            <a:off x="1016000" y="4483100"/>
            <a:ext cx="9677400" cy="16764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u="sng" dirty="0"/>
              <a:t>Adam Duncan</a:t>
            </a:r>
            <a:r>
              <a:rPr lang="en-US" baseline="30000" dirty="0"/>
              <a:t>1,2</a:t>
            </a:r>
            <a:r>
              <a:rPr lang="en-US" dirty="0"/>
              <a:t>, Grant Skipper</a:t>
            </a:r>
            <a:r>
              <a:rPr lang="en-US" baseline="30000" dirty="0"/>
              <a:t>1,2</a:t>
            </a:r>
            <a:r>
              <a:rPr lang="en-US" dirty="0"/>
              <a:t>, Andrew Stern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dirty="0" err="1"/>
              <a:t>Adib</a:t>
            </a:r>
            <a:r>
              <a:rPr lang="en-US" dirty="0"/>
              <a:t> Nahiyan</a:t>
            </a:r>
            <a:r>
              <a:rPr lang="en-US" baseline="30000" dirty="0"/>
              <a:t>3</a:t>
            </a:r>
            <a:r>
              <a:rPr lang="en-US" dirty="0"/>
              <a:t>, Fahim Rahman</a:t>
            </a:r>
            <a:r>
              <a:rPr lang="en-US" baseline="30000" dirty="0"/>
              <a:t>3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Andrew Lukefahr</a:t>
            </a:r>
            <a:r>
              <a:rPr lang="en-US" baseline="30000" dirty="0"/>
              <a:t>2</a:t>
            </a:r>
            <a:r>
              <a:rPr lang="en-US" dirty="0"/>
              <a:t>, Mark Tehranipoor</a:t>
            </a:r>
            <a:r>
              <a:rPr lang="en-US" baseline="30000" dirty="0"/>
              <a:t>3</a:t>
            </a:r>
            <a:r>
              <a:rPr lang="en-US" dirty="0"/>
              <a:t>, Martin Swany</a:t>
            </a:r>
            <a:r>
              <a:rPr lang="en-US" baseline="30000" dirty="0"/>
              <a:t>2</a:t>
            </a:r>
            <a:endParaRPr lang="en-US" dirty="0"/>
          </a:p>
          <a:p>
            <a:endParaRPr lang="en-US" b="0" dirty="0"/>
          </a:p>
          <a:p>
            <a:r>
              <a:rPr lang="en-US" b="0" dirty="0"/>
              <a:t>NSWC Crane</a:t>
            </a:r>
            <a:r>
              <a:rPr lang="en-US" b="0" baseline="30000" dirty="0"/>
              <a:t>1</a:t>
            </a:r>
            <a:endParaRPr lang="en-US" b="0" dirty="0"/>
          </a:p>
          <a:p>
            <a:r>
              <a:rPr lang="en-US" b="0" dirty="0"/>
              <a:t>Indiana University</a:t>
            </a:r>
            <a:r>
              <a:rPr lang="en-US" b="0" baseline="30000" dirty="0"/>
              <a:t>2</a:t>
            </a:r>
            <a:endParaRPr lang="en-US" b="0" dirty="0"/>
          </a:p>
          <a:p>
            <a:r>
              <a:rPr lang="en-US" b="0" dirty="0"/>
              <a:t>University of Florida</a:t>
            </a:r>
            <a:r>
              <a:rPr lang="en-US" b="0" baseline="30000" dirty="0"/>
              <a:t>3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1603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CB7A-4686-4835-A535-2F0133AB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FLATS Insertion 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A0B82-5BC4-4C6F-B9A0-E67712BE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9" y="6391047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l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A4417B-7E80-4E35-999C-179DF7F4182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5FB43-5AC0-4767-B0AA-A09DE737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5775" y="630937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9393D-3738-404E-A192-111B799D64A8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264613-3CCF-4EA4-A9A6-8B180FC8212F}"/>
              </a:ext>
            </a:extLst>
          </p:cNvPr>
          <p:cNvCxnSpPr>
            <a:cxnSpLocks/>
          </p:cNvCxnSpPr>
          <p:nvPr/>
        </p:nvCxnSpPr>
        <p:spPr>
          <a:xfrm>
            <a:off x="8250437" y="2346120"/>
            <a:ext cx="6518" cy="2684568"/>
          </a:xfrm>
          <a:prstGeom prst="straightConnector1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A4C355-5F67-4117-86DF-2FC0E9831687}"/>
              </a:ext>
            </a:extLst>
          </p:cNvPr>
          <p:cNvSpPr/>
          <p:nvPr/>
        </p:nvSpPr>
        <p:spPr>
          <a:xfrm>
            <a:off x="10143656" y="2697731"/>
            <a:ext cx="1001563" cy="950285"/>
          </a:xfrm>
          <a:prstGeom prst="round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LFSR + Logic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B4F53A-1692-48D7-A3A0-DBB15BC4BFE6}"/>
              </a:ext>
            </a:extLst>
          </p:cNvPr>
          <p:cNvSpPr/>
          <p:nvPr/>
        </p:nvSpPr>
        <p:spPr>
          <a:xfrm>
            <a:off x="9028305" y="2966571"/>
            <a:ext cx="837422" cy="463341"/>
          </a:xfrm>
          <a:prstGeom prst="round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1E4C7E-4098-42B2-9C1F-476B00B036A9}"/>
              </a:ext>
            </a:extLst>
          </p:cNvPr>
          <p:cNvSpPr/>
          <p:nvPr/>
        </p:nvSpPr>
        <p:spPr>
          <a:xfrm>
            <a:off x="9074936" y="2200732"/>
            <a:ext cx="733618" cy="463341"/>
          </a:xfrm>
          <a:prstGeom prst="round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ECID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5AC63D-8DC8-4A5B-8031-D7D4B28D8DA3}"/>
              </a:ext>
            </a:extLst>
          </p:cNvPr>
          <p:cNvSpPr/>
          <p:nvPr/>
        </p:nvSpPr>
        <p:spPr>
          <a:xfrm>
            <a:off x="9031251" y="3711744"/>
            <a:ext cx="831531" cy="67117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213C7B-3036-44C9-A035-C0499DC89B51}"/>
              </a:ext>
            </a:extLst>
          </p:cNvPr>
          <p:cNvCxnSpPr>
            <a:cxnSpLocks/>
          </p:cNvCxnSpPr>
          <p:nvPr/>
        </p:nvCxnSpPr>
        <p:spPr>
          <a:xfrm>
            <a:off x="9443253" y="2651923"/>
            <a:ext cx="0" cy="325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9CF08B-126B-4D4E-906E-676270136B04}"/>
              </a:ext>
            </a:extLst>
          </p:cNvPr>
          <p:cNvCxnSpPr>
            <a:cxnSpLocks/>
          </p:cNvCxnSpPr>
          <p:nvPr/>
        </p:nvCxnSpPr>
        <p:spPr>
          <a:xfrm>
            <a:off x="9869770" y="3186468"/>
            <a:ext cx="270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690D72-7EE1-4AC5-9442-0BA4C4F1B798}"/>
              </a:ext>
            </a:extLst>
          </p:cNvPr>
          <p:cNvSpPr/>
          <p:nvPr/>
        </p:nvSpPr>
        <p:spPr>
          <a:xfrm>
            <a:off x="9783813" y="4794954"/>
            <a:ext cx="1109129" cy="46334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ICAP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8E7681-6A2B-439D-9A11-105EFD911E23}"/>
              </a:ext>
            </a:extLst>
          </p:cNvPr>
          <p:cNvCxnSpPr>
            <a:cxnSpLocks/>
          </p:cNvCxnSpPr>
          <p:nvPr/>
        </p:nvCxnSpPr>
        <p:spPr>
          <a:xfrm>
            <a:off x="10545063" y="3648015"/>
            <a:ext cx="0" cy="114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AB88F2-724B-414E-8D77-9FF66D166C28}"/>
              </a:ext>
            </a:extLst>
          </p:cNvPr>
          <p:cNvSpPr txBox="1"/>
          <p:nvPr/>
        </p:nvSpPr>
        <p:spPr>
          <a:xfrm>
            <a:off x="9082965" y="5277746"/>
            <a:ext cx="26317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Seq N = 0x204008</a:t>
            </a:r>
          </a:p>
          <a:p>
            <a:r>
              <a:rPr lang="en-US" dirty="0"/>
              <a:t>LUT = 0x2 (LUT B)</a:t>
            </a:r>
          </a:p>
          <a:p>
            <a:r>
              <a:rPr lang="en-US" dirty="0"/>
              <a:t>LUT Init = 0x0400</a:t>
            </a:r>
          </a:p>
          <a:p>
            <a:r>
              <a:rPr lang="en-US" dirty="0"/>
              <a:t>Freq </a:t>
            </a:r>
            <a:r>
              <a:rPr lang="en-US" dirty="0" err="1"/>
              <a:t>Div</a:t>
            </a:r>
            <a:r>
              <a:rPr lang="en-US" dirty="0"/>
              <a:t> = 0x8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BAB550-B126-4749-A270-E63A009F75D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441746" y="3429911"/>
            <a:ext cx="5271" cy="292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6E257-AA23-4FF6-B5FB-500850D6A51F}"/>
              </a:ext>
            </a:extLst>
          </p:cNvPr>
          <p:cNvCxnSpPr>
            <a:cxnSpLocks/>
          </p:cNvCxnSpPr>
          <p:nvPr/>
        </p:nvCxnSpPr>
        <p:spPr>
          <a:xfrm flipH="1" flipV="1">
            <a:off x="7585422" y="2336558"/>
            <a:ext cx="665015" cy="95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FB5C7-46BF-424A-A944-21EC28D2F0E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256956" y="5026624"/>
            <a:ext cx="1526857" cy="0"/>
          </a:xfrm>
          <a:prstGeom prst="straightConnector1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180D4A-7424-4CF1-9B69-FCD20CD59A20}"/>
              </a:ext>
            </a:extLst>
          </p:cNvPr>
          <p:cNvCxnSpPr>
            <a:cxnSpLocks/>
          </p:cNvCxnSpPr>
          <p:nvPr/>
        </p:nvCxnSpPr>
        <p:spPr>
          <a:xfrm flipH="1">
            <a:off x="7528492" y="4787647"/>
            <a:ext cx="721945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8A74E1-70F2-4792-AE2E-5CB39D60140C}"/>
              </a:ext>
            </a:extLst>
          </p:cNvPr>
          <p:cNvGrpSpPr/>
          <p:nvPr/>
        </p:nvGrpSpPr>
        <p:grpSpPr>
          <a:xfrm>
            <a:off x="6480355" y="1508914"/>
            <a:ext cx="1295400" cy="1120636"/>
            <a:chOff x="7138266" y="290975"/>
            <a:chExt cx="1295400" cy="112063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85BF75-FC92-4171-9415-EC2B6EB65F2B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5A7E90-09FD-449D-AD65-20DCE691F562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15D7D5-1809-4258-BF7E-47E8A566ABB8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773221-A6D4-4CAC-AC54-BA858F90E315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A42F2C-6669-4C90-9EAC-432DE58D4AF4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942030-E7A3-4AE1-83FE-9DD5A1272D0D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F8625-75FD-46EA-A6D6-EB45FD4EDAEF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1B534B-6375-414F-8F8F-636FD3DFC37A}"/>
              </a:ext>
            </a:extLst>
          </p:cNvPr>
          <p:cNvCxnSpPr>
            <a:cxnSpLocks/>
          </p:cNvCxnSpPr>
          <p:nvPr/>
        </p:nvCxnSpPr>
        <p:spPr>
          <a:xfrm flipV="1">
            <a:off x="5751036" y="2198465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7C6FB1-7E41-44C9-BEDE-468B524DEBAB}"/>
              </a:ext>
            </a:extLst>
          </p:cNvPr>
          <p:cNvCxnSpPr>
            <a:cxnSpLocks/>
          </p:cNvCxnSpPr>
          <p:nvPr/>
        </p:nvCxnSpPr>
        <p:spPr>
          <a:xfrm flipV="1">
            <a:off x="5751036" y="2438087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85C3F0-07CD-44D3-9FA6-CEA35A743233}"/>
              </a:ext>
            </a:extLst>
          </p:cNvPr>
          <p:cNvCxnSpPr>
            <a:cxnSpLocks/>
          </p:cNvCxnSpPr>
          <p:nvPr/>
        </p:nvCxnSpPr>
        <p:spPr>
          <a:xfrm flipH="1">
            <a:off x="5685345" y="3191485"/>
            <a:ext cx="2354500" cy="84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90613A-B802-49E9-90F6-ED1DB60A7A72}"/>
              </a:ext>
            </a:extLst>
          </p:cNvPr>
          <p:cNvCxnSpPr>
            <a:cxnSpLocks/>
          </p:cNvCxnSpPr>
          <p:nvPr/>
        </p:nvCxnSpPr>
        <p:spPr>
          <a:xfrm flipH="1">
            <a:off x="7612861" y="1950375"/>
            <a:ext cx="42584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E6C190-C13F-4E62-8D72-B135326C4B49}"/>
              </a:ext>
            </a:extLst>
          </p:cNvPr>
          <p:cNvCxnSpPr>
            <a:cxnSpLocks/>
          </p:cNvCxnSpPr>
          <p:nvPr/>
        </p:nvCxnSpPr>
        <p:spPr>
          <a:xfrm>
            <a:off x="8050748" y="1950376"/>
            <a:ext cx="0" cy="124110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2526DD-5E96-4492-8DF7-CAAD10A8C5D7}"/>
              </a:ext>
            </a:extLst>
          </p:cNvPr>
          <p:cNvSpPr txBox="1"/>
          <p:nvPr/>
        </p:nvSpPr>
        <p:spPr>
          <a:xfrm>
            <a:off x="5440145" y="2605899"/>
            <a:ext cx="330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LUTA: O1 = 0</a:t>
            </a:r>
          </a:p>
          <a:p>
            <a:r>
              <a:rPr lang="en-US" dirty="0"/>
              <a:t>           O2= I2 &amp; I3 &amp; I4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C760CD-6871-4852-A924-963CD16F9AFB}"/>
              </a:ext>
            </a:extLst>
          </p:cNvPr>
          <p:cNvSpPr txBox="1"/>
          <p:nvPr/>
        </p:nvSpPr>
        <p:spPr>
          <a:xfrm>
            <a:off x="5432519" y="1787787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5CDE34-B3A4-49C6-A1F8-2332CAE32586}"/>
              </a:ext>
            </a:extLst>
          </p:cNvPr>
          <p:cNvSpPr txBox="1"/>
          <p:nvPr/>
        </p:nvSpPr>
        <p:spPr>
          <a:xfrm>
            <a:off x="5441927" y="2002744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932ACC-A33F-4F96-AC59-DECFF6B5DDBB}"/>
              </a:ext>
            </a:extLst>
          </p:cNvPr>
          <p:cNvCxnSpPr>
            <a:cxnSpLocks/>
          </p:cNvCxnSpPr>
          <p:nvPr/>
        </p:nvCxnSpPr>
        <p:spPr>
          <a:xfrm flipV="1">
            <a:off x="5751036" y="1982046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6BDEA6F-F7B4-4AB0-B1F3-7851FFD8A02C}"/>
              </a:ext>
            </a:extLst>
          </p:cNvPr>
          <p:cNvSpPr txBox="1"/>
          <p:nvPr/>
        </p:nvSpPr>
        <p:spPr>
          <a:xfrm>
            <a:off x="5435751" y="2232142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AE3816-51DD-487A-976A-3364B4EE6381}"/>
              </a:ext>
            </a:extLst>
          </p:cNvPr>
          <p:cNvCxnSpPr>
            <a:cxnSpLocks/>
          </p:cNvCxnSpPr>
          <p:nvPr/>
        </p:nvCxnSpPr>
        <p:spPr>
          <a:xfrm>
            <a:off x="5687745" y="3199910"/>
            <a:ext cx="2695" cy="118300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C969B06-DB53-4E33-922D-26B88CA2E16C}"/>
              </a:ext>
            </a:extLst>
          </p:cNvPr>
          <p:cNvGrpSpPr/>
          <p:nvPr/>
        </p:nvGrpSpPr>
        <p:grpSpPr>
          <a:xfrm>
            <a:off x="6417064" y="3910052"/>
            <a:ext cx="1295400" cy="1120636"/>
            <a:chOff x="7138266" y="290975"/>
            <a:chExt cx="1295400" cy="112063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5C19B3-6D05-4C48-85EC-F1B251D4B2FF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BC9236-872F-41C3-AD22-5486DCD018D1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76FBF9-4129-46BC-B807-C21405EDDAD1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C810FA-6877-428C-8446-04AD38FF0E17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F41962-C2FF-4BE5-9AB1-A7268E49EBC1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1E3E1D-49FD-49C2-8864-70D856269428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74A5F8-806D-44A6-843D-C3981F7E4786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D1DDBF-827F-46DF-A424-A7EA20532976}"/>
              </a:ext>
            </a:extLst>
          </p:cNvPr>
          <p:cNvCxnSpPr>
            <a:cxnSpLocks/>
          </p:cNvCxnSpPr>
          <p:nvPr/>
        </p:nvCxnSpPr>
        <p:spPr>
          <a:xfrm flipV="1">
            <a:off x="5687745" y="4599603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704247-1215-49E5-BEDC-B020979DC3BE}"/>
              </a:ext>
            </a:extLst>
          </p:cNvPr>
          <p:cNvCxnSpPr>
            <a:cxnSpLocks/>
          </p:cNvCxnSpPr>
          <p:nvPr/>
        </p:nvCxnSpPr>
        <p:spPr>
          <a:xfrm flipH="1">
            <a:off x="7549571" y="4351513"/>
            <a:ext cx="90029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88A4F0-F2F3-405C-B6F2-46D0A0EDF3E0}"/>
              </a:ext>
            </a:extLst>
          </p:cNvPr>
          <p:cNvSpPr txBox="1"/>
          <p:nvPr/>
        </p:nvSpPr>
        <p:spPr>
          <a:xfrm>
            <a:off x="5428895" y="5016709"/>
            <a:ext cx="301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LUTB: O1 = </a:t>
            </a:r>
            <a:r>
              <a:rPr lang="en-US" b="1" dirty="0">
                <a:solidFill>
                  <a:srgbClr val="00B050"/>
                </a:solidFill>
              </a:rPr>
              <a:t>!I1 &amp; I2 &amp; I3 &amp; I4</a:t>
            </a:r>
            <a:endParaRPr lang="en-US" dirty="0"/>
          </a:p>
          <a:p>
            <a:r>
              <a:rPr lang="en-US" dirty="0"/>
              <a:t>           O2 = I2 ^ I3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5F4583-BFA1-4467-8AD8-6ECEF1B9AB74}"/>
              </a:ext>
            </a:extLst>
          </p:cNvPr>
          <p:cNvSpPr txBox="1"/>
          <p:nvPr/>
        </p:nvSpPr>
        <p:spPr>
          <a:xfrm>
            <a:off x="5378636" y="4403882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1941D6-297E-46BD-9244-837F0B4C41D4}"/>
              </a:ext>
            </a:extLst>
          </p:cNvPr>
          <p:cNvCxnSpPr>
            <a:cxnSpLocks/>
          </p:cNvCxnSpPr>
          <p:nvPr/>
        </p:nvCxnSpPr>
        <p:spPr>
          <a:xfrm>
            <a:off x="5685345" y="4383187"/>
            <a:ext cx="758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28BB2A8-97CD-41B6-B284-FB2CEB5D3F31}"/>
              </a:ext>
            </a:extLst>
          </p:cNvPr>
          <p:cNvSpPr txBox="1"/>
          <p:nvPr/>
        </p:nvSpPr>
        <p:spPr>
          <a:xfrm>
            <a:off x="8429436" y="4156867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ADB5AF-407A-40C3-9C64-319A3852E7C0}"/>
              </a:ext>
            </a:extLst>
          </p:cNvPr>
          <p:cNvSpPr txBox="1"/>
          <p:nvPr/>
        </p:nvSpPr>
        <p:spPr>
          <a:xfrm>
            <a:off x="5486400" y="5663040"/>
            <a:ext cx="247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 = (A &amp; B &amp; C) ^ D</a:t>
            </a:r>
          </a:p>
          <a:p>
            <a:r>
              <a:rPr lang="en-US" b="1" dirty="0"/>
              <a:t>After FLATS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C78744-D612-469F-8234-3A3F30DF530E}"/>
              </a:ext>
            </a:extLst>
          </p:cNvPr>
          <p:cNvCxnSpPr>
            <a:cxnSpLocks/>
          </p:cNvCxnSpPr>
          <p:nvPr/>
        </p:nvCxnSpPr>
        <p:spPr>
          <a:xfrm flipH="1">
            <a:off x="6296006" y="1713168"/>
            <a:ext cx="22221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2E8FA3-FF39-4889-A19D-5E50301BA0A3}"/>
              </a:ext>
            </a:extLst>
          </p:cNvPr>
          <p:cNvCxnSpPr>
            <a:cxnSpLocks/>
          </p:cNvCxnSpPr>
          <p:nvPr/>
        </p:nvCxnSpPr>
        <p:spPr>
          <a:xfrm flipH="1">
            <a:off x="7622586" y="1714432"/>
            <a:ext cx="188230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30014C-CA2E-4E0F-89AE-CCA6AA43C577}"/>
              </a:ext>
            </a:extLst>
          </p:cNvPr>
          <p:cNvCxnSpPr>
            <a:cxnSpLocks/>
          </p:cNvCxnSpPr>
          <p:nvPr/>
        </p:nvCxnSpPr>
        <p:spPr>
          <a:xfrm flipH="1" flipV="1">
            <a:off x="7801126" y="1444370"/>
            <a:ext cx="1" cy="2753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49C357-B861-400C-B744-AD06FBFCD02A}"/>
              </a:ext>
            </a:extLst>
          </p:cNvPr>
          <p:cNvCxnSpPr>
            <a:cxnSpLocks/>
          </p:cNvCxnSpPr>
          <p:nvPr/>
        </p:nvCxnSpPr>
        <p:spPr>
          <a:xfrm flipV="1">
            <a:off x="6289635" y="1439622"/>
            <a:ext cx="516" cy="28011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3A4DCD-16AD-4F08-B96C-4551E311CFC1}"/>
              </a:ext>
            </a:extLst>
          </p:cNvPr>
          <p:cNvCxnSpPr>
            <a:cxnSpLocks/>
          </p:cNvCxnSpPr>
          <p:nvPr/>
        </p:nvCxnSpPr>
        <p:spPr>
          <a:xfrm flipH="1">
            <a:off x="6168696" y="4848739"/>
            <a:ext cx="285417" cy="0"/>
          </a:xfrm>
          <a:prstGeom prst="straightConnector1">
            <a:avLst/>
          </a:prstGeom>
          <a:ln w="63500">
            <a:solidFill>
              <a:srgbClr val="B07BD7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D9656FD-B11B-4585-8133-CB809D14B079}"/>
              </a:ext>
            </a:extLst>
          </p:cNvPr>
          <p:cNvSpPr txBox="1"/>
          <p:nvPr/>
        </p:nvSpPr>
        <p:spPr>
          <a:xfrm>
            <a:off x="5839001" y="4651782"/>
            <a:ext cx="49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B07BD7"/>
                </a:solidFill>
              </a:rPr>
              <a:t>‘1’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956E876-97C6-4956-9AA3-ED73691C4305}"/>
              </a:ext>
            </a:extLst>
          </p:cNvPr>
          <p:cNvSpPr txBox="1"/>
          <p:nvPr/>
        </p:nvSpPr>
        <p:spPr>
          <a:xfrm>
            <a:off x="9032609" y="1860728"/>
            <a:ext cx="9919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0xA32F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52E121-6EB4-4D42-A4AC-08D38588A083}"/>
              </a:ext>
            </a:extLst>
          </p:cNvPr>
          <p:cNvSpPr txBox="1"/>
          <p:nvPr/>
        </p:nvSpPr>
        <p:spPr>
          <a:xfrm>
            <a:off x="8972136" y="4328959"/>
            <a:ext cx="9919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0x1D4F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9C85EF-9C03-4C7D-9C58-8BE553AEC58F}"/>
              </a:ext>
            </a:extLst>
          </p:cNvPr>
          <p:cNvGrpSpPr/>
          <p:nvPr/>
        </p:nvGrpSpPr>
        <p:grpSpPr>
          <a:xfrm>
            <a:off x="1945817" y="1573148"/>
            <a:ext cx="1295400" cy="1120636"/>
            <a:chOff x="7138266" y="290975"/>
            <a:chExt cx="1295400" cy="112063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11C0FA6-C464-4FC1-9B65-F4218982E4B8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F0D365-BACC-483B-BE54-AD11EA546007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49DD374-68BF-4752-8DF1-37CCD0B4AF72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55C26-BBDF-4F0C-B33A-0DECE79AC311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96A6603-A532-4E60-AA46-ADFA05DD88CD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CC7B-A2E9-4AEE-AE4C-97DA307F20B1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89DA984-96F3-4330-89C1-B37E2787296B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C4A6E4A-C621-4A61-A9EA-404EB37A21E2}"/>
              </a:ext>
            </a:extLst>
          </p:cNvPr>
          <p:cNvCxnSpPr>
            <a:cxnSpLocks/>
          </p:cNvCxnSpPr>
          <p:nvPr/>
        </p:nvCxnSpPr>
        <p:spPr>
          <a:xfrm flipV="1">
            <a:off x="1216498" y="2262699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E14579E-A853-46FB-BCCE-8870E42E8CB0}"/>
              </a:ext>
            </a:extLst>
          </p:cNvPr>
          <p:cNvCxnSpPr>
            <a:cxnSpLocks/>
          </p:cNvCxnSpPr>
          <p:nvPr/>
        </p:nvCxnSpPr>
        <p:spPr>
          <a:xfrm flipV="1">
            <a:off x="1216498" y="2502321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3926D41-A962-4570-BC73-2BC0BE153CC5}"/>
              </a:ext>
            </a:extLst>
          </p:cNvPr>
          <p:cNvCxnSpPr>
            <a:cxnSpLocks/>
          </p:cNvCxnSpPr>
          <p:nvPr/>
        </p:nvCxnSpPr>
        <p:spPr>
          <a:xfrm flipH="1">
            <a:off x="1132926" y="3255719"/>
            <a:ext cx="2372380" cy="325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C8A8C2-603E-4006-B952-278F5D245D47}"/>
              </a:ext>
            </a:extLst>
          </p:cNvPr>
          <p:cNvCxnSpPr>
            <a:cxnSpLocks/>
          </p:cNvCxnSpPr>
          <p:nvPr/>
        </p:nvCxnSpPr>
        <p:spPr>
          <a:xfrm flipH="1">
            <a:off x="3078323" y="2014609"/>
            <a:ext cx="42584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F01DC25-98E6-4FF3-AA26-24983B5DB7ED}"/>
              </a:ext>
            </a:extLst>
          </p:cNvPr>
          <p:cNvCxnSpPr>
            <a:cxnSpLocks/>
          </p:cNvCxnSpPr>
          <p:nvPr/>
        </p:nvCxnSpPr>
        <p:spPr>
          <a:xfrm>
            <a:off x="3516210" y="2014610"/>
            <a:ext cx="0" cy="124110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2FAC0C9-D13B-4958-B50B-94F213716259}"/>
              </a:ext>
            </a:extLst>
          </p:cNvPr>
          <p:cNvSpPr txBox="1"/>
          <p:nvPr/>
        </p:nvSpPr>
        <p:spPr>
          <a:xfrm>
            <a:off x="850201" y="2612641"/>
            <a:ext cx="25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LUTA: O1 = open</a:t>
            </a:r>
          </a:p>
          <a:p>
            <a:r>
              <a:rPr lang="en-US" dirty="0"/>
              <a:t>           O2 = I2 &amp; I3 &amp; I4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F425EB-15A9-48D6-AD1C-FDB1738D9656}"/>
              </a:ext>
            </a:extLst>
          </p:cNvPr>
          <p:cNvSpPr txBox="1"/>
          <p:nvPr/>
        </p:nvSpPr>
        <p:spPr>
          <a:xfrm>
            <a:off x="897981" y="1852021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2033297-69AB-48C0-AE66-F6DC194215C6}"/>
              </a:ext>
            </a:extLst>
          </p:cNvPr>
          <p:cNvSpPr txBox="1"/>
          <p:nvPr/>
        </p:nvSpPr>
        <p:spPr>
          <a:xfrm>
            <a:off x="907389" y="2066978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191192C-3FA6-4088-9E09-9EC739E9E005}"/>
              </a:ext>
            </a:extLst>
          </p:cNvPr>
          <p:cNvCxnSpPr>
            <a:cxnSpLocks/>
          </p:cNvCxnSpPr>
          <p:nvPr/>
        </p:nvCxnSpPr>
        <p:spPr>
          <a:xfrm flipV="1">
            <a:off x="1216498" y="2046280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EA3CA73-B911-4BFF-905B-5D4ECC7A330D}"/>
              </a:ext>
            </a:extLst>
          </p:cNvPr>
          <p:cNvSpPr txBox="1"/>
          <p:nvPr/>
        </p:nvSpPr>
        <p:spPr>
          <a:xfrm>
            <a:off x="901213" y="2296376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64D20F6-7945-4BC2-B0C9-E09E493D2AE5}"/>
              </a:ext>
            </a:extLst>
          </p:cNvPr>
          <p:cNvCxnSpPr>
            <a:cxnSpLocks/>
          </p:cNvCxnSpPr>
          <p:nvPr/>
        </p:nvCxnSpPr>
        <p:spPr>
          <a:xfrm>
            <a:off x="1132927" y="3255718"/>
            <a:ext cx="5313" cy="119766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D2F6B63-7CBE-4DEC-B9FE-1FA138B2F05D}"/>
              </a:ext>
            </a:extLst>
          </p:cNvPr>
          <p:cNvGrpSpPr/>
          <p:nvPr/>
        </p:nvGrpSpPr>
        <p:grpSpPr>
          <a:xfrm>
            <a:off x="1882526" y="3974286"/>
            <a:ext cx="1295400" cy="1120636"/>
            <a:chOff x="7138266" y="290975"/>
            <a:chExt cx="1295400" cy="112063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EDB32AF-1800-4203-9091-ACA92A22FF06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6975204-F7CC-478A-A273-AB35FD7DB9C9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2753844-4445-482A-AC7C-35CD0DE88E70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6954163-8AAF-43F1-808C-005C50D9B7ED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D5533E2-7A45-4274-A873-5B5E090347A3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1AF0E9A-C1C3-438A-BCCA-C7B2C4B647F7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74D5631-6161-4E03-AC24-D34A96F42EC4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C451F3B-B6AE-4C7B-9083-8E902E6B41B2}"/>
              </a:ext>
            </a:extLst>
          </p:cNvPr>
          <p:cNvCxnSpPr>
            <a:cxnSpLocks/>
          </p:cNvCxnSpPr>
          <p:nvPr/>
        </p:nvCxnSpPr>
        <p:spPr>
          <a:xfrm flipV="1">
            <a:off x="1153207" y="4663837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E29462-3717-469C-9DD2-F43816C5F2C1}"/>
              </a:ext>
            </a:extLst>
          </p:cNvPr>
          <p:cNvCxnSpPr>
            <a:cxnSpLocks/>
          </p:cNvCxnSpPr>
          <p:nvPr/>
        </p:nvCxnSpPr>
        <p:spPr>
          <a:xfrm flipH="1">
            <a:off x="3015033" y="4415747"/>
            <a:ext cx="90029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758A724-802F-46E5-8F0F-5829D1B4355A}"/>
              </a:ext>
            </a:extLst>
          </p:cNvPr>
          <p:cNvSpPr txBox="1"/>
          <p:nvPr/>
        </p:nvSpPr>
        <p:spPr>
          <a:xfrm>
            <a:off x="907389" y="5042923"/>
            <a:ext cx="244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LUTB:  O1 = open</a:t>
            </a:r>
          </a:p>
          <a:p>
            <a:r>
              <a:rPr lang="en-US" dirty="0"/>
              <a:t>            O2 = I2 ^ I3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639DECD-480F-4258-88BA-ABE7D52E4DE0}"/>
              </a:ext>
            </a:extLst>
          </p:cNvPr>
          <p:cNvSpPr txBox="1"/>
          <p:nvPr/>
        </p:nvSpPr>
        <p:spPr>
          <a:xfrm>
            <a:off x="844098" y="4468116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F9B6A39-3682-4813-B655-70D8A56D97B6}"/>
              </a:ext>
            </a:extLst>
          </p:cNvPr>
          <p:cNvCxnSpPr>
            <a:cxnSpLocks/>
          </p:cNvCxnSpPr>
          <p:nvPr/>
        </p:nvCxnSpPr>
        <p:spPr>
          <a:xfrm>
            <a:off x="1126081" y="4447421"/>
            <a:ext cx="783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23F3DF1-2F24-47EB-9AE0-C819E2FB582B}"/>
              </a:ext>
            </a:extLst>
          </p:cNvPr>
          <p:cNvSpPr txBox="1"/>
          <p:nvPr/>
        </p:nvSpPr>
        <p:spPr>
          <a:xfrm>
            <a:off x="3894898" y="4221101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26437E9-FFB0-416C-971C-3B33A79633D6}"/>
              </a:ext>
            </a:extLst>
          </p:cNvPr>
          <p:cNvSpPr txBox="1"/>
          <p:nvPr/>
        </p:nvSpPr>
        <p:spPr>
          <a:xfrm>
            <a:off x="1116435" y="5725983"/>
            <a:ext cx="263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 = (A &amp; B &amp; C) ^ D</a:t>
            </a:r>
          </a:p>
          <a:p>
            <a:r>
              <a:rPr lang="en-US" b="1" dirty="0"/>
              <a:t>Original Post-Synthesis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DA6EC2C-4866-4F09-8ADC-75503A9BA895}"/>
              </a:ext>
            </a:extLst>
          </p:cNvPr>
          <p:cNvCxnSpPr>
            <a:cxnSpLocks/>
          </p:cNvCxnSpPr>
          <p:nvPr/>
        </p:nvCxnSpPr>
        <p:spPr>
          <a:xfrm>
            <a:off x="6289636" y="1442907"/>
            <a:ext cx="1537137" cy="425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CDB884D-47F7-4E10-BFC7-F7D83F26E76F}"/>
              </a:ext>
            </a:extLst>
          </p:cNvPr>
          <p:cNvSpPr txBox="1"/>
          <p:nvPr/>
        </p:nvSpPr>
        <p:spPr>
          <a:xfrm>
            <a:off x="10535619" y="3965216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410CF04-32C7-4EB4-B939-D545E3DD2307}"/>
              </a:ext>
            </a:extLst>
          </p:cNvPr>
          <p:cNvCxnSpPr>
            <a:cxnSpLocks/>
          </p:cNvCxnSpPr>
          <p:nvPr/>
        </p:nvCxnSpPr>
        <p:spPr>
          <a:xfrm flipH="1">
            <a:off x="6222867" y="4118561"/>
            <a:ext cx="222213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81C9238-482F-4375-9020-37093BE068A0}"/>
              </a:ext>
            </a:extLst>
          </p:cNvPr>
          <p:cNvCxnSpPr>
            <a:cxnSpLocks/>
          </p:cNvCxnSpPr>
          <p:nvPr/>
        </p:nvCxnSpPr>
        <p:spPr>
          <a:xfrm flipH="1">
            <a:off x="7549447" y="4119825"/>
            <a:ext cx="188230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58B557E-5102-4568-B14F-7041AA966CAE}"/>
              </a:ext>
            </a:extLst>
          </p:cNvPr>
          <p:cNvCxnSpPr>
            <a:cxnSpLocks/>
          </p:cNvCxnSpPr>
          <p:nvPr/>
        </p:nvCxnSpPr>
        <p:spPr>
          <a:xfrm flipH="1" flipV="1">
            <a:off x="7727987" y="3849763"/>
            <a:ext cx="1" cy="27536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BAFA9D4-04D7-4982-B14F-2B8583F8DA61}"/>
              </a:ext>
            </a:extLst>
          </p:cNvPr>
          <p:cNvCxnSpPr>
            <a:cxnSpLocks/>
          </p:cNvCxnSpPr>
          <p:nvPr/>
        </p:nvCxnSpPr>
        <p:spPr>
          <a:xfrm flipV="1">
            <a:off x="6216496" y="3845015"/>
            <a:ext cx="516" cy="280114"/>
          </a:xfrm>
          <a:prstGeom prst="straightConnector1">
            <a:avLst/>
          </a:prstGeom>
          <a:ln w="38100" cmpd="sng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510FB73-FC29-4E15-BB41-741D12752D48}"/>
              </a:ext>
            </a:extLst>
          </p:cNvPr>
          <p:cNvCxnSpPr>
            <a:cxnSpLocks/>
          </p:cNvCxnSpPr>
          <p:nvPr/>
        </p:nvCxnSpPr>
        <p:spPr>
          <a:xfrm>
            <a:off x="6216497" y="3848300"/>
            <a:ext cx="1537137" cy="4255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F547-6967-4137-B4BA-3253B8AC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FLATS Verification 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2B1A-E070-4295-A1AD-139F7A54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9" y="6391047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l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A4417B-7E80-4E35-999C-179DF7F4182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00B64-EA95-49ED-8F6E-11B0D6EB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5775" y="630937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9393D-3738-404E-A192-111B799D64A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92777-B981-4FE6-A60F-2F681CA140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0200" y="1752600"/>
            <a:ext cx="2726127" cy="2219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CB018-95AF-49A1-A9AA-E70D71676E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090226" y="1589659"/>
            <a:ext cx="2819487" cy="2588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877F8-808C-4ADB-A500-3F32057228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2083" y="1742301"/>
            <a:ext cx="2711874" cy="220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5DD12-9B28-4165-8C0B-F650C92D18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72" y="1601634"/>
            <a:ext cx="2600609" cy="2549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40744-F1A1-4012-8E82-0F5F6C499665}"/>
              </a:ext>
            </a:extLst>
          </p:cNvPr>
          <p:cNvSpPr txBox="1"/>
          <p:nvPr/>
        </p:nvSpPr>
        <p:spPr>
          <a:xfrm>
            <a:off x="579887" y="1660891"/>
            <a:ext cx="232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FPGA Die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6C6BCB-EF4C-46F3-8445-8260D10850E1}"/>
              </a:ext>
            </a:extLst>
          </p:cNvPr>
          <p:cNvCxnSpPr/>
          <p:nvPr/>
        </p:nvCxnSpPr>
        <p:spPr>
          <a:xfrm>
            <a:off x="1105667" y="2154215"/>
            <a:ext cx="217170" cy="5334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6E3CAF-C584-4016-BC7D-9B34398B728A}"/>
              </a:ext>
            </a:extLst>
          </p:cNvPr>
          <p:cNvSpPr txBox="1"/>
          <p:nvPr/>
        </p:nvSpPr>
        <p:spPr>
          <a:xfrm>
            <a:off x="301644" y="4187890"/>
            <a:ext cx="2524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FPGA Package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75C28-1B8D-4992-A119-724C31BF88EF}"/>
              </a:ext>
            </a:extLst>
          </p:cNvPr>
          <p:cNvSpPr txBox="1"/>
          <p:nvPr/>
        </p:nvSpPr>
        <p:spPr>
          <a:xfrm>
            <a:off x="3132243" y="1696191"/>
            <a:ext cx="304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P&amp;R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B1219-632B-4125-A177-3001C960A32E}"/>
              </a:ext>
            </a:extLst>
          </p:cNvPr>
          <p:cNvSpPr txBox="1"/>
          <p:nvPr/>
        </p:nvSpPr>
        <p:spPr>
          <a:xfrm>
            <a:off x="9238738" y="2947247"/>
            <a:ext cx="30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IR Lock-In</a:t>
            </a:r>
          </a:p>
          <a:p>
            <a:r>
              <a:rPr lang="en-US" b="1" dirty="0">
                <a:solidFill>
                  <a:schemeClr val="bg1"/>
                </a:solidFill>
              </a:rPr>
              <a:t>Beacons and Authenticators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F29C46-511B-427F-A1AA-E5E604775C7D}"/>
              </a:ext>
            </a:extLst>
          </p:cNvPr>
          <p:cNvCxnSpPr>
            <a:cxnSpLocks/>
          </p:cNvCxnSpPr>
          <p:nvPr/>
        </p:nvCxnSpPr>
        <p:spPr>
          <a:xfrm flipV="1">
            <a:off x="10334199" y="2615635"/>
            <a:ext cx="383632" cy="322577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0C4BF1-9D4C-41F4-83FD-DDD913E6975F}"/>
              </a:ext>
            </a:extLst>
          </p:cNvPr>
          <p:cNvSpPr txBox="1"/>
          <p:nvPr/>
        </p:nvSpPr>
        <p:spPr>
          <a:xfrm>
            <a:off x="4484544" y="3615273"/>
            <a:ext cx="16395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4 Beacons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54D26-0662-47B6-A0EE-FF9E3B93EC9F}"/>
              </a:ext>
            </a:extLst>
          </p:cNvPr>
          <p:cNvSpPr txBox="1"/>
          <p:nvPr/>
        </p:nvSpPr>
        <p:spPr>
          <a:xfrm>
            <a:off x="3249082" y="2520733"/>
            <a:ext cx="229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 Authenticators</a:t>
            </a:r>
            <a:r>
              <a:rPr lang="en-US" sz="2400" b="1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657B22-8C45-49B9-BAC7-9C71D846885C}"/>
              </a:ext>
            </a:extLst>
          </p:cNvPr>
          <p:cNvCxnSpPr>
            <a:cxnSpLocks/>
          </p:cNvCxnSpPr>
          <p:nvPr/>
        </p:nvCxnSpPr>
        <p:spPr>
          <a:xfrm flipV="1">
            <a:off x="3959411" y="2359694"/>
            <a:ext cx="471489" cy="25153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941F768-EEBE-491E-8324-2B9A8B0DF55C}"/>
              </a:ext>
            </a:extLst>
          </p:cNvPr>
          <p:cNvSpPr/>
          <p:nvPr/>
        </p:nvSpPr>
        <p:spPr>
          <a:xfrm>
            <a:off x="4499968" y="2181240"/>
            <a:ext cx="376064" cy="38368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594B79-4736-4E5E-80A0-07C975AB411A}"/>
              </a:ext>
            </a:extLst>
          </p:cNvPr>
          <p:cNvSpPr/>
          <p:nvPr/>
        </p:nvSpPr>
        <p:spPr>
          <a:xfrm>
            <a:off x="5051364" y="1592838"/>
            <a:ext cx="376064" cy="3064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DEB656-73F7-4D91-8DE8-5091DCCBC28B}"/>
              </a:ext>
            </a:extLst>
          </p:cNvPr>
          <p:cNvSpPr/>
          <p:nvPr/>
        </p:nvSpPr>
        <p:spPr>
          <a:xfrm>
            <a:off x="5471675" y="2241183"/>
            <a:ext cx="376064" cy="3064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0BE1AC-C9CA-4DDA-911E-F12571E38303}"/>
              </a:ext>
            </a:extLst>
          </p:cNvPr>
          <p:cNvCxnSpPr>
            <a:cxnSpLocks/>
          </p:cNvCxnSpPr>
          <p:nvPr/>
        </p:nvCxnSpPr>
        <p:spPr>
          <a:xfrm flipV="1">
            <a:off x="5212958" y="3177606"/>
            <a:ext cx="4611" cy="430025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6A1E893-E6A6-4483-8D59-F1F6B54F76AF}"/>
              </a:ext>
            </a:extLst>
          </p:cNvPr>
          <p:cNvSpPr/>
          <p:nvPr/>
        </p:nvSpPr>
        <p:spPr>
          <a:xfrm>
            <a:off x="5014170" y="2167274"/>
            <a:ext cx="376064" cy="38368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85B18A-A52C-4333-AFC8-F37F2C9FF64C}"/>
              </a:ext>
            </a:extLst>
          </p:cNvPr>
          <p:cNvSpPr/>
          <p:nvPr/>
        </p:nvSpPr>
        <p:spPr>
          <a:xfrm>
            <a:off x="5471675" y="1583161"/>
            <a:ext cx="376064" cy="383685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82E7E0-D99D-49BC-A4D3-65E671217D6E}"/>
              </a:ext>
            </a:extLst>
          </p:cNvPr>
          <p:cNvSpPr/>
          <p:nvPr/>
        </p:nvSpPr>
        <p:spPr>
          <a:xfrm>
            <a:off x="4516909" y="1564049"/>
            <a:ext cx="376064" cy="383685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B0C74-EBE1-448F-A7E0-0B9DC29472BB}"/>
              </a:ext>
            </a:extLst>
          </p:cNvPr>
          <p:cNvSpPr/>
          <p:nvPr/>
        </p:nvSpPr>
        <p:spPr>
          <a:xfrm>
            <a:off x="4575217" y="2938206"/>
            <a:ext cx="376064" cy="383685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F481E6-A8C6-4B92-81EB-2721F7F8780E}"/>
              </a:ext>
            </a:extLst>
          </p:cNvPr>
          <p:cNvSpPr/>
          <p:nvPr/>
        </p:nvSpPr>
        <p:spPr>
          <a:xfrm>
            <a:off x="5470386" y="2915887"/>
            <a:ext cx="376064" cy="383685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AE4D5E-9099-45BA-9556-EC51F7E27DF0}"/>
              </a:ext>
            </a:extLst>
          </p:cNvPr>
          <p:cNvSpPr txBox="1"/>
          <p:nvPr/>
        </p:nvSpPr>
        <p:spPr>
          <a:xfrm>
            <a:off x="3234080" y="4185104"/>
            <a:ext cx="281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FPGA Design SW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1C8B-526A-4D38-B47D-13DA5FBA4C68}"/>
              </a:ext>
            </a:extLst>
          </p:cNvPr>
          <p:cNvSpPr txBox="1"/>
          <p:nvPr/>
        </p:nvSpPr>
        <p:spPr>
          <a:xfrm>
            <a:off x="6206288" y="4192371"/>
            <a:ext cx="281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IR Single Frame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7FD732-9D08-42C6-BF18-BC309025B112}"/>
              </a:ext>
            </a:extLst>
          </p:cNvPr>
          <p:cNvSpPr txBox="1"/>
          <p:nvPr/>
        </p:nvSpPr>
        <p:spPr>
          <a:xfrm>
            <a:off x="9253419" y="4169644"/>
            <a:ext cx="281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IR after Lock-In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FA0D34F-BDA6-4232-9359-34CF6C2288CD}"/>
              </a:ext>
            </a:extLst>
          </p:cNvPr>
          <p:cNvSpPr/>
          <p:nvPr/>
        </p:nvSpPr>
        <p:spPr>
          <a:xfrm rot="5400000">
            <a:off x="2778757" y="2056016"/>
            <a:ext cx="523219" cy="5688367"/>
          </a:xfrm>
          <a:prstGeom prst="rightBrace">
            <a:avLst>
              <a:gd name="adj1" fmla="val 3106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450B755F-476E-47D8-AE59-2FCDC6F67180}"/>
              </a:ext>
            </a:extLst>
          </p:cNvPr>
          <p:cNvSpPr/>
          <p:nvPr/>
        </p:nvSpPr>
        <p:spPr>
          <a:xfrm rot="5400000">
            <a:off x="8781673" y="1970285"/>
            <a:ext cx="523219" cy="5905066"/>
          </a:xfrm>
          <a:prstGeom prst="rightBrace">
            <a:avLst>
              <a:gd name="adj1" fmla="val 3106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62163C-C5BA-43A0-916D-1FCC96A7ADF6}"/>
              </a:ext>
            </a:extLst>
          </p:cNvPr>
          <p:cNvSpPr txBox="1"/>
          <p:nvPr/>
        </p:nvSpPr>
        <p:spPr>
          <a:xfrm>
            <a:off x="1838987" y="5272745"/>
            <a:ext cx="267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FLATS Insertion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13FD72-1B5F-4C53-9770-3751308787F9}"/>
              </a:ext>
            </a:extLst>
          </p:cNvPr>
          <p:cNvSpPr txBox="1"/>
          <p:nvPr/>
        </p:nvSpPr>
        <p:spPr>
          <a:xfrm>
            <a:off x="7899776" y="5268930"/>
            <a:ext cx="322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FLATS Verification</a:t>
            </a:r>
          </a:p>
        </p:txBody>
      </p:sp>
    </p:spTree>
    <p:extLst>
      <p:ext uri="{BB962C8B-B14F-4D97-AF65-F5344CB8AC3E}">
        <p14:creationId xmlns:p14="http://schemas.microsoft.com/office/powerpoint/2010/main" val="23255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6" grpId="0"/>
      <p:bldP spid="17" grpId="0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/>
      <p:bldP spid="35" grpId="0"/>
      <p:bldP spid="36" grpId="0"/>
      <p:bldP spid="30" grpId="0" animBg="1"/>
      <p:bldP spid="37" grpId="0" animBg="1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2A9F-7524-497C-9152-B4DB5C6E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9525000" cy="1079025"/>
          </a:xfrm>
        </p:spPr>
        <p:txBody>
          <a:bodyPr/>
          <a:lstStyle/>
          <a:p>
            <a:r>
              <a:rPr lang="en-US" dirty="0"/>
              <a:t>FLATS Authentication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BD912-1469-449C-B94A-6F21A5B07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49658"/>
            <a:ext cx="4716378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7FDDE3-0631-462C-AFCD-12EB4CBD8A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9" b="9295"/>
          <a:stretch/>
        </p:blipFill>
        <p:spPr>
          <a:xfrm>
            <a:off x="1752600" y="1447800"/>
            <a:ext cx="3352800" cy="2804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6939D-E778-4C2D-855C-386218EBBF3D}"/>
              </a:ext>
            </a:extLst>
          </p:cNvPr>
          <p:cNvSpPr txBox="1"/>
          <p:nvPr/>
        </p:nvSpPr>
        <p:spPr>
          <a:xfrm>
            <a:off x="1447800" y="4359081"/>
            <a:ext cx="441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Beacons and Authenticators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B54B9-8D86-4261-844E-3BDFD1D6C83F}"/>
              </a:ext>
            </a:extLst>
          </p:cNvPr>
          <p:cNvSpPr txBox="1"/>
          <p:nvPr/>
        </p:nvSpPr>
        <p:spPr>
          <a:xfrm>
            <a:off x="6477000" y="4321593"/>
            <a:ext cx="593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ISCAS-85 c432 Experimental Results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332F5-7919-44A3-93FF-674892F1B50E}"/>
              </a:ext>
            </a:extLst>
          </p:cNvPr>
          <p:cNvSpPr txBox="1"/>
          <p:nvPr/>
        </p:nvSpPr>
        <p:spPr>
          <a:xfrm>
            <a:off x="459388" y="5018040"/>
            <a:ext cx="5939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ISCAS-85 Benchmark Circuits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&lt; 12% area penalty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~ 15 µW per oscillator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F9ECBA-EED7-457C-9E48-9AFAB48074E3}"/>
              </a:ext>
            </a:extLst>
          </p:cNvPr>
          <p:cNvCxnSpPr>
            <a:cxnSpLocks/>
          </p:cNvCxnSpPr>
          <p:nvPr/>
        </p:nvCxnSpPr>
        <p:spPr>
          <a:xfrm flipH="1">
            <a:off x="7543800" y="2673971"/>
            <a:ext cx="228600" cy="10598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701941-22D6-4EA7-9C52-FB29939C230E}"/>
              </a:ext>
            </a:extLst>
          </p:cNvPr>
          <p:cNvCxnSpPr>
            <a:cxnSpLocks/>
          </p:cNvCxnSpPr>
          <p:nvPr/>
        </p:nvCxnSpPr>
        <p:spPr>
          <a:xfrm>
            <a:off x="8263689" y="2673971"/>
            <a:ext cx="228600" cy="2978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A88ACE-E146-4E76-B45D-74A82FDB7267}"/>
              </a:ext>
            </a:extLst>
          </p:cNvPr>
          <p:cNvCxnSpPr>
            <a:cxnSpLocks/>
          </p:cNvCxnSpPr>
          <p:nvPr/>
        </p:nvCxnSpPr>
        <p:spPr>
          <a:xfrm flipV="1">
            <a:off x="8334013" y="1961288"/>
            <a:ext cx="1171754" cy="50369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E1C541-55F9-4DB4-9FD4-BAB16392CA98}"/>
              </a:ext>
            </a:extLst>
          </p:cNvPr>
          <p:cNvCxnSpPr>
            <a:cxnSpLocks/>
          </p:cNvCxnSpPr>
          <p:nvPr/>
        </p:nvCxnSpPr>
        <p:spPr>
          <a:xfrm flipV="1">
            <a:off x="8153400" y="1521702"/>
            <a:ext cx="2286000" cy="671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5DF84C-56CE-4AFC-A874-F8F445198142}"/>
              </a:ext>
            </a:extLst>
          </p:cNvPr>
          <p:cNvSpPr txBox="1"/>
          <p:nvPr/>
        </p:nvSpPr>
        <p:spPr>
          <a:xfrm>
            <a:off x="6963508" y="2027640"/>
            <a:ext cx="149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Tampered</a:t>
            </a:r>
          </a:p>
          <a:p>
            <a:r>
              <a:rPr lang="en-US" b="1" dirty="0">
                <a:solidFill>
                  <a:srgbClr val="FF0000"/>
                </a:solidFill>
              </a:rPr>
              <a:t>Authenticator</a:t>
            </a:r>
          </a:p>
        </p:txBody>
      </p:sp>
    </p:spTree>
    <p:extLst>
      <p:ext uri="{BB962C8B-B14F-4D97-AF65-F5344CB8AC3E}">
        <p14:creationId xmlns:p14="http://schemas.microsoft.com/office/powerpoint/2010/main" val="33383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F547-6967-4137-B4BA-3253B8AC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FLATS Resolution with COTS IR Imager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2B1A-E070-4295-A1AD-139F7A54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9" y="6391047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l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A4417B-7E80-4E35-999C-179DF7F4182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B1219-632B-4125-A177-3001C960A32E}"/>
              </a:ext>
            </a:extLst>
          </p:cNvPr>
          <p:cNvSpPr txBox="1"/>
          <p:nvPr/>
        </p:nvSpPr>
        <p:spPr>
          <a:xfrm>
            <a:off x="9255605" y="3513974"/>
            <a:ext cx="304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IR Lock-In</a:t>
            </a:r>
          </a:p>
          <a:p>
            <a:r>
              <a:rPr lang="en-US" sz="2000" b="1">
                <a:solidFill>
                  <a:schemeClr val="bg1"/>
                </a:solidFill>
              </a:rPr>
              <a:t>Beacons and Authenticators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F3122-BC2F-4329-88FF-EFC7AC0A3EB9}"/>
              </a:ext>
            </a:extLst>
          </p:cNvPr>
          <p:cNvSpPr txBox="1"/>
          <p:nvPr/>
        </p:nvSpPr>
        <p:spPr>
          <a:xfrm>
            <a:off x="164309" y="5749971"/>
            <a:ext cx="1139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Single-LUT tamper detection possible using 25 µm x 25 µm COTS IR imager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818811-FD31-46AA-97FE-7E9E640A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433" y="1390795"/>
            <a:ext cx="2078167" cy="25146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86F23D4-483B-4CAC-AADA-C51D812A9EF9}"/>
              </a:ext>
            </a:extLst>
          </p:cNvPr>
          <p:cNvSpPr txBox="1"/>
          <p:nvPr/>
        </p:nvSpPr>
        <p:spPr>
          <a:xfrm>
            <a:off x="145176" y="3893218"/>
            <a:ext cx="228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Prototype Setup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C96CF-F165-4845-9BFA-472B8883498B}"/>
              </a:ext>
            </a:extLst>
          </p:cNvPr>
          <p:cNvSpPr txBox="1"/>
          <p:nvPr/>
        </p:nvSpPr>
        <p:spPr>
          <a:xfrm>
            <a:off x="4404161" y="4724786"/>
            <a:ext cx="2042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75 µm x 75 µm </a:t>
            </a:r>
            <a:r>
              <a:rPr lang="en-US" sz="2400" b="1" dirty="0"/>
              <a:t>FPGA P&amp;R</a:t>
            </a:r>
            <a:endParaRPr lang="en-US" sz="2800" b="1" dirty="0"/>
          </a:p>
        </p:txBody>
      </p:sp>
      <p:pic>
        <p:nvPicPr>
          <p:cNvPr id="10" name="Picture 2" descr="https://lh3.googleusercontent.com/903jA2Av9LPHMa5t3YLpiLrDTrZdbCq3HgzKJWdIw9quVcO18op5JTmpZLvxao7hL1uuQUGznPLUhaJQNC7Wq1IarqhmGKIvH4O8spplxHj1A_MohZNNW6TJd-wsNZGo9okC9n8VEgM">
            <a:extLst>
              <a:ext uri="{FF2B5EF4-FFF2-40B4-BE49-F238E27FC236}">
                <a16:creationId xmlns:a16="http://schemas.microsoft.com/office/drawing/2014/main" id="{8E2FE793-960B-4C78-9A85-EF3B45D9A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/>
          <a:stretch/>
        </p:blipFill>
        <p:spPr bwMode="auto">
          <a:xfrm>
            <a:off x="7192281" y="1361855"/>
            <a:ext cx="4886360" cy="324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lh3.googleusercontent.com/PqDKvRc0c3q8EMZTuOzGh_C6a_e4ec0wWENWdn_8wniVu41oemyKU70wpx0ZJfRr4GtRes1fVgBb_AaeY060ZlxTL_f-daSAy2CKs6q1qAju0Nca1v23Fa-p5wY8yVGe-eCwWB4XLuk">
            <a:extLst>
              <a:ext uri="{FF2B5EF4-FFF2-40B4-BE49-F238E27FC236}">
                <a16:creationId xmlns:a16="http://schemas.microsoft.com/office/drawing/2014/main" id="{5448C7D8-0E05-4D3B-BE11-5D0D5799D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5" t="36400" r="50146" b="8400"/>
          <a:stretch/>
        </p:blipFill>
        <p:spPr bwMode="auto">
          <a:xfrm>
            <a:off x="4118021" y="1244835"/>
            <a:ext cx="2347256" cy="35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7BED03-D54F-45DA-80A2-BD6FAC4D2F21}"/>
              </a:ext>
            </a:extLst>
          </p:cNvPr>
          <p:cNvSpPr txBox="1"/>
          <p:nvPr/>
        </p:nvSpPr>
        <p:spPr>
          <a:xfrm>
            <a:off x="4081772" y="1218110"/>
            <a:ext cx="117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slice1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7C3A9-1DC7-497D-9732-4FEF8D2065CF}"/>
              </a:ext>
            </a:extLst>
          </p:cNvPr>
          <p:cNvSpPr txBox="1"/>
          <p:nvPr/>
        </p:nvSpPr>
        <p:spPr>
          <a:xfrm>
            <a:off x="4074052" y="1802885"/>
            <a:ext cx="117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slice2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B6C40-7325-40EA-99EB-F9CE726F26A2}"/>
              </a:ext>
            </a:extLst>
          </p:cNvPr>
          <p:cNvSpPr txBox="1"/>
          <p:nvPr/>
        </p:nvSpPr>
        <p:spPr>
          <a:xfrm>
            <a:off x="4021058" y="3431721"/>
            <a:ext cx="117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slice3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426E9A-7EC0-4BEA-A1FD-2482D3A1A9C7}"/>
              </a:ext>
            </a:extLst>
          </p:cNvPr>
          <p:cNvSpPr txBox="1"/>
          <p:nvPr/>
        </p:nvSpPr>
        <p:spPr>
          <a:xfrm>
            <a:off x="4021058" y="4062496"/>
            <a:ext cx="117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slice4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ECED-CBCE-4E98-93C1-824D95AA8E9C}"/>
              </a:ext>
            </a:extLst>
          </p:cNvPr>
          <p:cNvSpPr txBox="1"/>
          <p:nvPr/>
        </p:nvSpPr>
        <p:spPr>
          <a:xfrm>
            <a:off x="5432925" y="1362960"/>
            <a:ext cx="117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07BD7"/>
                </a:solidFill>
              </a:rPr>
              <a:t>slice5</a:t>
            </a:r>
            <a:endParaRPr lang="en-US" dirty="0">
              <a:solidFill>
                <a:srgbClr val="B07BD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9D7A74-693F-4CA0-97EF-D4F5A224A59C}"/>
              </a:ext>
            </a:extLst>
          </p:cNvPr>
          <p:cNvSpPr txBox="1"/>
          <p:nvPr/>
        </p:nvSpPr>
        <p:spPr>
          <a:xfrm>
            <a:off x="5425840" y="1862966"/>
            <a:ext cx="117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6633"/>
                </a:solidFill>
              </a:rPr>
              <a:t>slice6</a:t>
            </a:r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9D8F5-2509-4C6D-891D-F7CC48EBC8B7}"/>
              </a:ext>
            </a:extLst>
          </p:cNvPr>
          <p:cNvSpPr txBox="1"/>
          <p:nvPr/>
        </p:nvSpPr>
        <p:spPr>
          <a:xfrm>
            <a:off x="5425840" y="3621885"/>
            <a:ext cx="117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07BD7"/>
                </a:solidFill>
              </a:rPr>
              <a:t>slice7</a:t>
            </a:r>
            <a:endParaRPr lang="en-US" dirty="0">
              <a:solidFill>
                <a:srgbClr val="B07BD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A75C2-410B-4BD8-8F6C-A56F6444C3DB}"/>
              </a:ext>
            </a:extLst>
          </p:cNvPr>
          <p:cNvSpPr txBox="1"/>
          <p:nvPr/>
        </p:nvSpPr>
        <p:spPr>
          <a:xfrm>
            <a:off x="5388956" y="4134712"/>
            <a:ext cx="117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slice8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DE813F-016E-4116-97D2-92563C85842F}"/>
              </a:ext>
            </a:extLst>
          </p:cNvPr>
          <p:cNvCxnSpPr>
            <a:cxnSpLocks/>
          </p:cNvCxnSpPr>
          <p:nvPr/>
        </p:nvCxnSpPr>
        <p:spPr>
          <a:xfrm>
            <a:off x="7685277" y="3513974"/>
            <a:ext cx="42672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BF4490-C8CA-4144-8328-04C8C68B2D33}"/>
              </a:ext>
            </a:extLst>
          </p:cNvPr>
          <p:cNvSpPr txBox="1"/>
          <p:nvPr/>
        </p:nvSpPr>
        <p:spPr>
          <a:xfrm>
            <a:off x="8929891" y="3424780"/>
            <a:ext cx="177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mirroring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92119-285B-4E00-8256-C76E8DE6AA09}"/>
              </a:ext>
            </a:extLst>
          </p:cNvPr>
          <p:cNvSpPr txBox="1"/>
          <p:nvPr/>
        </p:nvSpPr>
        <p:spPr>
          <a:xfrm>
            <a:off x="8911317" y="4978484"/>
            <a:ext cx="160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IR Imaging</a:t>
            </a:r>
            <a:endParaRPr lang="en-US" sz="28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95F678-10F0-41E6-BCF6-A0CF903A1E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583" t="30517" r="36976" b="31431"/>
          <a:stretch/>
        </p:blipFill>
        <p:spPr>
          <a:xfrm>
            <a:off x="2548954" y="1388579"/>
            <a:ext cx="1016692" cy="16182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FFE40CE-B38D-4277-96A9-E02D20893DCE}"/>
              </a:ext>
            </a:extLst>
          </p:cNvPr>
          <p:cNvSpPr txBox="1"/>
          <p:nvPr/>
        </p:nvSpPr>
        <p:spPr>
          <a:xfrm>
            <a:off x="2533911" y="2963115"/>
            <a:ext cx="953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FPGA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61373-2325-4F71-BFB0-EC46E3BB0957}"/>
              </a:ext>
            </a:extLst>
          </p:cNvPr>
          <p:cNvCxnSpPr>
            <a:cxnSpLocks/>
          </p:cNvCxnSpPr>
          <p:nvPr/>
        </p:nvCxnSpPr>
        <p:spPr>
          <a:xfrm flipV="1">
            <a:off x="3415591" y="1276127"/>
            <a:ext cx="697831" cy="2016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58EBA4-FD96-48BC-B814-B9D21C2DE84E}"/>
              </a:ext>
            </a:extLst>
          </p:cNvPr>
          <p:cNvCxnSpPr>
            <a:cxnSpLocks/>
          </p:cNvCxnSpPr>
          <p:nvPr/>
        </p:nvCxnSpPr>
        <p:spPr>
          <a:xfrm>
            <a:off x="3440818" y="1679824"/>
            <a:ext cx="616656" cy="30396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E2FE2-39C7-42B9-AB0F-E820192A934D}"/>
              </a:ext>
            </a:extLst>
          </p:cNvPr>
          <p:cNvSpPr/>
          <p:nvPr/>
        </p:nvSpPr>
        <p:spPr>
          <a:xfrm>
            <a:off x="3350252" y="1489252"/>
            <a:ext cx="137008" cy="1905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553C12-F7DF-45A7-90DD-32F763458A65}"/>
              </a:ext>
            </a:extLst>
          </p:cNvPr>
          <p:cNvCxnSpPr>
            <a:cxnSpLocks/>
          </p:cNvCxnSpPr>
          <p:nvPr/>
        </p:nvCxnSpPr>
        <p:spPr>
          <a:xfrm>
            <a:off x="8077200" y="4649023"/>
            <a:ext cx="3276600" cy="273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5B2222-9A97-4FBB-B91F-BF3E44A7A28E}"/>
              </a:ext>
            </a:extLst>
          </p:cNvPr>
          <p:cNvCxnSpPr>
            <a:cxnSpLocks/>
          </p:cNvCxnSpPr>
          <p:nvPr/>
        </p:nvCxnSpPr>
        <p:spPr>
          <a:xfrm>
            <a:off x="8077200" y="4456583"/>
            <a:ext cx="0" cy="38487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6C637B-1637-4055-9171-4007A35939C8}"/>
              </a:ext>
            </a:extLst>
          </p:cNvPr>
          <p:cNvCxnSpPr>
            <a:cxnSpLocks/>
          </p:cNvCxnSpPr>
          <p:nvPr/>
        </p:nvCxnSpPr>
        <p:spPr>
          <a:xfrm>
            <a:off x="11353800" y="4494109"/>
            <a:ext cx="0" cy="38487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3C631-B9DA-4BA9-8683-73EEE895483A}"/>
              </a:ext>
            </a:extLst>
          </p:cNvPr>
          <p:cNvSpPr txBox="1"/>
          <p:nvPr/>
        </p:nvSpPr>
        <p:spPr>
          <a:xfrm>
            <a:off x="9484205" y="4619382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75 µm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B0CFA0-DFC4-4671-9190-686854B60EFC}"/>
              </a:ext>
            </a:extLst>
          </p:cNvPr>
          <p:cNvCxnSpPr>
            <a:cxnSpLocks/>
          </p:cNvCxnSpPr>
          <p:nvPr/>
        </p:nvCxnSpPr>
        <p:spPr>
          <a:xfrm>
            <a:off x="4081772" y="4767085"/>
            <a:ext cx="238350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AA7F78-5072-4434-AFD9-5621D0CFFC53}"/>
              </a:ext>
            </a:extLst>
          </p:cNvPr>
          <p:cNvCxnSpPr>
            <a:cxnSpLocks/>
          </p:cNvCxnSpPr>
          <p:nvPr/>
        </p:nvCxnSpPr>
        <p:spPr>
          <a:xfrm flipV="1">
            <a:off x="6488137" y="1225731"/>
            <a:ext cx="0" cy="35632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C1943-5046-4F5A-8335-081FD4E3D12C}"/>
              </a:ext>
            </a:extLst>
          </p:cNvPr>
          <p:cNvCxnSpPr>
            <a:cxnSpLocks/>
          </p:cNvCxnSpPr>
          <p:nvPr/>
        </p:nvCxnSpPr>
        <p:spPr>
          <a:xfrm flipV="1">
            <a:off x="4087837" y="1225731"/>
            <a:ext cx="0" cy="35632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F584E82-A5EB-4CEC-8254-F535F6B29A8F}"/>
              </a:ext>
            </a:extLst>
          </p:cNvPr>
          <p:cNvCxnSpPr>
            <a:cxnSpLocks/>
          </p:cNvCxnSpPr>
          <p:nvPr/>
        </p:nvCxnSpPr>
        <p:spPr>
          <a:xfrm flipH="1">
            <a:off x="4081773" y="1264474"/>
            <a:ext cx="240636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DB13A8-311F-490D-BD26-21C51B4FFEFF}"/>
              </a:ext>
            </a:extLst>
          </p:cNvPr>
          <p:cNvCxnSpPr>
            <a:cxnSpLocks/>
          </p:cNvCxnSpPr>
          <p:nvPr/>
        </p:nvCxnSpPr>
        <p:spPr>
          <a:xfrm flipV="1">
            <a:off x="7191375" y="1947735"/>
            <a:ext cx="0" cy="17763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CC6AB2-2C7B-4545-8A63-4002FBC054AC}"/>
              </a:ext>
            </a:extLst>
          </p:cNvPr>
          <p:cNvCxnSpPr>
            <a:cxnSpLocks/>
          </p:cNvCxnSpPr>
          <p:nvPr/>
        </p:nvCxnSpPr>
        <p:spPr>
          <a:xfrm flipH="1">
            <a:off x="7038975" y="3724108"/>
            <a:ext cx="3048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4ABA11-7E4F-4E8A-9DAC-13A9B14848D1}"/>
              </a:ext>
            </a:extLst>
          </p:cNvPr>
          <p:cNvSpPr txBox="1"/>
          <p:nvPr/>
        </p:nvSpPr>
        <p:spPr>
          <a:xfrm rot="16200000">
            <a:off x="6465696" y="266261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75 µm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BDDB62-E77F-4FF2-8FAE-A27D2B5D47ED}"/>
              </a:ext>
            </a:extLst>
          </p:cNvPr>
          <p:cNvCxnSpPr>
            <a:cxnSpLocks/>
          </p:cNvCxnSpPr>
          <p:nvPr/>
        </p:nvCxnSpPr>
        <p:spPr>
          <a:xfrm flipH="1">
            <a:off x="7038975" y="1921576"/>
            <a:ext cx="3048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6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2" grpId="0"/>
      <p:bldP spid="34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7" grpId="0"/>
      <p:bldP spid="24" grpId="0"/>
      <p:bldP spid="23" grpId="0"/>
      <p:bldP spid="29" grpId="0" animBg="1"/>
      <p:bldP spid="44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be 59">
            <a:extLst>
              <a:ext uri="{FF2B5EF4-FFF2-40B4-BE49-F238E27FC236}">
                <a16:creationId xmlns:a16="http://schemas.microsoft.com/office/drawing/2014/main" id="{7FD7D892-C52F-474E-9AEC-5FB3811C842E}"/>
              </a:ext>
            </a:extLst>
          </p:cNvPr>
          <p:cNvSpPr/>
          <p:nvPr/>
        </p:nvSpPr>
        <p:spPr>
          <a:xfrm>
            <a:off x="476420" y="2799321"/>
            <a:ext cx="7926454" cy="2093496"/>
          </a:xfrm>
          <a:prstGeom prst="cube">
            <a:avLst>
              <a:gd name="adj" fmla="val 74207"/>
            </a:avLst>
          </a:prstGeom>
          <a:solidFill>
            <a:srgbClr val="497637">
              <a:lumMod val="40000"/>
              <a:lumOff val="60000"/>
            </a:srgbClr>
          </a:solidFill>
          <a:ln w="12700" cap="flat" cmpd="sng" algn="ctr">
            <a:solidFill>
              <a:srgbClr val="5456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965D19-E100-408D-BCF5-17AD74620E50}"/>
              </a:ext>
            </a:extLst>
          </p:cNvPr>
          <p:cNvSpPr txBox="1"/>
          <p:nvPr/>
        </p:nvSpPr>
        <p:spPr>
          <a:xfrm>
            <a:off x="852112" y="4457810"/>
            <a:ext cx="231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65B"/>
                </a:solidFill>
                <a:latin typeface="Calibri" panose="020F0502020204030204"/>
              </a:rPr>
              <a:t>FPGA Si  Substrate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DCD7BB-27AE-44FD-9FD3-8D32B180F549}"/>
              </a:ext>
            </a:extLst>
          </p:cNvPr>
          <p:cNvSpPr/>
          <p:nvPr/>
        </p:nvSpPr>
        <p:spPr>
          <a:xfrm>
            <a:off x="1704417" y="4899205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71DF030-EF1C-4A14-A79C-07F443411745}"/>
              </a:ext>
            </a:extLst>
          </p:cNvPr>
          <p:cNvSpPr/>
          <p:nvPr/>
        </p:nvSpPr>
        <p:spPr>
          <a:xfrm>
            <a:off x="2354749" y="4899205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E4E094E-DBE6-4608-AFA7-295F0EE7177D}"/>
              </a:ext>
            </a:extLst>
          </p:cNvPr>
          <p:cNvSpPr/>
          <p:nvPr/>
        </p:nvSpPr>
        <p:spPr>
          <a:xfrm>
            <a:off x="3088174" y="4890938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34BE613-3AC2-4E39-ACE4-3B613537896B}"/>
              </a:ext>
            </a:extLst>
          </p:cNvPr>
          <p:cNvSpPr/>
          <p:nvPr/>
        </p:nvSpPr>
        <p:spPr>
          <a:xfrm>
            <a:off x="3779238" y="4899205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02C2806-B415-4BD6-9872-DA901B838A62}"/>
              </a:ext>
            </a:extLst>
          </p:cNvPr>
          <p:cNvSpPr/>
          <p:nvPr/>
        </p:nvSpPr>
        <p:spPr>
          <a:xfrm>
            <a:off x="4369788" y="4895012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50BBD73-1E8E-4D15-BB87-80E488366C40}"/>
              </a:ext>
            </a:extLst>
          </p:cNvPr>
          <p:cNvSpPr/>
          <p:nvPr/>
        </p:nvSpPr>
        <p:spPr>
          <a:xfrm>
            <a:off x="5103213" y="4908041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95661E6-A031-4172-AA7D-B321711538A2}"/>
              </a:ext>
            </a:extLst>
          </p:cNvPr>
          <p:cNvSpPr/>
          <p:nvPr/>
        </p:nvSpPr>
        <p:spPr>
          <a:xfrm>
            <a:off x="966593" y="4908041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B45AF73-ECD8-4F54-86E0-16C74E5867F6}"/>
              </a:ext>
            </a:extLst>
          </p:cNvPr>
          <p:cNvSpPr/>
          <p:nvPr/>
        </p:nvSpPr>
        <p:spPr>
          <a:xfrm>
            <a:off x="5992934" y="4890938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B55FE0A-92A9-4B1A-811C-2BB58A94546F}"/>
              </a:ext>
            </a:extLst>
          </p:cNvPr>
          <p:cNvCxnSpPr/>
          <p:nvPr/>
        </p:nvCxnSpPr>
        <p:spPr>
          <a:xfrm>
            <a:off x="1736213" y="3111076"/>
            <a:ext cx="6305550" cy="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5038CA-28A9-4454-8991-065B4FB48D63}"/>
              </a:ext>
            </a:extLst>
          </p:cNvPr>
          <p:cNvCxnSpPr>
            <a:cxnSpLocks/>
          </p:cNvCxnSpPr>
          <p:nvPr/>
        </p:nvCxnSpPr>
        <p:spPr>
          <a:xfrm flipH="1">
            <a:off x="471294" y="4872862"/>
            <a:ext cx="6375446" cy="0"/>
          </a:xfrm>
          <a:prstGeom prst="straightConnector1">
            <a:avLst/>
          </a:prstGeom>
          <a:noFill/>
          <a:ln w="63500" cap="flat" cmpd="sng" algn="ctr">
            <a:solidFill>
              <a:srgbClr val="ED7D31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C934867-64D2-4FEC-AC32-3405CA8CD1E5}"/>
              </a:ext>
            </a:extLst>
          </p:cNvPr>
          <p:cNvCxnSpPr/>
          <p:nvPr/>
        </p:nvCxnSpPr>
        <p:spPr>
          <a:xfrm>
            <a:off x="1308001" y="3537961"/>
            <a:ext cx="6305550" cy="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C59C3F-7984-4184-972D-0C2CCBBA2893}"/>
              </a:ext>
            </a:extLst>
          </p:cNvPr>
          <p:cNvCxnSpPr/>
          <p:nvPr/>
        </p:nvCxnSpPr>
        <p:spPr>
          <a:xfrm>
            <a:off x="966593" y="3915303"/>
            <a:ext cx="6305550" cy="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234F2E-349F-4D2E-955F-48A9BC2EFA91}"/>
              </a:ext>
            </a:extLst>
          </p:cNvPr>
          <p:cNvCxnSpPr>
            <a:cxnSpLocks/>
          </p:cNvCxnSpPr>
          <p:nvPr/>
        </p:nvCxnSpPr>
        <p:spPr>
          <a:xfrm flipV="1">
            <a:off x="912445" y="2799321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B2290C0-D16A-413F-A31A-5DED9CBA5198}"/>
              </a:ext>
            </a:extLst>
          </p:cNvPr>
          <p:cNvCxnSpPr>
            <a:cxnSpLocks/>
          </p:cNvCxnSpPr>
          <p:nvPr/>
        </p:nvCxnSpPr>
        <p:spPr>
          <a:xfrm flipV="1">
            <a:off x="1477810" y="2799321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956F5F-3489-467D-BAF5-D045AB13E9D1}"/>
              </a:ext>
            </a:extLst>
          </p:cNvPr>
          <p:cNvCxnSpPr>
            <a:cxnSpLocks/>
          </p:cNvCxnSpPr>
          <p:nvPr/>
        </p:nvCxnSpPr>
        <p:spPr>
          <a:xfrm flipV="1">
            <a:off x="2076792" y="279293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15085E7-30DA-4E25-A556-7FB28CEF7276}"/>
              </a:ext>
            </a:extLst>
          </p:cNvPr>
          <p:cNvCxnSpPr>
            <a:cxnSpLocks/>
          </p:cNvCxnSpPr>
          <p:nvPr/>
        </p:nvCxnSpPr>
        <p:spPr>
          <a:xfrm flipV="1">
            <a:off x="2648693" y="279293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6DCFF49-16D6-45C5-B713-82C2B4F10848}"/>
              </a:ext>
            </a:extLst>
          </p:cNvPr>
          <p:cNvCxnSpPr>
            <a:cxnSpLocks/>
          </p:cNvCxnSpPr>
          <p:nvPr/>
        </p:nvCxnSpPr>
        <p:spPr>
          <a:xfrm flipV="1">
            <a:off x="3340368" y="279293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C0BC534-6AC6-4ACE-B72F-503BA87046C8}"/>
              </a:ext>
            </a:extLst>
          </p:cNvPr>
          <p:cNvCxnSpPr>
            <a:cxnSpLocks/>
          </p:cNvCxnSpPr>
          <p:nvPr/>
        </p:nvCxnSpPr>
        <p:spPr>
          <a:xfrm flipV="1">
            <a:off x="3980063" y="282562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0CC49DC-2A87-4F13-AC79-8F7250C34D3B}"/>
              </a:ext>
            </a:extLst>
          </p:cNvPr>
          <p:cNvCxnSpPr>
            <a:cxnSpLocks/>
          </p:cNvCxnSpPr>
          <p:nvPr/>
        </p:nvCxnSpPr>
        <p:spPr>
          <a:xfrm flipV="1">
            <a:off x="4676037" y="283888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166183-D6EA-4E8E-A1AC-57B7C3F45073}"/>
              </a:ext>
            </a:extLst>
          </p:cNvPr>
          <p:cNvCxnSpPr>
            <a:cxnSpLocks/>
          </p:cNvCxnSpPr>
          <p:nvPr/>
        </p:nvCxnSpPr>
        <p:spPr>
          <a:xfrm flipV="1">
            <a:off x="5333964" y="279293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D9BE7F-4F62-44E3-987E-811368A708E2}"/>
              </a:ext>
            </a:extLst>
          </p:cNvPr>
          <p:cNvCxnSpPr>
            <a:cxnSpLocks/>
          </p:cNvCxnSpPr>
          <p:nvPr/>
        </p:nvCxnSpPr>
        <p:spPr>
          <a:xfrm flipV="1">
            <a:off x="6034051" y="280132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EB17AB2E-56BC-4642-8111-CF64DAC76813}"/>
              </a:ext>
            </a:extLst>
          </p:cNvPr>
          <p:cNvSpPr/>
          <p:nvPr/>
        </p:nvSpPr>
        <p:spPr>
          <a:xfrm>
            <a:off x="47794" y="5176688"/>
            <a:ext cx="10467803" cy="35483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883EF45-9E0E-45B2-8296-F8771986E08A}"/>
              </a:ext>
            </a:extLst>
          </p:cNvPr>
          <p:cNvSpPr txBox="1"/>
          <p:nvPr/>
        </p:nvSpPr>
        <p:spPr>
          <a:xfrm>
            <a:off x="675121" y="5187717"/>
            <a:ext cx="99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65B"/>
                </a:solidFill>
                <a:latin typeface="Calibri" panose="020F0502020204030204"/>
              </a:rPr>
              <a:t>PCB</a:t>
            </a: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00802661-69F8-492B-A2C1-592F3ADC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1079025"/>
          </a:xfrm>
        </p:spPr>
        <p:txBody>
          <a:bodyPr/>
          <a:lstStyle/>
          <a:p>
            <a:r>
              <a:rPr lang="en-US" dirty="0"/>
              <a:t>FLATS Deployable Run-Time Extension</a:t>
            </a:r>
          </a:p>
        </p:txBody>
      </p:sp>
      <p:sp>
        <p:nvSpPr>
          <p:cNvPr id="118" name="Star: 10 Points 117">
            <a:extLst>
              <a:ext uri="{FF2B5EF4-FFF2-40B4-BE49-F238E27FC236}">
                <a16:creationId xmlns:a16="http://schemas.microsoft.com/office/drawing/2014/main" id="{8A986146-8B73-48EE-82D8-74464EDD56E0}"/>
              </a:ext>
            </a:extLst>
          </p:cNvPr>
          <p:cNvSpPr/>
          <p:nvPr/>
        </p:nvSpPr>
        <p:spPr>
          <a:xfrm>
            <a:off x="2595127" y="3187668"/>
            <a:ext cx="342900" cy="323850"/>
          </a:xfrm>
          <a:prstGeom prst="star10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Star: 10 Points 118">
            <a:extLst>
              <a:ext uri="{FF2B5EF4-FFF2-40B4-BE49-F238E27FC236}">
                <a16:creationId xmlns:a16="http://schemas.microsoft.com/office/drawing/2014/main" id="{95418386-BD81-464E-8126-7474F5932B1E}"/>
              </a:ext>
            </a:extLst>
          </p:cNvPr>
          <p:cNvSpPr/>
          <p:nvPr/>
        </p:nvSpPr>
        <p:spPr>
          <a:xfrm>
            <a:off x="3620464" y="4009035"/>
            <a:ext cx="342900" cy="323850"/>
          </a:xfrm>
          <a:prstGeom prst="star10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Star: 10 Points 119">
            <a:extLst>
              <a:ext uri="{FF2B5EF4-FFF2-40B4-BE49-F238E27FC236}">
                <a16:creationId xmlns:a16="http://schemas.microsoft.com/office/drawing/2014/main" id="{06B04A10-0C05-41F6-A7A8-C2815FBB11E6}"/>
              </a:ext>
            </a:extLst>
          </p:cNvPr>
          <p:cNvSpPr/>
          <p:nvPr/>
        </p:nvSpPr>
        <p:spPr>
          <a:xfrm>
            <a:off x="4623924" y="3590116"/>
            <a:ext cx="342900" cy="323850"/>
          </a:xfrm>
          <a:prstGeom prst="star10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Star: 10 Points 120">
            <a:extLst>
              <a:ext uri="{FF2B5EF4-FFF2-40B4-BE49-F238E27FC236}">
                <a16:creationId xmlns:a16="http://schemas.microsoft.com/office/drawing/2014/main" id="{0C161B55-7989-460C-9B1A-FBA4619A9BB3}"/>
              </a:ext>
            </a:extLst>
          </p:cNvPr>
          <p:cNvSpPr/>
          <p:nvPr/>
        </p:nvSpPr>
        <p:spPr>
          <a:xfrm>
            <a:off x="5763736" y="3171622"/>
            <a:ext cx="342900" cy="323850"/>
          </a:xfrm>
          <a:prstGeom prst="star10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CE2DC47-78AF-4099-AC6C-95622A60EE4C}"/>
              </a:ext>
            </a:extLst>
          </p:cNvPr>
          <p:cNvSpPr txBox="1"/>
          <p:nvPr/>
        </p:nvSpPr>
        <p:spPr>
          <a:xfrm>
            <a:off x="1774798" y="2092702"/>
            <a:ext cx="562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/>
              </a:rPr>
              <a:t>1Hz dT = 0.1C locations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BC7A55C-15F3-413D-AC1E-77088494524D}"/>
              </a:ext>
            </a:extLst>
          </p:cNvPr>
          <p:cNvCxnSpPr>
            <a:cxnSpLocks/>
          </p:cNvCxnSpPr>
          <p:nvPr/>
        </p:nvCxnSpPr>
        <p:spPr>
          <a:xfrm flipH="1">
            <a:off x="2938028" y="2540098"/>
            <a:ext cx="365687" cy="70314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A04D02-885D-46B3-BB58-9A1CA6C005CF}"/>
              </a:ext>
            </a:extLst>
          </p:cNvPr>
          <p:cNvCxnSpPr>
            <a:cxnSpLocks/>
          </p:cNvCxnSpPr>
          <p:nvPr/>
        </p:nvCxnSpPr>
        <p:spPr>
          <a:xfrm>
            <a:off x="3455030" y="2539721"/>
            <a:ext cx="368389" cy="141964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881DB0E-F223-4298-A384-CE99E2797065}"/>
              </a:ext>
            </a:extLst>
          </p:cNvPr>
          <p:cNvCxnSpPr>
            <a:cxnSpLocks/>
          </p:cNvCxnSpPr>
          <p:nvPr/>
        </p:nvCxnSpPr>
        <p:spPr>
          <a:xfrm>
            <a:off x="3553734" y="2554336"/>
            <a:ext cx="1114623" cy="1060382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E0C6889-650D-405F-A030-A45867AC655D}"/>
              </a:ext>
            </a:extLst>
          </p:cNvPr>
          <p:cNvCxnSpPr>
            <a:cxnSpLocks/>
          </p:cNvCxnSpPr>
          <p:nvPr/>
        </p:nvCxnSpPr>
        <p:spPr>
          <a:xfrm>
            <a:off x="3615361" y="2547876"/>
            <a:ext cx="2145191" cy="71016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261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100" grpId="0" animBg="1"/>
      <p:bldP spid="101" grpId="0"/>
      <p:bldP spid="118" grpId="0" animBg="1"/>
      <p:bldP spid="119" grpId="0" animBg="1"/>
      <p:bldP spid="120" grpId="0" animBg="1"/>
      <p:bldP spid="121" grpId="0" animBg="1"/>
      <p:bldP spid="1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be 59">
            <a:extLst>
              <a:ext uri="{FF2B5EF4-FFF2-40B4-BE49-F238E27FC236}">
                <a16:creationId xmlns:a16="http://schemas.microsoft.com/office/drawing/2014/main" id="{7FD7D892-C52F-474E-9AEC-5FB3811C842E}"/>
              </a:ext>
            </a:extLst>
          </p:cNvPr>
          <p:cNvSpPr/>
          <p:nvPr/>
        </p:nvSpPr>
        <p:spPr>
          <a:xfrm>
            <a:off x="476420" y="2799321"/>
            <a:ext cx="7926454" cy="2093496"/>
          </a:xfrm>
          <a:prstGeom prst="cube">
            <a:avLst>
              <a:gd name="adj" fmla="val 74207"/>
            </a:avLst>
          </a:prstGeom>
          <a:solidFill>
            <a:srgbClr val="497637">
              <a:lumMod val="40000"/>
              <a:lumOff val="60000"/>
            </a:srgbClr>
          </a:solidFill>
          <a:ln w="12700" cap="flat" cmpd="sng" algn="ctr">
            <a:solidFill>
              <a:srgbClr val="5456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965D19-E100-408D-BCF5-17AD74620E50}"/>
              </a:ext>
            </a:extLst>
          </p:cNvPr>
          <p:cNvSpPr txBox="1"/>
          <p:nvPr/>
        </p:nvSpPr>
        <p:spPr>
          <a:xfrm>
            <a:off x="852112" y="4457810"/>
            <a:ext cx="231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65B"/>
                </a:solidFill>
                <a:latin typeface="Calibri" panose="020F0502020204030204"/>
              </a:rPr>
              <a:t>FPGA Si  Substrate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DCD7BB-27AE-44FD-9FD3-8D32B180F549}"/>
              </a:ext>
            </a:extLst>
          </p:cNvPr>
          <p:cNvSpPr/>
          <p:nvPr/>
        </p:nvSpPr>
        <p:spPr>
          <a:xfrm>
            <a:off x="1704417" y="4899205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71DF030-EF1C-4A14-A79C-07F443411745}"/>
              </a:ext>
            </a:extLst>
          </p:cNvPr>
          <p:cNvSpPr/>
          <p:nvPr/>
        </p:nvSpPr>
        <p:spPr>
          <a:xfrm>
            <a:off x="2354749" y="4899205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E4E094E-DBE6-4608-AFA7-295F0EE7177D}"/>
              </a:ext>
            </a:extLst>
          </p:cNvPr>
          <p:cNvSpPr/>
          <p:nvPr/>
        </p:nvSpPr>
        <p:spPr>
          <a:xfrm>
            <a:off x="3088174" y="4890938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34BE613-3AC2-4E39-ACE4-3B613537896B}"/>
              </a:ext>
            </a:extLst>
          </p:cNvPr>
          <p:cNvSpPr/>
          <p:nvPr/>
        </p:nvSpPr>
        <p:spPr>
          <a:xfrm>
            <a:off x="3779238" y="4899205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02C2806-B415-4BD6-9872-DA901B838A62}"/>
              </a:ext>
            </a:extLst>
          </p:cNvPr>
          <p:cNvSpPr/>
          <p:nvPr/>
        </p:nvSpPr>
        <p:spPr>
          <a:xfrm>
            <a:off x="4369788" y="4895012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50BBD73-1E8E-4D15-BB87-80E488366C40}"/>
              </a:ext>
            </a:extLst>
          </p:cNvPr>
          <p:cNvSpPr/>
          <p:nvPr/>
        </p:nvSpPr>
        <p:spPr>
          <a:xfrm>
            <a:off x="5103213" y="4908041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95661E6-A031-4172-AA7D-B321711538A2}"/>
              </a:ext>
            </a:extLst>
          </p:cNvPr>
          <p:cNvSpPr/>
          <p:nvPr/>
        </p:nvSpPr>
        <p:spPr>
          <a:xfrm>
            <a:off x="966593" y="4908041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B45AF73-ECD8-4F54-86E0-16C74E5867F6}"/>
              </a:ext>
            </a:extLst>
          </p:cNvPr>
          <p:cNvSpPr/>
          <p:nvPr/>
        </p:nvSpPr>
        <p:spPr>
          <a:xfrm>
            <a:off x="5992934" y="4890938"/>
            <a:ext cx="304800" cy="28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B55FE0A-92A9-4B1A-811C-2BB58A94546F}"/>
              </a:ext>
            </a:extLst>
          </p:cNvPr>
          <p:cNvCxnSpPr/>
          <p:nvPr/>
        </p:nvCxnSpPr>
        <p:spPr>
          <a:xfrm>
            <a:off x="1736213" y="3111076"/>
            <a:ext cx="6305550" cy="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5038CA-28A9-4454-8991-065B4FB48D63}"/>
              </a:ext>
            </a:extLst>
          </p:cNvPr>
          <p:cNvCxnSpPr>
            <a:cxnSpLocks/>
          </p:cNvCxnSpPr>
          <p:nvPr/>
        </p:nvCxnSpPr>
        <p:spPr>
          <a:xfrm flipH="1">
            <a:off x="471294" y="4872862"/>
            <a:ext cx="6375446" cy="0"/>
          </a:xfrm>
          <a:prstGeom prst="straightConnector1">
            <a:avLst/>
          </a:prstGeom>
          <a:noFill/>
          <a:ln w="63500" cap="flat" cmpd="sng" algn="ctr">
            <a:solidFill>
              <a:srgbClr val="ED7D31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C934867-64D2-4FEC-AC32-3405CA8CD1E5}"/>
              </a:ext>
            </a:extLst>
          </p:cNvPr>
          <p:cNvCxnSpPr/>
          <p:nvPr/>
        </p:nvCxnSpPr>
        <p:spPr>
          <a:xfrm>
            <a:off x="1308001" y="3537961"/>
            <a:ext cx="6305550" cy="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C59C3F-7984-4184-972D-0C2CCBBA2893}"/>
              </a:ext>
            </a:extLst>
          </p:cNvPr>
          <p:cNvCxnSpPr/>
          <p:nvPr/>
        </p:nvCxnSpPr>
        <p:spPr>
          <a:xfrm>
            <a:off x="966593" y="3915303"/>
            <a:ext cx="6305550" cy="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234F2E-349F-4D2E-955F-48A9BC2EFA91}"/>
              </a:ext>
            </a:extLst>
          </p:cNvPr>
          <p:cNvCxnSpPr>
            <a:cxnSpLocks/>
          </p:cNvCxnSpPr>
          <p:nvPr/>
        </p:nvCxnSpPr>
        <p:spPr>
          <a:xfrm flipV="1">
            <a:off x="912445" y="2799321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B2290C0-D16A-413F-A31A-5DED9CBA5198}"/>
              </a:ext>
            </a:extLst>
          </p:cNvPr>
          <p:cNvCxnSpPr>
            <a:cxnSpLocks/>
          </p:cNvCxnSpPr>
          <p:nvPr/>
        </p:nvCxnSpPr>
        <p:spPr>
          <a:xfrm flipV="1">
            <a:off x="1477810" y="2799321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956F5F-3489-467D-BAF5-D045AB13E9D1}"/>
              </a:ext>
            </a:extLst>
          </p:cNvPr>
          <p:cNvCxnSpPr>
            <a:cxnSpLocks/>
          </p:cNvCxnSpPr>
          <p:nvPr/>
        </p:nvCxnSpPr>
        <p:spPr>
          <a:xfrm flipV="1">
            <a:off x="2076792" y="279293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15085E7-30DA-4E25-A556-7FB28CEF7276}"/>
              </a:ext>
            </a:extLst>
          </p:cNvPr>
          <p:cNvCxnSpPr>
            <a:cxnSpLocks/>
          </p:cNvCxnSpPr>
          <p:nvPr/>
        </p:nvCxnSpPr>
        <p:spPr>
          <a:xfrm flipV="1">
            <a:off x="2648693" y="279293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6DCFF49-16D6-45C5-B713-82C2B4F10848}"/>
              </a:ext>
            </a:extLst>
          </p:cNvPr>
          <p:cNvCxnSpPr>
            <a:cxnSpLocks/>
          </p:cNvCxnSpPr>
          <p:nvPr/>
        </p:nvCxnSpPr>
        <p:spPr>
          <a:xfrm flipV="1">
            <a:off x="3340368" y="279293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C0BC534-6AC6-4ACE-B72F-503BA87046C8}"/>
              </a:ext>
            </a:extLst>
          </p:cNvPr>
          <p:cNvCxnSpPr>
            <a:cxnSpLocks/>
          </p:cNvCxnSpPr>
          <p:nvPr/>
        </p:nvCxnSpPr>
        <p:spPr>
          <a:xfrm flipV="1">
            <a:off x="3980063" y="282562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0CC49DC-2A87-4F13-AC79-8F7250C34D3B}"/>
              </a:ext>
            </a:extLst>
          </p:cNvPr>
          <p:cNvCxnSpPr>
            <a:cxnSpLocks/>
          </p:cNvCxnSpPr>
          <p:nvPr/>
        </p:nvCxnSpPr>
        <p:spPr>
          <a:xfrm flipV="1">
            <a:off x="4676037" y="283888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166183-D6EA-4E8E-A1AC-57B7C3F45073}"/>
              </a:ext>
            </a:extLst>
          </p:cNvPr>
          <p:cNvCxnSpPr>
            <a:cxnSpLocks/>
          </p:cNvCxnSpPr>
          <p:nvPr/>
        </p:nvCxnSpPr>
        <p:spPr>
          <a:xfrm flipV="1">
            <a:off x="5333964" y="279293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D9BE7F-4F62-44E3-987E-811368A708E2}"/>
              </a:ext>
            </a:extLst>
          </p:cNvPr>
          <p:cNvCxnSpPr>
            <a:cxnSpLocks/>
          </p:cNvCxnSpPr>
          <p:nvPr/>
        </p:nvCxnSpPr>
        <p:spPr>
          <a:xfrm flipV="1">
            <a:off x="6034051" y="2801323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54565B"/>
            </a:solidFill>
            <a:prstDash val="sysDot"/>
            <a:miter lim="800000"/>
          </a:ln>
          <a:effectLst/>
        </p:spPr>
      </p:cxnSp>
      <p:sp>
        <p:nvSpPr>
          <p:cNvPr id="83" name="Cube 82">
            <a:extLst>
              <a:ext uri="{FF2B5EF4-FFF2-40B4-BE49-F238E27FC236}">
                <a16:creationId xmlns:a16="http://schemas.microsoft.com/office/drawing/2014/main" id="{3578BD99-CF43-44BC-A53F-E45A41CE8A0C}"/>
              </a:ext>
            </a:extLst>
          </p:cNvPr>
          <p:cNvSpPr/>
          <p:nvPr/>
        </p:nvSpPr>
        <p:spPr>
          <a:xfrm>
            <a:off x="476420" y="1905000"/>
            <a:ext cx="10039178" cy="2093496"/>
          </a:xfrm>
          <a:prstGeom prst="cube">
            <a:avLst>
              <a:gd name="adj" fmla="val 74207"/>
            </a:avLst>
          </a:prstGeom>
          <a:solidFill>
            <a:srgbClr val="497637">
              <a:lumMod val="40000"/>
              <a:lumOff val="60000"/>
              <a:alpha val="88000"/>
            </a:srgbClr>
          </a:solidFill>
          <a:ln w="12700" cap="flat" cmpd="sng" algn="ctr">
            <a:solidFill>
              <a:srgbClr val="5456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A9194A-948E-497A-9ACF-EA848985A68A}"/>
              </a:ext>
            </a:extLst>
          </p:cNvPr>
          <p:cNvSpPr txBox="1"/>
          <p:nvPr/>
        </p:nvSpPr>
        <p:spPr>
          <a:xfrm>
            <a:off x="1924551" y="3573832"/>
            <a:ext cx="438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65B"/>
                </a:solidFill>
                <a:latin typeface="Calibri" panose="020F0502020204030204"/>
              </a:rPr>
              <a:t>Substrate (Glass, Si, Flex material?)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A4B680-4B13-4E7B-8B91-C4723A2DDA16}"/>
              </a:ext>
            </a:extLst>
          </p:cNvPr>
          <p:cNvCxnSpPr/>
          <p:nvPr/>
        </p:nvCxnSpPr>
        <p:spPr>
          <a:xfrm>
            <a:off x="1736213" y="2221782"/>
            <a:ext cx="6305550" cy="0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23395C6-D012-4D26-ACA5-63519135C60A}"/>
              </a:ext>
            </a:extLst>
          </p:cNvPr>
          <p:cNvCxnSpPr/>
          <p:nvPr/>
        </p:nvCxnSpPr>
        <p:spPr>
          <a:xfrm>
            <a:off x="1308001" y="2648667"/>
            <a:ext cx="6305550" cy="0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6475919-966E-4694-9D34-4A4793668E1C}"/>
              </a:ext>
            </a:extLst>
          </p:cNvPr>
          <p:cNvCxnSpPr/>
          <p:nvPr/>
        </p:nvCxnSpPr>
        <p:spPr>
          <a:xfrm>
            <a:off x="966593" y="3026009"/>
            <a:ext cx="6305550" cy="0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235BA-C340-4C3B-8D77-0F721F0A54DF}"/>
              </a:ext>
            </a:extLst>
          </p:cNvPr>
          <p:cNvCxnSpPr>
            <a:cxnSpLocks/>
          </p:cNvCxnSpPr>
          <p:nvPr/>
        </p:nvCxnSpPr>
        <p:spPr>
          <a:xfrm flipV="1">
            <a:off x="912445" y="1910027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F830F0E-0880-4E31-AACD-58E851969B4C}"/>
              </a:ext>
            </a:extLst>
          </p:cNvPr>
          <p:cNvCxnSpPr>
            <a:cxnSpLocks/>
          </p:cNvCxnSpPr>
          <p:nvPr/>
        </p:nvCxnSpPr>
        <p:spPr>
          <a:xfrm flipV="1">
            <a:off x="1477810" y="1910027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D52DB4-5231-4D71-8CE8-DACAA234F2AB}"/>
              </a:ext>
            </a:extLst>
          </p:cNvPr>
          <p:cNvCxnSpPr>
            <a:cxnSpLocks/>
          </p:cNvCxnSpPr>
          <p:nvPr/>
        </p:nvCxnSpPr>
        <p:spPr>
          <a:xfrm flipV="1">
            <a:off x="2076792" y="1903639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E48F10-D172-4D2C-9630-89A6A9E693D0}"/>
              </a:ext>
            </a:extLst>
          </p:cNvPr>
          <p:cNvCxnSpPr>
            <a:cxnSpLocks/>
          </p:cNvCxnSpPr>
          <p:nvPr/>
        </p:nvCxnSpPr>
        <p:spPr>
          <a:xfrm flipV="1">
            <a:off x="2648693" y="1903639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A4FEFB-5E3F-4A9B-A17C-F582D0616C94}"/>
              </a:ext>
            </a:extLst>
          </p:cNvPr>
          <p:cNvCxnSpPr>
            <a:cxnSpLocks/>
          </p:cNvCxnSpPr>
          <p:nvPr/>
        </p:nvCxnSpPr>
        <p:spPr>
          <a:xfrm flipV="1">
            <a:off x="3340368" y="1903639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855E818-2263-4D7B-BA30-C41A02B61211}"/>
              </a:ext>
            </a:extLst>
          </p:cNvPr>
          <p:cNvCxnSpPr>
            <a:cxnSpLocks/>
          </p:cNvCxnSpPr>
          <p:nvPr/>
        </p:nvCxnSpPr>
        <p:spPr>
          <a:xfrm flipV="1">
            <a:off x="3980063" y="1936329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10793A6-6A74-44D1-9AC1-22A169A58874}"/>
              </a:ext>
            </a:extLst>
          </p:cNvPr>
          <p:cNvCxnSpPr>
            <a:cxnSpLocks/>
          </p:cNvCxnSpPr>
          <p:nvPr/>
        </p:nvCxnSpPr>
        <p:spPr>
          <a:xfrm flipV="1">
            <a:off x="4676037" y="1949589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F85759-AF31-4345-A0B3-A81D267BF193}"/>
              </a:ext>
            </a:extLst>
          </p:cNvPr>
          <p:cNvCxnSpPr>
            <a:cxnSpLocks/>
          </p:cNvCxnSpPr>
          <p:nvPr/>
        </p:nvCxnSpPr>
        <p:spPr>
          <a:xfrm flipV="1">
            <a:off x="5333964" y="1903639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419B462-AC90-431E-9D24-93055DBF23E7}"/>
              </a:ext>
            </a:extLst>
          </p:cNvPr>
          <p:cNvCxnSpPr>
            <a:cxnSpLocks/>
          </p:cNvCxnSpPr>
          <p:nvPr/>
        </p:nvCxnSpPr>
        <p:spPr>
          <a:xfrm flipV="1">
            <a:off x="6034051" y="1912029"/>
            <a:ext cx="1537583" cy="1532340"/>
          </a:xfrm>
          <a:prstGeom prst="line">
            <a:avLst/>
          </a:prstGeom>
          <a:noFill/>
          <a:ln w="635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EE4D4E17-C7BA-43F0-984A-A6A87DF6E415}"/>
              </a:ext>
            </a:extLst>
          </p:cNvPr>
          <p:cNvSpPr/>
          <p:nvPr/>
        </p:nvSpPr>
        <p:spPr>
          <a:xfrm>
            <a:off x="6871548" y="2030583"/>
            <a:ext cx="3158448" cy="1302327"/>
          </a:xfrm>
          <a:prstGeom prst="parallelogram">
            <a:avLst>
              <a:gd name="adj" fmla="val 95711"/>
            </a:avLst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DE16DF9E-52C6-4C27-83AB-D4A53B04AE3C}"/>
              </a:ext>
            </a:extLst>
          </p:cNvPr>
          <p:cNvSpPr/>
          <p:nvPr/>
        </p:nvSpPr>
        <p:spPr>
          <a:xfrm>
            <a:off x="1884434" y="1974551"/>
            <a:ext cx="8145562" cy="110532"/>
          </a:xfrm>
          <a:prstGeom prst="parallelogram">
            <a:avLst>
              <a:gd name="adj" fmla="val 95711"/>
            </a:avLst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BC87CD-08AF-411E-BF50-3C8C24DE8334}"/>
              </a:ext>
            </a:extLst>
          </p:cNvPr>
          <p:cNvSpPr txBox="1"/>
          <p:nvPr/>
        </p:nvSpPr>
        <p:spPr>
          <a:xfrm>
            <a:off x="8223065" y="2258510"/>
            <a:ext cx="1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65B"/>
                </a:solidFill>
                <a:latin typeface="Calibri" panose="020F0502020204030204"/>
              </a:rPr>
              <a:t>Read Out IC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B17AB2E-56BC-4642-8111-CF64DAC76813}"/>
              </a:ext>
            </a:extLst>
          </p:cNvPr>
          <p:cNvSpPr/>
          <p:nvPr/>
        </p:nvSpPr>
        <p:spPr>
          <a:xfrm>
            <a:off x="47794" y="5176688"/>
            <a:ext cx="10467803" cy="35483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883EF45-9E0E-45B2-8296-F8771986E08A}"/>
              </a:ext>
            </a:extLst>
          </p:cNvPr>
          <p:cNvSpPr txBox="1"/>
          <p:nvPr/>
        </p:nvSpPr>
        <p:spPr>
          <a:xfrm>
            <a:off x="675121" y="5187717"/>
            <a:ext cx="99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65B"/>
                </a:solidFill>
                <a:latin typeface="Calibri" panose="020F0502020204030204"/>
              </a:rPr>
              <a:t>PCB</a:t>
            </a:r>
          </a:p>
        </p:txBody>
      </p:sp>
      <p:sp>
        <p:nvSpPr>
          <p:cNvPr id="102" name="Star: 10 Points 101">
            <a:extLst>
              <a:ext uri="{FF2B5EF4-FFF2-40B4-BE49-F238E27FC236}">
                <a16:creationId xmlns:a16="http://schemas.microsoft.com/office/drawing/2014/main" id="{B354C925-CF12-476D-97DB-30AAC0AC93A7}"/>
              </a:ext>
            </a:extLst>
          </p:cNvPr>
          <p:cNvSpPr/>
          <p:nvPr/>
        </p:nvSpPr>
        <p:spPr>
          <a:xfrm>
            <a:off x="3629147" y="4024283"/>
            <a:ext cx="342900" cy="323850"/>
          </a:xfrm>
          <a:prstGeom prst="star10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DBAC55-7737-4C25-A790-D5A36BC28CD5}"/>
              </a:ext>
            </a:extLst>
          </p:cNvPr>
          <p:cNvSpPr txBox="1"/>
          <p:nvPr/>
        </p:nvSpPr>
        <p:spPr>
          <a:xfrm>
            <a:off x="4244444" y="3937618"/>
            <a:ext cx="2960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/>
              </a:rPr>
              <a:t>1Hz, 0.1C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3FD397-6535-4B0F-98B1-AF2E8A59B1C0}"/>
              </a:ext>
            </a:extLst>
          </p:cNvPr>
          <p:cNvCxnSpPr>
            <a:cxnSpLocks/>
          </p:cNvCxnSpPr>
          <p:nvPr/>
        </p:nvCxnSpPr>
        <p:spPr>
          <a:xfrm flipH="1" flipV="1">
            <a:off x="3939628" y="4137673"/>
            <a:ext cx="357673" cy="109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9C52E5-2F45-479B-AE97-B2F6B4F83E2C}"/>
              </a:ext>
            </a:extLst>
          </p:cNvPr>
          <p:cNvSpPr/>
          <p:nvPr/>
        </p:nvSpPr>
        <p:spPr>
          <a:xfrm>
            <a:off x="7983801" y="4325273"/>
            <a:ext cx="1792788" cy="851415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1F0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F8FB502-40CE-42BD-98A0-4D3E071EC0F7}"/>
              </a:ext>
            </a:extLst>
          </p:cNvPr>
          <p:cNvSpPr txBox="1"/>
          <p:nvPr/>
        </p:nvSpPr>
        <p:spPr>
          <a:xfrm>
            <a:off x="8224479" y="4498686"/>
            <a:ext cx="1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65B"/>
                </a:solidFill>
                <a:latin typeface="Calibri" panose="020F0502020204030204"/>
              </a:rPr>
              <a:t>Ethernet MAC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DE2912-1B0A-4D27-81EF-8D779E5D61E5}"/>
              </a:ext>
            </a:extLst>
          </p:cNvPr>
          <p:cNvCxnSpPr>
            <a:cxnSpLocks/>
          </p:cNvCxnSpPr>
          <p:nvPr/>
        </p:nvCxnSpPr>
        <p:spPr>
          <a:xfrm flipH="1">
            <a:off x="9307776" y="5000891"/>
            <a:ext cx="1778553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miter lim="800000"/>
            <a:headEnd type="none"/>
            <a:tailEnd type="none"/>
          </a:ln>
          <a:effectLst/>
        </p:spPr>
      </p:cxnSp>
      <p:pic>
        <p:nvPicPr>
          <p:cNvPr id="108" name="Picture 2" descr="Computer Public Clipart #1">
            <a:extLst>
              <a:ext uri="{FF2B5EF4-FFF2-40B4-BE49-F238E27FC236}">
                <a16:creationId xmlns:a16="http://schemas.microsoft.com/office/drawing/2014/main" id="{8DF94035-BDF0-4B87-B2A1-DE3B7204B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586" y="4255358"/>
            <a:ext cx="1139650" cy="13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596F5D74-9CC4-4281-88AF-901669229BAF}"/>
              </a:ext>
            </a:extLst>
          </p:cNvPr>
          <p:cNvSpPr txBox="1"/>
          <p:nvPr/>
        </p:nvSpPr>
        <p:spPr>
          <a:xfrm>
            <a:off x="8771567" y="3943179"/>
            <a:ext cx="97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X,Y (SPI)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E41011-89B1-4B5F-8A9B-F56805B30AD8}"/>
              </a:ext>
            </a:extLst>
          </p:cNvPr>
          <p:cNvCxnSpPr>
            <a:cxnSpLocks/>
          </p:cNvCxnSpPr>
          <p:nvPr/>
        </p:nvCxnSpPr>
        <p:spPr>
          <a:xfrm flipV="1">
            <a:off x="9307776" y="5000892"/>
            <a:ext cx="0" cy="371491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0ADAD3E-1CA3-4AE6-B1B4-083CD5181DB9}"/>
              </a:ext>
            </a:extLst>
          </p:cNvPr>
          <p:cNvCxnSpPr>
            <a:cxnSpLocks/>
          </p:cNvCxnSpPr>
          <p:nvPr/>
        </p:nvCxnSpPr>
        <p:spPr>
          <a:xfrm flipH="1" flipV="1">
            <a:off x="5266728" y="5381576"/>
            <a:ext cx="4044901" cy="1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1E7E7F4-31F8-4107-97EE-6E6816410C40}"/>
              </a:ext>
            </a:extLst>
          </p:cNvPr>
          <p:cNvCxnSpPr>
            <a:cxnSpLocks/>
          </p:cNvCxnSpPr>
          <p:nvPr/>
        </p:nvCxnSpPr>
        <p:spPr>
          <a:xfrm flipV="1">
            <a:off x="5255613" y="4890938"/>
            <a:ext cx="0" cy="489203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055D802-3C08-4971-BEE7-350EDE3F5FCC}"/>
              </a:ext>
            </a:extLst>
          </p:cNvPr>
          <p:cNvSpPr/>
          <p:nvPr/>
        </p:nvSpPr>
        <p:spPr>
          <a:xfrm>
            <a:off x="6523232" y="5077837"/>
            <a:ext cx="111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Challenge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97D92B0-74E2-458F-A5AB-EBF6C98AF98D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8773527" y="2774624"/>
            <a:ext cx="17690" cy="1724062"/>
          </a:xfrm>
          <a:prstGeom prst="straightConnector1">
            <a:avLst/>
          </a:prstGeom>
          <a:noFill/>
          <a:ln w="635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C800AA5-965A-4454-BE2F-9B14EC34E292}"/>
              </a:ext>
            </a:extLst>
          </p:cNvPr>
          <p:cNvCxnSpPr>
            <a:cxnSpLocks/>
          </p:cNvCxnSpPr>
          <p:nvPr/>
        </p:nvCxnSpPr>
        <p:spPr>
          <a:xfrm>
            <a:off x="8828049" y="4473161"/>
            <a:ext cx="2258280" cy="0"/>
          </a:xfrm>
          <a:prstGeom prst="straightConnector1">
            <a:avLst/>
          </a:prstGeom>
          <a:noFill/>
          <a:ln w="635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A0C25F3-1606-4608-A91B-83E1805036FA}"/>
              </a:ext>
            </a:extLst>
          </p:cNvPr>
          <p:cNvSpPr/>
          <p:nvPr/>
        </p:nvSpPr>
        <p:spPr>
          <a:xfrm>
            <a:off x="9837620" y="4156732"/>
            <a:ext cx="109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Response</a:t>
            </a: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00802661-69F8-492B-A2C1-592F3ADC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1079025"/>
          </a:xfrm>
        </p:spPr>
        <p:txBody>
          <a:bodyPr/>
          <a:lstStyle/>
          <a:p>
            <a:r>
              <a:rPr lang="en-US" dirty="0"/>
              <a:t>FLATS Deployable Run-Time Extension</a:t>
            </a:r>
          </a:p>
        </p:txBody>
      </p:sp>
    </p:spTree>
    <p:extLst>
      <p:ext uri="{BB962C8B-B14F-4D97-AF65-F5344CB8AC3E}">
        <p14:creationId xmlns:p14="http://schemas.microsoft.com/office/powerpoint/2010/main" val="4265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9" grpId="0"/>
      <p:bldP spid="113" grpId="0"/>
      <p:bldP spid="1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F547-6967-4137-B4BA-3253B8AC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2B1A-E070-4295-A1AD-139F7A54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9" y="6391047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l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A4417B-7E80-4E35-999C-179DF7F4182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8655F-B020-40FC-B92C-72A5D63CA58D}"/>
              </a:ext>
            </a:extLst>
          </p:cNvPr>
          <p:cNvSpPr txBox="1"/>
          <p:nvPr/>
        </p:nvSpPr>
        <p:spPr>
          <a:xfrm>
            <a:off x="381000" y="1447800"/>
            <a:ext cx="1150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FPGA configuration tampering is an emerging threat to FPGA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FLATS integrates oscillators into a user design </a:t>
            </a:r>
            <a:r>
              <a:rPr lang="en-US" sz="3600" b="1"/>
              <a:t>for out-of-band spatial </a:t>
            </a:r>
            <a:r>
              <a:rPr lang="en-US" sz="3600" b="1" dirty="0"/>
              <a:t>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FLATS detects configuration tampering and performs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28861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773E-5640-43B3-A145-7461659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59305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61BB-A534-417B-9C50-6B48E4A0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9525000" cy="1079025"/>
          </a:xfrm>
        </p:spPr>
        <p:txBody>
          <a:bodyPr/>
          <a:lstStyle/>
          <a:p>
            <a:r>
              <a:rPr lang="en-US" dirty="0"/>
              <a:t>FPGA Reconfigurability vs. Security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43268-BA60-4A29-96A2-4B2CD626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9" y="6391047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l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A4417B-7E80-4E35-999C-179DF7F4182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1EF09-CE77-440E-8B2C-F546A3CA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5775" y="630937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9393D-3738-404E-A192-111B799D64A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9D21D-5B22-4BC0-8295-D977D9E91872}"/>
              </a:ext>
            </a:extLst>
          </p:cNvPr>
          <p:cNvSpPr txBox="1"/>
          <p:nvPr/>
        </p:nvSpPr>
        <p:spPr>
          <a:xfrm>
            <a:off x="381000" y="1392542"/>
            <a:ext cx="5695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FPGA: </a:t>
            </a:r>
            <a:r>
              <a:rPr lang="en-US" sz="2800" dirty="0"/>
              <a:t>Field Programmable Gate Array</a:t>
            </a:r>
          </a:p>
          <a:p>
            <a:endParaRPr lang="en-US" sz="2800" b="1" dirty="0"/>
          </a:p>
          <a:p>
            <a:r>
              <a:rPr lang="en-US" sz="3600" b="1" dirty="0"/>
              <a:t>Benefits: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Reconfigurable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Short development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 NRE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Simplified design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Close</a:t>
            </a:r>
            <a:r>
              <a:rPr lang="en-US" sz="2800" dirty="0"/>
              <a:t> to ASIC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AA58-6A68-4B46-811B-5BC79B9779EA}"/>
              </a:ext>
            </a:extLst>
          </p:cNvPr>
          <p:cNvSpPr txBox="1"/>
          <p:nvPr/>
        </p:nvSpPr>
        <p:spPr>
          <a:xfrm>
            <a:off x="7543800" y="6251999"/>
            <a:ext cx="464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Figure: IDA report, Examination of DoD’s Use of Microelectronics in Weapon Systems, 2013</a:t>
            </a:r>
          </a:p>
        </p:txBody>
      </p:sp>
    </p:spTree>
    <p:extLst>
      <p:ext uri="{BB962C8B-B14F-4D97-AF65-F5344CB8AC3E}">
        <p14:creationId xmlns:p14="http://schemas.microsoft.com/office/powerpoint/2010/main" val="23141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B799-734F-4CCC-B462-EA762FB8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9580021" cy="1079025"/>
          </a:xfrm>
        </p:spPr>
        <p:txBody>
          <a:bodyPr/>
          <a:lstStyle/>
          <a:p>
            <a:r>
              <a:rPr lang="en-US" dirty="0"/>
              <a:t>Problem: Post-Synthesis Threats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1DEE9-47BF-4C42-88A9-25539DB3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9" y="6391047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l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A4417B-7E80-4E35-999C-179DF7F4182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8D5B9-1170-40C3-9501-4C539DC7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5775" y="630937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9393D-3738-404E-A192-111B799D64A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D57919-8808-4362-B66D-173891F264C0}"/>
              </a:ext>
            </a:extLst>
          </p:cNvPr>
          <p:cNvGrpSpPr/>
          <p:nvPr/>
        </p:nvGrpSpPr>
        <p:grpSpPr>
          <a:xfrm>
            <a:off x="555937" y="2458556"/>
            <a:ext cx="11171089" cy="923330"/>
            <a:chOff x="182711" y="1447800"/>
            <a:chExt cx="8700361" cy="68293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3C3134-56B4-4404-A632-08A3D6F81D5F}"/>
                </a:ext>
              </a:extLst>
            </p:cNvPr>
            <p:cNvSpPr/>
            <p:nvPr/>
          </p:nvSpPr>
          <p:spPr>
            <a:xfrm>
              <a:off x="4860354" y="1447800"/>
              <a:ext cx="1238364" cy="6820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Generate Bitstream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6B1CC50-20BD-45AD-92E7-D3789DF21431}"/>
                </a:ext>
              </a:extLst>
            </p:cNvPr>
            <p:cNvSpPr/>
            <p:nvPr/>
          </p:nvSpPr>
          <p:spPr>
            <a:xfrm>
              <a:off x="6510797" y="1447800"/>
              <a:ext cx="1154324" cy="6820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Program FPGA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1166EE1-EED0-40C7-8034-08C983E8DCA0}"/>
                </a:ext>
              </a:extLst>
            </p:cNvPr>
            <p:cNvSpPr/>
            <p:nvPr/>
          </p:nvSpPr>
          <p:spPr>
            <a:xfrm>
              <a:off x="8077200" y="1447800"/>
              <a:ext cx="805872" cy="6820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 Field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5098E24-FF1F-46D4-9E4C-2FECFBB90103}"/>
                </a:ext>
              </a:extLst>
            </p:cNvPr>
            <p:cNvSpPr/>
            <p:nvPr/>
          </p:nvSpPr>
          <p:spPr>
            <a:xfrm>
              <a:off x="182711" y="1447800"/>
              <a:ext cx="964677" cy="6820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IP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2F3CD0-30D7-49AD-BE57-17C1F6451E5B}"/>
                </a:ext>
              </a:extLst>
            </p:cNvPr>
            <p:cNvSpPr/>
            <p:nvPr/>
          </p:nvSpPr>
          <p:spPr>
            <a:xfrm>
              <a:off x="1559467" y="1448718"/>
              <a:ext cx="1238365" cy="6820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Synthesis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53CA7B4-F1B0-4E29-AA33-42F66B6F9FA1}"/>
                </a:ext>
              </a:extLst>
            </p:cNvPr>
            <p:cNvSpPr/>
            <p:nvPr/>
          </p:nvSpPr>
          <p:spPr>
            <a:xfrm>
              <a:off x="3209911" y="1448718"/>
              <a:ext cx="1238365" cy="6820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Place and Route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3349F7-40FB-42C3-A9B0-A739D35CCBE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1147388" y="1788808"/>
              <a:ext cx="412079" cy="91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F6111D-2D76-4BAA-A3FF-A41BA54094B9}"/>
                </a:ext>
              </a:extLst>
            </p:cNvPr>
            <p:cNvCxnSpPr>
              <a:cxnSpLocks/>
            </p:cNvCxnSpPr>
            <p:nvPr/>
          </p:nvCxnSpPr>
          <p:spPr>
            <a:xfrm>
              <a:off x="2796189" y="1789726"/>
              <a:ext cx="412079" cy="91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D51F7AA-C7D7-4BDD-AFF5-2260FBEB5DA5}"/>
                </a:ext>
              </a:extLst>
            </p:cNvPr>
            <p:cNvCxnSpPr>
              <a:cxnSpLocks/>
            </p:cNvCxnSpPr>
            <p:nvPr/>
          </p:nvCxnSpPr>
          <p:spPr>
            <a:xfrm>
              <a:off x="4449918" y="1786972"/>
              <a:ext cx="412079" cy="91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345C65-4038-48E6-9BE8-B7DBB4544854}"/>
                </a:ext>
              </a:extLst>
            </p:cNvPr>
            <p:cNvCxnSpPr>
              <a:cxnSpLocks/>
            </p:cNvCxnSpPr>
            <p:nvPr/>
          </p:nvCxnSpPr>
          <p:spPr>
            <a:xfrm>
              <a:off x="6098719" y="1790644"/>
              <a:ext cx="412079" cy="91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907136-F63B-4550-BA4B-D7B5816D0F5D}"/>
                </a:ext>
              </a:extLst>
            </p:cNvPr>
            <p:cNvCxnSpPr>
              <a:cxnSpLocks/>
            </p:cNvCxnSpPr>
            <p:nvPr/>
          </p:nvCxnSpPr>
          <p:spPr>
            <a:xfrm>
              <a:off x="7665122" y="1782261"/>
              <a:ext cx="412079" cy="91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92985F-751F-4912-B6B1-F0AC972577E3}"/>
              </a:ext>
            </a:extLst>
          </p:cNvPr>
          <p:cNvSpPr txBox="1"/>
          <p:nvPr/>
        </p:nvSpPr>
        <p:spPr>
          <a:xfrm>
            <a:off x="474499" y="3379137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FPGA Lifecyle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25EF0615-9796-4FDE-A657-88508DA023F0}"/>
              </a:ext>
            </a:extLst>
          </p:cNvPr>
          <p:cNvSpPr/>
          <p:nvPr/>
        </p:nvSpPr>
        <p:spPr>
          <a:xfrm>
            <a:off x="5038961" y="1658889"/>
            <a:ext cx="1034723" cy="1079025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ABFC2DB2-D879-4E5D-931C-B8A6F3611C33}"/>
              </a:ext>
            </a:extLst>
          </p:cNvPr>
          <p:cNvSpPr/>
          <p:nvPr/>
        </p:nvSpPr>
        <p:spPr>
          <a:xfrm>
            <a:off x="7137523" y="1658889"/>
            <a:ext cx="1034723" cy="1079025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468288FD-3C29-4B37-B9DF-F5080A49BA23}"/>
              </a:ext>
            </a:extLst>
          </p:cNvPr>
          <p:cNvSpPr/>
          <p:nvPr/>
        </p:nvSpPr>
        <p:spPr>
          <a:xfrm>
            <a:off x="9236085" y="1658888"/>
            <a:ext cx="1034723" cy="1079025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8365C44B-3B1C-4B97-B9B0-FE73ED70DB53}"/>
              </a:ext>
            </a:extLst>
          </p:cNvPr>
          <p:cNvSpPr/>
          <p:nvPr/>
        </p:nvSpPr>
        <p:spPr>
          <a:xfrm>
            <a:off x="10797011" y="1658887"/>
            <a:ext cx="1034723" cy="1079025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A0328-89B7-4F59-BE52-955B6CD21D43}"/>
              </a:ext>
            </a:extLst>
          </p:cNvPr>
          <p:cNvSpPr txBox="1"/>
          <p:nvPr/>
        </p:nvSpPr>
        <p:spPr>
          <a:xfrm>
            <a:off x="5562600" y="1121634"/>
            <a:ext cx="568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Configuration Tamper Locations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95895-D912-48A8-A3D0-B55F4D82C098}"/>
              </a:ext>
            </a:extLst>
          </p:cNvPr>
          <p:cNvSpPr txBox="1"/>
          <p:nvPr/>
        </p:nvSpPr>
        <p:spPr>
          <a:xfrm>
            <a:off x="55399" y="4447832"/>
            <a:ext cx="12107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Configuration Tampering: </a:t>
            </a:r>
            <a:r>
              <a:rPr lang="en-US" sz="2800" dirty="0"/>
              <a:t>Modifying bitstream to change design functionality</a:t>
            </a:r>
          </a:p>
          <a:p>
            <a:endParaRPr lang="en-US" sz="2800" b="1" dirty="0"/>
          </a:p>
          <a:p>
            <a:r>
              <a:rPr lang="en-US" sz="2800" b="1" dirty="0"/>
              <a:t>Configuration Tampering Motivations: </a:t>
            </a:r>
            <a:r>
              <a:rPr lang="en-US" sz="2800" dirty="0"/>
              <a:t>Malicious insertion (Hardware Trojan)</a:t>
            </a:r>
          </a:p>
          <a:p>
            <a:r>
              <a:rPr lang="en-US" sz="2800" dirty="0"/>
              <a:t>					         Profit (IP Piracy) </a:t>
            </a:r>
          </a:p>
        </p:txBody>
      </p:sp>
    </p:spTree>
    <p:extLst>
      <p:ext uri="{BB962C8B-B14F-4D97-AF65-F5344CB8AC3E}">
        <p14:creationId xmlns:p14="http://schemas.microsoft.com/office/powerpoint/2010/main" val="15575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" grpId="0" animBg="1"/>
      <p:bldP spid="23" grpId="0" animBg="1"/>
      <p:bldP spid="24" grpId="0" animBg="1"/>
      <p:bldP spid="2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372B-4A68-4667-AE21-BA073DF7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9525000" cy="1079025"/>
          </a:xfrm>
        </p:spPr>
        <p:txBody>
          <a:bodyPr/>
          <a:lstStyle/>
          <a:p>
            <a:r>
              <a:rPr lang="en-US" dirty="0"/>
              <a:t>FPGA Configuration Tamper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20291-9748-45E5-9486-2B089BE2A4C6}"/>
              </a:ext>
            </a:extLst>
          </p:cNvPr>
          <p:cNvSpPr txBox="1"/>
          <p:nvPr/>
        </p:nvSpPr>
        <p:spPr>
          <a:xfrm>
            <a:off x="304800" y="1219200"/>
            <a:ext cx="6553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Defenses</a:t>
            </a:r>
            <a:r>
              <a:rPr lang="en-US" sz="4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Bitstream encryption – Key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E9E85E-0794-40DB-9BFB-39B3F8B68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74219"/>
              </p:ext>
            </p:extLst>
          </p:nvPr>
        </p:nvGraphicFramePr>
        <p:xfrm>
          <a:off x="6705600" y="1371600"/>
          <a:ext cx="49530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98">
                  <a:extLst>
                    <a:ext uri="{9D8B030D-6E8A-4147-A177-3AD203B41FA5}">
                      <a16:colId xmlns:a16="http://schemas.microsoft.com/office/drawing/2014/main" val="4073413936"/>
                    </a:ext>
                  </a:extLst>
                </a:gridCol>
                <a:gridCol w="1488002">
                  <a:extLst>
                    <a:ext uri="{9D8B030D-6E8A-4147-A177-3AD203B41FA5}">
                      <a16:colId xmlns:a16="http://schemas.microsoft.com/office/drawing/2014/main" val="3905337783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862292963"/>
                    </a:ext>
                  </a:extLst>
                </a:gridCol>
              </a:tblGrid>
              <a:tr h="4243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Xilinx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Introduced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Vulnerability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14520"/>
                  </a:ext>
                </a:extLst>
              </a:tr>
              <a:tr h="4243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Virtex</a:t>
                      </a:r>
                      <a:r>
                        <a:rPr lang="en-US" sz="2400" b="1" dirty="0"/>
                        <a:t>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[MBKP11]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07490"/>
                  </a:ext>
                </a:extLst>
              </a:tr>
              <a:tr h="4243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Virtex</a:t>
                      </a:r>
                      <a:r>
                        <a:rPr lang="en-US" sz="2400" b="1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[MKP12]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79470"/>
                  </a:ext>
                </a:extLst>
              </a:tr>
              <a:tr h="4243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Virtex</a:t>
                      </a:r>
                      <a:r>
                        <a:rPr lang="en-US" sz="2400" b="1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[MKP12]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54981"/>
                  </a:ext>
                </a:extLst>
              </a:tr>
              <a:tr h="4243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[MS16]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53501"/>
                  </a:ext>
                </a:extLst>
              </a:tr>
              <a:tr h="4243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[MS16]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62392"/>
                  </a:ext>
                </a:extLst>
              </a:tr>
              <a:tr h="4243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UltraSCALE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[LTKBS18]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330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E41C53-B2DC-4BDA-82C0-403898C6E03D}"/>
              </a:ext>
            </a:extLst>
          </p:cNvPr>
          <p:cNvSpPr txBox="1"/>
          <p:nvPr/>
        </p:nvSpPr>
        <p:spPr>
          <a:xfrm>
            <a:off x="990600" y="4824680"/>
            <a:ext cx="9525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Research community continues to publish FPGA encryption key extraction papers</a:t>
            </a:r>
          </a:p>
        </p:txBody>
      </p:sp>
    </p:spTree>
    <p:extLst>
      <p:ext uri="{BB962C8B-B14F-4D97-AF65-F5344CB8AC3E}">
        <p14:creationId xmlns:p14="http://schemas.microsoft.com/office/powerpoint/2010/main" val="8591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372B-4A68-4667-AE21-BA073DF7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9525000" cy="1079025"/>
          </a:xfrm>
        </p:spPr>
        <p:txBody>
          <a:bodyPr/>
          <a:lstStyle/>
          <a:p>
            <a:r>
              <a:rPr lang="en-US" dirty="0"/>
              <a:t>FPGA Configuration Tamper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20291-9748-45E5-9486-2B089BE2A4C6}"/>
              </a:ext>
            </a:extLst>
          </p:cNvPr>
          <p:cNvSpPr txBox="1"/>
          <p:nvPr/>
        </p:nvSpPr>
        <p:spPr>
          <a:xfrm>
            <a:off x="304800" y="1219200"/>
            <a:ext cx="6477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Defenses</a:t>
            </a:r>
            <a:r>
              <a:rPr lang="en-US" sz="4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Bitstream encryption – Key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Proprietary bitstream format - 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E25520-2387-4E99-AB67-26440543E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02442"/>
              </p:ext>
            </p:extLst>
          </p:nvPr>
        </p:nvGraphicFramePr>
        <p:xfrm>
          <a:off x="6629400" y="1295400"/>
          <a:ext cx="52228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483">
                  <a:extLst>
                    <a:ext uri="{9D8B030D-6E8A-4147-A177-3AD203B41FA5}">
                      <a16:colId xmlns:a16="http://schemas.microsoft.com/office/drawing/2014/main" val="4073413936"/>
                    </a:ext>
                  </a:extLst>
                </a:gridCol>
                <a:gridCol w="1177317">
                  <a:extLst>
                    <a:ext uri="{9D8B030D-6E8A-4147-A177-3AD203B41FA5}">
                      <a16:colId xmlns:a16="http://schemas.microsoft.com/office/drawing/2014/main" val="39053377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62292963"/>
                    </a:ext>
                  </a:extLst>
                </a:gridCol>
                <a:gridCol w="1870022">
                  <a:extLst>
                    <a:ext uri="{9D8B030D-6E8A-4147-A177-3AD203B41FA5}">
                      <a16:colId xmlns:a16="http://schemas.microsoft.com/office/drawing/2014/main" val="112900012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Notable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1452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Guiccione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First known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0749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Raghavan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PARBITS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7947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Horta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5498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Ziener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Virtex</a:t>
                      </a:r>
                      <a:r>
                        <a:rPr lang="en-US" sz="2000" b="0" dirty="0"/>
                        <a:t> II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564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Virtex</a:t>
                      </a:r>
                      <a:r>
                        <a:rPr lang="en-US" sz="2000" b="0" dirty="0"/>
                        <a:t> 4/5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535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Lavin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Rapidsmith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6239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Steiner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Torc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3302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Bil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60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46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Bitman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API for 7-series+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2041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 + Trojan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912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844EED-F127-4C75-9E9F-DCD625FDDBD1}"/>
              </a:ext>
            </a:extLst>
          </p:cNvPr>
          <p:cNvSpPr txBox="1"/>
          <p:nvPr/>
        </p:nvSpPr>
        <p:spPr>
          <a:xfrm>
            <a:off x="152400" y="4187488"/>
            <a:ext cx="66294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Research community continues to publish bitstream reverse engineering papers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F9DEA2-B75A-484C-82B3-681736678131}"/>
              </a:ext>
            </a:extLst>
          </p:cNvPr>
          <p:cNvSpPr/>
          <p:nvPr/>
        </p:nvSpPr>
        <p:spPr>
          <a:xfrm>
            <a:off x="9982200" y="5257800"/>
            <a:ext cx="1752600" cy="762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372B-4A68-4667-AE21-BA073DF7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9525000" cy="1079025"/>
          </a:xfrm>
        </p:spPr>
        <p:txBody>
          <a:bodyPr/>
          <a:lstStyle/>
          <a:p>
            <a:r>
              <a:rPr lang="en-US" dirty="0"/>
              <a:t>FPGA Configuration Tamper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20291-9748-45E5-9486-2B089BE2A4C6}"/>
              </a:ext>
            </a:extLst>
          </p:cNvPr>
          <p:cNvSpPr txBox="1"/>
          <p:nvPr/>
        </p:nvSpPr>
        <p:spPr>
          <a:xfrm>
            <a:off x="304800" y="1219200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Defenses</a:t>
            </a:r>
            <a:r>
              <a:rPr lang="en-US" sz="4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Bitstream encryption – Key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Proprietary bitstream format - 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CRC – Disable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Runtime bitflip scrubbing – Disable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11CC-0AA5-4E76-8390-036F44A7400D}"/>
              </a:ext>
            </a:extLst>
          </p:cNvPr>
          <p:cNvSpPr txBox="1"/>
          <p:nvPr/>
        </p:nvSpPr>
        <p:spPr>
          <a:xfrm>
            <a:off x="2438400" y="4438471"/>
            <a:ext cx="7315200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We need additional FPGA configuration tamper detection techniques!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44CAD-0BD7-4AB4-83EE-DB5887642362}"/>
              </a:ext>
            </a:extLst>
          </p:cNvPr>
          <p:cNvSpPr txBox="1"/>
          <p:nvPr/>
        </p:nvSpPr>
        <p:spPr>
          <a:xfrm>
            <a:off x="7142285" y="1219200"/>
            <a:ext cx="5029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Detection</a:t>
            </a:r>
            <a:r>
              <a:rPr lang="en-US" sz="4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JTAG verify – </a:t>
            </a:r>
            <a:r>
              <a:rPr lang="en-US" sz="3200" dirty="0" err="1"/>
              <a:t>Spoofable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Runtime hashing – Bypass</a:t>
            </a:r>
          </a:p>
        </p:txBody>
      </p:sp>
    </p:spTree>
    <p:extLst>
      <p:ext uri="{BB962C8B-B14F-4D97-AF65-F5344CB8AC3E}">
        <p14:creationId xmlns:p14="http://schemas.microsoft.com/office/powerpoint/2010/main" val="423786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40D7-147F-4F39-A4FF-CC8354DE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9525000" cy="1079025"/>
          </a:xfrm>
        </p:spPr>
        <p:txBody>
          <a:bodyPr>
            <a:normAutofit fontScale="90000"/>
          </a:bodyPr>
          <a:lstStyle/>
          <a:p>
            <a:r>
              <a:rPr lang="en-US" dirty="0"/>
              <a:t>Our Idea: Out-of-Band Spatial Watermarking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B653C-91F9-4767-8CA5-A8B04C7C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9" y="6391047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l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A4417B-7E80-4E35-999C-179DF7F4182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25C3-0363-448F-95CF-90CC398B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5775" y="630937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9393D-3738-404E-A192-111B799D64A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A0049-463C-4D0F-B15C-79675F3E5E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88" y="4011213"/>
            <a:ext cx="7288147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C6616-66C7-4BAA-8C0F-C117AFD648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1524571"/>
            <a:ext cx="5867400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A78D3F-346C-4C2A-9CDC-87D51972412A}"/>
              </a:ext>
            </a:extLst>
          </p:cNvPr>
          <p:cNvSpPr txBox="1"/>
          <p:nvPr/>
        </p:nvSpPr>
        <p:spPr>
          <a:xfrm>
            <a:off x="6345433" y="1958236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Integrate oscillators into a design to generate energy at design-specific spatial locations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89503-9D82-4A3B-A2E6-4D188964C00B}"/>
              </a:ext>
            </a:extLst>
          </p:cNvPr>
          <p:cNvSpPr txBox="1"/>
          <p:nvPr/>
        </p:nvSpPr>
        <p:spPr>
          <a:xfrm>
            <a:off x="6345434" y="4045805"/>
            <a:ext cx="552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infrared (IR) imaging to confirm spatial locations and detect bitstream tampering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359E8-74CC-46EB-9FEC-4937FA788C1E}"/>
              </a:ext>
            </a:extLst>
          </p:cNvPr>
          <p:cNvSpPr/>
          <p:nvPr/>
        </p:nvSpPr>
        <p:spPr>
          <a:xfrm>
            <a:off x="381000" y="1828800"/>
            <a:ext cx="685800" cy="4722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8B06C-C02A-47AB-BC8C-0E2B2D313847}"/>
              </a:ext>
            </a:extLst>
          </p:cNvPr>
          <p:cNvSpPr/>
          <p:nvPr/>
        </p:nvSpPr>
        <p:spPr>
          <a:xfrm>
            <a:off x="457200" y="4567848"/>
            <a:ext cx="685800" cy="4722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5F68A-2DD6-46C3-9F9D-526FC537AD7C}"/>
              </a:ext>
            </a:extLst>
          </p:cNvPr>
          <p:cNvSpPr/>
          <p:nvPr/>
        </p:nvSpPr>
        <p:spPr>
          <a:xfrm>
            <a:off x="2919973" y="4567848"/>
            <a:ext cx="685800" cy="4722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2DD58D-ECA9-465E-A3F5-F964E8B4C43B}"/>
              </a:ext>
            </a:extLst>
          </p:cNvPr>
          <p:cNvSpPr/>
          <p:nvPr/>
        </p:nvSpPr>
        <p:spPr>
          <a:xfrm>
            <a:off x="304800" y="2704196"/>
            <a:ext cx="1752600" cy="4722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5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B000-932F-4A65-B9C5-EF612C1E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9524998" cy="1079025"/>
          </a:xfrm>
        </p:spPr>
        <p:txBody>
          <a:bodyPr/>
          <a:lstStyle/>
          <a:p>
            <a:r>
              <a:rPr lang="en-US" dirty="0"/>
              <a:t>FLATS: Filling Logic and Testing Spatially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D1D21-2285-4F82-B6C8-6CA7E885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9" y="6391047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l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A4417B-7E80-4E35-999C-179DF7F4182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DE1E9-F008-46BA-9883-D2BC5BAE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5775" y="630937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9393D-3738-404E-A192-111B799D64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5064DF-6E79-4D4B-8247-56ACE6537C5D}"/>
              </a:ext>
            </a:extLst>
          </p:cNvPr>
          <p:cNvSpPr/>
          <p:nvPr/>
        </p:nvSpPr>
        <p:spPr>
          <a:xfrm>
            <a:off x="5486400" y="1295400"/>
            <a:ext cx="5175320" cy="2714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B93E22-829B-4A1B-AEF3-56B857ACD048}"/>
              </a:ext>
            </a:extLst>
          </p:cNvPr>
          <p:cNvSpPr/>
          <p:nvPr/>
        </p:nvSpPr>
        <p:spPr>
          <a:xfrm>
            <a:off x="6642979" y="4643668"/>
            <a:ext cx="1238364" cy="682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Generate Bitstream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92EFE8-7ABE-43A8-98D1-2E84D694E9B0}"/>
              </a:ext>
            </a:extLst>
          </p:cNvPr>
          <p:cNvSpPr/>
          <p:nvPr/>
        </p:nvSpPr>
        <p:spPr>
          <a:xfrm>
            <a:off x="8293422" y="4643668"/>
            <a:ext cx="1154324" cy="682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Program FPGA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4AD533-C0F2-401E-BCA1-2169CB9DC4AA}"/>
              </a:ext>
            </a:extLst>
          </p:cNvPr>
          <p:cNvSpPr/>
          <p:nvPr/>
        </p:nvSpPr>
        <p:spPr>
          <a:xfrm>
            <a:off x="9859825" y="4643668"/>
            <a:ext cx="805872" cy="682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In Field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F73579-5DA5-48D4-AA17-93DEBA151260}"/>
              </a:ext>
            </a:extLst>
          </p:cNvPr>
          <p:cNvSpPr/>
          <p:nvPr/>
        </p:nvSpPr>
        <p:spPr>
          <a:xfrm>
            <a:off x="1965336" y="4643668"/>
            <a:ext cx="964677" cy="682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1535AB-DE5E-4525-97E1-85E5FF234114}"/>
              </a:ext>
            </a:extLst>
          </p:cNvPr>
          <p:cNvSpPr/>
          <p:nvPr/>
        </p:nvSpPr>
        <p:spPr>
          <a:xfrm>
            <a:off x="3342092" y="4644586"/>
            <a:ext cx="1238365" cy="682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Synthesis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F0669-01BC-4130-8115-05F76500BF9B}"/>
              </a:ext>
            </a:extLst>
          </p:cNvPr>
          <p:cNvSpPr/>
          <p:nvPr/>
        </p:nvSpPr>
        <p:spPr>
          <a:xfrm>
            <a:off x="4992536" y="4644586"/>
            <a:ext cx="1238365" cy="682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Place and Route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61BCD1-08BF-4A5A-B906-6B0B7390F27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930013" y="4984676"/>
            <a:ext cx="412079" cy="918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B748A2-D795-467A-8FCC-1CDAE570F1E8}"/>
              </a:ext>
            </a:extLst>
          </p:cNvPr>
          <p:cNvCxnSpPr>
            <a:cxnSpLocks/>
          </p:cNvCxnSpPr>
          <p:nvPr/>
        </p:nvCxnSpPr>
        <p:spPr>
          <a:xfrm>
            <a:off x="4578814" y="4985594"/>
            <a:ext cx="412079" cy="918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28C929-3347-446A-8F4D-259EB1ACDE9F}"/>
              </a:ext>
            </a:extLst>
          </p:cNvPr>
          <p:cNvCxnSpPr>
            <a:cxnSpLocks/>
          </p:cNvCxnSpPr>
          <p:nvPr/>
        </p:nvCxnSpPr>
        <p:spPr>
          <a:xfrm>
            <a:off x="6232543" y="4982840"/>
            <a:ext cx="412079" cy="918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63E62-D355-4A11-92FB-D9CECD192624}"/>
              </a:ext>
            </a:extLst>
          </p:cNvPr>
          <p:cNvCxnSpPr>
            <a:cxnSpLocks/>
          </p:cNvCxnSpPr>
          <p:nvPr/>
        </p:nvCxnSpPr>
        <p:spPr>
          <a:xfrm>
            <a:off x="7881344" y="4986512"/>
            <a:ext cx="412079" cy="918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67DAE-C7F9-4D17-A92A-6800DEBE2469}"/>
              </a:ext>
            </a:extLst>
          </p:cNvPr>
          <p:cNvCxnSpPr>
            <a:cxnSpLocks/>
          </p:cNvCxnSpPr>
          <p:nvPr/>
        </p:nvCxnSpPr>
        <p:spPr>
          <a:xfrm>
            <a:off x="9447747" y="4978129"/>
            <a:ext cx="412079" cy="918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8CC3E2-DFC4-4A57-BC97-F41816F0ADAB}"/>
              </a:ext>
            </a:extLst>
          </p:cNvPr>
          <p:cNvSpPr/>
          <p:nvPr/>
        </p:nvSpPr>
        <p:spPr>
          <a:xfrm>
            <a:off x="2043357" y="1309373"/>
            <a:ext cx="2636916" cy="30092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4BE55F-1675-429E-870A-E73D28CA606B}"/>
              </a:ext>
            </a:extLst>
          </p:cNvPr>
          <p:cNvCxnSpPr/>
          <p:nvPr/>
        </p:nvCxnSpPr>
        <p:spPr>
          <a:xfrm>
            <a:off x="4580456" y="4811358"/>
            <a:ext cx="20439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693E40-E3C4-4422-B418-037A3CCA5307}"/>
              </a:ext>
            </a:extLst>
          </p:cNvPr>
          <p:cNvCxnSpPr>
            <a:cxnSpLocks/>
          </p:cNvCxnSpPr>
          <p:nvPr/>
        </p:nvCxnSpPr>
        <p:spPr>
          <a:xfrm>
            <a:off x="4784852" y="4550792"/>
            <a:ext cx="0" cy="2605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85C86E-ECD5-4A61-B70F-FEB53987CA45}"/>
              </a:ext>
            </a:extLst>
          </p:cNvPr>
          <p:cNvCxnSpPr>
            <a:cxnSpLocks/>
          </p:cNvCxnSpPr>
          <p:nvPr/>
        </p:nvCxnSpPr>
        <p:spPr>
          <a:xfrm>
            <a:off x="3570748" y="4550792"/>
            <a:ext cx="12141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D5CE94-BF1C-44D9-BCA9-F27AF69D1D41}"/>
              </a:ext>
            </a:extLst>
          </p:cNvPr>
          <p:cNvCxnSpPr>
            <a:cxnSpLocks/>
          </p:cNvCxnSpPr>
          <p:nvPr/>
        </p:nvCxnSpPr>
        <p:spPr>
          <a:xfrm>
            <a:off x="4493018" y="1807970"/>
            <a:ext cx="7613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2698EF-A309-4348-8C4F-7740219544F4}"/>
              </a:ext>
            </a:extLst>
          </p:cNvPr>
          <p:cNvCxnSpPr>
            <a:cxnSpLocks/>
          </p:cNvCxnSpPr>
          <p:nvPr/>
        </p:nvCxnSpPr>
        <p:spPr>
          <a:xfrm>
            <a:off x="5254328" y="1807970"/>
            <a:ext cx="0" cy="2836616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B371C7-8E59-4DA8-92A3-AC9E296B8455}"/>
              </a:ext>
            </a:extLst>
          </p:cNvPr>
          <p:cNvCxnSpPr>
            <a:cxnSpLocks/>
          </p:cNvCxnSpPr>
          <p:nvPr/>
        </p:nvCxnSpPr>
        <p:spPr>
          <a:xfrm>
            <a:off x="2930013" y="4811358"/>
            <a:ext cx="412079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96C7E4-0B35-4A31-9026-DEC2068B6E93}"/>
              </a:ext>
            </a:extLst>
          </p:cNvPr>
          <p:cNvCxnSpPr>
            <a:cxnSpLocks/>
          </p:cNvCxnSpPr>
          <p:nvPr/>
        </p:nvCxnSpPr>
        <p:spPr>
          <a:xfrm flipV="1">
            <a:off x="5954744" y="3990244"/>
            <a:ext cx="0" cy="633860"/>
          </a:xfrm>
          <a:prstGeom prst="line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B22FF27-BD5A-4CA2-8039-9F0437321BAF}"/>
              </a:ext>
            </a:extLst>
          </p:cNvPr>
          <p:cNvSpPr/>
          <p:nvPr/>
        </p:nvSpPr>
        <p:spPr>
          <a:xfrm>
            <a:off x="2734087" y="3555541"/>
            <a:ext cx="1689329" cy="513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Make Room for Partial Oscillators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8BD9E0-5C6E-47EF-BBA1-AC8BF316AA1E}"/>
              </a:ext>
            </a:extLst>
          </p:cNvPr>
          <p:cNvCxnSpPr>
            <a:cxnSpLocks/>
          </p:cNvCxnSpPr>
          <p:nvPr/>
        </p:nvCxnSpPr>
        <p:spPr>
          <a:xfrm flipV="1">
            <a:off x="3575629" y="4063558"/>
            <a:ext cx="0" cy="487235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1BE7BA-754F-48CC-9DD4-F120345FC881}"/>
              </a:ext>
            </a:extLst>
          </p:cNvPr>
          <p:cNvSpPr txBox="1"/>
          <p:nvPr/>
        </p:nvSpPr>
        <p:spPr>
          <a:xfrm rot="16200000">
            <a:off x="966785" y="2364427"/>
            <a:ext cx="2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FLATS Insertion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A084A7-B815-40B0-85E6-1E8297725C45}"/>
              </a:ext>
            </a:extLst>
          </p:cNvPr>
          <p:cNvSpPr/>
          <p:nvPr/>
        </p:nvSpPr>
        <p:spPr>
          <a:xfrm>
            <a:off x="2734087" y="2217679"/>
            <a:ext cx="1691618" cy="276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Fill Unused Logic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CDB3C3-FFCB-4FBA-BD0D-F258D0103B04}"/>
              </a:ext>
            </a:extLst>
          </p:cNvPr>
          <p:cNvCxnSpPr>
            <a:cxnSpLocks/>
          </p:cNvCxnSpPr>
          <p:nvPr/>
        </p:nvCxnSpPr>
        <p:spPr>
          <a:xfrm flipV="1">
            <a:off x="3570748" y="3298383"/>
            <a:ext cx="0" cy="265599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B723CC3-6C3B-42DE-8B7E-3F8365795895}"/>
              </a:ext>
            </a:extLst>
          </p:cNvPr>
          <p:cNvSpPr/>
          <p:nvPr/>
        </p:nvSpPr>
        <p:spPr>
          <a:xfrm>
            <a:off x="2620987" y="2798119"/>
            <a:ext cx="1931460" cy="513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Integrate Partial Oscillators in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A9CF0F-CFF7-4098-A742-7E2F86C4E2C9}"/>
              </a:ext>
            </a:extLst>
          </p:cNvPr>
          <p:cNvCxnSpPr>
            <a:cxnSpLocks/>
          </p:cNvCxnSpPr>
          <p:nvPr/>
        </p:nvCxnSpPr>
        <p:spPr>
          <a:xfrm flipV="1">
            <a:off x="3532653" y="2532521"/>
            <a:ext cx="0" cy="265599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23FB310-C536-4936-8CAF-A19D03054E49}"/>
              </a:ext>
            </a:extLst>
          </p:cNvPr>
          <p:cNvSpPr/>
          <p:nvPr/>
        </p:nvSpPr>
        <p:spPr>
          <a:xfrm>
            <a:off x="2537768" y="1669515"/>
            <a:ext cx="2014685" cy="276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Add Logic Controller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112820-90A5-48B9-A647-E5509185C755}"/>
              </a:ext>
            </a:extLst>
          </p:cNvPr>
          <p:cNvCxnSpPr>
            <a:cxnSpLocks/>
          </p:cNvCxnSpPr>
          <p:nvPr/>
        </p:nvCxnSpPr>
        <p:spPr>
          <a:xfrm flipV="1">
            <a:off x="3532652" y="1952081"/>
            <a:ext cx="0" cy="265599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A35FF9-FA24-41D3-91BA-AFBB5191C625}"/>
              </a:ext>
            </a:extLst>
          </p:cNvPr>
          <p:cNvSpPr/>
          <p:nvPr/>
        </p:nvSpPr>
        <p:spPr>
          <a:xfrm>
            <a:off x="6530643" y="3352707"/>
            <a:ext cx="2342270" cy="3440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Stimulate Logic Controller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B286C-CC9F-4913-8367-A4F559B441CF}"/>
              </a:ext>
            </a:extLst>
          </p:cNvPr>
          <p:cNvSpPr/>
          <p:nvPr/>
        </p:nvSpPr>
        <p:spPr>
          <a:xfrm>
            <a:off x="6592545" y="2192080"/>
            <a:ext cx="2053145" cy="276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Detect Spatially with IR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CA9364-5BD6-40BD-A3F7-B26946611E83}"/>
              </a:ext>
            </a:extLst>
          </p:cNvPr>
          <p:cNvCxnSpPr>
            <a:cxnSpLocks/>
          </p:cNvCxnSpPr>
          <p:nvPr/>
        </p:nvCxnSpPr>
        <p:spPr>
          <a:xfrm flipV="1">
            <a:off x="7620082" y="3087109"/>
            <a:ext cx="0" cy="265599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2604D75-D8F5-4B0C-9C74-1B035D2E1923}"/>
              </a:ext>
            </a:extLst>
          </p:cNvPr>
          <p:cNvSpPr/>
          <p:nvPr/>
        </p:nvSpPr>
        <p:spPr>
          <a:xfrm>
            <a:off x="6412745" y="2738700"/>
            <a:ext cx="2342271" cy="3440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Activate Partial Oscillators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876E61-E1DA-4AA7-8CFE-4E5EA5A9B338}"/>
              </a:ext>
            </a:extLst>
          </p:cNvPr>
          <p:cNvCxnSpPr>
            <a:cxnSpLocks/>
          </p:cNvCxnSpPr>
          <p:nvPr/>
        </p:nvCxnSpPr>
        <p:spPr>
          <a:xfrm flipV="1">
            <a:off x="7619117" y="2462459"/>
            <a:ext cx="0" cy="265599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E64F3C-74E1-43BA-BCAC-B22D2BD08A8A}"/>
              </a:ext>
            </a:extLst>
          </p:cNvPr>
          <p:cNvSpPr/>
          <p:nvPr/>
        </p:nvSpPr>
        <p:spPr>
          <a:xfrm>
            <a:off x="6498880" y="1638928"/>
            <a:ext cx="2240477" cy="276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Compare with Expected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E371DC-7851-4891-A720-91752AA9C3A1}"/>
              </a:ext>
            </a:extLst>
          </p:cNvPr>
          <p:cNvCxnSpPr>
            <a:cxnSpLocks/>
          </p:cNvCxnSpPr>
          <p:nvPr/>
        </p:nvCxnSpPr>
        <p:spPr>
          <a:xfrm flipV="1">
            <a:off x="7619117" y="1915839"/>
            <a:ext cx="0" cy="265599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767B1D-D203-4FA5-9D30-CC69383ACB8F}"/>
              </a:ext>
            </a:extLst>
          </p:cNvPr>
          <p:cNvCxnSpPr>
            <a:cxnSpLocks/>
          </p:cNvCxnSpPr>
          <p:nvPr/>
        </p:nvCxnSpPr>
        <p:spPr>
          <a:xfrm flipV="1">
            <a:off x="7341584" y="3990244"/>
            <a:ext cx="0" cy="633860"/>
          </a:xfrm>
          <a:prstGeom prst="line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CCF77C-FB66-44E6-ACCE-7DE9C331CE43}"/>
              </a:ext>
            </a:extLst>
          </p:cNvPr>
          <p:cNvCxnSpPr>
            <a:cxnSpLocks/>
          </p:cNvCxnSpPr>
          <p:nvPr/>
        </p:nvCxnSpPr>
        <p:spPr>
          <a:xfrm flipV="1">
            <a:off x="8872913" y="3990244"/>
            <a:ext cx="0" cy="633860"/>
          </a:xfrm>
          <a:prstGeom prst="line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D32F58-4849-4029-8798-46A29B52A65B}"/>
              </a:ext>
            </a:extLst>
          </p:cNvPr>
          <p:cNvCxnSpPr>
            <a:cxnSpLocks/>
          </p:cNvCxnSpPr>
          <p:nvPr/>
        </p:nvCxnSpPr>
        <p:spPr>
          <a:xfrm flipV="1">
            <a:off x="10168604" y="4001675"/>
            <a:ext cx="0" cy="633860"/>
          </a:xfrm>
          <a:prstGeom prst="line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D0B1F88-5A3E-42E1-A28E-F903E42762D5}"/>
              </a:ext>
            </a:extLst>
          </p:cNvPr>
          <p:cNvSpPr txBox="1"/>
          <p:nvPr/>
        </p:nvSpPr>
        <p:spPr>
          <a:xfrm rot="16200000">
            <a:off x="4446472" y="2341104"/>
            <a:ext cx="2660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FLATS Verification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116FD55-1764-4C3B-8310-7A22A43ED53A}"/>
              </a:ext>
            </a:extLst>
          </p:cNvPr>
          <p:cNvSpPr/>
          <p:nvPr/>
        </p:nvSpPr>
        <p:spPr>
          <a:xfrm>
            <a:off x="9240346" y="1675856"/>
            <a:ext cx="1193850" cy="574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Authentic?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00F80B5-736C-4D4B-867B-6F686B4A48F1}"/>
              </a:ext>
            </a:extLst>
          </p:cNvPr>
          <p:cNvSpPr/>
          <p:nvPr/>
        </p:nvSpPr>
        <p:spPr>
          <a:xfrm>
            <a:off x="9230735" y="2532521"/>
            <a:ext cx="1217446" cy="78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Tamper Detected?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Y/N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D26A25-0DB2-4460-B92E-43ECB4DA0EC9}"/>
              </a:ext>
            </a:extLst>
          </p:cNvPr>
          <p:cNvCxnSpPr>
            <a:cxnSpLocks/>
          </p:cNvCxnSpPr>
          <p:nvPr/>
        </p:nvCxnSpPr>
        <p:spPr>
          <a:xfrm>
            <a:off x="8755020" y="1805214"/>
            <a:ext cx="48532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DF9B5D-0B9C-48A1-A540-E64BE16C5F78}"/>
              </a:ext>
            </a:extLst>
          </p:cNvPr>
          <p:cNvCxnSpPr>
            <a:cxnSpLocks/>
          </p:cNvCxnSpPr>
          <p:nvPr/>
        </p:nvCxnSpPr>
        <p:spPr>
          <a:xfrm>
            <a:off x="8872913" y="2822595"/>
            <a:ext cx="381418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F4CD0C-1C68-438C-A7B4-00DE2A18EEAC}"/>
              </a:ext>
            </a:extLst>
          </p:cNvPr>
          <p:cNvCxnSpPr>
            <a:cxnSpLocks/>
          </p:cNvCxnSpPr>
          <p:nvPr/>
        </p:nvCxnSpPr>
        <p:spPr>
          <a:xfrm>
            <a:off x="8872913" y="1797661"/>
            <a:ext cx="0" cy="1024934"/>
          </a:xfrm>
          <a:prstGeom prst="line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33D67A-F6D2-40A6-B6CD-3A79BB78F4B8}"/>
              </a:ext>
            </a:extLst>
          </p:cNvPr>
          <p:cNvSpPr txBox="1"/>
          <p:nvPr/>
        </p:nvSpPr>
        <p:spPr>
          <a:xfrm>
            <a:off x="858801" y="5553517"/>
            <a:ext cx="1074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FLATS inserted to perform out-of-band authentication and tamper detection </a:t>
            </a:r>
          </a:p>
        </p:txBody>
      </p:sp>
    </p:spTree>
    <p:extLst>
      <p:ext uri="{BB962C8B-B14F-4D97-AF65-F5344CB8AC3E}">
        <p14:creationId xmlns:p14="http://schemas.microsoft.com/office/powerpoint/2010/main" val="391362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26" grpId="0" animBg="1"/>
      <p:bldP spid="28" grpId="0"/>
      <p:bldP spid="29" grpId="0" animBg="1"/>
      <p:bldP spid="31" grpId="0" animBg="1"/>
      <p:bldP spid="33" grpId="0" animBg="1"/>
      <p:bldP spid="35" grpId="0" animBg="1"/>
      <p:bldP spid="36" grpId="0" animBg="1"/>
      <p:bldP spid="38" grpId="0" animBg="1"/>
      <p:bldP spid="40" grpId="0" animBg="1"/>
      <p:bldP spid="45" grpId="0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CB7A-4686-4835-A535-2F0133AB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FLATS Insertion 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A0B82-5BC4-4C6F-B9A0-E67712BE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9" y="6391047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l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A4417B-7E80-4E35-999C-179DF7F4182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5FB43-5AC0-4767-B0AA-A09DE737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5775" y="630937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9393D-3738-404E-A192-111B799D64A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264613-3CCF-4EA4-A9A6-8B180FC8212F}"/>
              </a:ext>
            </a:extLst>
          </p:cNvPr>
          <p:cNvCxnSpPr>
            <a:cxnSpLocks/>
          </p:cNvCxnSpPr>
          <p:nvPr/>
        </p:nvCxnSpPr>
        <p:spPr>
          <a:xfrm>
            <a:off x="8250437" y="2346120"/>
            <a:ext cx="6518" cy="2684568"/>
          </a:xfrm>
          <a:prstGeom prst="straightConnector1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A4C355-5F67-4117-86DF-2FC0E9831687}"/>
              </a:ext>
            </a:extLst>
          </p:cNvPr>
          <p:cNvSpPr/>
          <p:nvPr/>
        </p:nvSpPr>
        <p:spPr>
          <a:xfrm>
            <a:off x="10143656" y="2697731"/>
            <a:ext cx="1001563" cy="950285"/>
          </a:xfrm>
          <a:prstGeom prst="round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LFSR + Logic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B4F53A-1692-48D7-A3A0-DBB15BC4BFE6}"/>
              </a:ext>
            </a:extLst>
          </p:cNvPr>
          <p:cNvSpPr/>
          <p:nvPr/>
        </p:nvSpPr>
        <p:spPr>
          <a:xfrm>
            <a:off x="9028305" y="2966571"/>
            <a:ext cx="837422" cy="463341"/>
          </a:xfrm>
          <a:prstGeom prst="round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1E4C7E-4098-42B2-9C1F-476B00B036A9}"/>
              </a:ext>
            </a:extLst>
          </p:cNvPr>
          <p:cNvSpPr/>
          <p:nvPr/>
        </p:nvSpPr>
        <p:spPr>
          <a:xfrm>
            <a:off x="9074936" y="2200732"/>
            <a:ext cx="733618" cy="463341"/>
          </a:xfrm>
          <a:prstGeom prst="round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ECID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5AC63D-8DC8-4A5B-8031-D7D4B28D8DA3}"/>
              </a:ext>
            </a:extLst>
          </p:cNvPr>
          <p:cNvSpPr/>
          <p:nvPr/>
        </p:nvSpPr>
        <p:spPr>
          <a:xfrm>
            <a:off x="9031251" y="3711744"/>
            <a:ext cx="831531" cy="67117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213C7B-3036-44C9-A035-C0499DC89B51}"/>
              </a:ext>
            </a:extLst>
          </p:cNvPr>
          <p:cNvCxnSpPr>
            <a:cxnSpLocks/>
          </p:cNvCxnSpPr>
          <p:nvPr/>
        </p:nvCxnSpPr>
        <p:spPr>
          <a:xfrm>
            <a:off x="9443253" y="2651923"/>
            <a:ext cx="0" cy="325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9CF08B-126B-4D4E-906E-676270136B04}"/>
              </a:ext>
            </a:extLst>
          </p:cNvPr>
          <p:cNvCxnSpPr>
            <a:cxnSpLocks/>
          </p:cNvCxnSpPr>
          <p:nvPr/>
        </p:nvCxnSpPr>
        <p:spPr>
          <a:xfrm>
            <a:off x="9869770" y="3186468"/>
            <a:ext cx="270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690D72-7EE1-4AC5-9442-0BA4C4F1B798}"/>
              </a:ext>
            </a:extLst>
          </p:cNvPr>
          <p:cNvSpPr/>
          <p:nvPr/>
        </p:nvSpPr>
        <p:spPr>
          <a:xfrm>
            <a:off x="9783813" y="4794954"/>
            <a:ext cx="1109129" cy="46334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ICAP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8E7681-6A2B-439D-9A11-105EFD911E23}"/>
              </a:ext>
            </a:extLst>
          </p:cNvPr>
          <p:cNvCxnSpPr>
            <a:cxnSpLocks/>
          </p:cNvCxnSpPr>
          <p:nvPr/>
        </p:nvCxnSpPr>
        <p:spPr>
          <a:xfrm>
            <a:off x="10545063" y="3648015"/>
            <a:ext cx="0" cy="114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BAB550-B126-4749-A270-E63A009F75D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441746" y="3429911"/>
            <a:ext cx="5271" cy="292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6E257-AA23-4FF6-B5FB-500850D6A51F}"/>
              </a:ext>
            </a:extLst>
          </p:cNvPr>
          <p:cNvCxnSpPr>
            <a:cxnSpLocks/>
          </p:cNvCxnSpPr>
          <p:nvPr/>
        </p:nvCxnSpPr>
        <p:spPr>
          <a:xfrm flipH="1" flipV="1">
            <a:off x="7585422" y="2336558"/>
            <a:ext cx="665015" cy="95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FB5C7-46BF-424A-A944-21EC28D2F0E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256956" y="5026624"/>
            <a:ext cx="1526857" cy="0"/>
          </a:xfrm>
          <a:prstGeom prst="straightConnector1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180D4A-7424-4CF1-9B69-FCD20CD59A20}"/>
              </a:ext>
            </a:extLst>
          </p:cNvPr>
          <p:cNvCxnSpPr>
            <a:cxnSpLocks/>
          </p:cNvCxnSpPr>
          <p:nvPr/>
        </p:nvCxnSpPr>
        <p:spPr>
          <a:xfrm flipH="1">
            <a:off x="7528492" y="4787647"/>
            <a:ext cx="721945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8A74E1-70F2-4792-AE2E-5CB39D60140C}"/>
              </a:ext>
            </a:extLst>
          </p:cNvPr>
          <p:cNvGrpSpPr/>
          <p:nvPr/>
        </p:nvGrpSpPr>
        <p:grpSpPr>
          <a:xfrm>
            <a:off x="6480355" y="1508914"/>
            <a:ext cx="1295400" cy="1120636"/>
            <a:chOff x="7138266" y="290975"/>
            <a:chExt cx="1295400" cy="112063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85BF75-FC92-4171-9415-EC2B6EB65F2B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5A7E90-09FD-449D-AD65-20DCE691F562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15D7D5-1809-4258-BF7E-47E8A566ABB8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773221-A6D4-4CAC-AC54-BA858F90E315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A42F2C-6669-4C90-9EAC-432DE58D4AF4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942030-E7A3-4AE1-83FE-9DD5A1272D0D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F8625-75FD-46EA-A6D6-EB45FD4EDAEF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1B534B-6375-414F-8F8F-636FD3DFC37A}"/>
              </a:ext>
            </a:extLst>
          </p:cNvPr>
          <p:cNvCxnSpPr>
            <a:cxnSpLocks/>
          </p:cNvCxnSpPr>
          <p:nvPr/>
        </p:nvCxnSpPr>
        <p:spPr>
          <a:xfrm flipV="1">
            <a:off x="5751036" y="2198465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7C6FB1-7E41-44C9-BEDE-468B524DEBAB}"/>
              </a:ext>
            </a:extLst>
          </p:cNvPr>
          <p:cNvCxnSpPr>
            <a:cxnSpLocks/>
          </p:cNvCxnSpPr>
          <p:nvPr/>
        </p:nvCxnSpPr>
        <p:spPr>
          <a:xfrm flipV="1">
            <a:off x="5751036" y="2438087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85C3F0-07CD-44D3-9FA6-CEA35A743233}"/>
              </a:ext>
            </a:extLst>
          </p:cNvPr>
          <p:cNvCxnSpPr>
            <a:cxnSpLocks/>
          </p:cNvCxnSpPr>
          <p:nvPr/>
        </p:nvCxnSpPr>
        <p:spPr>
          <a:xfrm flipH="1">
            <a:off x="5685345" y="3191485"/>
            <a:ext cx="2354500" cy="84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90613A-B802-49E9-90F6-ED1DB60A7A72}"/>
              </a:ext>
            </a:extLst>
          </p:cNvPr>
          <p:cNvCxnSpPr>
            <a:cxnSpLocks/>
          </p:cNvCxnSpPr>
          <p:nvPr/>
        </p:nvCxnSpPr>
        <p:spPr>
          <a:xfrm flipH="1">
            <a:off x="7612861" y="1950375"/>
            <a:ext cx="42584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E6C190-C13F-4E62-8D72-B135326C4B49}"/>
              </a:ext>
            </a:extLst>
          </p:cNvPr>
          <p:cNvCxnSpPr>
            <a:cxnSpLocks/>
          </p:cNvCxnSpPr>
          <p:nvPr/>
        </p:nvCxnSpPr>
        <p:spPr>
          <a:xfrm>
            <a:off x="8050748" y="1950376"/>
            <a:ext cx="0" cy="124110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2526DD-5E96-4492-8DF7-CAAD10A8C5D7}"/>
              </a:ext>
            </a:extLst>
          </p:cNvPr>
          <p:cNvSpPr txBox="1"/>
          <p:nvPr/>
        </p:nvSpPr>
        <p:spPr>
          <a:xfrm>
            <a:off x="5440145" y="2605899"/>
            <a:ext cx="330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LUTA: O1 = 0</a:t>
            </a:r>
          </a:p>
          <a:p>
            <a:r>
              <a:rPr lang="en-US" dirty="0"/>
              <a:t>           O2= I2 &amp; I3 &amp; I4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C760CD-6871-4852-A924-963CD16F9AFB}"/>
              </a:ext>
            </a:extLst>
          </p:cNvPr>
          <p:cNvSpPr txBox="1"/>
          <p:nvPr/>
        </p:nvSpPr>
        <p:spPr>
          <a:xfrm>
            <a:off x="5432519" y="1787787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5CDE34-B3A4-49C6-A1F8-2332CAE32586}"/>
              </a:ext>
            </a:extLst>
          </p:cNvPr>
          <p:cNvSpPr txBox="1"/>
          <p:nvPr/>
        </p:nvSpPr>
        <p:spPr>
          <a:xfrm>
            <a:off x="5441927" y="2002744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932ACC-A33F-4F96-AC59-DECFF6B5DDBB}"/>
              </a:ext>
            </a:extLst>
          </p:cNvPr>
          <p:cNvCxnSpPr>
            <a:cxnSpLocks/>
          </p:cNvCxnSpPr>
          <p:nvPr/>
        </p:nvCxnSpPr>
        <p:spPr>
          <a:xfrm flipV="1">
            <a:off x="5751036" y="1982046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6BDEA6F-F7B4-4AB0-B1F3-7851FFD8A02C}"/>
              </a:ext>
            </a:extLst>
          </p:cNvPr>
          <p:cNvSpPr txBox="1"/>
          <p:nvPr/>
        </p:nvSpPr>
        <p:spPr>
          <a:xfrm>
            <a:off x="5435751" y="2232142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AE3816-51DD-487A-976A-3364B4EE6381}"/>
              </a:ext>
            </a:extLst>
          </p:cNvPr>
          <p:cNvCxnSpPr>
            <a:cxnSpLocks/>
          </p:cNvCxnSpPr>
          <p:nvPr/>
        </p:nvCxnSpPr>
        <p:spPr>
          <a:xfrm>
            <a:off x="5687745" y="3199910"/>
            <a:ext cx="2695" cy="118300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C969B06-DB53-4E33-922D-26B88CA2E16C}"/>
              </a:ext>
            </a:extLst>
          </p:cNvPr>
          <p:cNvGrpSpPr/>
          <p:nvPr/>
        </p:nvGrpSpPr>
        <p:grpSpPr>
          <a:xfrm>
            <a:off x="6417064" y="3910052"/>
            <a:ext cx="1295400" cy="1120636"/>
            <a:chOff x="7138266" y="290975"/>
            <a:chExt cx="1295400" cy="112063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5C19B3-6D05-4C48-85EC-F1B251D4B2FF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BC9236-872F-41C3-AD22-5486DCD018D1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76FBF9-4129-46BC-B807-C21405EDDAD1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C810FA-6877-428C-8446-04AD38FF0E17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F41962-C2FF-4BE5-9AB1-A7268E49EBC1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1E3E1D-49FD-49C2-8864-70D856269428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74A5F8-806D-44A6-843D-C3981F7E4786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D1DDBF-827F-46DF-A424-A7EA20532976}"/>
              </a:ext>
            </a:extLst>
          </p:cNvPr>
          <p:cNvCxnSpPr>
            <a:cxnSpLocks/>
          </p:cNvCxnSpPr>
          <p:nvPr/>
        </p:nvCxnSpPr>
        <p:spPr>
          <a:xfrm flipV="1">
            <a:off x="5687745" y="4599603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704247-1215-49E5-BEDC-B020979DC3BE}"/>
              </a:ext>
            </a:extLst>
          </p:cNvPr>
          <p:cNvCxnSpPr>
            <a:cxnSpLocks/>
          </p:cNvCxnSpPr>
          <p:nvPr/>
        </p:nvCxnSpPr>
        <p:spPr>
          <a:xfrm flipH="1">
            <a:off x="7549571" y="4351513"/>
            <a:ext cx="90029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88A4F0-F2F3-405C-B6F2-46D0A0EDF3E0}"/>
              </a:ext>
            </a:extLst>
          </p:cNvPr>
          <p:cNvSpPr txBox="1"/>
          <p:nvPr/>
        </p:nvSpPr>
        <p:spPr>
          <a:xfrm>
            <a:off x="5428895" y="5016709"/>
            <a:ext cx="254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LUTB: O1 = 0 	</a:t>
            </a:r>
          </a:p>
          <a:p>
            <a:r>
              <a:rPr lang="en-US" dirty="0"/>
              <a:t>           O2 = I2 ^ I3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5F4583-BFA1-4467-8AD8-6ECEF1B9AB74}"/>
              </a:ext>
            </a:extLst>
          </p:cNvPr>
          <p:cNvSpPr txBox="1"/>
          <p:nvPr/>
        </p:nvSpPr>
        <p:spPr>
          <a:xfrm>
            <a:off x="5378636" y="4403882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1941D6-297E-46BD-9244-837F0B4C41D4}"/>
              </a:ext>
            </a:extLst>
          </p:cNvPr>
          <p:cNvCxnSpPr>
            <a:cxnSpLocks/>
          </p:cNvCxnSpPr>
          <p:nvPr/>
        </p:nvCxnSpPr>
        <p:spPr>
          <a:xfrm>
            <a:off x="5685345" y="4383187"/>
            <a:ext cx="758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28BB2A8-97CD-41B6-B284-FB2CEB5D3F31}"/>
              </a:ext>
            </a:extLst>
          </p:cNvPr>
          <p:cNvSpPr txBox="1"/>
          <p:nvPr/>
        </p:nvSpPr>
        <p:spPr>
          <a:xfrm>
            <a:off x="8429436" y="4156867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ADB5AF-407A-40C3-9C64-319A3852E7C0}"/>
              </a:ext>
            </a:extLst>
          </p:cNvPr>
          <p:cNvSpPr txBox="1"/>
          <p:nvPr/>
        </p:nvSpPr>
        <p:spPr>
          <a:xfrm>
            <a:off x="5486400" y="5663040"/>
            <a:ext cx="247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 = (A &amp; B &amp; C) ^ D</a:t>
            </a:r>
          </a:p>
          <a:p>
            <a:r>
              <a:rPr lang="en-US" b="1" dirty="0"/>
              <a:t>After FLATS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C78744-D612-469F-8234-3A3F30DF530E}"/>
              </a:ext>
            </a:extLst>
          </p:cNvPr>
          <p:cNvCxnSpPr>
            <a:cxnSpLocks/>
          </p:cNvCxnSpPr>
          <p:nvPr/>
        </p:nvCxnSpPr>
        <p:spPr>
          <a:xfrm flipH="1">
            <a:off x="6232991" y="4115486"/>
            <a:ext cx="22221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2E8FA3-FF39-4889-A19D-5E50301BA0A3}"/>
              </a:ext>
            </a:extLst>
          </p:cNvPr>
          <p:cNvCxnSpPr>
            <a:cxnSpLocks/>
          </p:cNvCxnSpPr>
          <p:nvPr/>
        </p:nvCxnSpPr>
        <p:spPr>
          <a:xfrm flipH="1">
            <a:off x="7559571" y="4116750"/>
            <a:ext cx="188230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30014C-CA2E-4E0F-89AE-CCA6AA43C577}"/>
              </a:ext>
            </a:extLst>
          </p:cNvPr>
          <p:cNvCxnSpPr>
            <a:cxnSpLocks/>
          </p:cNvCxnSpPr>
          <p:nvPr/>
        </p:nvCxnSpPr>
        <p:spPr>
          <a:xfrm flipH="1" flipV="1">
            <a:off x="7738111" y="3846688"/>
            <a:ext cx="1" cy="2753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49C357-B861-400C-B744-AD06FBFCD02A}"/>
              </a:ext>
            </a:extLst>
          </p:cNvPr>
          <p:cNvCxnSpPr>
            <a:cxnSpLocks/>
          </p:cNvCxnSpPr>
          <p:nvPr/>
        </p:nvCxnSpPr>
        <p:spPr>
          <a:xfrm flipV="1">
            <a:off x="6226620" y="3841940"/>
            <a:ext cx="516" cy="28011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3A4DCD-16AD-4F08-B96C-4551E311CFC1}"/>
              </a:ext>
            </a:extLst>
          </p:cNvPr>
          <p:cNvCxnSpPr>
            <a:cxnSpLocks/>
          </p:cNvCxnSpPr>
          <p:nvPr/>
        </p:nvCxnSpPr>
        <p:spPr>
          <a:xfrm flipH="1">
            <a:off x="6168696" y="4848739"/>
            <a:ext cx="285417" cy="0"/>
          </a:xfrm>
          <a:prstGeom prst="straightConnector1">
            <a:avLst/>
          </a:prstGeom>
          <a:ln w="63500">
            <a:solidFill>
              <a:srgbClr val="B07BD7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D9656FD-B11B-4585-8133-CB809D14B079}"/>
              </a:ext>
            </a:extLst>
          </p:cNvPr>
          <p:cNvSpPr txBox="1"/>
          <p:nvPr/>
        </p:nvSpPr>
        <p:spPr>
          <a:xfrm>
            <a:off x="5839001" y="4651782"/>
            <a:ext cx="49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B07BD7"/>
                </a:solidFill>
              </a:rPr>
              <a:t>‘1’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9C85EF-9C03-4C7D-9C58-8BE553AEC58F}"/>
              </a:ext>
            </a:extLst>
          </p:cNvPr>
          <p:cNvGrpSpPr/>
          <p:nvPr/>
        </p:nvGrpSpPr>
        <p:grpSpPr>
          <a:xfrm>
            <a:off x="1945817" y="1573148"/>
            <a:ext cx="1295400" cy="1120636"/>
            <a:chOff x="7138266" y="290975"/>
            <a:chExt cx="1295400" cy="112063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11C0FA6-C464-4FC1-9B65-F4218982E4B8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F0D365-BACC-483B-BE54-AD11EA546007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49DD374-68BF-4752-8DF1-37CCD0B4AF72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55C26-BBDF-4F0C-B33A-0DECE79AC311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96A6603-A532-4E60-AA46-ADFA05DD88CD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CC7B-A2E9-4AEE-AE4C-97DA307F20B1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89DA984-96F3-4330-89C1-B37E2787296B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C4A6E4A-C621-4A61-A9EA-404EB37A21E2}"/>
              </a:ext>
            </a:extLst>
          </p:cNvPr>
          <p:cNvCxnSpPr>
            <a:cxnSpLocks/>
          </p:cNvCxnSpPr>
          <p:nvPr/>
        </p:nvCxnSpPr>
        <p:spPr>
          <a:xfrm flipV="1">
            <a:off x="1216498" y="2262699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E14579E-A853-46FB-BCCE-8870E42E8CB0}"/>
              </a:ext>
            </a:extLst>
          </p:cNvPr>
          <p:cNvCxnSpPr>
            <a:cxnSpLocks/>
          </p:cNvCxnSpPr>
          <p:nvPr/>
        </p:nvCxnSpPr>
        <p:spPr>
          <a:xfrm flipV="1">
            <a:off x="1216498" y="2502321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3926D41-A962-4570-BC73-2BC0BE153CC5}"/>
              </a:ext>
            </a:extLst>
          </p:cNvPr>
          <p:cNvCxnSpPr>
            <a:cxnSpLocks/>
          </p:cNvCxnSpPr>
          <p:nvPr/>
        </p:nvCxnSpPr>
        <p:spPr>
          <a:xfrm flipH="1">
            <a:off x="1132926" y="3255719"/>
            <a:ext cx="2372380" cy="325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C8A8C2-603E-4006-B952-278F5D245D47}"/>
              </a:ext>
            </a:extLst>
          </p:cNvPr>
          <p:cNvCxnSpPr>
            <a:cxnSpLocks/>
          </p:cNvCxnSpPr>
          <p:nvPr/>
        </p:nvCxnSpPr>
        <p:spPr>
          <a:xfrm flipH="1">
            <a:off x="3078323" y="2014609"/>
            <a:ext cx="42584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F01DC25-98E6-4FF3-AA26-24983B5DB7ED}"/>
              </a:ext>
            </a:extLst>
          </p:cNvPr>
          <p:cNvCxnSpPr>
            <a:cxnSpLocks/>
          </p:cNvCxnSpPr>
          <p:nvPr/>
        </p:nvCxnSpPr>
        <p:spPr>
          <a:xfrm>
            <a:off x="3516210" y="2014610"/>
            <a:ext cx="0" cy="124110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2FAC0C9-D13B-4958-B50B-94F213716259}"/>
              </a:ext>
            </a:extLst>
          </p:cNvPr>
          <p:cNvSpPr txBox="1"/>
          <p:nvPr/>
        </p:nvSpPr>
        <p:spPr>
          <a:xfrm>
            <a:off x="849265" y="2605499"/>
            <a:ext cx="25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LUTA: O1 = open</a:t>
            </a:r>
          </a:p>
          <a:p>
            <a:r>
              <a:rPr lang="en-US" dirty="0"/>
              <a:t>           O2 = I2 &amp; I3 &amp; I4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F425EB-15A9-48D6-AD1C-FDB1738D9656}"/>
              </a:ext>
            </a:extLst>
          </p:cNvPr>
          <p:cNvSpPr txBox="1"/>
          <p:nvPr/>
        </p:nvSpPr>
        <p:spPr>
          <a:xfrm>
            <a:off x="897981" y="1852021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2033297-69AB-48C0-AE66-F6DC194215C6}"/>
              </a:ext>
            </a:extLst>
          </p:cNvPr>
          <p:cNvSpPr txBox="1"/>
          <p:nvPr/>
        </p:nvSpPr>
        <p:spPr>
          <a:xfrm>
            <a:off x="907389" y="2066978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191192C-3FA6-4088-9E09-9EC739E9E005}"/>
              </a:ext>
            </a:extLst>
          </p:cNvPr>
          <p:cNvCxnSpPr>
            <a:cxnSpLocks/>
          </p:cNvCxnSpPr>
          <p:nvPr/>
        </p:nvCxnSpPr>
        <p:spPr>
          <a:xfrm flipV="1">
            <a:off x="1216498" y="2046280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EA3CA73-B911-4BFF-905B-5D4ECC7A330D}"/>
              </a:ext>
            </a:extLst>
          </p:cNvPr>
          <p:cNvSpPr txBox="1"/>
          <p:nvPr/>
        </p:nvSpPr>
        <p:spPr>
          <a:xfrm>
            <a:off x="901213" y="2296376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64D20F6-7945-4BC2-B0C9-E09E493D2AE5}"/>
              </a:ext>
            </a:extLst>
          </p:cNvPr>
          <p:cNvCxnSpPr>
            <a:cxnSpLocks/>
          </p:cNvCxnSpPr>
          <p:nvPr/>
        </p:nvCxnSpPr>
        <p:spPr>
          <a:xfrm>
            <a:off x="1132927" y="3255718"/>
            <a:ext cx="5313" cy="119766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D2F6B63-7CBE-4DEC-B9FE-1FA138B2F05D}"/>
              </a:ext>
            </a:extLst>
          </p:cNvPr>
          <p:cNvGrpSpPr/>
          <p:nvPr/>
        </p:nvGrpSpPr>
        <p:grpSpPr>
          <a:xfrm>
            <a:off x="1882526" y="3974286"/>
            <a:ext cx="1295400" cy="1120636"/>
            <a:chOff x="7138266" y="290975"/>
            <a:chExt cx="1295400" cy="112063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EDB32AF-1800-4203-9091-ACA92A22FF06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6975204-F7CC-478A-A273-AB35FD7DB9C9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2753844-4445-482A-AC7C-35CD0DE88E70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6954163-8AAF-43F1-808C-005C50D9B7ED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D5533E2-7A45-4274-A873-5B5E090347A3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1AF0E9A-C1C3-438A-BCCA-C7B2C4B647F7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74D5631-6161-4E03-AC24-D34A96F42EC4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C451F3B-B6AE-4C7B-9083-8E902E6B41B2}"/>
              </a:ext>
            </a:extLst>
          </p:cNvPr>
          <p:cNvCxnSpPr>
            <a:cxnSpLocks/>
          </p:cNvCxnSpPr>
          <p:nvPr/>
        </p:nvCxnSpPr>
        <p:spPr>
          <a:xfrm flipV="1">
            <a:off x="1153207" y="4663837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E29462-3717-469C-9DD2-F43816C5F2C1}"/>
              </a:ext>
            </a:extLst>
          </p:cNvPr>
          <p:cNvCxnSpPr>
            <a:cxnSpLocks/>
          </p:cNvCxnSpPr>
          <p:nvPr/>
        </p:nvCxnSpPr>
        <p:spPr>
          <a:xfrm flipH="1">
            <a:off x="3015033" y="4415747"/>
            <a:ext cx="90029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758A724-802F-46E5-8F0F-5829D1B4355A}"/>
              </a:ext>
            </a:extLst>
          </p:cNvPr>
          <p:cNvSpPr txBox="1"/>
          <p:nvPr/>
        </p:nvSpPr>
        <p:spPr>
          <a:xfrm>
            <a:off x="907389" y="5042923"/>
            <a:ext cx="334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LUTB:  O1 = open</a:t>
            </a:r>
          </a:p>
          <a:p>
            <a:r>
              <a:rPr lang="en-US" dirty="0"/>
              <a:t>            O2 = I2 ^ I3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639DECD-480F-4258-88BA-ABE7D52E4DE0}"/>
              </a:ext>
            </a:extLst>
          </p:cNvPr>
          <p:cNvSpPr txBox="1"/>
          <p:nvPr/>
        </p:nvSpPr>
        <p:spPr>
          <a:xfrm>
            <a:off x="844098" y="4468116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F9B6A39-3682-4813-B655-70D8A56D97B6}"/>
              </a:ext>
            </a:extLst>
          </p:cNvPr>
          <p:cNvCxnSpPr>
            <a:cxnSpLocks/>
          </p:cNvCxnSpPr>
          <p:nvPr/>
        </p:nvCxnSpPr>
        <p:spPr>
          <a:xfrm>
            <a:off x="1126081" y="4447421"/>
            <a:ext cx="783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23F3DF1-2F24-47EB-9AE0-C819E2FB582B}"/>
              </a:ext>
            </a:extLst>
          </p:cNvPr>
          <p:cNvSpPr txBox="1"/>
          <p:nvPr/>
        </p:nvSpPr>
        <p:spPr>
          <a:xfrm>
            <a:off x="3894898" y="4221101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26437E9-FFB0-416C-971C-3B33A79633D6}"/>
              </a:ext>
            </a:extLst>
          </p:cNvPr>
          <p:cNvSpPr txBox="1"/>
          <p:nvPr/>
        </p:nvSpPr>
        <p:spPr>
          <a:xfrm>
            <a:off x="1116435" y="5725983"/>
            <a:ext cx="263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 = (A &amp; B &amp; C) ^ D</a:t>
            </a:r>
          </a:p>
          <a:p>
            <a:r>
              <a:rPr lang="en-US" b="1" dirty="0"/>
              <a:t>Original Post-Synthesis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DA6EC2C-4866-4F09-8ADC-75503A9BA895}"/>
              </a:ext>
            </a:extLst>
          </p:cNvPr>
          <p:cNvCxnSpPr>
            <a:cxnSpLocks/>
          </p:cNvCxnSpPr>
          <p:nvPr/>
        </p:nvCxnSpPr>
        <p:spPr>
          <a:xfrm>
            <a:off x="6226621" y="3845225"/>
            <a:ext cx="1537137" cy="425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CDB884D-47F7-4E10-BFC7-F7D83F26E76F}"/>
              </a:ext>
            </a:extLst>
          </p:cNvPr>
          <p:cNvSpPr txBox="1"/>
          <p:nvPr/>
        </p:nvSpPr>
        <p:spPr>
          <a:xfrm>
            <a:off x="10535619" y="3965216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410CF04-32C7-4EB4-B939-D545E3DD2307}"/>
              </a:ext>
            </a:extLst>
          </p:cNvPr>
          <p:cNvCxnSpPr>
            <a:cxnSpLocks/>
          </p:cNvCxnSpPr>
          <p:nvPr/>
        </p:nvCxnSpPr>
        <p:spPr>
          <a:xfrm flipH="1">
            <a:off x="6272797" y="1699903"/>
            <a:ext cx="22221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81C9238-482F-4375-9020-37093BE068A0}"/>
              </a:ext>
            </a:extLst>
          </p:cNvPr>
          <p:cNvCxnSpPr>
            <a:cxnSpLocks/>
          </p:cNvCxnSpPr>
          <p:nvPr/>
        </p:nvCxnSpPr>
        <p:spPr>
          <a:xfrm flipH="1">
            <a:off x="7599377" y="1701167"/>
            <a:ext cx="188230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58B557E-5102-4568-B14F-7041AA966CAE}"/>
              </a:ext>
            </a:extLst>
          </p:cNvPr>
          <p:cNvCxnSpPr>
            <a:cxnSpLocks/>
          </p:cNvCxnSpPr>
          <p:nvPr/>
        </p:nvCxnSpPr>
        <p:spPr>
          <a:xfrm flipH="1" flipV="1">
            <a:off x="7777917" y="1431105"/>
            <a:ext cx="1" cy="2753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BAFA9D4-04D7-4982-B14F-2B8583F8DA61}"/>
              </a:ext>
            </a:extLst>
          </p:cNvPr>
          <p:cNvCxnSpPr>
            <a:cxnSpLocks/>
          </p:cNvCxnSpPr>
          <p:nvPr/>
        </p:nvCxnSpPr>
        <p:spPr>
          <a:xfrm flipV="1">
            <a:off x="6266426" y="1426357"/>
            <a:ext cx="516" cy="28011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510FB73-FC29-4E15-BB41-741D12752D48}"/>
              </a:ext>
            </a:extLst>
          </p:cNvPr>
          <p:cNvCxnSpPr>
            <a:cxnSpLocks/>
          </p:cNvCxnSpPr>
          <p:nvPr/>
        </p:nvCxnSpPr>
        <p:spPr>
          <a:xfrm>
            <a:off x="6266427" y="1429642"/>
            <a:ext cx="1537137" cy="425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41" grpId="0"/>
      <p:bldP spid="42" grpId="0"/>
      <p:bldP spid="43" grpId="0"/>
      <p:bldP spid="48" grpId="0"/>
      <p:bldP spid="61" grpId="0"/>
      <p:bldP spid="62" grpId="0"/>
      <p:bldP spid="64" grpId="0"/>
      <p:bldP spid="65" grpId="0"/>
      <p:bldP spid="94" grpId="0"/>
      <p:bldP spid="119" grpId="0"/>
      <p:bldP spid="120" grpId="0"/>
      <p:bldP spid="121" grpId="0"/>
      <p:bldP spid="126" grpId="0"/>
      <p:bldP spid="139" grpId="0"/>
      <p:bldP spid="140" grpId="0"/>
      <p:bldP spid="142" grpId="0"/>
      <p:bldP spid="143" grpId="0"/>
      <p:bldP spid="1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CB7A-4686-4835-A535-2F0133AB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FLATS Insertion 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A0B82-5BC4-4C6F-B9A0-E67712BE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9" y="6391047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l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A4417B-7E80-4E35-999C-179DF7F4182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5FB43-5AC0-4767-B0AA-A09DE737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5775" y="630937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9393D-3738-404E-A192-111B799D64A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264613-3CCF-4EA4-A9A6-8B180FC8212F}"/>
              </a:ext>
            </a:extLst>
          </p:cNvPr>
          <p:cNvCxnSpPr>
            <a:cxnSpLocks/>
          </p:cNvCxnSpPr>
          <p:nvPr/>
        </p:nvCxnSpPr>
        <p:spPr>
          <a:xfrm>
            <a:off x="8250437" y="2346120"/>
            <a:ext cx="6518" cy="2684568"/>
          </a:xfrm>
          <a:prstGeom prst="straightConnector1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A4C355-5F67-4117-86DF-2FC0E9831687}"/>
              </a:ext>
            </a:extLst>
          </p:cNvPr>
          <p:cNvSpPr/>
          <p:nvPr/>
        </p:nvSpPr>
        <p:spPr>
          <a:xfrm>
            <a:off x="10143656" y="2697731"/>
            <a:ext cx="1001563" cy="950285"/>
          </a:xfrm>
          <a:prstGeom prst="round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LFSR + Logic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B4F53A-1692-48D7-A3A0-DBB15BC4BFE6}"/>
              </a:ext>
            </a:extLst>
          </p:cNvPr>
          <p:cNvSpPr/>
          <p:nvPr/>
        </p:nvSpPr>
        <p:spPr>
          <a:xfrm>
            <a:off x="9028305" y="2966571"/>
            <a:ext cx="837422" cy="463341"/>
          </a:xfrm>
          <a:prstGeom prst="round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1E4C7E-4098-42B2-9C1F-476B00B036A9}"/>
              </a:ext>
            </a:extLst>
          </p:cNvPr>
          <p:cNvSpPr/>
          <p:nvPr/>
        </p:nvSpPr>
        <p:spPr>
          <a:xfrm>
            <a:off x="9074936" y="2200732"/>
            <a:ext cx="733618" cy="463341"/>
          </a:xfrm>
          <a:prstGeom prst="roundRect">
            <a:avLst/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ECID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5AC63D-8DC8-4A5B-8031-D7D4B28D8DA3}"/>
              </a:ext>
            </a:extLst>
          </p:cNvPr>
          <p:cNvSpPr/>
          <p:nvPr/>
        </p:nvSpPr>
        <p:spPr>
          <a:xfrm>
            <a:off x="9031251" y="3711744"/>
            <a:ext cx="831531" cy="67117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213C7B-3036-44C9-A035-C0499DC89B51}"/>
              </a:ext>
            </a:extLst>
          </p:cNvPr>
          <p:cNvCxnSpPr>
            <a:cxnSpLocks/>
          </p:cNvCxnSpPr>
          <p:nvPr/>
        </p:nvCxnSpPr>
        <p:spPr>
          <a:xfrm>
            <a:off x="9443253" y="2651923"/>
            <a:ext cx="0" cy="325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9CF08B-126B-4D4E-906E-676270136B04}"/>
              </a:ext>
            </a:extLst>
          </p:cNvPr>
          <p:cNvCxnSpPr>
            <a:cxnSpLocks/>
          </p:cNvCxnSpPr>
          <p:nvPr/>
        </p:nvCxnSpPr>
        <p:spPr>
          <a:xfrm>
            <a:off x="9869770" y="3186468"/>
            <a:ext cx="270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690D72-7EE1-4AC5-9442-0BA4C4F1B798}"/>
              </a:ext>
            </a:extLst>
          </p:cNvPr>
          <p:cNvSpPr/>
          <p:nvPr/>
        </p:nvSpPr>
        <p:spPr>
          <a:xfrm>
            <a:off x="9783813" y="4794954"/>
            <a:ext cx="1109129" cy="46334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ICAP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8E7681-6A2B-439D-9A11-105EFD911E23}"/>
              </a:ext>
            </a:extLst>
          </p:cNvPr>
          <p:cNvCxnSpPr>
            <a:cxnSpLocks/>
          </p:cNvCxnSpPr>
          <p:nvPr/>
        </p:nvCxnSpPr>
        <p:spPr>
          <a:xfrm>
            <a:off x="10545063" y="3648015"/>
            <a:ext cx="0" cy="114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AB88F2-724B-414E-8D77-9FF66D166C28}"/>
              </a:ext>
            </a:extLst>
          </p:cNvPr>
          <p:cNvSpPr txBox="1"/>
          <p:nvPr/>
        </p:nvSpPr>
        <p:spPr>
          <a:xfrm>
            <a:off x="9082965" y="5277746"/>
            <a:ext cx="26317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Seq N = 0x104008</a:t>
            </a:r>
          </a:p>
          <a:p>
            <a:r>
              <a:rPr lang="en-US" dirty="0"/>
              <a:t>LUT = 0x1 (LUT A)</a:t>
            </a:r>
          </a:p>
          <a:p>
            <a:r>
              <a:rPr lang="en-US" dirty="0"/>
              <a:t>LUT Init = 0x0400</a:t>
            </a:r>
          </a:p>
          <a:p>
            <a:r>
              <a:rPr lang="en-US" dirty="0"/>
              <a:t>Freq </a:t>
            </a:r>
            <a:r>
              <a:rPr lang="en-US" dirty="0" err="1"/>
              <a:t>Div</a:t>
            </a:r>
            <a:r>
              <a:rPr lang="en-US" dirty="0"/>
              <a:t> = 0x8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BAB550-B126-4749-A270-E63A009F75D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441746" y="3429911"/>
            <a:ext cx="5271" cy="292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6E257-AA23-4FF6-B5FB-500850D6A51F}"/>
              </a:ext>
            </a:extLst>
          </p:cNvPr>
          <p:cNvCxnSpPr>
            <a:cxnSpLocks/>
          </p:cNvCxnSpPr>
          <p:nvPr/>
        </p:nvCxnSpPr>
        <p:spPr>
          <a:xfrm flipH="1" flipV="1">
            <a:off x="7585422" y="2336558"/>
            <a:ext cx="665015" cy="95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FB5C7-46BF-424A-A944-21EC28D2F0E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256956" y="5026624"/>
            <a:ext cx="1526857" cy="0"/>
          </a:xfrm>
          <a:prstGeom prst="straightConnector1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180D4A-7424-4CF1-9B69-FCD20CD59A20}"/>
              </a:ext>
            </a:extLst>
          </p:cNvPr>
          <p:cNvCxnSpPr>
            <a:cxnSpLocks/>
          </p:cNvCxnSpPr>
          <p:nvPr/>
        </p:nvCxnSpPr>
        <p:spPr>
          <a:xfrm flipH="1">
            <a:off x="7528492" y="4787647"/>
            <a:ext cx="721945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8A74E1-70F2-4792-AE2E-5CB39D60140C}"/>
              </a:ext>
            </a:extLst>
          </p:cNvPr>
          <p:cNvGrpSpPr/>
          <p:nvPr/>
        </p:nvGrpSpPr>
        <p:grpSpPr>
          <a:xfrm>
            <a:off x="6480355" y="1508914"/>
            <a:ext cx="1295400" cy="1120636"/>
            <a:chOff x="7138266" y="290975"/>
            <a:chExt cx="1295400" cy="112063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85BF75-FC92-4171-9415-EC2B6EB65F2B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5A7E90-09FD-449D-AD65-20DCE691F562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15D7D5-1809-4258-BF7E-47E8A566ABB8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773221-A6D4-4CAC-AC54-BA858F90E315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A42F2C-6669-4C90-9EAC-432DE58D4AF4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942030-E7A3-4AE1-83FE-9DD5A1272D0D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F8625-75FD-46EA-A6D6-EB45FD4EDAEF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1B534B-6375-414F-8F8F-636FD3DFC37A}"/>
              </a:ext>
            </a:extLst>
          </p:cNvPr>
          <p:cNvCxnSpPr>
            <a:cxnSpLocks/>
          </p:cNvCxnSpPr>
          <p:nvPr/>
        </p:nvCxnSpPr>
        <p:spPr>
          <a:xfrm flipV="1">
            <a:off x="5751036" y="2198465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7C6FB1-7E41-44C9-BEDE-468B524DEBAB}"/>
              </a:ext>
            </a:extLst>
          </p:cNvPr>
          <p:cNvCxnSpPr>
            <a:cxnSpLocks/>
          </p:cNvCxnSpPr>
          <p:nvPr/>
        </p:nvCxnSpPr>
        <p:spPr>
          <a:xfrm flipV="1">
            <a:off x="5751036" y="2438087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85C3F0-07CD-44D3-9FA6-CEA35A743233}"/>
              </a:ext>
            </a:extLst>
          </p:cNvPr>
          <p:cNvCxnSpPr>
            <a:cxnSpLocks/>
          </p:cNvCxnSpPr>
          <p:nvPr/>
        </p:nvCxnSpPr>
        <p:spPr>
          <a:xfrm flipH="1">
            <a:off x="5685345" y="3191485"/>
            <a:ext cx="2354500" cy="84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90613A-B802-49E9-90F6-ED1DB60A7A72}"/>
              </a:ext>
            </a:extLst>
          </p:cNvPr>
          <p:cNvCxnSpPr>
            <a:cxnSpLocks/>
          </p:cNvCxnSpPr>
          <p:nvPr/>
        </p:nvCxnSpPr>
        <p:spPr>
          <a:xfrm flipH="1">
            <a:off x="7612861" y="1950375"/>
            <a:ext cx="42584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E6C190-C13F-4E62-8D72-B135326C4B49}"/>
              </a:ext>
            </a:extLst>
          </p:cNvPr>
          <p:cNvCxnSpPr>
            <a:cxnSpLocks/>
          </p:cNvCxnSpPr>
          <p:nvPr/>
        </p:nvCxnSpPr>
        <p:spPr>
          <a:xfrm>
            <a:off x="8050748" y="1950376"/>
            <a:ext cx="0" cy="124110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2526DD-5E96-4492-8DF7-CAAD10A8C5D7}"/>
              </a:ext>
            </a:extLst>
          </p:cNvPr>
          <p:cNvSpPr txBox="1"/>
          <p:nvPr/>
        </p:nvSpPr>
        <p:spPr>
          <a:xfrm>
            <a:off x="5440145" y="2605899"/>
            <a:ext cx="330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LUTA: O1 = </a:t>
            </a:r>
            <a:r>
              <a:rPr lang="en-US" b="1" dirty="0">
                <a:solidFill>
                  <a:srgbClr val="00B050"/>
                </a:solidFill>
              </a:rPr>
              <a:t>!I1 &amp; I2 &amp; I3 &amp; I4</a:t>
            </a:r>
          </a:p>
          <a:p>
            <a:r>
              <a:rPr lang="en-US" dirty="0"/>
              <a:t>           O2= I2 &amp; I3 &amp; I4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C760CD-6871-4852-A924-963CD16F9AFB}"/>
              </a:ext>
            </a:extLst>
          </p:cNvPr>
          <p:cNvSpPr txBox="1"/>
          <p:nvPr/>
        </p:nvSpPr>
        <p:spPr>
          <a:xfrm>
            <a:off x="5432519" y="1787787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5CDE34-B3A4-49C6-A1F8-2332CAE32586}"/>
              </a:ext>
            </a:extLst>
          </p:cNvPr>
          <p:cNvSpPr txBox="1"/>
          <p:nvPr/>
        </p:nvSpPr>
        <p:spPr>
          <a:xfrm>
            <a:off x="5441927" y="2002744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932ACC-A33F-4F96-AC59-DECFF6B5DDBB}"/>
              </a:ext>
            </a:extLst>
          </p:cNvPr>
          <p:cNvCxnSpPr>
            <a:cxnSpLocks/>
          </p:cNvCxnSpPr>
          <p:nvPr/>
        </p:nvCxnSpPr>
        <p:spPr>
          <a:xfrm flipV="1">
            <a:off x="5751036" y="1982046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6BDEA6F-F7B4-4AB0-B1F3-7851FFD8A02C}"/>
              </a:ext>
            </a:extLst>
          </p:cNvPr>
          <p:cNvSpPr txBox="1"/>
          <p:nvPr/>
        </p:nvSpPr>
        <p:spPr>
          <a:xfrm>
            <a:off x="5435751" y="2232142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AE3816-51DD-487A-976A-3364B4EE6381}"/>
              </a:ext>
            </a:extLst>
          </p:cNvPr>
          <p:cNvCxnSpPr>
            <a:cxnSpLocks/>
          </p:cNvCxnSpPr>
          <p:nvPr/>
        </p:nvCxnSpPr>
        <p:spPr>
          <a:xfrm>
            <a:off x="5687745" y="3199910"/>
            <a:ext cx="2695" cy="118300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C969B06-DB53-4E33-922D-26B88CA2E16C}"/>
              </a:ext>
            </a:extLst>
          </p:cNvPr>
          <p:cNvGrpSpPr/>
          <p:nvPr/>
        </p:nvGrpSpPr>
        <p:grpSpPr>
          <a:xfrm>
            <a:off x="6417064" y="3910052"/>
            <a:ext cx="1295400" cy="1120636"/>
            <a:chOff x="7138266" y="290975"/>
            <a:chExt cx="1295400" cy="112063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5C19B3-6D05-4C48-85EC-F1B251D4B2FF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BC9236-872F-41C3-AD22-5486DCD018D1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76FBF9-4129-46BC-B807-C21405EDDAD1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C810FA-6877-428C-8446-04AD38FF0E17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F41962-C2FF-4BE5-9AB1-A7268E49EBC1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1E3E1D-49FD-49C2-8864-70D856269428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74A5F8-806D-44A6-843D-C3981F7E4786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D1DDBF-827F-46DF-A424-A7EA20532976}"/>
              </a:ext>
            </a:extLst>
          </p:cNvPr>
          <p:cNvCxnSpPr>
            <a:cxnSpLocks/>
          </p:cNvCxnSpPr>
          <p:nvPr/>
        </p:nvCxnSpPr>
        <p:spPr>
          <a:xfrm flipV="1">
            <a:off x="5687745" y="4599603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704247-1215-49E5-BEDC-B020979DC3BE}"/>
              </a:ext>
            </a:extLst>
          </p:cNvPr>
          <p:cNvCxnSpPr>
            <a:cxnSpLocks/>
          </p:cNvCxnSpPr>
          <p:nvPr/>
        </p:nvCxnSpPr>
        <p:spPr>
          <a:xfrm flipH="1">
            <a:off x="7549571" y="4351513"/>
            <a:ext cx="90029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88A4F0-F2F3-405C-B6F2-46D0A0EDF3E0}"/>
              </a:ext>
            </a:extLst>
          </p:cNvPr>
          <p:cNvSpPr txBox="1"/>
          <p:nvPr/>
        </p:nvSpPr>
        <p:spPr>
          <a:xfrm>
            <a:off x="5428895" y="5016709"/>
            <a:ext cx="254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LUTB: O1 = 0 	</a:t>
            </a:r>
          </a:p>
          <a:p>
            <a:r>
              <a:rPr lang="en-US" dirty="0"/>
              <a:t>           O2 = I2 ^ I3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5F4583-BFA1-4467-8AD8-6ECEF1B9AB74}"/>
              </a:ext>
            </a:extLst>
          </p:cNvPr>
          <p:cNvSpPr txBox="1"/>
          <p:nvPr/>
        </p:nvSpPr>
        <p:spPr>
          <a:xfrm>
            <a:off x="5378636" y="4403882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1941D6-297E-46BD-9244-837F0B4C41D4}"/>
              </a:ext>
            </a:extLst>
          </p:cNvPr>
          <p:cNvCxnSpPr>
            <a:cxnSpLocks/>
          </p:cNvCxnSpPr>
          <p:nvPr/>
        </p:nvCxnSpPr>
        <p:spPr>
          <a:xfrm>
            <a:off x="5685345" y="4383187"/>
            <a:ext cx="758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28BB2A8-97CD-41B6-B284-FB2CEB5D3F31}"/>
              </a:ext>
            </a:extLst>
          </p:cNvPr>
          <p:cNvSpPr txBox="1"/>
          <p:nvPr/>
        </p:nvSpPr>
        <p:spPr>
          <a:xfrm>
            <a:off x="8429436" y="4156867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ADB5AF-407A-40C3-9C64-319A3852E7C0}"/>
              </a:ext>
            </a:extLst>
          </p:cNvPr>
          <p:cNvSpPr txBox="1"/>
          <p:nvPr/>
        </p:nvSpPr>
        <p:spPr>
          <a:xfrm>
            <a:off x="5486400" y="5663040"/>
            <a:ext cx="247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 = (A &amp; B &amp; C) ^ D</a:t>
            </a:r>
          </a:p>
          <a:p>
            <a:r>
              <a:rPr lang="en-US" b="1" dirty="0"/>
              <a:t>After FLATS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C78744-D612-469F-8234-3A3F30DF530E}"/>
              </a:ext>
            </a:extLst>
          </p:cNvPr>
          <p:cNvCxnSpPr>
            <a:cxnSpLocks/>
          </p:cNvCxnSpPr>
          <p:nvPr/>
        </p:nvCxnSpPr>
        <p:spPr>
          <a:xfrm flipH="1">
            <a:off x="6232991" y="4115486"/>
            <a:ext cx="22221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2E8FA3-FF39-4889-A19D-5E50301BA0A3}"/>
              </a:ext>
            </a:extLst>
          </p:cNvPr>
          <p:cNvCxnSpPr>
            <a:cxnSpLocks/>
          </p:cNvCxnSpPr>
          <p:nvPr/>
        </p:nvCxnSpPr>
        <p:spPr>
          <a:xfrm flipH="1">
            <a:off x="7559571" y="4116750"/>
            <a:ext cx="188230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30014C-CA2E-4E0F-89AE-CCA6AA43C577}"/>
              </a:ext>
            </a:extLst>
          </p:cNvPr>
          <p:cNvCxnSpPr>
            <a:cxnSpLocks/>
          </p:cNvCxnSpPr>
          <p:nvPr/>
        </p:nvCxnSpPr>
        <p:spPr>
          <a:xfrm flipH="1" flipV="1">
            <a:off x="7738111" y="3846688"/>
            <a:ext cx="1" cy="2753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49C357-B861-400C-B744-AD06FBFCD02A}"/>
              </a:ext>
            </a:extLst>
          </p:cNvPr>
          <p:cNvCxnSpPr>
            <a:cxnSpLocks/>
          </p:cNvCxnSpPr>
          <p:nvPr/>
        </p:nvCxnSpPr>
        <p:spPr>
          <a:xfrm flipV="1">
            <a:off x="6226620" y="3841940"/>
            <a:ext cx="516" cy="28011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3A4DCD-16AD-4F08-B96C-4551E311CFC1}"/>
              </a:ext>
            </a:extLst>
          </p:cNvPr>
          <p:cNvCxnSpPr>
            <a:cxnSpLocks/>
          </p:cNvCxnSpPr>
          <p:nvPr/>
        </p:nvCxnSpPr>
        <p:spPr>
          <a:xfrm flipH="1">
            <a:off x="6168696" y="4848739"/>
            <a:ext cx="285417" cy="0"/>
          </a:xfrm>
          <a:prstGeom prst="straightConnector1">
            <a:avLst/>
          </a:prstGeom>
          <a:ln w="63500">
            <a:solidFill>
              <a:srgbClr val="B07BD7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D9656FD-B11B-4585-8133-CB809D14B079}"/>
              </a:ext>
            </a:extLst>
          </p:cNvPr>
          <p:cNvSpPr txBox="1"/>
          <p:nvPr/>
        </p:nvSpPr>
        <p:spPr>
          <a:xfrm>
            <a:off x="5839001" y="4651782"/>
            <a:ext cx="49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B07BD7"/>
                </a:solidFill>
              </a:rPr>
              <a:t>‘1’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956E876-97C6-4956-9AA3-ED73691C4305}"/>
              </a:ext>
            </a:extLst>
          </p:cNvPr>
          <p:cNvSpPr txBox="1"/>
          <p:nvPr/>
        </p:nvSpPr>
        <p:spPr>
          <a:xfrm>
            <a:off x="9032609" y="1860728"/>
            <a:ext cx="9919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0xA32F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52E121-6EB4-4D42-A4AC-08D38588A083}"/>
              </a:ext>
            </a:extLst>
          </p:cNvPr>
          <p:cNvSpPr txBox="1"/>
          <p:nvPr/>
        </p:nvSpPr>
        <p:spPr>
          <a:xfrm>
            <a:off x="8972136" y="4328959"/>
            <a:ext cx="9919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0x92CD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9C85EF-9C03-4C7D-9C58-8BE553AEC58F}"/>
              </a:ext>
            </a:extLst>
          </p:cNvPr>
          <p:cNvGrpSpPr/>
          <p:nvPr/>
        </p:nvGrpSpPr>
        <p:grpSpPr>
          <a:xfrm>
            <a:off x="1945817" y="1573148"/>
            <a:ext cx="1295400" cy="1120636"/>
            <a:chOff x="7138266" y="290975"/>
            <a:chExt cx="1295400" cy="112063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11C0FA6-C464-4FC1-9B65-F4218982E4B8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F0D365-BACC-483B-BE54-AD11EA546007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49DD374-68BF-4752-8DF1-37CCD0B4AF72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55C26-BBDF-4F0C-B33A-0DECE79AC311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96A6603-A532-4E60-AA46-ADFA05DD88CD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CC7B-A2E9-4AEE-AE4C-97DA307F20B1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89DA984-96F3-4330-89C1-B37E2787296B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C4A6E4A-C621-4A61-A9EA-404EB37A21E2}"/>
              </a:ext>
            </a:extLst>
          </p:cNvPr>
          <p:cNvCxnSpPr>
            <a:cxnSpLocks/>
          </p:cNvCxnSpPr>
          <p:nvPr/>
        </p:nvCxnSpPr>
        <p:spPr>
          <a:xfrm flipV="1">
            <a:off x="1216498" y="2262699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E14579E-A853-46FB-BCCE-8870E42E8CB0}"/>
              </a:ext>
            </a:extLst>
          </p:cNvPr>
          <p:cNvCxnSpPr>
            <a:cxnSpLocks/>
          </p:cNvCxnSpPr>
          <p:nvPr/>
        </p:nvCxnSpPr>
        <p:spPr>
          <a:xfrm flipV="1">
            <a:off x="1216498" y="2502321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3926D41-A962-4570-BC73-2BC0BE153CC5}"/>
              </a:ext>
            </a:extLst>
          </p:cNvPr>
          <p:cNvCxnSpPr>
            <a:cxnSpLocks/>
          </p:cNvCxnSpPr>
          <p:nvPr/>
        </p:nvCxnSpPr>
        <p:spPr>
          <a:xfrm flipH="1">
            <a:off x="1132926" y="3255719"/>
            <a:ext cx="2372380" cy="325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C8A8C2-603E-4006-B952-278F5D245D47}"/>
              </a:ext>
            </a:extLst>
          </p:cNvPr>
          <p:cNvCxnSpPr>
            <a:cxnSpLocks/>
          </p:cNvCxnSpPr>
          <p:nvPr/>
        </p:nvCxnSpPr>
        <p:spPr>
          <a:xfrm flipH="1">
            <a:off x="3078323" y="2014609"/>
            <a:ext cx="42584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F01DC25-98E6-4FF3-AA26-24983B5DB7ED}"/>
              </a:ext>
            </a:extLst>
          </p:cNvPr>
          <p:cNvCxnSpPr>
            <a:cxnSpLocks/>
          </p:cNvCxnSpPr>
          <p:nvPr/>
        </p:nvCxnSpPr>
        <p:spPr>
          <a:xfrm>
            <a:off x="3516210" y="2014610"/>
            <a:ext cx="0" cy="124110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2FAC0C9-D13B-4958-B50B-94F213716259}"/>
              </a:ext>
            </a:extLst>
          </p:cNvPr>
          <p:cNvSpPr txBox="1"/>
          <p:nvPr/>
        </p:nvSpPr>
        <p:spPr>
          <a:xfrm>
            <a:off x="844098" y="2612641"/>
            <a:ext cx="25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LUTA: O1 = open</a:t>
            </a:r>
          </a:p>
          <a:p>
            <a:r>
              <a:rPr lang="en-US" dirty="0"/>
              <a:t>           O2 = I2 &amp; I3 &amp; I4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F425EB-15A9-48D6-AD1C-FDB1738D9656}"/>
              </a:ext>
            </a:extLst>
          </p:cNvPr>
          <p:cNvSpPr txBox="1"/>
          <p:nvPr/>
        </p:nvSpPr>
        <p:spPr>
          <a:xfrm>
            <a:off x="897981" y="1852021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2033297-69AB-48C0-AE66-F6DC194215C6}"/>
              </a:ext>
            </a:extLst>
          </p:cNvPr>
          <p:cNvSpPr txBox="1"/>
          <p:nvPr/>
        </p:nvSpPr>
        <p:spPr>
          <a:xfrm>
            <a:off x="907389" y="2066978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191192C-3FA6-4088-9E09-9EC739E9E005}"/>
              </a:ext>
            </a:extLst>
          </p:cNvPr>
          <p:cNvCxnSpPr>
            <a:cxnSpLocks/>
          </p:cNvCxnSpPr>
          <p:nvPr/>
        </p:nvCxnSpPr>
        <p:spPr>
          <a:xfrm flipV="1">
            <a:off x="1216498" y="2046280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EA3CA73-B911-4BFF-905B-5D4ECC7A330D}"/>
              </a:ext>
            </a:extLst>
          </p:cNvPr>
          <p:cNvSpPr txBox="1"/>
          <p:nvPr/>
        </p:nvSpPr>
        <p:spPr>
          <a:xfrm>
            <a:off x="901213" y="2296376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64D20F6-7945-4BC2-B0C9-E09E493D2AE5}"/>
              </a:ext>
            </a:extLst>
          </p:cNvPr>
          <p:cNvCxnSpPr>
            <a:cxnSpLocks/>
          </p:cNvCxnSpPr>
          <p:nvPr/>
        </p:nvCxnSpPr>
        <p:spPr>
          <a:xfrm>
            <a:off x="1132927" y="3255718"/>
            <a:ext cx="5313" cy="119766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D2F6B63-7CBE-4DEC-B9FE-1FA138B2F05D}"/>
              </a:ext>
            </a:extLst>
          </p:cNvPr>
          <p:cNvGrpSpPr/>
          <p:nvPr/>
        </p:nvGrpSpPr>
        <p:grpSpPr>
          <a:xfrm>
            <a:off x="1882526" y="3974286"/>
            <a:ext cx="1295400" cy="1120636"/>
            <a:chOff x="7138266" y="290975"/>
            <a:chExt cx="1295400" cy="112063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EDB32AF-1800-4203-9091-ACA92A22FF06}"/>
                </a:ext>
              </a:extLst>
            </p:cNvPr>
            <p:cNvSpPr/>
            <p:nvPr/>
          </p:nvSpPr>
          <p:spPr>
            <a:xfrm>
              <a:off x="7165398" y="337704"/>
              <a:ext cx="1101436" cy="10739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6975204-F7CC-478A-A273-AB35FD7DB9C9}"/>
                </a:ext>
              </a:extLst>
            </p:cNvPr>
            <p:cNvSpPr txBox="1"/>
            <p:nvPr/>
          </p:nvSpPr>
          <p:spPr>
            <a:xfrm>
              <a:off x="7138266" y="290975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2753844-4445-482A-AC7C-35CD0DE88E70}"/>
                </a:ext>
              </a:extLst>
            </p:cNvPr>
            <p:cNvSpPr txBox="1"/>
            <p:nvPr/>
          </p:nvSpPr>
          <p:spPr>
            <a:xfrm>
              <a:off x="7138266" y="547770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6954163-8AAF-43F1-808C-005C50D9B7ED}"/>
                </a:ext>
              </a:extLst>
            </p:cNvPr>
            <p:cNvSpPr txBox="1"/>
            <p:nvPr/>
          </p:nvSpPr>
          <p:spPr>
            <a:xfrm>
              <a:off x="7138266" y="785484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D5533E2-7A45-4274-A873-5B5E090347A3}"/>
                </a:ext>
              </a:extLst>
            </p:cNvPr>
            <p:cNvSpPr txBox="1"/>
            <p:nvPr/>
          </p:nvSpPr>
          <p:spPr>
            <a:xfrm>
              <a:off x="7138266" y="1042279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1AF0E9A-C1C3-438A-BCCA-C7B2C4B647F7}"/>
                </a:ext>
              </a:extLst>
            </p:cNvPr>
            <p:cNvSpPr txBox="1"/>
            <p:nvPr/>
          </p:nvSpPr>
          <p:spPr>
            <a:xfrm>
              <a:off x="7855816" y="297232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74D5631-6161-4E03-AC24-D34A96F42EC4}"/>
                </a:ext>
              </a:extLst>
            </p:cNvPr>
            <p:cNvSpPr txBox="1"/>
            <p:nvPr/>
          </p:nvSpPr>
          <p:spPr>
            <a:xfrm>
              <a:off x="7855816" y="549956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O2</a:t>
              </a:r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C451F3B-B6AE-4C7B-9083-8E902E6B41B2}"/>
              </a:ext>
            </a:extLst>
          </p:cNvPr>
          <p:cNvCxnSpPr>
            <a:cxnSpLocks/>
          </p:cNvCxnSpPr>
          <p:nvPr/>
        </p:nvCxnSpPr>
        <p:spPr>
          <a:xfrm flipV="1">
            <a:off x="1153207" y="4663837"/>
            <a:ext cx="7564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E29462-3717-469C-9DD2-F43816C5F2C1}"/>
              </a:ext>
            </a:extLst>
          </p:cNvPr>
          <p:cNvCxnSpPr>
            <a:cxnSpLocks/>
          </p:cNvCxnSpPr>
          <p:nvPr/>
        </p:nvCxnSpPr>
        <p:spPr>
          <a:xfrm flipH="1">
            <a:off x="3015033" y="4415747"/>
            <a:ext cx="90029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758A724-802F-46E5-8F0F-5829D1B4355A}"/>
              </a:ext>
            </a:extLst>
          </p:cNvPr>
          <p:cNvSpPr txBox="1"/>
          <p:nvPr/>
        </p:nvSpPr>
        <p:spPr>
          <a:xfrm>
            <a:off x="907389" y="5042923"/>
            <a:ext cx="334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LUTB:  O1 = open</a:t>
            </a:r>
          </a:p>
          <a:p>
            <a:r>
              <a:rPr lang="en-US" dirty="0"/>
              <a:t>            O2 = I2 ^ I3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639DECD-480F-4258-88BA-ABE7D52E4DE0}"/>
              </a:ext>
            </a:extLst>
          </p:cNvPr>
          <p:cNvSpPr txBox="1"/>
          <p:nvPr/>
        </p:nvSpPr>
        <p:spPr>
          <a:xfrm>
            <a:off x="844098" y="4468116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F9B6A39-3682-4813-B655-70D8A56D97B6}"/>
              </a:ext>
            </a:extLst>
          </p:cNvPr>
          <p:cNvCxnSpPr>
            <a:cxnSpLocks/>
          </p:cNvCxnSpPr>
          <p:nvPr/>
        </p:nvCxnSpPr>
        <p:spPr>
          <a:xfrm>
            <a:off x="1126081" y="4447421"/>
            <a:ext cx="783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23F3DF1-2F24-47EB-9AE0-C819E2FB582B}"/>
              </a:ext>
            </a:extLst>
          </p:cNvPr>
          <p:cNvSpPr txBox="1"/>
          <p:nvPr/>
        </p:nvSpPr>
        <p:spPr>
          <a:xfrm>
            <a:off x="3894898" y="4221101"/>
            <a:ext cx="3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26437E9-FFB0-416C-971C-3B33A79633D6}"/>
              </a:ext>
            </a:extLst>
          </p:cNvPr>
          <p:cNvSpPr txBox="1"/>
          <p:nvPr/>
        </p:nvSpPr>
        <p:spPr>
          <a:xfrm>
            <a:off x="1116435" y="5725983"/>
            <a:ext cx="263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 = (A &amp; B &amp; C) ^ D</a:t>
            </a:r>
          </a:p>
          <a:p>
            <a:r>
              <a:rPr lang="en-US" b="1" dirty="0"/>
              <a:t>Original Post-Synthesis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DA6EC2C-4866-4F09-8ADC-75503A9BA895}"/>
              </a:ext>
            </a:extLst>
          </p:cNvPr>
          <p:cNvCxnSpPr>
            <a:cxnSpLocks/>
          </p:cNvCxnSpPr>
          <p:nvPr/>
        </p:nvCxnSpPr>
        <p:spPr>
          <a:xfrm>
            <a:off x="6226621" y="3845225"/>
            <a:ext cx="1537137" cy="425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CDB884D-47F7-4E10-BFC7-F7D83F26E76F}"/>
              </a:ext>
            </a:extLst>
          </p:cNvPr>
          <p:cNvSpPr txBox="1"/>
          <p:nvPr/>
        </p:nvSpPr>
        <p:spPr>
          <a:xfrm>
            <a:off x="10535619" y="3965216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410CF04-32C7-4EB4-B939-D545E3DD2307}"/>
              </a:ext>
            </a:extLst>
          </p:cNvPr>
          <p:cNvCxnSpPr>
            <a:cxnSpLocks/>
          </p:cNvCxnSpPr>
          <p:nvPr/>
        </p:nvCxnSpPr>
        <p:spPr>
          <a:xfrm flipH="1">
            <a:off x="6272797" y="1699903"/>
            <a:ext cx="222213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81C9238-482F-4375-9020-37093BE068A0}"/>
              </a:ext>
            </a:extLst>
          </p:cNvPr>
          <p:cNvCxnSpPr>
            <a:cxnSpLocks/>
          </p:cNvCxnSpPr>
          <p:nvPr/>
        </p:nvCxnSpPr>
        <p:spPr>
          <a:xfrm flipH="1">
            <a:off x="7599377" y="1701167"/>
            <a:ext cx="188230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58B557E-5102-4568-B14F-7041AA966CAE}"/>
              </a:ext>
            </a:extLst>
          </p:cNvPr>
          <p:cNvCxnSpPr>
            <a:cxnSpLocks/>
          </p:cNvCxnSpPr>
          <p:nvPr/>
        </p:nvCxnSpPr>
        <p:spPr>
          <a:xfrm flipH="1" flipV="1">
            <a:off x="7777917" y="1431105"/>
            <a:ext cx="1" cy="27536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BAFA9D4-04D7-4982-B14F-2B8583F8DA61}"/>
              </a:ext>
            </a:extLst>
          </p:cNvPr>
          <p:cNvCxnSpPr>
            <a:cxnSpLocks/>
          </p:cNvCxnSpPr>
          <p:nvPr/>
        </p:nvCxnSpPr>
        <p:spPr>
          <a:xfrm flipV="1">
            <a:off x="6266426" y="1426357"/>
            <a:ext cx="516" cy="280114"/>
          </a:xfrm>
          <a:prstGeom prst="straightConnector1">
            <a:avLst/>
          </a:prstGeom>
          <a:ln w="38100" cmpd="sng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510FB73-FC29-4E15-BB41-741D12752D48}"/>
              </a:ext>
            </a:extLst>
          </p:cNvPr>
          <p:cNvCxnSpPr>
            <a:cxnSpLocks/>
          </p:cNvCxnSpPr>
          <p:nvPr/>
        </p:nvCxnSpPr>
        <p:spPr>
          <a:xfrm>
            <a:off x="6266427" y="1429642"/>
            <a:ext cx="1537137" cy="4255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0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10485</TotalTime>
  <Words>1024</Words>
  <Application>Microsoft Office PowerPoint</Application>
  <PresentationFormat>Widescreen</PresentationFormat>
  <Paragraphs>388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Problem: Post-Synthesis Threats</vt:lpstr>
      <vt:lpstr>FPGA Configuration Tamper Security</vt:lpstr>
      <vt:lpstr>FPGA Configuration Tamper Security</vt:lpstr>
      <vt:lpstr>FPGA Configuration Tamper Security</vt:lpstr>
      <vt:lpstr>Our Idea: Out-of-Band Spatial Watermarking</vt:lpstr>
      <vt:lpstr>FLATS: Filling Logic and Testing Spatially</vt:lpstr>
      <vt:lpstr>FLATS Insertion Implementation</vt:lpstr>
      <vt:lpstr>FLATS Insertion Implementation</vt:lpstr>
      <vt:lpstr>FLATS Insertion Implementation</vt:lpstr>
      <vt:lpstr>FLATS Verification Implementation</vt:lpstr>
      <vt:lpstr>FLATS Authentication Example</vt:lpstr>
      <vt:lpstr>FLATS Resolution with COTS IR Imager</vt:lpstr>
      <vt:lpstr>FLATS Deployable Run-Time Extension</vt:lpstr>
      <vt:lpstr>FLATS Deployable Run-Time Extension</vt:lpstr>
      <vt:lpstr>Conclusion</vt:lpstr>
      <vt:lpstr>Backup</vt:lpstr>
      <vt:lpstr>FPGA Reconfigurability vs. Security</vt:lpstr>
    </vt:vector>
  </TitlesOfParts>
  <Company>GOMACTech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GOMAC</dc:creator>
  <cp:lastModifiedBy> </cp:lastModifiedBy>
  <cp:revision>15</cp:revision>
  <dcterms:created xsi:type="dcterms:W3CDTF">2015-11-19T17:43:58Z</dcterms:created>
  <dcterms:modified xsi:type="dcterms:W3CDTF">2019-12-06T21:01:34Z</dcterms:modified>
</cp:coreProperties>
</file>