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516" r:id="rId2"/>
    <p:sldId id="550" r:id="rId3"/>
    <p:sldId id="520" r:id="rId4"/>
    <p:sldId id="555" r:id="rId5"/>
    <p:sldId id="527" r:id="rId6"/>
    <p:sldId id="529" r:id="rId7"/>
    <p:sldId id="545" r:id="rId8"/>
    <p:sldId id="546" r:id="rId9"/>
    <p:sldId id="540" r:id="rId10"/>
    <p:sldId id="544" r:id="rId11"/>
    <p:sldId id="422" r:id="rId12"/>
    <p:sldId id="432" r:id="rId13"/>
    <p:sldId id="552" r:id="rId14"/>
    <p:sldId id="425" r:id="rId15"/>
    <p:sldId id="553" r:id="rId16"/>
    <p:sldId id="551" r:id="rId17"/>
    <p:sldId id="536" r:id="rId18"/>
    <p:sldId id="486" r:id="rId19"/>
    <p:sldId id="554" r:id="rId20"/>
    <p:sldId id="515" r:id="rId21"/>
    <p:sldId id="488" r:id="rId22"/>
    <p:sldId id="542" r:id="rId23"/>
    <p:sldId id="517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7F6000"/>
    <a:srgbClr val="63820F"/>
    <a:srgbClr val="C06114"/>
    <a:srgbClr val="B2912E"/>
    <a:srgbClr val="FFCECB"/>
    <a:srgbClr val="B4B4B4"/>
    <a:srgbClr val="FFC000"/>
    <a:srgbClr val="FFF2CC"/>
    <a:srgbClr val="A9C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0224" autoAdjust="0"/>
  </p:normalViewPr>
  <p:slideViewPr>
    <p:cSldViewPr snapToGrid="0" snapToObjects="1">
      <p:cViewPr>
        <p:scale>
          <a:sx n="76" d="100"/>
          <a:sy n="76" d="100"/>
        </p:scale>
        <p:origin x="14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hrupad/Documents/work_michigan/cvs/papers/micro17miragecores/figs/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hrupad/work/cvs/theses/shrupad/coarseDynamos/figs/numbers_2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hrupad/Documents/work_michigan/cvs/papers/micro17miragecores/figs/numb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hrupad/Documents/work_michigan/cvs/papers/micro17miragecores/figs/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'8, max'!$Q$153</c:f>
              <c:strCache>
                <c:ptCount val="1"/>
                <c:pt idx="0">
                  <c:v>46.56%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val>
            <c:numRef>
              <c:f>'12,16,20, overall, max'!$T$92:$U$92</c:f>
              <c:numCache>
                <c:formatCode>0.00%</c:formatCode>
                <c:ptCount val="2"/>
                <c:pt idx="0">
                  <c:v>0.398250482636</c:v>
                </c:pt>
                <c:pt idx="1">
                  <c:v>0.45654606935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0721920"/>
        <c:axId val="-510715168"/>
      </c:barChart>
      <c:catAx>
        <c:axId val="-51072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0715168"/>
        <c:crosses val="autoZero"/>
        <c:auto val="1"/>
        <c:lblAlgn val="ctr"/>
        <c:lblOffset val="100"/>
        <c:noMultiLvlLbl val="0"/>
      </c:catAx>
      <c:valAx>
        <c:axId val="-510715168"/>
        <c:scaling>
          <c:orientation val="minMax"/>
          <c:max val="1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Energy</a:t>
                </a:r>
                <a:r>
                  <a:rPr lang="en-US" sz="2000" baseline="0" dirty="0" smtClean="0"/>
                  <a:t> </a:t>
                </a:r>
                <a:r>
                  <a:rPr lang="en-US" sz="2000" baseline="0" dirty="0" err="1" smtClean="0"/>
                  <a:t>Rel</a:t>
                </a:r>
                <a:r>
                  <a:rPr lang="en-US" sz="2000" baseline="0" dirty="0" smtClean="0"/>
                  <a:t> to Homo-</a:t>
                </a:r>
                <a:r>
                  <a:rPr lang="en-US" sz="2000" baseline="0" dirty="0" err="1" smtClean="0"/>
                  <a:t>OoO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072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'8, max'!$Q$152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val>
            <c:numRef>
              <c:f>'8, max'!$S$152:$T$152</c:f>
              <c:numCache>
                <c:formatCode>0%</c:formatCode>
                <c:ptCount val="2"/>
                <c:pt idx="0">
                  <c:v>0.656150624788763</c:v>
                </c:pt>
                <c:pt idx="1">
                  <c:v>0.841042820904322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1618416"/>
        <c:axId val="-511616096"/>
      </c:barChart>
      <c:catAx>
        <c:axId val="-511618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1616096"/>
        <c:crosses val="autoZero"/>
        <c:auto val="1"/>
        <c:lblAlgn val="ctr"/>
        <c:lblOffset val="100"/>
        <c:noMultiLvlLbl val="0"/>
      </c:catAx>
      <c:valAx>
        <c:axId val="-51161609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dirty="0" smtClean="0"/>
                  <a:t>Performance Rel to Homo-OoO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161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0882876641897"/>
          <c:y val="0.0511789601209247"/>
          <c:w val="0.764634277023992"/>
          <c:h val="0.779031497883897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'12,16,20, overall, max'!$U$25</c:f>
              <c:strCache>
                <c:ptCount val="1"/>
                <c:pt idx="0">
                  <c:v>maxSTP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'12,16,20, overall, max'!$Q$26:$Q$29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12.0</c:v>
                </c:pt>
                <c:pt idx="3">
                  <c:v>16.0</c:v>
                </c:pt>
              </c:numCache>
            </c:numRef>
          </c:cat>
          <c:val>
            <c:numRef>
              <c:f>'12,16,20, overall, max'!$U$26:$U$29</c:f>
              <c:numCache>
                <c:formatCode>0.00%</c:formatCode>
                <c:ptCount val="4"/>
                <c:pt idx="0">
                  <c:v>0.707443795662</c:v>
                </c:pt>
                <c:pt idx="1">
                  <c:v>0.656148745285</c:v>
                </c:pt>
                <c:pt idx="2">
                  <c:v>0.631082286745</c:v>
                </c:pt>
                <c:pt idx="3">
                  <c:v>0.616691794506</c:v>
                </c:pt>
              </c:numCache>
            </c:numRef>
          </c:val>
        </c:ser>
        <c:ser>
          <c:idx val="1"/>
          <c:order val="1"/>
          <c:tx>
            <c:strRef>
              <c:f>'12,16,20, overall, max'!$S$25</c:f>
              <c:strCache>
                <c:ptCount val="1"/>
                <c:pt idx="0">
                  <c:v>SC-MPKI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1"/>
          <c:cat>
            <c:numRef>
              <c:f>'12,16,20, overall, max'!$Q$26:$Q$29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12.0</c:v>
                </c:pt>
                <c:pt idx="3">
                  <c:v>16.0</c:v>
                </c:pt>
              </c:numCache>
            </c:numRef>
          </c:cat>
          <c:val>
            <c:numRef>
              <c:f>'12,16,20, overall, max'!$S$26:$S$29</c:f>
              <c:numCache>
                <c:formatCode>0.00%</c:formatCode>
                <c:ptCount val="4"/>
                <c:pt idx="0">
                  <c:v>0.829037900175</c:v>
                </c:pt>
                <c:pt idx="1">
                  <c:v>0.84103975428</c:v>
                </c:pt>
                <c:pt idx="2">
                  <c:v>0.8522480876</c:v>
                </c:pt>
                <c:pt idx="3">
                  <c:v>0.841179956634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1247040"/>
        <c:axId val="-511589360"/>
      </c:barChart>
      <c:catAx>
        <c:axId val="-5112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1589360"/>
        <c:crossesAt val="0.0"/>
        <c:auto val="1"/>
        <c:lblAlgn val="ctr"/>
        <c:lblOffset val="100"/>
        <c:noMultiLvlLbl val="1"/>
      </c:catAx>
      <c:valAx>
        <c:axId val="-5115893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err="1" smtClean="0"/>
                  <a:t>Perforamnce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Relative to </a:t>
                </a:r>
                <a:r>
                  <a:rPr lang="en-US" sz="1600" dirty="0" smtClean="0"/>
                  <a:t>Homo-OoO</a:t>
                </a:r>
                <a:endParaRPr lang="en-US" sz="1600" dirty="0"/>
              </a:p>
            </c:rich>
          </c:tx>
          <c:overlay val="0"/>
          <c:spPr>
            <a:noFill/>
            <a:ln w="25400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1247040"/>
        <c:crossesAt val="0.0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1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950870031498"/>
          <c:y val="0.0645322467619582"/>
          <c:w val="0.794322571654362"/>
          <c:h val="0.7476453268114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'12,16,20, overall, max'!$U$32</c:f>
              <c:strCache>
                <c:ptCount val="1"/>
                <c:pt idx="0">
                  <c:v>maxSTP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'12,16,20, overall, max'!$Q$33:$Q$36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12.0</c:v>
                </c:pt>
                <c:pt idx="3">
                  <c:v>16.0</c:v>
                </c:pt>
              </c:numCache>
            </c:numRef>
          </c:cat>
          <c:val>
            <c:numRef>
              <c:f>'12,16,20, overall, max'!$U$33:$U$36</c:f>
              <c:numCache>
                <c:formatCode>0.00%</c:formatCode>
                <c:ptCount val="4"/>
                <c:pt idx="0">
                  <c:v>0.987643333823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'12,16,20, overall, max'!$S$32</c:f>
              <c:strCache>
                <c:ptCount val="1"/>
                <c:pt idx="0">
                  <c:v>SC-MPKI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1"/>
          <c:cat>
            <c:numRef>
              <c:f>'12,16,20, overall, max'!$Q$33:$Q$36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12.0</c:v>
                </c:pt>
                <c:pt idx="3">
                  <c:v>16.0</c:v>
                </c:pt>
              </c:numCache>
            </c:numRef>
          </c:cat>
          <c:val>
            <c:numRef>
              <c:f>'12,16,20, overall, max'!$S$33:$S$36</c:f>
              <c:numCache>
                <c:formatCode>0.00%</c:formatCode>
                <c:ptCount val="4"/>
                <c:pt idx="0">
                  <c:v>0.334956598614</c:v>
                </c:pt>
                <c:pt idx="1">
                  <c:v>0.593875195879</c:v>
                </c:pt>
                <c:pt idx="2">
                  <c:v>0.926619034835</c:v>
                </c:pt>
                <c:pt idx="3">
                  <c:v>0.985637733349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1670032"/>
        <c:axId val="-511668256"/>
      </c:barChart>
      <c:catAx>
        <c:axId val="-51167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1668256"/>
        <c:crossesAt val="0.0"/>
        <c:auto val="1"/>
        <c:lblAlgn val="ctr"/>
        <c:lblOffset val="100"/>
        <c:noMultiLvlLbl val="1"/>
      </c:catAx>
      <c:valAx>
        <c:axId val="-5116682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Utilization of OoO</a:t>
                </a:r>
              </a:p>
            </c:rich>
          </c:tx>
          <c:overlay val="0"/>
          <c:spPr>
            <a:noFill/>
            <a:ln w="25400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1670032"/>
        <c:crossesAt val="0.0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1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5E69-C644-E040-898E-2A119A6EDC3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90A7D-29F1-6B42-B116-9AB3A994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DCA9-79A0-D74D-8DD5-BE1E0607FDE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03357-CE3A-8B47-A32D-C4841677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overhead details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way to think about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Bzip</a:t>
            </a:r>
            <a:r>
              <a:rPr lang="en-US" dirty="0" smtClean="0"/>
              <a:t> and </a:t>
            </a:r>
            <a:r>
              <a:rPr lang="en-US" dirty="0" err="1" smtClean="0"/>
              <a:t>astar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Benefits : we</a:t>
            </a:r>
            <a:r>
              <a:rPr lang="en-US" baseline="0" dirty="0" smtClean="0"/>
              <a:t> need to find a good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have</a:t>
            </a:r>
            <a:r>
              <a:rPr lang="en-US" baseline="0" dirty="0" smtClean="0"/>
              <a:t> 4 apps running, while the </a:t>
            </a:r>
            <a:r>
              <a:rPr lang="en-US" baseline="0" dirty="0" err="1" smtClean="0"/>
              <a:t>ooo</a:t>
            </a:r>
            <a:r>
              <a:rPr lang="en-US" baseline="0" dirty="0" smtClean="0"/>
              <a:t> is waiting for the next app to </a:t>
            </a:r>
            <a:r>
              <a:rPr lang="en-US" baseline="0" dirty="0" err="1" smtClean="0"/>
              <a:t>memoize</a:t>
            </a:r>
            <a:r>
              <a:rPr lang="en-US" baseline="0" dirty="0" smtClean="0"/>
              <a:t>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can be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83D99-6AA3-4857-84DC-F1F5A0F7DE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it’s still lesser</a:t>
            </a:r>
            <a:r>
              <a:rPr lang="en-US" baseline="0" dirty="0" smtClean="0"/>
              <a:t> than </a:t>
            </a:r>
            <a:r>
              <a:rPr lang="en-US" baseline="0" dirty="0" err="1" smtClean="0"/>
              <a:t>ooo</a:t>
            </a:r>
            <a:r>
              <a:rPr lang="en-US" baseline="0" dirty="0" smtClean="0"/>
              <a:t> homo</a:t>
            </a:r>
          </a:p>
          <a:p>
            <a:r>
              <a:rPr lang="en-US" baseline="0" dirty="0" smtClean="0"/>
              <a:t>But can it keep up with its perf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we compare against the following </a:t>
            </a:r>
            <a:r>
              <a:rPr lang="en-US" baseline="0" dirty="0" err="1" smtClean="0"/>
              <a:t>cmps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03357-CE3A-8B47-A32D-C4841677F5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62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jd_simple_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1231419" y="6384638"/>
            <a:ext cx="720436" cy="4048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93C0217-812D-418D-A99D-5EFBA355872D}" type="slidenum">
              <a:rPr lang="en-US" sz="1800"/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283029"/>
            <a:ext cx="10972800" cy="1211943"/>
          </a:xfrm>
          <a:effectLst/>
        </p:spPr>
        <p:txBody>
          <a:bodyPr/>
          <a:lstStyle>
            <a:lvl1pPr algn="l"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0177" y="2154100"/>
            <a:ext cx="7911459" cy="2997723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sz="4000"/>
            </a:lvl1pPr>
            <a:lvl2pPr marL="457200" indent="0" algn="l">
              <a:buFontTx/>
              <a:buNone/>
              <a:defRPr sz="3600"/>
            </a:lvl2pPr>
            <a:lvl3pPr marL="914400" indent="0" algn="l">
              <a:buFontTx/>
              <a:buNone/>
              <a:defRPr sz="3200"/>
            </a:lvl3pPr>
            <a:lvl4pPr marL="1371600" indent="0" algn="l">
              <a:buFontTx/>
              <a:buNone/>
              <a:defRPr sz="2800"/>
            </a:lvl4pPr>
            <a:lvl5pPr marL="1828800" indent="0" algn="l">
              <a:buFontTx/>
              <a:buNone/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DE54-1074-8E42-9C14-F9B9D669E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162" y="818562"/>
            <a:ext cx="95916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Mirage Cores: The Illusion of Many Out-of-order Cores Using In-order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729038"/>
            <a:ext cx="6858000" cy="195238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Shruti Padmanabha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Andrew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Lukefahr*,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Reetuparna Das, Scott Mahlke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Micro-50, Boston</a:t>
            </a:r>
          </a:p>
          <a:p>
            <a:r>
              <a:rPr lang="en-US" dirty="0" smtClean="0"/>
              <a:t>Oct 18, 2017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010" y="5890736"/>
            <a:ext cx="4204652" cy="6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024688" y="5748825"/>
            <a:ext cx="3779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University of Michigan</a:t>
            </a:r>
          </a:p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Electrical Engineering and Computer Science</a:t>
            </a:r>
          </a:p>
        </p:txBody>
      </p:sp>
      <p:pic>
        <p:nvPicPr>
          <p:cNvPr id="6" name="Picture 9" descr="CSeal"/>
          <p:cNvPicPr>
            <a:picLocks noChangeAspect="1" noChangeArrowheads="1"/>
          </p:cNvPicPr>
          <p:nvPr/>
        </p:nvPicPr>
        <p:blipFill>
          <a:blip r:embed="rId3" cstate="print">
            <a:lum bright="-26000"/>
          </a:blip>
          <a:srcRect/>
          <a:stretch>
            <a:fillRect/>
          </a:stretch>
        </p:blipFill>
        <p:spPr bwMode="auto">
          <a:xfrm>
            <a:off x="10750064" y="5672625"/>
            <a:ext cx="821206" cy="8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06718" y="6457890"/>
            <a:ext cx="299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*Now at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Indiana University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Mirage Cores: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3477" y="2302889"/>
            <a:ext cx="56521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Efficiently time-share the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OoO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Architecture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# </a:t>
            </a:r>
            <a:r>
              <a:rPr lang="en-US" sz="2400" dirty="0" err="1" smtClean="0"/>
              <a:t>OinOs</a:t>
            </a:r>
            <a:r>
              <a:rPr lang="en-US" sz="2400" dirty="0" smtClean="0"/>
              <a:t> per </a:t>
            </a:r>
            <a:r>
              <a:rPr lang="en-US" sz="2400" dirty="0" err="1" smtClean="0"/>
              <a:t>OoO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Minimize overheads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Effectively arbitrate between applications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Metrics?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Goals?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801" y="2153295"/>
            <a:ext cx="2872709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19290" y="2283946"/>
            <a:ext cx="1252443" cy="1149437"/>
            <a:chOff x="2219290" y="2283945"/>
            <a:chExt cx="1252443" cy="1149437"/>
          </a:xfrm>
        </p:grpSpPr>
        <p:sp>
          <p:nvSpPr>
            <p:cNvPr id="16" name="Rectangle 15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30768" y="3471651"/>
            <a:ext cx="1252443" cy="1149437"/>
            <a:chOff x="2219290" y="2283945"/>
            <a:chExt cx="1252443" cy="1149437"/>
          </a:xfrm>
        </p:grpSpPr>
        <p:sp>
          <p:nvSpPr>
            <p:cNvPr id="20" name="Rectangle 19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5656" y="3459645"/>
            <a:ext cx="1252443" cy="1149437"/>
            <a:chOff x="2219290" y="2283945"/>
            <a:chExt cx="1252443" cy="1149437"/>
          </a:xfrm>
        </p:grpSpPr>
        <p:sp>
          <p:nvSpPr>
            <p:cNvPr id="24" name="Rectangle 23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2101" y="2285837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OoO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Schedule producer</a:t>
            </a:r>
          </a:p>
        </p:txBody>
      </p:sp>
    </p:spTree>
    <p:extLst>
      <p:ext uri="{BB962C8B-B14F-4D97-AF65-F5344CB8AC3E}">
        <p14:creationId xmlns:p14="http://schemas.microsoft.com/office/powerpoint/2010/main" val="7570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Mirage Cores: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0482" y="2112445"/>
            <a:ext cx="1214149" cy="3026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Arbitrator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6828908" y="2086323"/>
            <a:ext cx="458433" cy="30183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7145" y="4691499"/>
            <a:ext cx="2300287" cy="10873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63809" y="5212796"/>
            <a:ext cx="751774" cy="5251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InO+OinO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8113" y="1866901"/>
            <a:ext cx="1023536" cy="7674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22997" y="2814674"/>
            <a:ext cx="865464" cy="22830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Sched$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910899" y="2698078"/>
            <a:ext cx="2724151" cy="449335"/>
            <a:chOff x="3751488" y="2771663"/>
            <a:chExt cx="2083462" cy="37591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751488" y="2781837"/>
              <a:ext cx="533903" cy="36573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L1i$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74670" y="2771663"/>
              <a:ext cx="560280" cy="36573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L1d$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0337" y="3506716"/>
            <a:ext cx="10035250" cy="595943"/>
            <a:chOff x="1090337" y="3506716"/>
            <a:chExt cx="10035250" cy="595943"/>
          </a:xfrm>
        </p:grpSpPr>
        <p:grpSp>
          <p:nvGrpSpPr>
            <p:cNvPr id="62" name="Group 61"/>
            <p:cNvGrpSpPr/>
            <p:nvPr/>
          </p:nvGrpSpPr>
          <p:grpSpPr>
            <a:xfrm>
              <a:off x="3139446" y="3605316"/>
              <a:ext cx="6073954" cy="482782"/>
              <a:chOff x="1404594" y="3189466"/>
              <a:chExt cx="6419654" cy="482782"/>
            </a:xfrm>
            <a:solidFill>
              <a:schemeClr val="bg2">
                <a:lumMod val="75000"/>
              </a:schemeClr>
            </a:solidFill>
          </p:grpSpPr>
          <p:sp>
            <p:nvSpPr>
              <p:cNvPr id="7" name="Cloud 6"/>
              <p:cNvSpPr/>
              <p:nvPr/>
            </p:nvSpPr>
            <p:spPr>
              <a:xfrm>
                <a:off x="1404594" y="3189466"/>
                <a:ext cx="6419654" cy="482782"/>
              </a:xfrm>
              <a:prstGeom prst="cloud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86831" y="3204373"/>
                <a:ext cx="1380699" cy="369332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Interconnect</a:t>
                </a:r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9498813" y="3506716"/>
              <a:ext cx="1626774" cy="59433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Shared L2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90337" y="3526587"/>
              <a:ext cx="1636352" cy="576072"/>
              <a:chOff x="-448835" y="3463219"/>
              <a:chExt cx="1636352" cy="576072"/>
            </a:xfrm>
            <a:solidFill>
              <a:schemeClr val="bg2">
                <a:lumMod val="75000"/>
              </a:schemeClr>
            </a:solidFill>
          </p:grpSpPr>
          <p:sp>
            <p:nvSpPr>
              <p:cNvPr id="19" name="Right Arrow 18"/>
              <p:cNvSpPr/>
              <p:nvPr/>
            </p:nvSpPr>
            <p:spPr>
              <a:xfrm rot="10800000">
                <a:off x="-448835" y="3463219"/>
                <a:ext cx="1627632" cy="576072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-184077" y="3570097"/>
                <a:ext cx="13715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Shared L2</a:t>
                </a:r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7372423" y="1880339"/>
            <a:ext cx="1489871" cy="75258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83127" y="4865439"/>
            <a:ext cx="889303" cy="2350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Sched$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677" y="4767647"/>
            <a:ext cx="2228208" cy="460825"/>
            <a:chOff x="3836734" y="2774276"/>
            <a:chExt cx="1900781" cy="3855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836734" y="2794062"/>
              <a:ext cx="533903" cy="36573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L1i$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77235" y="2774276"/>
              <a:ext cx="560280" cy="36573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L1d$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073355" y="5212796"/>
            <a:ext cx="751774" cy="5251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InO+OinO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92673" y="4865439"/>
            <a:ext cx="889303" cy="2350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Sched$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16691" y="4691499"/>
            <a:ext cx="2300287" cy="1087356"/>
            <a:chOff x="3316691" y="4691499"/>
            <a:chExt cx="2300287" cy="1087356"/>
          </a:xfrm>
        </p:grpSpPr>
        <p:sp>
          <p:nvSpPr>
            <p:cNvPr id="85" name="Rectangle 84"/>
            <p:cNvSpPr/>
            <p:nvPr/>
          </p:nvSpPr>
          <p:spPr>
            <a:xfrm>
              <a:off x="3316691" y="4691499"/>
              <a:ext cx="2300287" cy="10873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338223" y="4767647"/>
              <a:ext cx="2228208" cy="460825"/>
              <a:chOff x="3836734" y="2774276"/>
              <a:chExt cx="1900781" cy="3855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3836734" y="2794062"/>
                <a:ext cx="533903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L1i$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177235" y="2774276"/>
                <a:ext cx="560280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L1d$</a:t>
                </a: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6482901" y="5214770"/>
            <a:ext cx="751774" cy="5251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InO+OinO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02219" y="4867413"/>
            <a:ext cx="889303" cy="2350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Sched$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26237" y="4693473"/>
            <a:ext cx="2300287" cy="1087356"/>
            <a:chOff x="5726237" y="4693473"/>
            <a:chExt cx="2300287" cy="1087356"/>
          </a:xfrm>
        </p:grpSpPr>
        <p:sp>
          <p:nvSpPr>
            <p:cNvPr id="91" name="Rectangle 90"/>
            <p:cNvSpPr/>
            <p:nvPr/>
          </p:nvSpPr>
          <p:spPr>
            <a:xfrm>
              <a:off x="5726237" y="4693473"/>
              <a:ext cx="2300287" cy="10873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747769" y="4769621"/>
              <a:ext cx="2228208" cy="460825"/>
              <a:chOff x="3836734" y="2774276"/>
              <a:chExt cx="1900781" cy="3855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5" name="Rectangle 94"/>
              <p:cNvSpPr/>
              <p:nvPr/>
            </p:nvSpPr>
            <p:spPr>
              <a:xfrm>
                <a:off x="3836734" y="2794062"/>
                <a:ext cx="533903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L1i$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177235" y="2774276"/>
                <a:ext cx="560280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L1d$</a:t>
                </a: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8892447" y="5214770"/>
            <a:ext cx="751774" cy="5251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InO+OinO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811765" y="4867413"/>
            <a:ext cx="889303" cy="2350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Sched$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35783" y="4693473"/>
            <a:ext cx="2300287" cy="1087356"/>
            <a:chOff x="8135783" y="4693473"/>
            <a:chExt cx="2300287" cy="1087356"/>
          </a:xfrm>
        </p:grpSpPr>
        <p:sp>
          <p:nvSpPr>
            <p:cNvPr id="97" name="Rectangle 96"/>
            <p:cNvSpPr/>
            <p:nvPr/>
          </p:nvSpPr>
          <p:spPr>
            <a:xfrm>
              <a:off x="8135783" y="4693473"/>
              <a:ext cx="2300287" cy="10873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8157315" y="4769621"/>
              <a:ext cx="2228208" cy="460825"/>
              <a:chOff x="3836734" y="2774276"/>
              <a:chExt cx="1900781" cy="3855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3836734" y="2794062"/>
                <a:ext cx="533903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L1i$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177235" y="2774276"/>
                <a:ext cx="560280" cy="365739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L1d$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0545329" y="486543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8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6" grpId="0" animBg="1"/>
      <p:bldP spid="4" grpId="0" animBg="1"/>
      <p:bldP spid="47" grpId="0" animBg="1"/>
      <p:bldP spid="87" grpId="0" animBg="1"/>
      <p:bldP spid="93" grpId="0" animBg="1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869099" y="4502725"/>
            <a:ext cx="1450804" cy="2514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21739" y="4497253"/>
            <a:ext cx="1450804" cy="2514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Callout 32"/>
          <p:cNvSpPr/>
          <p:nvPr/>
        </p:nvSpPr>
        <p:spPr>
          <a:xfrm>
            <a:off x="7186516" y="1888830"/>
            <a:ext cx="1959690" cy="1578146"/>
          </a:xfrm>
          <a:prstGeom prst="cloudCallout">
            <a:avLst>
              <a:gd name="adj1" fmla="val -63963"/>
              <a:gd name="adj2" fmla="val 10428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Arbitration Between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7885" y="2771689"/>
            <a:ext cx="1143993" cy="3013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Arbitrator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0012" y="3886239"/>
            <a:ext cx="623095" cy="4369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8113" y="1641433"/>
            <a:ext cx="1023536" cy="7674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8958" y="3886239"/>
            <a:ext cx="746206" cy="4369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0331" y="3903914"/>
            <a:ext cx="750218" cy="4369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06823" y="3874170"/>
            <a:ext cx="754268" cy="4369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41560" y="3073056"/>
            <a:ext cx="6842397" cy="830858"/>
            <a:chOff x="1217559" y="3073055"/>
            <a:chExt cx="6842397" cy="830858"/>
          </a:xfrm>
        </p:grpSpPr>
        <p:cxnSp>
          <p:nvCxnSpPr>
            <p:cNvPr id="13" name="Straight Arrow Connector 12"/>
            <p:cNvCxnSpPr>
              <a:stCxn id="6" idx="0"/>
              <a:endCxn id="3" idx="2"/>
            </p:cNvCxnSpPr>
            <p:nvPr/>
          </p:nvCxnSpPr>
          <p:spPr>
            <a:xfrm flipV="1">
              <a:off x="1217559" y="3073055"/>
              <a:ext cx="3488322" cy="81318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3" idx="2"/>
            </p:cNvCxnSpPr>
            <p:nvPr/>
          </p:nvCxnSpPr>
          <p:spPr>
            <a:xfrm flipV="1">
              <a:off x="3528060" y="3073055"/>
              <a:ext cx="1177821" cy="8131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0"/>
              <a:endCxn id="3" idx="2"/>
            </p:cNvCxnSpPr>
            <p:nvPr/>
          </p:nvCxnSpPr>
          <p:spPr>
            <a:xfrm flipH="1" flipV="1">
              <a:off x="4705881" y="3073055"/>
              <a:ext cx="1065558" cy="83085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  <a:endCxn id="3" idx="2"/>
            </p:cNvCxnSpPr>
            <p:nvPr/>
          </p:nvCxnSpPr>
          <p:spPr>
            <a:xfrm flipH="1" flipV="1">
              <a:off x="4705881" y="3073055"/>
              <a:ext cx="3354075" cy="80111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27790"/>
              </p:ext>
            </p:extLst>
          </p:nvPr>
        </p:nvGraphicFramePr>
        <p:xfrm>
          <a:off x="7495471" y="2161137"/>
          <a:ext cx="135152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1524"/>
              </a:tblGrid>
              <a:tr h="487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Candidate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54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App0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472879" y="3298667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z="2400" dirty="0"/>
              <a:t>Execution </a:t>
            </a:r>
          </a:p>
          <a:p>
            <a:r>
              <a:rPr lang="en-US" sz="2400" dirty="0"/>
              <a:t>metrics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327203" y="4509370"/>
            <a:ext cx="1532640" cy="244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74009" y="443789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627" y="419167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/>
              <a:t>…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01440" y="4431813"/>
            <a:ext cx="1734131" cy="389772"/>
            <a:chOff x="891675" y="4716897"/>
            <a:chExt cx="1614994" cy="389772"/>
          </a:xfrm>
        </p:grpSpPr>
        <p:sp>
          <p:nvSpPr>
            <p:cNvPr id="22" name="TextBox 21"/>
            <p:cNvSpPr txBox="1"/>
            <p:nvPr/>
          </p:nvSpPr>
          <p:spPr>
            <a:xfrm>
              <a:off x="891675" y="4737337"/>
              <a:ext cx="16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Million cycles</a:t>
              </a:r>
            </a:p>
          </p:txBody>
        </p:sp>
        <p:sp>
          <p:nvSpPr>
            <p:cNvPr id="11" name="Double Bracket 10"/>
            <p:cNvSpPr/>
            <p:nvPr/>
          </p:nvSpPr>
          <p:spPr>
            <a:xfrm>
              <a:off x="906011" y="4716897"/>
              <a:ext cx="1430731" cy="342906"/>
            </a:xfrm>
            <a:prstGeom prst="bracketPair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28406" y="5474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63140" y="4437893"/>
            <a:ext cx="0" cy="3385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09958" y="4437893"/>
            <a:ext cx="0" cy="3385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742637" y="4423605"/>
            <a:ext cx="0" cy="33855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446025" y="1868678"/>
            <a:ext cx="262191" cy="384313"/>
            <a:chOff x="8089328" y="3273287"/>
            <a:chExt cx="262191" cy="384313"/>
          </a:xfrm>
        </p:grpSpPr>
        <p:sp>
          <p:nvSpPr>
            <p:cNvPr id="65" name="Rectangle 64"/>
            <p:cNvSpPr/>
            <p:nvPr/>
          </p:nvSpPr>
          <p:spPr>
            <a:xfrm>
              <a:off x="8089328" y="3273287"/>
              <a:ext cx="262191" cy="38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108233" y="3304832"/>
              <a:ext cx="219482" cy="313070"/>
              <a:chOff x="6684647" y="3036001"/>
              <a:chExt cx="478974" cy="76497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684647" y="3036001"/>
                <a:ext cx="478974" cy="764975"/>
                <a:chOff x="7200744" y="3492232"/>
                <a:chExt cx="478974" cy="76497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200744" y="3492232"/>
                  <a:ext cx="228600" cy="2286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200744" y="3755108"/>
                  <a:ext cx="228600" cy="2286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200744" y="4028607"/>
                  <a:ext cx="228600" cy="2286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465426" y="3492232"/>
                  <a:ext cx="214292" cy="214292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7465426" y="3752041"/>
                  <a:ext cx="214292" cy="214292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465426" y="4033557"/>
                  <a:ext cx="214292" cy="214292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6798947" y="3264601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798953" y="3535525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052949" y="3529879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7058595" y="3253305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2480848" y="39546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App0</a:t>
            </a:r>
          </a:p>
        </p:txBody>
      </p:sp>
      <p:sp>
        <p:nvSpPr>
          <p:cNvPr id="79" name="Lightning Bolt 78"/>
          <p:cNvSpPr/>
          <p:nvPr/>
        </p:nvSpPr>
        <p:spPr>
          <a:xfrm rot="14846825">
            <a:off x="4968471" y="4627044"/>
            <a:ext cx="376341" cy="470402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/>
          <p:cNvSpPr/>
          <p:nvPr/>
        </p:nvSpPr>
        <p:spPr>
          <a:xfrm rot="20602527" flipV="1">
            <a:off x="3377773" y="4672098"/>
            <a:ext cx="549652" cy="422515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05" y="1921872"/>
            <a:ext cx="725014" cy="7250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63" y="3303779"/>
            <a:ext cx="870716" cy="87071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4" y="3329942"/>
            <a:ext cx="870716" cy="87071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75" y="3274664"/>
            <a:ext cx="870716" cy="87071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11" y="3281290"/>
            <a:ext cx="870716" cy="8707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67333" y="247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305" y="2863316"/>
            <a:ext cx="751427" cy="369332"/>
          </a:xfrm>
          <a:prstGeom prst="rect">
            <a:avLst/>
          </a:prstGeom>
          <a:solidFill>
            <a:srgbClr val="F8D7C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37 L 0.28555 -0.3020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39 L 0.28555 -0.3037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15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62 0.30556 L -1.875E-6 0.00417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-150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3" grpId="0" animBg="1"/>
      <p:bldP spid="36" grpId="0"/>
      <p:bldP spid="41" grpId="0" animBg="1"/>
      <p:bldP spid="5" grpId="0"/>
      <p:bldP spid="78" grpId="0"/>
      <p:bldP spid="78" grpId="1"/>
      <p:bldP spid="79" grpId="0" animBg="1"/>
      <p:bldP spid="3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arbitration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0970"/>
              </p:ext>
            </p:extLst>
          </p:nvPr>
        </p:nvGraphicFramePr>
        <p:xfrm>
          <a:off x="1712604" y="2477198"/>
          <a:ext cx="9641195" cy="45720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2617695"/>
                <a:gridCol w="3511750"/>
                <a:gridCol w="3511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/>
                        <a:t>Execution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Determines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03100"/>
              </p:ext>
            </p:extLst>
          </p:nvPr>
        </p:nvGraphicFramePr>
        <p:xfrm>
          <a:off x="1712605" y="2980533"/>
          <a:ext cx="9641194" cy="3962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617696"/>
                <a:gridCol w="3511749"/>
                <a:gridCol w="351174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Memoizability</a:t>
                      </a:r>
                      <a:endParaRPr lang="en-US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Single-application</a:t>
                      </a:r>
                      <a:r>
                        <a:rPr lang="en-US" sz="2000" baseline="0" dirty="0" smtClean="0"/>
                        <a:t> speedup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MR10" charset="0"/>
                        </a:rPr>
                        <a:t>∆</a:t>
                      </a:r>
                      <a:r>
                        <a:rPr lang="en-US" sz="2000" dirty="0" smtClean="0">
                          <a:latin typeface="CMTI10" charset="0"/>
                        </a:rPr>
                        <a:t>Sched$-MPKI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274622" y="1648737"/>
            <a:ext cx="6307778" cy="4730834"/>
            <a:chOff x="1418110" y="1334626"/>
            <a:chExt cx="6307778" cy="473083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110" y="1334626"/>
              <a:ext cx="6307778" cy="473083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733800" y="3418330"/>
              <a:ext cx="1905000" cy="172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86093"/>
            <a:ext cx="10515600" cy="1135408"/>
          </a:xfrm>
        </p:spPr>
        <p:txBody>
          <a:bodyPr/>
          <a:lstStyle/>
          <a:p>
            <a:r>
              <a:rPr lang="en-US" dirty="0" err="1" smtClean="0"/>
              <a:t>Memoizability</a:t>
            </a:r>
            <a:r>
              <a:rPr lang="en-US" dirty="0" smtClean="0"/>
              <a:t> - </a:t>
            </a:r>
            <a:r>
              <a:rPr lang="en-US" sz="3000" dirty="0">
                <a:latin typeface="CMR10" charset="0"/>
              </a:rPr>
              <a:t>∆</a:t>
            </a:r>
            <a:r>
              <a:rPr lang="en-US" sz="3000" dirty="0" smtClean="0">
                <a:latin typeface="CMTI10" charset="0"/>
              </a:rPr>
              <a:t>Sched$-MPKI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42062"/>
            <a:ext cx="2743200" cy="365125"/>
          </a:xfrm>
        </p:spPr>
        <p:txBody>
          <a:bodyPr/>
          <a:lstStyle/>
          <a:p>
            <a:fld id="{D4DEDE54-1074-8E42-9C14-F9B9D669E9B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5208" y="2608581"/>
            <a:ext cx="255321" cy="508659"/>
          </a:xfrm>
          <a:prstGeom prst="rect">
            <a:avLst/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5453254" y="1789477"/>
            <a:ext cx="602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 between performance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$-MPKI for bzip2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5207" y="4703967"/>
            <a:ext cx="255321" cy="508659"/>
          </a:xfrm>
          <a:prstGeom prst="rect">
            <a:avLst/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934178" y="5511955"/>
            <a:ext cx="323293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Program in increasing order of 1M </a:t>
            </a:r>
            <a:r>
              <a:rPr lang="en-US" sz="1200"/>
              <a:t>cycle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360" y="3916209"/>
                <a:ext cx="5255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 err="1" smtClean="0"/>
                  <a:t>Memoization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𝑐𝑎𝑛𝑑𝑖𝑑𝑎𝑡𝑒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𝑑𝑒𝑙𝑡𝑎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0" y="3916209"/>
                <a:ext cx="5255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80" t="-140984" r="-2204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-55077" y="2540121"/>
            <a:ext cx="3914518" cy="599716"/>
            <a:chOff x="3435266" y="5421190"/>
            <a:chExt cx="3308845" cy="306194"/>
          </a:xfrm>
        </p:grpSpPr>
        <p:sp>
          <p:nvSpPr>
            <p:cNvPr id="19" name="Rectangle 18"/>
            <p:cNvSpPr/>
            <p:nvPr/>
          </p:nvSpPr>
          <p:spPr>
            <a:xfrm>
              <a:off x="3435266" y="5513564"/>
              <a:ext cx="1704003" cy="20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latin typeface="CMR10" charset="0"/>
                </a:rPr>
                <a:t>delta</a:t>
              </a:r>
              <a:r>
                <a:rPr lang="en-US" sz="2000" i="1">
                  <a:latin typeface="CMTI10" charset="0"/>
                </a:rPr>
                <a:t> </a:t>
              </a:r>
              <a:r>
                <a:rPr lang="en-US" sz="2000" i="1" dirty="0">
                  <a:latin typeface="CMR10" charset="0"/>
                </a:rPr>
                <a:t>=</a:t>
              </a:r>
              <a:endParaRPr lang="en-US" sz="2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66897" y="5421190"/>
                  <a:ext cx="2577214" cy="3061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200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MTI10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MTI10" charset="0"/>
                              </a:rPr>
                              <m:t>ched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MTI10" charset="0"/>
                              </a:rPr>
                              <m:t>$−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MTI10" charset="0"/>
                              </a:rPr>
                              <m:t>MPKI</m:t>
                            </m:r>
                            <m:r>
                              <m:rPr>
                                <m:nor/>
                              </m:rPr>
                              <a:rPr lang="en-US" sz="2000" i="1" baseline="-25000" dirty="0">
                                <a:solidFill>
                                  <a:schemeClr val="accent6"/>
                                </a:solidFill>
                                <a:latin typeface="CMMI7" charset="0"/>
                              </a:rPr>
                              <m:t>InO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MMI7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MSY10" charset="0"/>
                              </a:rPr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200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ched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$−</m:t>
                            </m:r>
                            <m:r>
                              <m:rPr>
                                <m:nor/>
                              </m:rPr>
                              <a:rPr lang="en-US" sz="200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MPKI</m:t>
                            </m:r>
                            <m:r>
                              <m:rPr>
                                <m:nor/>
                              </m:rPr>
                              <a:rPr lang="en-US" sz="2000" i="1" baseline="-25000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schedProduction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ched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$−</m:t>
                            </m:r>
                            <m:r>
                              <m:rPr>
                                <m:nor/>
                              </m:rPr>
                              <a:rPr lang="en-US" sz="2000" i="1" dirty="0" smtClean="0">
                                <a:solidFill>
                                  <a:schemeClr val="accent1"/>
                                </a:solidFill>
                                <a:latin typeface="CMTI10" charset="0"/>
                              </a:rPr>
                              <m:t>MPKI</m:t>
                            </m:r>
                            <m:r>
                              <m:rPr>
                                <m:nor/>
                              </m:rPr>
                              <a:rPr lang="en-US" sz="2000" b="0" i="1" baseline="-25000" dirty="0" smtClean="0">
                                <a:solidFill>
                                  <a:schemeClr val="accent1"/>
                                </a:solidFill>
                                <a:latin typeface="CMMI7" charset="0"/>
                              </a:rPr>
                              <m:t>schedProduction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97" y="5421190"/>
                  <a:ext cx="2577214" cy="30619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" r="-532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101238" y="2158809"/>
            <a:ext cx="4772025" cy="139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.</a:t>
            </a:r>
            <a:r>
              <a:rPr lang="en-US" sz="280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3067" y="2433536"/>
            <a:ext cx="2839788" cy="41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1044248" y="2843865"/>
            <a:ext cx="4464693" cy="383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5505801" y="2076028"/>
            <a:ext cx="428834" cy="348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561116" y="269214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IPC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631576" y="59884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877669" y="4503911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MR10" charset="0"/>
              </a:rPr>
              <a:t>∆</a:t>
            </a:r>
            <a:r>
              <a:rPr lang="en-US" sz="2000" dirty="0">
                <a:latin typeface="CMTI10" charset="0"/>
              </a:rPr>
              <a:t>Sched$-MPKI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720218" y="3816298"/>
            <a:ext cx="5314610" cy="1704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62855" y="1698466"/>
            <a:ext cx="6017113" cy="406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2" grpId="0"/>
      <p:bldP spid="4" grpId="0" animBg="1"/>
      <p:bldP spid="7" grpId="0" animBg="1"/>
      <p:bldP spid="25" grpId="0" animBg="1"/>
      <p:bldP spid="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arbitration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9639"/>
              </p:ext>
            </p:extLst>
          </p:nvPr>
        </p:nvGraphicFramePr>
        <p:xfrm>
          <a:off x="1357001" y="2152502"/>
          <a:ext cx="9641195" cy="711918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2617695"/>
                <a:gridCol w="3511750"/>
                <a:gridCol w="3511750"/>
              </a:tblGrid>
              <a:tr h="711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/>
                        <a:t>Execution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Determines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448861"/>
                  </p:ext>
                </p:extLst>
              </p:nvPr>
            </p:nvGraphicFramePr>
            <p:xfrm>
              <a:off x="1357004" y="4467671"/>
              <a:ext cx="9641192" cy="1044740"/>
            </p:xfrm>
            <a:graphic>
              <a:graphicData uri="http://schemas.openxmlformats.org/drawingml/2006/table">
                <a:tbl>
                  <a:tblPr firstRow="1">
                    <a:tableStyleId>{0E3FDE45-AF77-4B5C-9715-49D594BDF05E}</a:tableStyleId>
                  </a:tblPr>
                  <a:tblGrid>
                    <a:gridCol w="2617694"/>
                    <a:gridCol w="3272767"/>
                    <a:gridCol w="3750731"/>
                  </a:tblGrid>
                  <a:tr h="1044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/>
                            <a:t>Time on </a:t>
                          </a:r>
                          <a:r>
                            <a:rPr lang="en-US" sz="2000" b="0" dirty="0" err="1" smtClean="0"/>
                            <a:t>OoO</a:t>
                          </a:r>
                          <a:r>
                            <a:rPr lang="en-US" sz="2000" b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Fairness</a:t>
                          </a:r>
                          <a:endParaRPr lang="en-US" sz="2000" b="0" dirty="0"/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𝑢𝑡𝑖𝑙𝑖𝑧𝑎𝑡𝑖𝑜𝑛</m:t>
                                </m:r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bg-BG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𝑒𝑓𝑓𝑒𝑐𝑡𝑖𝑣𝑒𝑇𝑖𝑚𝑒</m:t>
                                    </m:r>
                                    <m:r>
                                      <a:rPr lang="en-US" sz="2000" i="1" baseline="-25000">
                                        <a:latin typeface="Cambria Math" charset="0"/>
                                      </a:rPr>
                                      <m:t>𝑂𝑜𝑂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𝑡𝑖𝑚𝑒</m:t>
                                    </m:r>
                                    <m:r>
                                      <a:rPr lang="en-US" sz="2000" i="1" baseline="-25000">
                                        <a:latin typeface="Cambria Math" charset="0"/>
                                      </a:rPr>
                                      <m:t>𝑜𝑣𝑒𝑟𝑎𝑙𝑙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marL="45720" marR="4572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448861"/>
                  </p:ext>
                </p:extLst>
              </p:nvPr>
            </p:nvGraphicFramePr>
            <p:xfrm>
              <a:off x="1357004" y="4467671"/>
              <a:ext cx="9641192" cy="1044740"/>
            </p:xfrm>
            <a:graphic>
              <a:graphicData uri="http://schemas.openxmlformats.org/drawingml/2006/table">
                <a:tbl>
                  <a:tblPr firstRow="1">
                    <a:tableStyleId>{0E3FDE45-AF77-4B5C-9715-49D594BDF05E}</a:tableStyleId>
                  </a:tblPr>
                  <a:tblGrid>
                    <a:gridCol w="2617694"/>
                    <a:gridCol w="3272767"/>
                    <a:gridCol w="3750731"/>
                  </a:tblGrid>
                  <a:tr h="1044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/>
                            <a:t>Time on </a:t>
                          </a:r>
                          <a:r>
                            <a:rPr lang="en-US" sz="2000" b="0" dirty="0" err="1" smtClean="0"/>
                            <a:t>OoO</a:t>
                          </a:r>
                          <a:r>
                            <a:rPr lang="en-US" sz="2000" b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Fairness</a:t>
                          </a:r>
                          <a:endParaRPr lang="en-US" sz="2000" b="0" dirty="0"/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 rotWithShape="0">
                          <a:blip r:embed="rId2"/>
                          <a:stretch>
                            <a:fillRect l="-156981" t="-2890" r="-162" b="-5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547226"/>
                  </p:ext>
                </p:extLst>
              </p:nvPr>
            </p:nvGraphicFramePr>
            <p:xfrm>
              <a:off x="1357004" y="3562744"/>
              <a:ext cx="9641193" cy="904927"/>
            </p:xfrm>
            <a:graphic>
              <a:graphicData uri="http://schemas.openxmlformats.org/drawingml/2006/table">
                <a:tbl>
                  <a:tblPr firstRow="1">
                    <a:tableStyleId>{0E3FDE45-AF77-4B5C-9715-49D594BDF05E}</a:tableStyleId>
                  </a:tblPr>
                  <a:tblGrid>
                    <a:gridCol w="2617695"/>
                    <a:gridCol w="3137300"/>
                    <a:gridCol w="3886198"/>
                  </a:tblGrid>
                  <a:tr h="904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Slowdown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System throughput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/>
                            <a:t>Slowdown</a:t>
                          </a:r>
                          <a:r>
                            <a:rPr lang="en-US" sz="2000" b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bg-BG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 b="0">
                                      <a:latin typeface="CMMI12" charset="0"/>
                                    </a:rPr>
                                    <m:t>IPC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baseline="-25000">
                                      <a:latin typeface="CMMI8" charset="0"/>
                                    </a:rPr>
                                    <m:t>InO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 b="0">
                                      <a:latin typeface="CMMI12" charset="0"/>
                                    </a:rPr>
                                    <m:t>IPC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baseline="-25000">
                                      <a:latin typeface="CMMI8" charset="0"/>
                                    </a:rPr>
                                    <m:t>OoO</m:t>
                                  </m:r>
                                </m:den>
                              </m:f>
                            </m:oMath>
                          </a14:m>
                          <a:endParaRPr lang="en-US" sz="2000" b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547226"/>
                  </p:ext>
                </p:extLst>
              </p:nvPr>
            </p:nvGraphicFramePr>
            <p:xfrm>
              <a:off x="1357004" y="3562744"/>
              <a:ext cx="9641193" cy="904927"/>
            </p:xfrm>
            <a:graphic>
              <a:graphicData uri="http://schemas.openxmlformats.org/drawingml/2006/table">
                <a:tbl>
                  <a:tblPr firstRow="1">
                    <a:tableStyleId>{0E3FDE45-AF77-4B5C-9715-49D594BDF05E}</a:tableStyleId>
                  </a:tblPr>
                  <a:tblGrid>
                    <a:gridCol w="2617695"/>
                    <a:gridCol w="3137300"/>
                    <a:gridCol w="3886198"/>
                  </a:tblGrid>
                  <a:tr h="904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Slowdown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System throughput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8119" t="-3356" r="-157" b="-6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41641"/>
              </p:ext>
            </p:extLst>
          </p:nvPr>
        </p:nvGraphicFramePr>
        <p:xfrm>
          <a:off x="1357005" y="3006737"/>
          <a:ext cx="9641194" cy="616996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617696"/>
                <a:gridCol w="3171166"/>
                <a:gridCol w="3852332"/>
              </a:tblGrid>
              <a:tr h="6169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Memoizability</a:t>
                      </a:r>
                      <a:endParaRPr lang="en-US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Single-application</a:t>
                      </a:r>
                      <a:r>
                        <a:rPr lang="en-US" sz="2000" baseline="0" dirty="0" smtClean="0"/>
                        <a:t> speedup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MR10" charset="0"/>
                        </a:rPr>
                        <a:t>∆</a:t>
                      </a:r>
                      <a:r>
                        <a:rPr lang="en-US" sz="2000" dirty="0" smtClean="0">
                          <a:latin typeface="CMTI10" charset="0"/>
                        </a:rPr>
                        <a:t>Sched$-MPKI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arbitration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5687" y="1969520"/>
            <a:ext cx="391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Maximize energy efficiency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80309" y="3109552"/>
            <a:ext cx="1143000" cy="1005840"/>
            <a:chOff x="6434532" y="2509440"/>
            <a:chExt cx="1143000" cy="1005840"/>
          </a:xfrm>
        </p:grpSpPr>
        <p:sp>
          <p:nvSpPr>
            <p:cNvPr id="10" name="Rectangle 9"/>
            <p:cNvSpPr/>
            <p:nvPr/>
          </p:nvSpPr>
          <p:spPr>
            <a:xfrm>
              <a:off x="6434532" y="2509440"/>
              <a:ext cx="1143000" cy="100584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OoO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1" t="2765" r="803" b="12311"/>
            <a:stretch/>
          </p:blipFill>
          <p:spPr>
            <a:xfrm>
              <a:off x="6621767" y="2882291"/>
              <a:ext cx="787435" cy="61458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380309" y="1670065"/>
            <a:ext cx="1143000" cy="1005840"/>
            <a:chOff x="5904377" y="1547778"/>
            <a:chExt cx="1143000" cy="1005840"/>
          </a:xfrm>
        </p:grpSpPr>
        <p:sp>
          <p:nvSpPr>
            <p:cNvPr id="8" name="Rectangle 7"/>
            <p:cNvSpPr/>
            <p:nvPr/>
          </p:nvSpPr>
          <p:spPr>
            <a:xfrm>
              <a:off x="5904377" y="1547778"/>
              <a:ext cx="1143000" cy="100584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OoO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676" y="1908059"/>
              <a:ext cx="546746" cy="624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8380309" y="4662705"/>
            <a:ext cx="1143000" cy="1005840"/>
            <a:chOff x="7923111" y="3696949"/>
            <a:chExt cx="1143000" cy="1005840"/>
          </a:xfrm>
        </p:grpSpPr>
        <p:sp>
          <p:nvSpPr>
            <p:cNvPr id="15" name="Rectangle 14"/>
            <p:cNvSpPr/>
            <p:nvPr/>
          </p:nvSpPr>
          <p:spPr>
            <a:xfrm>
              <a:off x="7923111" y="3696949"/>
              <a:ext cx="1143000" cy="100584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OoO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r="27900"/>
            <a:stretch/>
          </p:blipFill>
          <p:spPr>
            <a:xfrm>
              <a:off x="8184971" y="4023371"/>
              <a:ext cx="677623" cy="67941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1475920" y="3416744"/>
            <a:ext cx="417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Maximize </a:t>
            </a:r>
            <a:r>
              <a:rPr lang="en-US" sz="2400" dirty="0"/>
              <a:t>system throughput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5920" y="4965570"/>
            <a:ext cx="658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 Guarantee </a:t>
            </a:r>
            <a:r>
              <a:rPr lang="en-US" sz="2400" dirty="0"/>
              <a:t>fair/priority based resource allocation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75919" y="1845733"/>
            <a:ext cx="4027413" cy="6773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7210" y="3291222"/>
            <a:ext cx="5487676" cy="1321359"/>
            <a:chOff x="169333" y="2986955"/>
            <a:chExt cx="4796549" cy="1321359"/>
          </a:xfrm>
        </p:grpSpPr>
        <p:sp>
          <p:nvSpPr>
            <p:cNvPr id="22" name="Line Callout 2 21"/>
            <p:cNvSpPr/>
            <p:nvPr/>
          </p:nvSpPr>
          <p:spPr>
            <a:xfrm>
              <a:off x="1286797" y="2986955"/>
              <a:ext cx="3679085" cy="71782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8449"/>
                <a:gd name="adj6" fmla="val -1684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9333" y="3908204"/>
              <a:ext cx="3626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Traditional Heterogeneous CMP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7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7092"/>
              </p:ext>
            </p:extLst>
          </p:nvPr>
        </p:nvGraphicFramePr>
        <p:xfrm>
          <a:off x="2819400" y="1433196"/>
          <a:ext cx="6934200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886200"/>
              </a:tblGrid>
              <a:tr h="388842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Architectural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</a:tr>
              <a:tr h="1246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OoO</a:t>
                      </a:r>
                      <a:r>
                        <a:rPr lang="en-US" dirty="0" smtClean="0"/>
                        <a:t>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O3 @ 2GHz</a:t>
                      </a:r>
                    </a:p>
                    <a:p>
                      <a:r>
                        <a:rPr lang="en-US" baseline="0" dirty="0" smtClean="0"/>
                        <a:t>12 stage pipeline</a:t>
                      </a:r>
                    </a:p>
                    <a:p>
                      <a:r>
                        <a:rPr lang="en-US" baseline="0" dirty="0" smtClean="0"/>
                        <a:t>128 ROB Entries</a:t>
                      </a:r>
                    </a:p>
                    <a:p>
                      <a:r>
                        <a:rPr lang="en-US" baseline="0" dirty="0" smtClean="0"/>
                        <a:t>128 entry PRF, 32 entry LSQ</a:t>
                      </a:r>
                    </a:p>
                  </a:txBody>
                  <a:tcPr/>
                </a:tc>
              </a:tr>
              <a:tr h="9587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</a:t>
                      </a:r>
                      <a:r>
                        <a:rPr lang="en-US" dirty="0" smtClean="0"/>
                        <a:t>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InOrder @ 2GHz</a:t>
                      </a:r>
                    </a:p>
                    <a:p>
                      <a:r>
                        <a:rPr lang="en-US" baseline="0" dirty="0" smtClean="0"/>
                        <a:t>8 stage pipeline</a:t>
                      </a:r>
                    </a:p>
                    <a:p>
                      <a:r>
                        <a:rPr lang="en-US" baseline="0" dirty="0" smtClean="0"/>
                        <a:t>128 entry PRF, 32 entry LSQ</a:t>
                      </a:r>
                    </a:p>
                  </a:txBody>
                  <a:tcPr/>
                </a:tc>
              </a:tr>
              <a:tr h="124642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KB L1</a:t>
                      </a:r>
                      <a:r>
                        <a:rPr lang="en-US" baseline="0" dirty="0" smtClean="0"/>
                        <a:t> i/d cache, 2 cycle access</a:t>
                      </a:r>
                    </a:p>
                    <a:p>
                      <a:r>
                        <a:rPr lang="en-US" baseline="0" dirty="0" smtClean="0"/>
                        <a:t>8KB Schedule cache, 1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1MB L2 cache, 15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1GB Main Mem, 100 cycle access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79743"/>
              </p:ext>
            </p:extLst>
          </p:nvPr>
        </p:nvGraphicFramePr>
        <p:xfrm>
          <a:off x="2819400" y="5281296"/>
          <a:ext cx="6934200" cy="7416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30480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Simulator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Gem5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Energy Model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McPAT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803900" y="4328796"/>
            <a:ext cx="20193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617596"/>
            <a:ext cx="289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18962"/>
              </p:ext>
            </p:extLst>
          </p:nvPr>
        </p:nvGraphicFramePr>
        <p:xfrm>
          <a:off x="2628900" y="1690689"/>
          <a:ext cx="6934200" cy="2499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886200"/>
              </a:tblGrid>
              <a:tr h="38884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Experimental</a:t>
                      </a:r>
                      <a:r>
                        <a:rPr lang="en-US" sz="2000" baseline="0" dirty="0" smtClean="0"/>
                        <a:t> parameters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Parameters</a:t>
                      </a:r>
                      <a:endParaRPr lang="en-US" sz="2000" dirty="0"/>
                    </a:p>
                  </a:txBody>
                  <a:tcPr/>
                </a:tc>
              </a:tr>
              <a:tr h="3762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cores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baseline="0" dirty="0" smtClean="0"/>
                        <a:t>n</a:t>
                      </a:r>
                      <a:r>
                        <a:rPr lang="en-US" sz="2000" baseline="0" dirty="0" smtClean="0"/>
                        <a:t>-</a:t>
                      </a:r>
                      <a:r>
                        <a:rPr lang="en-US" sz="2000" baseline="0" dirty="0" err="1" smtClean="0"/>
                        <a:t>InO</a:t>
                      </a:r>
                      <a:r>
                        <a:rPr lang="en-US" sz="2000" baseline="0" dirty="0" smtClean="0"/>
                        <a:t> + 1 </a:t>
                      </a:r>
                      <a:r>
                        <a:rPr lang="en-US" sz="2000" baseline="0" dirty="0" err="1" smtClean="0"/>
                        <a:t>OoO</a:t>
                      </a:r>
                      <a:endParaRPr lang="en-US" sz="2000" baseline="0" dirty="0" smtClean="0"/>
                    </a:p>
                  </a:txBody>
                  <a:tcPr/>
                </a:tc>
              </a:tr>
              <a:tr h="3762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Baseline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baseline="0" dirty="0" smtClean="0"/>
                        <a:t>n</a:t>
                      </a:r>
                      <a:r>
                        <a:rPr lang="en-US" sz="2000" baseline="0" dirty="0" smtClean="0"/>
                        <a:t>-</a:t>
                      </a:r>
                      <a:r>
                        <a:rPr lang="en-US" sz="2000" baseline="0" dirty="0" err="1" smtClean="0"/>
                        <a:t>OoO</a:t>
                      </a:r>
                      <a:endParaRPr lang="en-US" sz="2000" baseline="0" dirty="0" smtClean="0"/>
                    </a:p>
                  </a:txBody>
                  <a:tcPr/>
                </a:tc>
              </a:tr>
              <a:tr h="3762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Workloads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Random mixes of </a:t>
                      </a:r>
                      <a:r>
                        <a:rPr lang="en-US" sz="2000" i="1" baseline="0" dirty="0" smtClean="0"/>
                        <a:t>n</a:t>
                      </a:r>
                      <a:r>
                        <a:rPr lang="en-US" sz="2000" baseline="0" dirty="0" smtClean="0"/>
                        <a:t>-benchmarks from spec2k6</a:t>
                      </a:r>
                    </a:p>
                    <a:p>
                      <a:r>
                        <a:rPr lang="en-US" sz="2000" baseline="0" dirty="0" smtClean="0"/>
                        <a:t>Each run for a 1 billion instruction </a:t>
                      </a:r>
                      <a:r>
                        <a:rPr lang="en-US" sz="2000" baseline="0" dirty="0" err="1" smtClean="0"/>
                        <a:t>simpoint</a:t>
                      </a:r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4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8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Architectures </a:t>
            </a:r>
            <a:r>
              <a:rPr lang="en-US" smtClean="0"/>
              <a:t>for comparison</a:t>
            </a:r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5883568" y="2470651"/>
            <a:ext cx="2029465" cy="2681662"/>
            <a:chOff x="2395104" y="4452884"/>
            <a:chExt cx="1651314" cy="2268591"/>
          </a:xfrm>
        </p:grpSpPr>
        <p:grpSp>
          <p:nvGrpSpPr>
            <p:cNvPr id="25" name="Group 24"/>
            <p:cNvGrpSpPr/>
            <p:nvPr/>
          </p:nvGrpSpPr>
          <p:grpSpPr>
            <a:xfrm>
              <a:off x="2710886" y="4958630"/>
              <a:ext cx="1056725" cy="1762845"/>
              <a:chOff x="2257975" y="4882430"/>
              <a:chExt cx="1056725" cy="17628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257975" y="4882430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12714" y="4882430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7975" y="5339390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12714" y="5339390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57975" y="5774605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812714" y="5774605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/>
                  <a:t>OoO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57975" y="6231565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/>
                  <a:t>OoO</a:t>
                </a:r>
                <a:endParaRPr lang="en-US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12714" y="6231565"/>
                <a:ext cx="50198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OoO</a:t>
                </a:r>
                <a:endParaRPr lang="en-US" sz="12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395104" y="4452884"/>
              <a:ext cx="1651314" cy="546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Homogeneous </a:t>
              </a:r>
              <a:r>
                <a:rPr lang="en-US" dirty="0" err="1" smtClean="0"/>
                <a:t>OoO</a:t>
              </a:r>
              <a:endParaRPr lang="en-US" dirty="0"/>
            </a:p>
            <a:p>
              <a:pPr algn="ctr"/>
              <a:r>
                <a:rPr lang="en-US" dirty="0" smtClean="0"/>
                <a:t>CMP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38862" y="2497881"/>
            <a:ext cx="2062645" cy="2024977"/>
            <a:chOff x="4271408" y="4472675"/>
            <a:chExt cx="1758688" cy="1475569"/>
          </a:xfrm>
        </p:grpSpPr>
        <p:grpSp>
          <p:nvGrpSpPr>
            <p:cNvPr id="34" name="Group 33"/>
            <p:cNvGrpSpPr/>
            <p:nvPr/>
          </p:nvGrpSpPr>
          <p:grpSpPr>
            <a:xfrm>
              <a:off x="4749083" y="5008856"/>
              <a:ext cx="822158" cy="939388"/>
              <a:chOff x="4749083" y="5008856"/>
              <a:chExt cx="822158" cy="93938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749083" y="50088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176823" y="50088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49083" y="52501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76823" y="52501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49083" y="54914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176823" y="54914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749083" y="57327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76823" y="5732756"/>
                <a:ext cx="394418" cy="2154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271408" y="4472675"/>
              <a:ext cx="1758688" cy="51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Homogeneous </a:t>
              </a:r>
              <a:r>
                <a:rPr lang="en-US" dirty="0" err="1" smtClean="0"/>
                <a:t>InO</a:t>
              </a:r>
              <a:endParaRPr lang="en-US" dirty="0" smtClean="0"/>
            </a:p>
            <a:p>
              <a:pPr algn="ctr"/>
              <a:r>
                <a:rPr lang="en-US" dirty="0" smtClean="0"/>
                <a:t>CMP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59168" y="1766681"/>
            <a:ext cx="23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/>
              <a:t>8:1 configuration</a:t>
            </a:r>
            <a:endParaRPr lang="en-US" sz="2400" u="sng"/>
          </a:p>
        </p:txBody>
      </p:sp>
      <p:grpSp>
        <p:nvGrpSpPr>
          <p:cNvPr id="57" name="Group 56"/>
          <p:cNvGrpSpPr/>
          <p:nvPr/>
        </p:nvGrpSpPr>
        <p:grpSpPr>
          <a:xfrm>
            <a:off x="1209261" y="2589762"/>
            <a:ext cx="2116863" cy="2316539"/>
            <a:chOff x="6279085" y="4439157"/>
            <a:chExt cx="1774249" cy="1917193"/>
          </a:xfrm>
        </p:grpSpPr>
        <p:grpSp>
          <p:nvGrpSpPr>
            <p:cNvPr id="74" name="Group 73"/>
            <p:cNvGrpSpPr/>
            <p:nvPr/>
          </p:nvGrpSpPr>
          <p:grpSpPr>
            <a:xfrm>
              <a:off x="6610517" y="4959762"/>
              <a:ext cx="822158" cy="1396588"/>
              <a:chOff x="6729328" y="4720205"/>
              <a:chExt cx="822158" cy="139658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819757" y="5220481"/>
                <a:ext cx="662072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OoO</a:t>
                </a:r>
              </a:p>
              <a:p>
                <a:pPr algn="ctr"/>
                <a:r>
                  <a:rPr lang="en-US" sz="1200" dirty="0" smtClean="0"/>
                  <a:t>(booster)</a:t>
                </a:r>
                <a:endParaRPr lang="en-US" sz="1200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729328" y="4720205"/>
                <a:ext cx="822158" cy="1396588"/>
                <a:chOff x="4749083" y="4767556"/>
                <a:chExt cx="822158" cy="139658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4749083" y="47675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176823" y="47675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749083" y="50088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5176823" y="50088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749083" y="57073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176823" y="57073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4749083" y="59486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176823" y="5948656"/>
                  <a:ext cx="394418" cy="2154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InO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6279085" y="4439157"/>
              <a:ext cx="1774249" cy="534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Traditional </a:t>
              </a:r>
            </a:p>
            <a:p>
              <a:pPr algn="ctr"/>
              <a:r>
                <a:rPr lang="en-US" dirty="0" smtClean="0"/>
                <a:t>Heterogeneous CMP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655968" y="2538237"/>
            <a:ext cx="1895520" cy="2465011"/>
            <a:chOff x="8148788" y="4545209"/>
            <a:chExt cx="1489652" cy="1932775"/>
          </a:xfrm>
        </p:grpSpPr>
        <p:grpSp>
          <p:nvGrpSpPr>
            <p:cNvPr id="92" name="Group 91"/>
            <p:cNvGrpSpPr/>
            <p:nvPr/>
          </p:nvGrpSpPr>
          <p:grpSpPr>
            <a:xfrm>
              <a:off x="8304753" y="4966022"/>
              <a:ext cx="1029218" cy="1511962"/>
              <a:chOff x="7529664" y="4673377"/>
              <a:chExt cx="1029218" cy="169452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7745066" y="5307998"/>
                <a:ext cx="635996" cy="4137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OoO +</a:t>
                </a:r>
              </a:p>
              <a:p>
                <a:pPr algn="ctr"/>
                <a:r>
                  <a:rPr lang="en-US" sz="1200" dirty="0" smtClean="0"/>
                  <a:t>Sched</a:t>
                </a:r>
              </a:p>
              <a:p>
                <a:pPr algn="ctr"/>
                <a:r>
                  <a:rPr lang="en-US" sz="1200" dirty="0" smtClean="0"/>
                  <a:t>Producer</a:t>
                </a:r>
                <a:endParaRPr lang="en-US" sz="12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29664" y="4673599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63064" y="4673377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33398" y="4990910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66798" y="4990688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29664" y="5753064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063064" y="5752842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33398" y="6070375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066798" y="6070153"/>
                <a:ext cx="492084" cy="2975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OInO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8148788" y="4545209"/>
              <a:ext cx="1489652" cy="28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Mirage Core CMP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468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48891" y="4364038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88294" y="2390336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15576" y="3377187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purpose computer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905514"/>
              </p:ext>
            </p:extLst>
          </p:nvPr>
        </p:nvGraphicFramePr>
        <p:xfrm>
          <a:off x="7300912" y="2710495"/>
          <a:ext cx="36394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1925" y="1853288"/>
            <a:ext cx="5633513" cy="830997"/>
            <a:chOff x="1919274" y="2294489"/>
            <a:chExt cx="2264191" cy="830997"/>
          </a:xfrm>
        </p:grpSpPr>
        <p:sp>
          <p:nvSpPr>
            <p:cNvPr id="8" name="Rectangle 7"/>
            <p:cNvSpPr/>
            <p:nvPr/>
          </p:nvSpPr>
          <p:spPr>
            <a:xfrm>
              <a:off x="1919274" y="2467594"/>
              <a:ext cx="185737" cy="17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1213" y="2393997"/>
              <a:ext cx="185737" cy="171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6949" y="2294489"/>
              <a:ext cx="6965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Mirage Cores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7233" y="2294489"/>
              <a:ext cx="10847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Traditional Het-CMP</a:t>
              </a:r>
              <a:endParaRPr lang="en-US" sz="2400" dirty="0"/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 </a:t>
              </a:r>
              <a:r>
                <a:rPr lang="en-US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memoization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57728"/>
              </p:ext>
            </p:extLst>
          </p:nvPr>
        </p:nvGraphicFramePr>
        <p:xfrm>
          <a:off x="1444020" y="2710495"/>
          <a:ext cx="38363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138474" y="3541317"/>
            <a:ext cx="3265213" cy="400110"/>
            <a:chOff x="3829050" y="3893161"/>
            <a:chExt cx="3265213" cy="40011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29050" y="4200525"/>
              <a:ext cx="20431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27570" y="3893161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Homo-</a:t>
              </a:r>
              <a:r>
                <a:rPr lang="en-US" sz="2000" dirty="0" err="1" smtClean="0">
                  <a:solidFill>
                    <a:schemeClr val="accent6"/>
                  </a:solidFill>
                </a:rPr>
                <a:t>InO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82066" y="4167112"/>
            <a:ext cx="2955512" cy="400110"/>
            <a:chOff x="7072311" y="4467158"/>
            <a:chExt cx="2955512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072311" y="4852987"/>
              <a:ext cx="20431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761130" y="4467158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accent6"/>
                  </a:solidFill>
                </a:rPr>
                <a:t>Homo-</a:t>
              </a:r>
              <a:r>
                <a:rPr lang="en-US" sz="2000" dirty="0" err="1" smtClean="0">
                  <a:solidFill>
                    <a:schemeClr val="accent6"/>
                  </a:solidFill>
                </a:rPr>
                <a:t>InO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756566" y="362036"/>
            <a:ext cx="1862137" cy="1089531"/>
            <a:chOff x="3456148" y="3246432"/>
            <a:chExt cx="2300928" cy="1694420"/>
          </a:xfrm>
        </p:grpSpPr>
        <p:sp>
          <p:nvSpPr>
            <p:cNvPr id="44" name="Rectangle 43"/>
            <p:cNvSpPr/>
            <p:nvPr/>
          </p:nvSpPr>
          <p:spPr>
            <a:xfrm>
              <a:off x="4288932" y="4553179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2420" y="3748598"/>
              <a:ext cx="822975" cy="72165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12838" y="4356793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93963" y="3364274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27126" y="3826039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99970" y="3348172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App7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56148" y="3893127"/>
              <a:ext cx="629950" cy="3876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8931" y="3246432"/>
              <a:ext cx="606501" cy="4068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App0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4274" y="4381412"/>
              <a:ext cx="606501" cy="4068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App5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838200" y="308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8 </a:t>
            </a:r>
            <a:r>
              <a:rPr lang="en-US" sz="4000" dirty="0" err="1" smtClean="0"/>
              <a:t>InOs</a:t>
            </a:r>
            <a:r>
              <a:rPr lang="en-US" sz="4000" dirty="0" smtClean="0"/>
              <a:t> with 1 </a:t>
            </a:r>
            <a:r>
              <a:rPr lang="en-US" sz="4000" dirty="0" err="1" smtClean="0"/>
              <a:t>OoO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138474" y="2664523"/>
            <a:ext cx="3329648" cy="400110"/>
            <a:chOff x="3138474" y="2664523"/>
            <a:chExt cx="3329648" cy="40011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138474" y="2948570"/>
              <a:ext cx="20431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095630" y="2664523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Homo-OoO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24919" y="2561174"/>
            <a:ext cx="3065558" cy="400110"/>
            <a:chOff x="8824919" y="2561174"/>
            <a:chExt cx="3065558" cy="40011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824919" y="2909879"/>
              <a:ext cx="20431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517985" y="2561174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</a:rPr>
                <a:t>Homo-OoO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84084" y="2256106"/>
            <a:ext cx="8686801" cy="25297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algn="ctr"/>
            <a:r>
              <a:rPr lang="en-US" sz="2400" dirty="0" smtClean="0"/>
              <a:t>54% </a:t>
            </a:r>
            <a:r>
              <a:rPr lang="en-US" sz="2400" dirty="0"/>
              <a:t>energy savings over homogeneous OoO </a:t>
            </a:r>
            <a:r>
              <a:rPr lang="en-US" sz="2400" dirty="0" smtClean="0"/>
              <a:t>CMP with </a:t>
            </a:r>
            <a:r>
              <a:rPr lang="en-US" sz="2400" dirty="0"/>
              <a:t>16% STP loss</a:t>
            </a:r>
          </a:p>
          <a:p>
            <a:pPr lvl="1"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  <a:p>
            <a:pPr lvl="1" algn="ctr"/>
            <a:r>
              <a:rPr lang="en-US" sz="2400" dirty="0"/>
              <a:t>24% STP gains over homogeneous InO </a:t>
            </a:r>
            <a:r>
              <a:rPr lang="en-US" sz="2400" dirty="0" smtClean="0"/>
              <a:t>CMP with 14% </a:t>
            </a:r>
            <a:r>
              <a:rPr lang="en-US" sz="2400" dirty="0"/>
              <a:t>energy overhead</a:t>
            </a:r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1" grpId="1" uiExpand="1">
        <p:bldSub>
          <a:bldChart bld="category"/>
        </p:bldSub>
      </p:bldGraphic>
      <p:bldGraphic spid="18" grpId="0" uiExpand="1">
        <p:bldSub>
          <a:bldChart bld="category"/>
        </p:bldSub>
      </p:bldGraphic>
      <p:bldGraphic spid="18" grpId="1">
        <p:bldSub>
          <a:bldChart bld="category"/>
        </p:bldSub>
      </p:bldGraphic>
      <p:bldP spid="43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48990"/>
              </p:ext>
            </p:extLst>
          </p:nvPr>
        </p:nvGraphicFramePr>
        <p:xfrm>
          <a:off x="6169129" y="2429353"/>
          <a:ext cx="4619275" cy="269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161144"/>
              </p:ext>
            </p:extLst>
          </p:nvPr>
        </p:nvGraphicFramePr>
        <p:xfrm>
          <a:off x="1313959" y="2429353"/>
          <a:ext cx="4300538" cy="270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0577" y="5125646"/>
            <a:ext cx="350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Number of </a:t>
            </a:r>
            <a:r>
              <a:rPr lang="en-US" sz="2000" i="1" dirty="0" err="1" smtClean="0"/>
              <a:t>OinO</a:t>
            </a:r>
            <a:r>
              <a:rPr lang="en-US" sz="2000" i="1" dirty="0" smtClean="0"/>
              <a:t> cores per </a:t>
            </a:r>
            <a:r>
              <a:rPr lang="en-US" sz="2000" i="1" dirty="0" err="1" smtClean="0"/>
              <a:t>OoO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301067" y="1456267"/>
            <a:ext cx="0" cy="1320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499811" y="5570535"/>
            <a:ext cx="5192379" cy="720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algn="ctr"/>
            <a:r>
              <a:rPr lang="en-US" sz="2000" dirty="0" err="1"/>
              <a:t>OoO</a:t>
            </a:r>
            <a:r>
              <a:rPr lang="en-US" sz="2000" dirty="0"/>
              <a:t> is oversubscribed for n &gt;=12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134652" y="3082715"/>
            <a:ext cx="4754705" cy="400110"/>
            <a:chOff x="3829050" y="3898219"/>
            <a:chExt cx="3118016" cy="40011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829050" y="4200525"/>
              <a:ext cx="2365891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16401" y="3898219"/>
              <a:ext cx="830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Homo-InO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55732" y="1736855"/>
            <a:ext cx="5728158" cy="830997"/>
            <a:chOff x="1919190" y="2294489"/>
            <a:chExt cx="2306357" cy="830997"/>
          </a:xfrm>
        </p:grpSpPr>
        <p:sp>
          <p:nvSpPr>
            <p:cNvPr id="21" name="Rectangle 20"/>
            <p:cNvSpPr/>
            <p:nvPr/>
          </p:nvSpPr>
          <p:spPr>
            <a:xfrm>
              <a:off x="1919190" y="2450661"/>
              <a:ext cx="185737" cy="17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01213" y="2393997"/>
              <a:ext cx="185737" cy="171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6949" y="2294489"/>
              <a:ext cx="738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Mirage Cores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261" y="2294489"/>
              <a:ext cx="1086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Traditional Het-CMP</a:t>
              </a:r>
              <a:endParaRPr lang="en-US" sz="2400" dirty="0"/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 </a:t>
              </a:r>
              <a:r>
                <a:rPr lang="en-US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memoization</a:t>
              </a: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81542" y="2183131"/>
            <a:ext cx="5045658" cy="400110"/>
            <a:chOff x="8853343" y="2561170"/>
            <a:chExt cx="3058473" cy="38821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8853343" y="2909879"/>
              <a:ext cx="20431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852977" y="2561170"/>
              <a:ext cx="1058839" cy="38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</a:rPr>
                <a:t>Homo-OoO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9533467" y="2777067"/>
            <a:ext cx="728133" cy="101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3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 uiExpand="1">
        <p:bldSub>
          <a:bldChart bld="series"/>
        </p:bldSub>
      </p:bldGraphic>
      <p:bldGraphic spid="27" grpId="0" uiExpand="1">
        <p:bldSub>
          <a:bldChart bld="series"/>
        </p:bldSub>
      </p:bldGraphic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442991" y="3138178"/>
            <a:ext cx="790418" cy="814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442991" y="4125029"/>
            <a:ext cx="790418" cy="814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442991" y="2151327"/>
            <a:ext cx="790418" cy="81438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156036" y="3262842"/>
            <a:ext cx="477214" cy="48474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32158" y="2253423"/>
            <a:ext cx="3016643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6458" y="2384073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52848" y="2384074"/>
            <a:ext cx="1536684" cy="1149437"/>
            <a:chOff x="2168491" y="2283945"/>
            <a:chExt cx="1536684" cy="1149437"/>
          </a:xfrm>
        </p:grpSpPr>
        <p:sp>
          <p:nvSpPr>
            <p:cNvPr id="15" name="Rectangle 14"/>
            <p:cNvSpPr/>
            <p:nvPr/>
          </p:nvSpPr>
          <p:spPr>
            <a:xfrm>
              <a:off x="2168491" y="2283945"/>
              <a:ext cx="744124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1051" y="2283945"/>
              <a:ext cx="744124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16723" y="3571779"/>
            <a:ext cx="1389742" cy="1149437"/>
            <a:chOff x="2219290" y="2283945"/>
            <a:chExt cx="1252443" cy="1149437"/>
          </a:xfrm>
        </p:grpSpPr>
        <p:sp>
          <p:nvSpPr>
            <p:cNvPr id="19" name="Rectangle 18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89212" y="3576706"/>
            <a:ext cx="1476711" cy="1166370"/>
            <a:chOff x="2219289" y="2283945"/>
            <a:chExt cx="1189256" cy="1166370"/>
          </a:xfrm>
        </p:grpSpPr>
        <p:sp>
          <p:nvSpPr>
            <p:cNvPr id="23" name="Rectangle 22"/>
            <p:cNvSpPr/>
            <p:nvPr/>
          </p:nvSpPr>
          <p:spPr>
            <a:xfrm>
              <a:off x="2219289" y="2283945"/>
              <a:ext cx="601916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76386" y="2283945"/>
              <a:ext cx="532159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36648" y="2930234"/>
              <a:ext cx="566038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InO+OinO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46458" y="238596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OoO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producer</a:t>
            </a:r>
          </a:p>
        </p:txBody>
      </p:sp>
      <p:cxnSp>
        <p:nvCxnSpPr>
          <p:cNvPr id="27" name="Curved Connector 26"/>
          <p:cNvCxnSpPr>
            <a:endCxn id="27" idx="0"/>
          </p:cNvCxnSpPr>
          <p:nvPr/>
        </p:nvCxnSpPr>
        <p:spPr>
          <a:xfrm rot="5400000" flipH="1" flipV="1">
            <a:off x="8094129" y="1462625"/>
            <a:ext cx="1891" cy="1844791"/>
          </a:xfrm>
          <a:prstGeom prst="curvedConnector3">
            <a:avLst>
              <a:gd name="adj1" fmla="val 12188842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6085836" y="2789340"/>
            <a:ext cx="1490219" cy="683467"/>
          </a:xfrm>
          <a:prstGeom prst="curvedConnector4">
            <a:avLst>
              <a:gd name="adj1" fmla="val -11931"/>
              <a:gd name="adj2" fmla="val 1607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7711595" y="1906892"/>
            <a:ext cx="12700" cy="1028642"/>
          </a:xfrm>
          <a:prstGeom prst="curvedConnector3">
            <a:avLst>
              <a:gd name="adj1" fmla="val 3666669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5047" y="1348307"/>
            <a:ext cx="117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Reordered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42991" y="5489090"/>
            <a:ext cx="11069539" cy="720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Achieve &gt; 80% of a homogeneous OoO CMP with &gt; 20% area and &gt; 50% energy savings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1927" y="4170734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41330" y="2197032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68612" y="3183883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1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499" y="318500"/>
            <a:ext cx="9525000" cy="129598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Mirage Cores: The Illusion of Many Out-of-order Cores Using In-order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585" y="4643439"/>
            <a:ext cx="7898828" cy="1247296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Shruti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Padmanabha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Andrew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Lukefahr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Reetuparna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Das, Scott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Mahlke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Micro-50, Boston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Oct 18, 2017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172" y="6096589"/>
            <a:ext cx="4204652" cy="6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096000" y="5966936"/>
            <a:ext cx="3779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University of Michigan</a:t>
            </a:r>
          </a:p>
          <a:p>
            <a:pPr algn="r" eaLnBrk="0" hangingPunct="0">
              <a:defRPr/>
            </a:pPr>
            <a:r>
              <a:rPr lang="en-US" sz="1400" b="1" dirty="0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Arial"/>
              </a:rPr>
              <a:t>Electrical Engineering and Computer Science</a:t>
            </a:r>
          </a:p>
        </p:txBody>
      </p:sp>
      <p:pic>
        <p:nvPicPr>
          <p:cNvPr id="6" name="Picture 9" descr="CSeal"/>
          <p:cNvPicPr>
            <a:picLocks noChangeAspect="1" noChangeArrowheads="1"/>
          </p:cNvPicPr>
          <p:nvPr/>
        </p:nvPicPr>
        <p:blipFill>
          <a:blip r:embed="rId3" cstate="print">
            <a:lum bright="-26000"/>
          </a:blip>
          <a:srcRect/>
          <a:stretch>
            <a:fillRect/>
          </a:stretch>
        </p:blipFill>
        <p:spPr bwMode="auto">
          <a:xfrm>
            <a:off x="9821376" y="5890736"/>
            <a:ext cx="821206" cy="8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4435079" y="2552998"/>
            <a:ext cx="332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29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CMP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3729" y="2706894"/>
            <a:ext cx="2272271" cy="203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Out-of-order Core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 </a:t>
            </a:r>
            <a:r>
              <a:rPr lang="en-US" sz="1600" dirty="0" smtClean="0">
                <a:solidFill>
                  <a:schemeClr val="tx1"/>
                </a:solidFill>
              </a:rPr>
              <a:t>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Dynamically reorders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Large, complex, one-size fits all 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Low energy efficiency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13" y="5172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7801" y="2153295"/>
            <a:ext cx="2872709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7274" y="4765295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CMP Area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8222738" y="4230810"/>
            <a:ext cx="790418" cy="8143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2" t="12222" r="13333" b="77825"/>
          <a:stretch/>
        </p:blipFill>
        <p:spPr>
          <a:xfrm>
            <a:off x="8133208" y="3328995"/>
            <a:ext cx="838336" cy="68257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48891" y="4364038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188294" y="2390336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215576" y="3377187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7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556 L 0.28346 0.138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71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3" grpId="0" uiExpand="1" build="p" animBg="1"/>
      <p:bldP spid="3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0" t="22500" r="62430" b="66000"/>
          <a:stretch/>
        </p:blipFill>
        <p:spPr>
          <a:xfrm>
            <a:off x="8879178" y="4292854"/>
            <a:ext cx="857250" cy="7886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6" t="-6666" r="3049" b="89687"/>
          <a:stretch/>
        </p:blipFill>
        <p:spPr>
          <a:xfrm>
            <a:off x="8879178" y="2769393"/>
            <a:ext cx="705263" cy="11644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19290" y="2335655"/>
            <a:ext cx="595347" cy="433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801" y="2153295"/>
            <a:ext cx="2872709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CMP architectures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7274" y="4765295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Chip Area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86813" y="5172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19290" y="2283945"/>
            <a:ext cx="595347" cy="488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02" y="2617858"/>
            <a:ext cx="627198" cy="6950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21" y="2307219"/>
            <a:ext cx="333252" cy="4400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694690" y="2344997"/>
            <a:ext cx="2404063" cy="2439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In-Order Core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Smaller, simplistic </a:t>
            </a:r>
            <a:r>
              <a:rPr lang="en-US" b="1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Low area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Low power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Issues instructions in program order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Low performance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8891" y="4364038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188294" y="2390336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15576" y="3377187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9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9323 0.1655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8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28" grpId="0" animBg="1"/>
      <p:bldP spid="41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219290" y="2335655"/>
            <a:ext cx="595347" cy="433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801" y="2153295"/>
            <a:ext cx="2872709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CMP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7274" y="4765295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Chip Area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52947" y="513462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862101" y="34596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19290" y="2283945"/>
            <a:ext cx="595347" cy="488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6386" y="2280887"/>
            <a:ext cx="595347" cy="488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9290" y="2842295"/>
            <a:ext cx="595347" cy="488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6386" y="2842295"/>
            <a:ext cx="595347" cy="488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5392498" y="2280887"/>
            <a:ext cx="790418" cy="8143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9290" y="3444082"/>
            <a:ext cx="1252443" cy="1049913"/>
            <a:chOff x="2371690" y="2433287"/>
            <a:chExt cx="1252443" cy="1049913"/>
          </a:xfrm>
        </p:grpSpPr>
        <p:sp>
          <p:nvSpPr>
            <p:cNvPr id="34" name="Rectangle 33"/>
            <p:cNvSpPr/>
            <p:nvPr/>
          </p:nvSpPr>
          <p:spPr>
            <a:xfrm>
              <a:off x="2371690" y="243634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28786" y="2433287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71690" y="299469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28786" y="299469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2" t="12222" r="13333" b="77825"/>
          <a:stretch/>
        </p:blipFill>
        <p:spPr>
          <a:xfrm>
            <a:off x="5413980" y="4364038"/>
            <a:ext cx="838336" cy="68257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5437939" y="3262190"/>
            <a:ext cx="790418" cy="81438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148891" y="4364038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188294" y="2390336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215576" y="3377187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Mirage Cores - Objective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8513" y="2235356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97916" y="3222207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25198" y="4209058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1052587" y="3138178"/>
            <a:ext cx="790418" cy="814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1052587" y="4125029"/>
            <a:ext cx="790418" cy="814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1052587" y="2151327"/>
            <a:ext cx="790418" cy="814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4333" y="3336758"/>
            <a:ext cx="160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More cores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2676" y="3333536"/>
            <a:ext cx="212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More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InO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cores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2676" y="3341353"/>
            <a:ext cx="330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More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OoO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-like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InO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cores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2852" y="3456313"/>
            <a:ext cx="1408025" cy="2317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53">
            <a:off x="4072849" y="4145384"/>
            <a:ext cx="1408025" cy="2317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530937">
            <a:off x="4072851" y="2778515"/>
            <a:ext cx="1408025" cy="2317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3" grpId="0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8057" y="3737565"/>
            <a:ext cx="1242752" cy="887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241" y="2265765"/>
            <a:ext cx="114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Program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Traces</a:t>
            </a:r>
          </a:p>
        </p:txBody>
      </p:sp>
      <p:sp>
        <p:nvSpPr>
          <p:cNvPr id="15" name="Arc 14"/>
          <p:cNvSpPr/>
          <p:nvPr/>
        </p:nvSpPr>
        <p:spPr>
          <a:xfrm>
            <a:off x="2083678" y="2998179"/>
            <a:ext cx="439387" cy="1739531"/>
          </a:xfrm>
          <a:prstGeom prst="arc">
            <a:avLst>
              <a:gd name="adj1" fmla="val 15570132"/>
              <a:gd name="adj2" fmla="val 5898912"/>
            </a:avLst>
          </a:prstGeom>
          <a:ln w="19050">
            <a:solidFill>
              <a:schemeClr val="accent4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3" name="Group 22"/>
          <p:cNvGrpSpPr/>
          <p:nvPr/>
        </p:nvGrpSpPr>
        <p:grpSpPr>
          <a:xfrm>
            <a:off x="5289762" y="2251279"/>
            <a:ext cx="440874" cy="650675"/>
            <a:chOff x="7200744" y="3492232"/>
            <a:chExt cx="440874" cy="650675"/>
          </a:xfrm>
        </p:grpSpPr>
        <p:sp>
          <p:nvSpPr>
            <p:cNvPr id="24" name="Oval 23"/>
            <p:cNvSpPr/>
            <p:nvPr/>
          </p:nvSpPr>
          <p:spPr>
            <a:xfrm>
              <a:off x="7200744" y="3492232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Oval 24"/>
            <p:cNvSpPr/>
            <p:nvPr/>
          </p:nvSpPr>
          <p:spPr>
            <a:xfrm>
              <a:off x="7200744" y="3704308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Oval 25"/>
            <p:cNvSpPr/>
            <p:nvPr/>
          </p:nvSpPr>
          <p:spPr>
            <a:xfrm>
              <a:off x="7200744" y="3914307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Oval 26"/>
            <p:cNvSpPr/>
            <p:nvPr/>
          </p:nvSpPr>
          <p:spPr>
            <a:xfrm>
              <a:off x="7427326" y="3492232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Oval 27"/>
            <p:cNvSpPr/>
            <p:nvPr/>
          </p:nvSpPr>
          <p:spPr>
            <a:xfrm>
              <a:off x="7427326" y="3701241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27326" y="3919257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09303" y="2917555"/>
            <a:ext cx="440874" cy="650675"/>
            <a:chOff x="7200744" y="3492232"/>
            <a:chExt cx="440874" cy="650675"/>
          </a:xfrm>
        </p:grpSpPr>
        <p:sp>
          <p:nvSpPr>
            <p:cNvPr id="33" name="Oval 32"/>
            <p:cNvSpPr/>
            <p:nvPr/>
          </p:nvSpPr>
          <p:spPr>
            <a:xfrm>
              <a:off x="7200744" y="3492232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Oval 33"/>
            <p:cNvSpPr/>
            <p:nvPr/>
          </p:nvSpPr>
          <p:spPr>
            <a:xfrm>
              <a:off x="7200744" y="3704308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Oval 34"/>
            <p:cNvSpPr/>
            <p:nvPr/>
          </p:nvSpPr>
          <p:spPr>
            <a:xfrm>
              <a:off x="7200744" y="3914307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7427326" y="3492232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/>
            <p:cNvSpPr/>
            <p:nvPr/>
          </p:nvSpPr>
          <p:spPr>
            <a:xfrm>
              <a:off x="7427326" y="3701241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/>
            <p:cNvSpPr/>
            <p:nvPr/>
          </p:nvSpPr>
          <p:spPr>
            <a:xfrm>
              <a:off x="7427326" y="3919257"/>
              <a:ext cx="214292" cy="214292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748199" y="1697537"/>
            <a:ext cx="1485900" cy="1657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OoO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94598" y="2888953"/>
            <a:ext cx="1006476" cy="7637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Sched$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18505" y="3824696"/>
            <a:ext cx="165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Memoize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957004" y="3095893"/>
            <a:ext cx="228600" cy="1594775"/>
            <a:chOff x="3479470" y="2619004"/>
            <a:chExt cx="228600" cy="1594775"/>
          </a:xfrm>
        </p:grpSpPr>
        <p:sp>
          <p:nvSpPr>
            <p:cNvPr id="42" name="Oval 41"/>
            <p:cNvSpPr/>
            <p:nvPr/>
          </p:nvSpPr>
          <p:spPr>
            <a:xfrm>
              <a:off x="3479470" y="2619004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79470" y="2881880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479470" y="31426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79470" y="343362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479470" y="3704488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79470" y="39851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57004" y="3095893"/>
            <a:ext cx="228600" cy="1594775"/>
            <a:chOff x="3479470" y="2619004"/>
            <a:chExt cx="228600" cy="1594775"/>
          </a:xfrm>
        </p:grpSpPr>
        <p:sp>
          <p:nvSpPr>
            <p:cNvPr id="49" name="Oval 48"/>
            <p:cNvSpPr/>
            <p:nvPr/>
          </p:nvSpPr>
          <p:spPr>
            <a:xfrm>
              <a:off x="3479470" y="2619004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479470" y="2881880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479470" y="3142679"/>
              <a:ext cx="228600" cy="2286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479470" y="343362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79470" y="3704488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79470" y="3985179"/>
              <a:ext cx="228600" cy="228600"/>
            </a:xfrm>
            <a:prstGeom prst="ellipse">
              <a:avLst/>
            </a:prstGeom>
            <a:noFill/>
            <a:ln w="38100" cmpd="sng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2771629" y="2691955"/>
            <a:ext cx="1722571" cy="754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17839" y="2660209"/>
            <a:ext cx="1240567" cy="337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234099" y="3737565"/>
            <a:ext cx="1284406" cy="534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78057" y="4616006"/>
            <a:ext cx="1242752" cy="381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OinO</a:t>
            </a:r>
            <a:r>
              <a:rPr lang="en-US" sz="2000" dirty="0">
                <a:solidFill>
                  <a:schemeClr val="tx1"/>
                </a:solidFill>
              </a:rPr>
              <a:t> HW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DynaMOS</a:t>
            </a:r>
            <a:br>
              <a:rPr lang="en-US" dirty="0" smtClean="0"/>
            </a:br>
            <a:r>
              <a:rPr lang="en-US" sz="3200" dirty="0" smtClean="0"/>
              <a:t>“</a:t>
            </a:r>
            <a:r>
              <a:rPr lang="en-US" sz="3200" dirty="0"/>
              <a:t>More OoO-like InO </a:t>
            </a:r>
            <a:r>
              <a:rPr lang="en-US" sz="3200" dirty="0" smtClean="0"/>
              <a:t>cores”</a:t>
            </a:r>
            <a:endParaRPr lang="en-US" sz="3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601917" y="5493067"/>
            <a:ext cx="3604290" cy="1208619"/>
          </a:xfrm>
          <a:prstGeom prst="roundRect">
            <a:avLst>
              <a:gd name="adj" fmla="val 52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algn="ctr"/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OinO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vs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InO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lvl="1"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Performance: 1.4X   </a:t>
            </a:r>
          </a:p>
          <a:p>
            <a:pPr lvl="1"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Area: 1.2X</a:t>
            </a:r>
          </a:p>
          <a:p>
            <a:pPr lvl="1"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Energy: 1.4X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82241" y="4843115"/>
            <a:ext cx="8913396" cy="8359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1"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70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% of the traces have equivalent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schedules for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most of their lifetimes</a:t>
            </a:r>
          </a:p>
        </p:txBody>
      </p:sp>
    </p:spTree>
    <p:extLst>
      <p:ext uri="{BB962C8B-B14F-4D97-AF65-F5344CB8AC3E}">
        <p14:creationId xmlns:p14="http://schemas.microsoft.com/office/powerpoint/2010/main" val="10236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1157 L 0.28203 -0.203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2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1485 0.0972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50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21459 0.141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7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56" grpId="0" animBg="1"/>
      <p:bldP spid="60" grpId="0" uiExpand="1" build="p" animBg="1"/>
      <p:bldP spid="58" grpId="0" animBg="1"/>
      <p:bldP spid="5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Mirage Cores: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129"/>
            <a:ext cx="109474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Memoization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opportunities vary based 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program/phase characteristics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50" y="2136504"/>
            <a:ext cx="10158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err="1"/>
              <a:t>InO</a:t>
            </a:r>
            <a:r>
              <a:rPr lang="en-US" sz="2800" dirty="0"/>
              <a:t> cores can utilize </a:t>
            </a:r>
            <a:r>
              <a:rPr lang="en-US" sz="2800" dirty="0" err="1"/>
              <a:t>memoized</a:t>
            </a:r>
            <a:r>
              <a:rPr lang="en-US" sz="2800" dirty="0"/>
              <a:t> traces for phases of millions of instructions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8459" y="3489274"/>
            <a:ext cx="817400" cy="35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OinO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3990" y="3486551"/>
            <a:ext cx="817400" cy="35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OinO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8460" y="5463595"/>
            <a:ext cx="792395" cy="359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OinO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2817" y="4271939"/>
            <a:ext cx="783749" cy="7981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8304" y="5463595"/>
            <a:ext cx="763319" cy="359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OinO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4432152" y="4973141"/>
            <a:ext cx="757812" cy="4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4314419" y="4898621"/>
            <a:ext cx="10239" cy="56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 flipV="1">
            <a:off x="4376029" y="3844634"/>
            <a:ext cx="856661" cy="5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4337159" y="3847357"/>
            <a:ext cx="0" cy="483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443800" y="5343080"/>
            <a:ext cx="452834" cy="730696"/>
            <a:chOff x="8089328" y="3273287"/>
            <a:chExt cx="262191" cy="384313"/>
          </a:xfrm>
          <a:noFill/>
        </p:grpSpPr>
        <p:sp>
          <p:nvSpPr>
            <p:cNvPr id="18" name="Rectangle 17"/>
            <p:cNvSpPr/>
            <p:nvPr/>
          </p:nvSpPr>
          <p:spPr>
            <a:xfrm>
              <a:off x="8089328" y="3273287"/>
              <a:ext cx="262191" cy="38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108233" y="3304832"/>
              <a:ext cx="219482" cy="313070"/>
              <a:chOff x="6684647" y="3036001"/>
              <a:chExt cx="478974" cy="764975"/>
            </a:xfrm>
            <a:grpFill/>
          </p:grpSpPr>
          <p:grpSp>
            <p:nvGrpSpPr>
              <p:cNvPr id="20" name="Group 19"/>
              <p:cNvGrpSpPr/>
              <p:nvPr/>
            </p:nvGrpSpPr>
            <p:grpSpPr>
              <a:xfrm>
                <a:off x="6684647" y="3036001"/>
                <a:ext cx="478974" cy="764975"/>
                <a:chOff x="7200744" y="3492232"/>
                <a:chExt cx="478974" cy="764975"/>
              </a:xfrm>
              <a:grpFill/>
            </p:grpSpPr>
            <p:sp>
              <p:nvSpPr>
                <p:cNvPr id="25" name="Oval 24"/>
                <p:cNvSpPr/>
                <p:nvPr/>
              </p:nvSpPr>
              <p:spPr>
                <a:xfrm>
                  <a:off x="7200744" y="3492232"/>
                  <a:ext cx="228600" cy="228600"/>
                </a:xfrm>
                <a:prstGeom prst="ellipse">
                  <a:avLst/>
                </a:prstGeom>
                <a:solidFill>
                  <a:srgbClr val="7F6000"/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200744" y="3755108"/>
                  <a:ext cx="228600" cy="228600"/>
                </a:xfrm>
                <a:prstGeom prst="ellipse">
                  <a:avLst/>
                </a:prstGeom>
                <a:solidFill>
                  <a:srgbClr val="7F6000"/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7200744" y="4028607"/>
                  <a:ext cx="228600" cy="228600"/>
                </a:xfrm>
                <a:prstGeom prst="ellipse">
                  <a:avLst/>
                </a:prstGeom>
                <a:solidFill>
                  <a:srgbClr val="7F6000"/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465426" y="3492232"/>
                  <a:ext cx="214292" cy="214292"/>
                </a:xfrm>
                <a:prstGeom prst="ellipse">
                  <a:avLst/>
                </a:prstGeom>
                <a:grp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465426" y="3752041"/>
                  <a:ext cx="214292" cy="214292"/>
                </a:xfrm>
                <a:prstGeom prst="ellipse">
                  <a:avLst/>
                </a:prstGeom>
                <a:grp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465426" y="4033557"/>
                  <a:ext cx="214292" cy="214292"/>
                </a:xfrm>
                <a:prstGeom prst="ellipse">
                  <a:avLst/>
                </a:prstGeom>
                <a:grp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6798947" y="3264601"/>
                <a:ext cx="0" cy="34276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798953" y="3535525"/>
                <a:ext cx="0" cy="34276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052949" y="3529879"/>
                <a:ext cx="0" cy="34276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058595" y="3253305"/>
                <a:ext cx="0" cy="34276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641390" y="5403056"/>
            <a:ext cx="430798" cy="586577"/>
            <a:chOff x="6684647" y="3036001"/>
            <a:chExt cx="478974" cy="764975"/>
          </a:xfrm>
        </p:grpSpPr>
        <p:grpSp>
          <p:nvGrpSpPr>
            <p:cNvPr id="32" name="Group 31"/>
            <p:cNvGrpSpPr/>
            <p:nvPr/>
          </p:nvGrpSpPr>
          <p:grpSpPr>
            <a:xfrm>
              <a:off x="6684647" y="3036001"/>
              <a:ext cx="478974" cy="764975"/>
              <a:chOff x="7200744" y="3492232"/>
              <a:chExt cx="478974" cy="76497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200744" y="3492232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00744" y="3755108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0744" y="4028607"/>
                <a:ext cx="228600" cy="22860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465426" y="3492232"/>
                <a:ext cx="214292" cy="214292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465426" y="3752041"/>
                <a:ext cx="214292" cy="214292"/>
              </a:xfrm>
              <a:prstGeom prst="ellipse">
                <a:avLst/>
              </a:prstGeom>
              <a:noFill/>
              <a:ln w="38100" cmpd="sng"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798947" y="3264601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98953" y="3535525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52949" y="3529879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58595" y="3253305"/>
              <a:ext cx="0" cy="34276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443800" y="3402675"/>
            <a:ext cx="484659" cy="809745"/>
            <a:chOff x="8089328" y="3273284"/>
            <a:chExt cx="262191" cy="384313"/>
          </a:xfrm>
        </p:grpSpPr>
        <p:sp>
          <p:nvSpPr>
            <p:cNvPr id="43" name="Rectangle 42"/>
            <p:cNvSpPr/>
            <p:nvPr/>
          </p:nvSpPr>
          <p:spPr>
            <a:xfrm>
              <a:off x="8089328" y="3273284"/>
              <a:ext cx="262191" cy="38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108233" y="3304830"/>
              <a:ext cx="219482" cy="218460"/>
              <a:chOff x="6684647" y="3036001"/>
              <a:chExt cx="478974" cy="5338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684647" y="3036001"/>
                <a:ext cx="478974" cy="491476"/>
                <a:chOff x="7200744" y="3492232"/>
                <a:chExt cx="478974" cy="491476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200744" y="3492232"/>
                  <a:ext cx="228600" cy="2286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200744" y="3755108"/>
                  <a:ext cx="228600" cy="2286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465426" y="3492232"/>
                  <a:ext cx="214292" cy="214292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465426" y="3752041"/>
                  <a:ext cx="214292" cy="214292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6798947" y="3264601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798953" y="3535525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52949" y="3529879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058595" y="3253305"/>
                <a:ext cx="0" cy="34276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85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-0.14607 L -1.66667E-6 2.59259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39 -0.14098 L 1.45833E-6 4.44444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19290" y="2295523"/>
            <a:ext cx="1252443" cy="1049913"/>
            <a:chOff x="2371690" y="2433287"/>
            <a:chExt cx="1252443" cy="1049913"/>
          </a:xfrm>
        </p:grpSpPr>
        <p:sp>
          <p:nvSpPr>
            <p:cNvPr id="47" name="Rectangle 46"/>
            <p:cNvSpPr/>
            <p:nvPr/>
          </p:nvSpPr>
          <p:spPr>
            <a:xfrm>
              <a:off x="2371690" y="243634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28786" y="2433287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71690" y="299469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28786" y="2994695"/>
              <a:ext cx="595347" cy="48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InO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47801" y="2153295"/>
            <a:ext cx="2872709" cy="25187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Mirage Cores: Concept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DE54-1074-8E42-9C14-F9B9D669E9B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101" y="22839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7274" y="4765295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Chip Area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86813" y="5172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2101" y="34596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19291" y="3459645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r="86738" b="88125"/>
          <a:stretch/>
        </p:blipFill>
        <p:spPr>
          <a:xfrm>
            <a:off x="5425621" y="2306307"/>
            <a:ext cx="790418" cy="814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6" t="-6666" r="3049" b="89687"/>
          <a:stretch/>
        </p:blipFill>
        <p:spPr>
          <a:xfrm>
            <a:off x="5409357" y="2924576"/>
            <a:ext cx="705263" cy="11644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9290" y="2283946"/>
            <a:ext cx="1252443" cy="1149437"/>
            <a:chOff x="2219290" y="2283945"/>
            <a:chExt cx="1252443" cy="1149437"/>
          </a:xfrm>
        </p:grpSpPr>
        <p:sp>
          <p:nvSpPr>
            <p:cNvPr id="28" name="Rectangle 27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6" t="-6666" r="3049" b="89687"/>
          <a:stretch/>
        </p:blipFill>
        <p:spPr>
          <a:xfrm>
            <a:off x="5443628" y="3889742"/>
            <a:ext cx="705263" cy="116442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230768" y="3471651"/>
            <a:ext cx="1252443" cy="1149437"/>
            <a:chOff x="2219290" y="2283945"/>
            <a:chExt cx="1252443" cy="1149437"/>
          </a:xfrm>
        </p:grpSpPr>
        <p:sp>
          <p:nvSpPr>
            <p:cNvPr id="54" name="Rectangle 53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656" y="3459645"/>
            <a:ext cx="1252443" cy="1149437"/>
            <a:chOff x="2219290" y="2283945"/>
            <a:chExt cx="1252443" cy="1149437"/>
          </a:xfrm>
        </p:grpSpPr>
        <p:sp>
          <p:nvSpPr>
            <p:cNvPr id="58" name="Rectangle 57"/>
            <p:cNvSpPr/>
            <p:nvPr/>
          </p:nvSpPr>
          <p:spPr>
            <a:xfrm>
              <a:off x="2219290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76386" y="2283945"/>
              <a:ext cx="595347" cy="5989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6648" y="2913301"/>
              <a:ext cx="666686" cy="5200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InO+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OinO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2101" y="2285837"/>
            <a:ext cx="1252442" cy="104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OoO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Schedule producer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48891" y="4364038"/>
            <a:ext cx="192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Single-thread </a:t>
            </a:r>
          </a:p>
          <a:p>
            <a:pPr algn="ctr"/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88294" y="2390336"/>
            <a:ext cx="16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System </a:t>
            </a:r>
          </a:p>
          <a:p>
            <a:pPr algn="ctr"/>
            <a:r>
              <a:rPr lang="en-US" sz="2400" dirty="0" smtClean="0"/>
              <a:t>throughput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6215576" y="3377187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Energy </a:t>
            </a:r>
          </a:p>
          <a:p>
            <a:pPr algn="ctr"/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1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42056</TotalTime>
  <Words>927</Words>
  <Application>Microsoft Macintosh PowerPoint</Application>
  <PresentationFormat>Widescreen</PresentationFormat>
  <Paragraphs>398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 Narrow</vt:lpstr>
      <vt:lpstr>Calibri</vt:lpstr>
      <vt:lpstr>Calibri Light</vt:lpstr>
      <vt:lpstr>Cambria Math</vt:lpstr>
      <vt:lpstr>CMMI12</vt:lpstr>
      <vt:lpstr>CMMI7</vt:lpstr>
      <vt:lpstr>CMMI8</vt:lpstr>
      <vt:lpstr>CMR10</vt:lpstr>
      <vt:lpstr>CMSY10</vt:lpstr>
      <vt:lpstr>CMTI10</vt:lpstr>
      <vt:lpstr>Gill Sans</vt:lpstr>
      <vt:lpstr>Mangal</vt:lpstr>
      <vt:lpstr>ＭＳ Ｐゴシック</vt:lpstr>
      <vt:lpstr>Arial</vt:lpstr>
      <vt:lpstr>Office Theme</vt:lpstr>
      <vt:lpstr>Mirage Cores: The Illusion of Many Out-of-order Cores Using In-order Hardware</vt:lpstr>
      <vt:lpstr>General purpose computer architectures</vt:lpstr>
      <vt:lpstr>Heterogeneous CMP architectures</vt:lpstr>
      <vt:lpstr>Heterogeneous CMP architectures</vt:lpstr>
      <vt:lpstr>Heterogeneous CMP architectures</vt:lpstr>
      <vt:lpstr>Mirage Cores - Objective</vt:lpstr>
      <vt:lpstr>Background: DynaMOS “More OoO-like InO cores”</vt:lpstr>
      <vt:lpstr>Mirage Cores: Motivations</vt:lpstr>
      <vt:lpstr>Mirage Cores: Concept </vt:lpstr>
      <vt:lpstr>Mirage Cores: Challenges</vt:lpstr>
      <vt:lpstr>Mirage Cores: Architecture</vt:lpstr>
      <vt:lpstr>Arbitration Between Applications</vt:lpstr>
      <vt:lpstr>Metrics for arbitration</vt:lpstr>
      <vt:lpstr>Memoizability - ∆Sched$-MPKI </vt:lpstr>
      <vt:lpstr>Metrics for arbitration</vt:lpstr>
      <vt:lpstr>Goals for arbitration</vt:lpstr>
      <vt:lpstr>Evaluation Methodology</vt:lpstr>
      <vt:lpstr>Evaluation</vt:lpstr>
      <vt:lpstr>PowerPoint Presentation</vt:lpstr>
      <vt:lpstr>PowerPoint Presentation</vt:lpstr>
      <vt:lpstr>Size of cluster</vt:lpstr>
      <vt:lpstr>Conclusion</vt:lpstr>
      <vt:lpstr>Mirage Cores: The Illusion of Many Out-of-order Cores Using In-order Hardware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</dc:title>
  <dc:creator>Microsoft Office User</dc:creator>
  <cp:lastModifiedBy>Shruti Padmanabha</cp:lastModifiedBy>
  <cp:revision>1506</cp:revision>
  <cp:lastPrinted>2017-10-10T18:48:55Z</cp:lastPrinted>
  <dcterms:created xsi:type="dcterms:W3CDTF">2015-11-16T05:29:58Z</dcterms:created>
  <dcterms:modified xsi:type="dcterms:W3CDTF">2017-10-25T05:10:51Z</dcterms:modified>
</cp:coreProperties>
</file>