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5.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7.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0"/>
  </p:notesMasterIdLst>
  <p:handoutMasterIdLst>
    <p:handoutMasterId r:id="rId31"/>
  </p:handoutMasterIdLst>
  <p:sldIdLst>
    <p:sldId id="256" r:id="rId2"/>
    <p:sldId id="257" r:id="rId3"/>
    <p:sldId id="282" r:id="rId4"/>
    <p:sldId id="258" r:id="rId5"/>
    <p:sldId id="261" r:id="rId6"/>
    <p:sldId id="262" r:id="rId7"/>
    <p:sldId id="263" r:id="rId8"/>
    <p:sldId id="265" r:id="rId9"/>
    <p:sldId id="266" r:id="rId10"/>
    <p:sldId id="267" r:id="rId11"/>
    <p:sldId id="268" r:id="rId12"/>
    <p:sldId id="270" r:id="rId13"/>
    <p:sldId id="271" r:id="rId14"/>
    <p:sldId id="272" r:id="rId15"/>
    <p:sldId id="273" r:id="rId16"/>
    <p:sldId id="274" r:id="rId17"/>
    <p:sldId id="275" r:id="rId18"/>
    <p:sldId id="278" r:id="rId19"/>
    <p:sldId id="279" r:id="rId20"/>
    <p:sldId id="281" r:id="rId21"/>
    <p:sldId id="259" r:id="rId22"/>
    <p:sldId id="260" r:id="rId23"/>
    <p:sldId id="276" r:id="rId24"/>
    <p:sldId id="277" r:id="rId25"/>
    <p:sldId id="280" r:id="rId26"/>
    <p:sldId id="284" r:id="rId27"/>
    <p:sldId id="285"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A0B00"/>
    <a:srgbClr val="F5FFF5"/>
    <a:srgbClr val="EBFAEB"/>
    <a:srgbClr val="FFF4FF"/>
    <a:srgbClr val="F5E9FF"/>
    <a:srgbClr val="E6CFFF"/>
    <a:srgbClr val="FFD1FB"/>
    <a:srgbClr val="F0C5EE"/>
    <a:srgbClr val="B90B00"/>
    <a:srgbClr val="E7A7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2"/>
    <p:restoredTop sz="87775"/>
  </p:normalViewPr>
  <p:slideViewPr>
    <p:cSldViewPr snapToGrid="0" snapToObjects="1">
      <p:cViewPr>
        <p:scale>
          <a:sx n="100" d="100"/>
          <a:sy n="100" d="100"/>
        </p:scale>
        <p:origin x="1992" y="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6" d="100"/>
          <a:sy n="96" d="100"/>
        </p:scale>
        <p:origin x="2320" y="16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jiecaoyu/Dropbox/research/papers/isca17/slides/data.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Users/jiecaoyu/Dropbox/research/papers/isca17/slides/data.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Users/jiecaoyu/Dropbox/research/papers/isca17/slides/data.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Users/jiecaoyu/Dropbox/research/papers/isca17/slides/data.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oleObject" Target="file:////Users/jiecaoyu/Dropbox/research/papers/isca17/slides/data.xlsx" TargetMode="External"/></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oleObject" Target="file:////Users/jiecaoyu/Dropbox/research/papers/isca17/slides/data.xlsx" TargetMode="External"/></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oleObject" Target="file:////Users/jiecaoyu/Dropbox/research/papers/isca17/slides/data.xlsx" TargetMode="External"/></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oleObject" Target="file:////Users/jiecaoyu/Dropbox/research/papers/isca17/slides/data.xlsx" TargetMode="External"/></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oleObject" Target="file:////Users/jiecaoyu/Dropbox/research/papers/isca17/slides/data.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jiecaoyu/Dropbox/research/papers/isca17/slides/data.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jiecaoyu/Dropbox/research/papers/isca17/slides/data.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jiecaoyu/Dropbox/research/papers/isca17/slides/data.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Users/jiecaoyu/Dropbox/research/papers/isca17/slides/data.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Users/jiecaoyu/Dropbox/research/papers/isca17/slides/data.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Users/jiecaoyu/Dropbox/research/papers/isca17/slides/data.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Users/jiecaoyu/Dropbox/research/papers/isca17/slides/data.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Users/jiecaoyu/Dropbox/research/papers/isca17/slides/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Model</a:t>
            </a:r>
            <a:r>
              <a:rPr lang="zh-CN" sz="2000"/>
              <a:t> </a:t>
            </a:r>
            <a:r>
              <a:rPr lang="en-US" sz="2000"/>
              <a:t>Size,</a:t>
            </a:r>
            <a:r>
              <a:rPr lang="zh-CN" sz="2000"/>
              <a:t> </a:t>
            </a:r>
            <a:r>
              <a:rPr lang="en-US" sz="2000"/>
              <a:t>Computation</a:t>
            </a:r>
            <a:r>
              <a:rPr lang="zh-CN" sz="2000"/>
              <a:t> </a:t>
            </a:r>
            <a:r>
              <a:rPr lang="en-US" sz="2000"/>
              <a:t>and</a:t>
            </a:r>
            <a:r>
              <a:rPr lang="zh-CN" sz="2000"/>
              <a:t> </a:t>
            </a:r>
            <a:r>
              <a:rPr lang="en-US" sz="2000"/>
              <a:t>Exec.</a:t>
            </a:r>
            <a:r>
              <a:rPr lang="zh-CN" sz="2000"/>
              <a:t> </a:t>
            </a:r>
            <a:r>
              <a:rPr lang="en-US" sz="2000"/>
              <a:t>Time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dPt>
          <c:dPt>
            <c:idx val="2"/>
            <c:invertIfNegative val="0"/>
            <c:bubble3D val="0"/>
            <c:spPr>
              <a:solidFill>
                <a:srgbClr val="CA0B00"/>
              </a:solidFill>
              <a:ln>
                <a:noFill/>
              </a:ln>
              <a:effectLst/>
            </c:spPr>
          </c:dPt>
          <c:dPt>
            <c:idx val="3"/>
            <c:invertIfNegative val="0"/>
            <c:bubble3D val="0"/>
            <c:spPr>
              <a:solidFill>
                <a:srgbClr val="CA0B00"/>
              </a:solidFill>
              <a:ln>
                <a:noFill/>
              </a:ln>
              <a:effectLst/>
            </c:spPr>
          </c:dPt>
          <c:cat>
            <c:strRef>
              <c:f>time_size_computation_lightning!$D$24:$G$24</c:f>
              <c:strCache>
                <c:ptCount val="4"/>
                <c:pt idx="0">
                  <c:v>Size</c:v>
                </c:pt>
                <c:pt idx="1">
                  <c:v>Computation</c:v>
                </c:pt>
                <c:pt idx="2">
                  <c:v>Time-CPU</c:v>
                </c:pt>
                <c:pt idx="3">
                  <c:v>Time-GPU</c:v>
                </c:pt>
              </c:strCache>
            </c:strRef>
          </c:cat>
          <c:val>
            <c:numRef>
              <c:f>time_size_computation_lightning!$D$25:$G$25</c:f>
              <c:numCache>
                <c:formatCode>General</c:formatCode>
                <c:ptCount val="4"/>
                <c:pt idx="0">
                  <c:v>0.2231651016</c:v>
                </c:pt>
                <c:pt idx="1">
                  <c:v>0.4156034331</c:v>
                </c:pt>
                <c:pt idx="2">
                  <c:v>1.247487003</c:v>
                </c:pt>
                <c:pt idx="3">
                  <c:v>3.339495238</c:v>
                </c:pt>
              </c:numCache>
            </c:numRef>
          </c:val>
        </c:ser>
        <c:dLbls>
          <c:showLegendKey val="0"/>
          <c:showVal val="0"/>
          <c:showCatName val="0"/>
          <c:showSerName val="0"/>
          <c:showPercent val="0"/>
          <c:showBubbleSize val="0"/>
        </c:dLbls>
        <c:gapWidth val="219"/>
        <c:overlap val="-27"/>
        <c:axId val="-874313824"/>
        <c:axId val="-979164880"/>
      </c:barChart>
      <c:catAx>
        <c:axId val="-87431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79164880"/>
        <c:crosses val="autoZero"/>
        <c:auto val="1"/>
        <c:lblAlgn val="ctr"/>
        <c:lblOffset val="100"/>
        <c:noMultiLvlLbl val="0"/>
      </c:catAx>
      <c:valAx>
        <c:axId val="-97916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8743138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Model</a:t>
            </a:r>
            <a:r>
              <a:rPr lang="zh-CN" sz="2000"/>
              <a:t> </a:t>
            </a:r>
            <a:r>
              <a:rPr lang="en-US" sz="2000"/>
              <a:t>Size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result_high!$C$22</c:f>
              <c:strCache>
                <c:ptCount val="1"/>
                <c:pt idx="0">
                  <c:v>Original</c:v>
                </c:pt>
              </c:strCache>
            </c:strRef>
          </c:tx>
          <c:spPr>
            <a:solidFill>
              <a:schemeClr val="accent1"/>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result_high!$C$23:$C$28</c:f>
              <c:numCache>
                <c:formatCode>General</c:formatCode>
                <c:ptCount val="6"/>
                <c:pt idx="0">
                  <c:v>1.0</c:v>
                </c:pt>
                <c:pt idx="1">
                  <c:v>1.0</c:v>
                </c:pt>
                <c:pt idx="2">
                  <c:v>1.0</c:v>
                </c:pt>
                <c:pt idx="3">
                  <c:v>1.0</c:v>
                </c:pt>
                <c:pt idx="4">
                  <c:v>1.0</c:v>
                </c:pt>
                <c:pt idx="5">
                  <c:v>1.0</c:v>
                </c:pt>
              </c:numCache>
            </c:numRef>
          </c:val>
        </c:ser>
        <c:ser>
          <c:idx val="1"/>
          <c:order val="1"/>
          <c:tx>
            <c:strRef>
              <c:f>result_high!$D$22</c:f>
              <c:strCache>
                <c:ptCount val="1"/>
                <c:pt idx="0">
                  <c:v>Traditional</c:v>
                </c:pt>
              </c:strCache>
            </c:strRef>
          </c:tx>
          <c:spPr>
            <a:solidFill>
              <a:schemeClr val="accent2"/>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result_high!$D$23:$D$28</c:f>
              <c:numCache>
                <c:formatCode>General</c:formatCode>
                <c:ptCount val="6"/>
                <c:pt idx="0">
                  <c:v>0.09311795642</c:v>
                </c:pt>
                <c:pt idx="1">
                  <c:v>0.07077351916</c:v>
                </c:pt>
                <c:pt idx="2">
                  <c:v>0.4828264758</c:v>
                </c:pt>
                <c:pt idx="3">
                  <c:v>1.185169765</c:v>
                </c:pt>
                <c:pt idx="4">
                  <c:v>0.2231651016</c:v>
                </c:pt>
                <c:pt idx="5">
                  <c:v>0.2426724249</c:v>
                </c:pt>
              </c:numCache>
            </c:numRef>
          </c:val>
        </c:ser>
        <c:ser>
          <c:idx val="3"/>
          <c:order val="2"/>
          <c:tx>
            <c:strRef>
              <c:f>result_high!$F$22</c:f>
              <c:strCache>
                <c:ptCount val="1"/>
                <c:pt idx="0">
                  <c:v>Scalpel</c:v>
                </c:pt>
              </c:strCache>
            </c:strRef>
          </c:tx>
          <c:spPr>
            <a:solidFill>
              <a:schemeClr val="accent6"/>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result_high!$F$23:$F$28</c:f>
              <c:numCache>
                <c:formatCode>General</c:formatCode>
                <c:ptCount val="6"/>
                <c:pt idx="0">
                  <c:v>0.6682794891</c:v>
                </c:pt>
                <c:pt idx="1">
                  <c:v>0.1167665505</c:v>
                </c:pt>
                <c:pt idx="2">
                  <c:v>0.4539915027</c:v>
                </c:pt>
                <c:pt idx="3">
                  <c:v>0.8115948333</c:v>
                </c:pt>
                <c:pt idx="4">
                  <c:v>0.7652248091</c:v>
                </c:pt>
                <c:pt idx="5">
                  <c:v>0.4661122581</c:v>
                </c:pt>
              </c:numCache>
            </c:numRef>
          </c:val>
        </c:ser>
        <c:dLbls>
          <c:showLegendKey val="0"/>
          <c:showVal val="0"/>
          <c:showCatName val="0"/>
          <c:showSerName val="0"/>
          <c:showPercent val="0"/>
          <c:showBubbleSize val="0"/>
        </c:dLbls>
        <c:gapWidth val="219"/>
        <c:overlap val="-27"/>
        <c:axId val="-801477488"/>
        <c:axId val="-801475712"/>
      </c:barChart>
      <c:catAx>
        <c:axId val="-80147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01475712"/>
        <c:crosses val="autoZero"/>
        <c:auto val="1"/>
        <c:lblAlgn val="ctr"/>
        <c:lblOffset val="100"/>
        <c:noMultiLvlLbl val="0"/>
      </c:catAx>
      <c:valAx>
        <c:axId val="-801475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1477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Exec. Time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result_high!$C$3</c:f>
              <c:strCache>
                <c:ptCount val="1"/>
                <c:pt idx="0">
                  <c:v>Original</c:v>
                </c:pt>
              </c:strCache>
            </c:strRef>
          </c:tx>
          <c:spPr>
            <a:solidFill>
              <a:schemeClr val="accent1"/>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result_high!$C$4:$C$9</c:f>
              <c:numCache>
                <c:formatCode>General</c:formatCode>
                <c:ptCount val="6"/>
                <c:pt idx="0">
                  <c:v>1.0</c:v>
                </c:pt>
                <c:pt idx="1">
                  <c:v>1.0</c:v>
                </c:pt>
                <c:pt idx="2">
                  <c:v>1.0</c:v>
                </c:pt>
                <c:pt idx="3">
                  <c:v>1.0</c:v>
                </c:pt>
                <c:pt idx="4">
                  <c:v>1.0</c:v>
                </c:pt>
                <c:pt idx="5">
                  <c:v>1.0</c:v>
                </c:pt>
              </c:numCache>
            </c:numRef>
          </c:val>
        </c:ser>
        <c:ser>
          <c:idx val="1"/>
          <c:order val="1"/>
          <c:tx>
            <c:strRef>
              <c:f>result_high!$D$3</c:f>
              <c:strCache>
                <c:ptCount val="1"/>
                <c:pt idx="0">
                  <c:v>Traditional</c:v>
                </c:pt>
              </c:strCache>
            </c:strRef>
          </c:tx>
          <c:spPr>
            <a:solidFill>
              <a:schemeClr val="accent2"/>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result_high!$D$4:$D$9</c:f>
              <c:numCache>
                <c:formatCode>General</c:formatCode>
                <c:ptCount val="6"/>
                <c:pt idx="0">
                  <c:v>0.803529640223308</c:v>
                </c:pt>
                <c:pt idx="1">
                  <c:v>2.115081271648874</c:v>
                </c:pt>
                <c:pt idx="2">
                  <c:v>3.614706020089188</c:v>
                </c:pt>
                <c:pt idx="3">
                  <c:v>4.047682727402063</c:v>
                </c:pt>
                <c:pt idx="4">
                  <c:v>3.339495238594107</c:v>
                </c:pt>
                <c:pt idx="5">
                  <c:v>2.420236727453493</c:v>
                </c:pt>
              </c:numCache>
            </c:numRef>
          </c:val>
        </c:ser>
        <c:ser>
          <c:idx val="3"/>
          <c:order val="2"/>
          <c:tx>
            <c:strRef>
              <c:f>result_high!$F$3</c:f>
              <c:strCache>
                <c:ptCount val="1"/>
                <c:pt idx="0">
                  <c:v>Scalpel</c:v>
                </c:pt>
              </c:strCache>
            </c:strRef>
          </c:tx>
          <c:spPr>
            <a:solidFill>
              <a:schemeClr val="accent6"/>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result_high!$F$4:$F$9</c:f>
              <c:numCache>
                <c:formatCode>General</c:formatCode>
                <c:ptCount val="6"/>
                <c:pt idx="0">
                  <c:v>0.921671605006168</c:v>
                </c:pt>
                <c:pt idx="1">
                  <c:v>0.629567374370151</c:v>
                </c:pt>
                <c:pt idx="2">
                  <c:v>0.87861556201476</c:v>
                </c:pt>
                <c:pt idx="3">
                  <c:v>0.858157684753109</c:v>
                </c:pt>
                <c:pt idx="4">
                  <c:v>0.743339743357598</c:v>
                </c:pt>
                <c:pt idx="5">
                  <c:v>0.79879318768711</c:v>
                </c:pt>
              </c:numCache>
            </c:numRef>
          </c:val>
        </c:ser>
        <c:dLbls>
          <c:showLegendKey val="0"/>
          <c:showVal val="0"/>
          <c:showCatName val="0"/>
          <c:showSerName val="0"/>
          <c:showPercent val="0"/>
          <c:showBubbleSize val="0"/>
        </c:dLbls>
        <c:gapWidth val="219"/>
        <c:overlap val="-27"/>
        <c:axId val="-801446912"/>
        <c:axId val="-801444592"/>
      </c:barChart>
      <c:catAx>
        <c:axId val="-80144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01444592"/>
        <c:crosses val="autoZero"/>
        <c:auto val="1"/>
        <c:lblAlgn val="ctr"/>
        <c:lblOffset val="100"/>
        <c:noMultiLvlLbl val="0"/>
      </c:catAx>
      <c:valAx>
        <c:axId val="-801444592"/>
        <c:scaling>
          <c:orientation val="minMax"/>
          <c:max val="4.0"/>
          <c:min val="0.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1446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76882703585"/>
          <c:y val="0.0530110107076503"/>
          <c:w val="0.800480804115566"/>
          <c:h val="0.608107237077939"/>
        </c:manualLayout>
      </c:layout>
      <c:scatterChart>
        <c:scatterStyle val="lineMarker"/>
        <c:varyColors val="0"/>
        <c:ser>
          <c:idx val="0"/>
          <c:order val="0"/>
          <c:tx>
            <c:strRef>
              <c:f>measurement!$B$4</c:f>
              <c:strCache>
                <c:ptCount val="1"/>
                <c:pt idx="0">
                  <c:v>RMS</c:v>
                </c:pt>
              </c:strCache>
            </c:strRef>
          </c:tx>
          <c:spPr>
            <a:ln w="31750" cap="rnd">
              <a:solidFill>
                <a:schemeClr val="accent1"/>
              </a:solidFill>
              <a:round/>
            </a:ln>
            <a:effectLst/>
          </c:spPr>
          <c:marker>
            <c:symbol val="circle"/>
            <c:size val="5"/>
            <c:spPr>
              <a:solidFill>
                <a:schemeClr val="accent1"/>
              </a:solidFill>
              <a:ln w="31750">
                <a:solidFill>
                  <a:schemeClr val="accent1"/>
                </a:solidFill>
              </a:ln>
              <a:effectLst/>
            </c:spPr>
          </c:marker>
          <c:xVal>
            <c:numRef>
              <c:f>measurement!$B$5:$B$22</c:f>
              <c:numCache>
                <c:formatCode>General</c:formatCode>
                <c:ptCount val="18"/>
                <c:pt idx="0">
                  <c:v>0.0</c:v>
                </c:pt>
                <c:pt idx="1">
                  <c:v>0.896573129251701</c:v>
                </c:pt>
                <c:pt idx="2">
                  <c:v>0.910229591836735</c:v>
                </c:pt>
                <c:pt idx="3">
                  <c:v>0.921624149659864</c:v>
                </c:pt>
                <c:pt idx="4">
                  <c:v>0.932610544217687</c:v>
                </c:pt>
                <c:pt idx="5">
                  <c:v>0.943877551020408</c:v>
                </c:pt>
                <c:pt idx="6">
                  <c:v>0.950229591836735</c:v>
                </c:pt>
                <c:pt idx="7">
                  <c:v>0.956913265306122</c:v>
                </c:pt>
                <c:pt idx="8">
                  <c:v>0.962159863945578</c:v>
                </c:pt>
                <c:pt idx="9">
                  <c:v>0.966173469387755</c:v>
                </c:pt>
                <c:pt idx="10">
                  <c:v>0.970331632653061</c:v>
                </c:pt>
                <c:pt idx="11">
                  <c:v>0.973656462585034</c:v>
                </c:pt>
                <c:pt idx="12">
                  <c:v>0.976198979591837</c:v>
                </c:pt>
                <c:pt idx="13">
                  <c:v>0.978392857142857</c:v>
                </c:pt>
                <c:pt idx="14">
                  <c:v>0.980059523809524</c:v>
                </c:pt>
                <c:pt idx="15">
                  <c:v>0.981777210884354</c:v>
                </c:pt>
                <c:pt idx="16">
                  <c:v>0.983613945578231</c:v>
                </c:pt>
                <c:pt idx="17">
                  <c:v>0.984897959183673</c:v>
                </c:pt>
              </c:numCache>
            </c:numRef>
          </c:xVal>
          <c:yVal>
            <c:numRef>
              <c:f>measurement!$C$5:$C$22</c:f>
              <c:numCache>
                <c:formatCode>General</c:formatCode>
                <c:ptCount val="18"/>
                <c:pt idx="0">
                  <c:v>0.0</c:v>
                </c:pt>
                <c:pt idx="1">
                  <c:v>0.0400000000000067</c:v>
                </c:pt>
                <c:pt idx="2">
                  <c:v>0.0400000000000067</c:v>
                </c:pt>
                <c:pt idx="3">
                  <c:v>0.0600000000000045</c:v>
                </c:pt>
                <c:pt idx="4">
                  <c:v>0.0</c:v>
                </c:pt>
                <c:pt idx="5">
                  <c:v>0.0</c:v>
                </c:pt>
                <c:pt idx="6">
                  <c:v>0.0299999999999967</c:v>
                </c:pt>
                <c:pt idx="7">
                  <c:v>0.0700000000000034</c:v>
                </c:pt>
                <c:pt idx="8">
                  <c:v>0.0099999999999989</c:v>
                </c:pt>
                <c:pt idx="9">
                  <c:v>0.0299999999999967</c:v>
                </c:pt>
                <c:pt idx="10">
                  <c:v>0.0400000000000067</c:v>
                </c:pt>
                <c:pt idx="11">
                  <c:v>0.0099999999999989</c:v>
                </c:pt>
                <c:pt idx="12">
                  <c:v>0.0500000000000056</c:v>
                </c:pt>
                <c:pt idx="13">
                  <c:v>0.0199999999999978</c:v>
                </c:pt>
                <c:pt idx="14">
                  <c:v>0.0</c:v>
                </c:pt>
                <c:pt idx="15">
                  <c:v>-0.0599999999999934</c:v>
                </c:pt>
                <c:pt idx="16">
                  <c:v>-0.129999999999997</c:v>
                </c:pt>
                <c:pt idx="17">
                  <c:v>-0.2</c:v>
                </c:pt>
              </c:numCache>
            </c:numRef>
          </c:yVal>
          <c:smooth val="0"/>
        </c:ser>
        <c:ser>
          <c:idx val="1"/>
          <c:order val="1"/>
          <c:tx>
            <c:strRef>
              <c:f>measurement!$G$4</c:f>
              <c:strCache>
                <c:ptCount val="1"/>
                <c:pt idx="0">
                  <c:v>MEAN</c:v>
                </c:pt>
              </c:strCache>
            </c:strRef>
          </c:tx>
          <c:spPr>
            <a:ln w="31750" cap="rnd">
              <a:solidFill>
                <a:schemeClr val="accent2"/>
              </a:solidFill>
              <a:round/>
            </a:ln>
            <a:effectLst/>
          </c:spPr>
          <c:marker>
            <c:symbol val="circle"/>
            <c:size val="5"/>
            <c:spPr>
              <a:solidFill>
                <a:schemeClr val="accent2"/>
              </a:solidFill>
              <a:ln w="31750">
                <a:solidFill>
                  <a:schemeClr val="accent2"/>
                </a:solidFill>
              </a:ln>
              <a:effectLst/>
            </c:spPr>
          </c:marker>
          <c:xVal>
            <c:numRef>
              <c:f>measurement!$G$5:$G$21</c:f>
              <c:numCache>
                <c:formatCode>General</c:formatCode>
                <c:ptCount val="17"/>
                <c:pt idx="0">
                  <c:v>0.0</c:v>
                </c:pt>
                <c:pt idx="1">
                  <c:v>0.886462585034014</c:v>
                </c:pt>
                <c:pt idx="2">
                  <c:v>0.903545918367347</c:v>
                </c:pt>
                <c:pt idx="3">
                  <c:v>0.917304421768707</c:v>
                </c:pt>
                <c:pt idx="4">
                  <c:v>0.930042517006803</c:v>
                </c:pt>
                <c:pt idx="5">
                  <c:v>0.941649659863946</c:v>
                </c:pt>
                <c:pt idx="6">
                  <c:v>0.950263605442177</c:v>
                </c:pt>
                <c:pt idx="7">
                  <c:v>0.957576530612245</c:v>
                </c:pt>
                <c:pt idx="8">
                  <c:v>0.963324829931973</c:v>
                </c:pt>
                <c:pt idx="9">
                  <c:v>0.967610544217687</c:v>
                </c:pt>
                <c:pt idx="10">
                  <c:v>0.971147959183673</c:v>
                </c:pt>
                <c:pt idx="11">
                  <c:v>0.97421768707483</c:v>
                </c:pt>
                <c:pt idx="12">
                  <c:v>0.977091836734694</c:v>
                </c:pt>
                <c:pt idx="13">
                  <c:v>0.979353741496599</c:v>
                </c:pt>
                <c:pt idx="14">
                  <c:v>0.981275510204082</c:v>
                </c:pt>
                <c:pt idx="15">
                  <c:v>0.983035714285714</c:v>
                </c:pt>
                <c:pt idx="16">
                  <c:v>1.0</c:v>
                </c:pt>
              </c:numCache>
            </c:numRef>
          </c:xVal>
          <c:yVal>
            <c:numRef>
              <c:f>measurement!$H$5:$H$21</c:f>
              <c:numCache>
                <c:formatCode>General</c:formatCode>
                <c:ptCount val="17"/>
                <c:pt idx="0">
                  <c:v>0.0</c:v>
                </c:pt>
                <c:pt idx="1">
                  <c:v>0.0099999999999989</c:v>
                </c:pt>
                <c:pt idx="2">
                  <c:v>0.0199999999999978</c:v>
                </c:pt>
                <c:pt idx="3">
                  <c:v>-0.0099999999999989</c:v>
                </c:pt>
                <c:pt idx="4">
                  <c:v>0.0800000000000023</c:v>
                </c:pt>
                <c:pt idx="5">
                  <c:v>0.0</c:v>
                </c:pt>
                <c:pt idx="6">
                  <c:v>-0.0499999999999945</c:v>
                </c:pt>
                <c:pt idx="7">
                  <c:v>0.0099999999999989</c:v>
                </c:pt>
                <c:pt idx="8">
                  <c:v>0.0800000000000023</c:v>
                </c:pt>
                <c:pt idx="9">
                  <c:v>0.0400000000000067</c:v>
                </c:pt>
                <c:pt idx="10">
                  <c:v>0.0600000000000045</c:v>
                </c:pt>
                <c:pt idx="11">
                  <c:v>-0.0399999999999956</c:v>
                </c:pt>
                <c:pt idx="12">
                  <c:v>-0.0499999999999945</c:v>
                </c:pt>
                <c:pt idx="13">
                  <c:v>-0.0499999999999945</c:v>
                </c:pt>
                <c:pt idx="14">
                  <c:v>-0.0700000000000034</c:v>
                </c:pt>
                <c:pt idx="15">
                  <c:v>-0.190000000000001</c:v>
                </c:pt>
                <c:pt idx="16">
                  <c:v>-1.000000000000001</c:v>
                </c:pt>
              </c:numCache>
            </c:numRef>
          </c:yVal>
          <c:smooth val="0"/>
        </c:ser>
        <c:ser>
          <c:idx val="2"/>
          <c:order val="2"/>
          <c:tx>
            <c:strRef>
              <c:f>measurement!$L$4</c:f>
              <c:strCache>
                <c:ptCount val="1"/>
                <c:pt idx="0">
                  <c:v>MAX</c:v>
                </c:pt>
              </c:strCache>
            </c:strRef>
          </c:tx>
          <c:spPr>
            <a:ln w="31750" cap="rnd">
              <a:solidFill>
                <a:schemeClr val="accent3"/>
              </a:solidFill>
              <a:round/>
            </a:ln>
            <a:effectLst/>
          </c:spPr>
          <c:marker>
            <c:symbol val="circle"/>
            <c:size val="5"/>
            <c:spPr>
              <a:solidFill>
                <a:schemeClr val="accent3"/>
              </a:solidFill>
              <a:ln w="31750">
                <a:solidFill>
                  <a:schemeClr val="accent3"/>
                </a:solidFill>
              </a:ln>
              <a:effectLst/>
            </c:spPr>
          </c:marker>
          <c:xVal>
            <c:numRef>
              <c:f>measurement!$L$5:$L$16</c:f>
              <c:numCache>
                <c:formatCode>General</c:formatCode>
                <c:ptCount val="12"/>
                <c:pt idx="0">
                  <c:v>0.0</c:v>
                </c:pt>
                <c:pt idx="1">
                  <c:v>0.855578231292517</c:v>
                </c:pt>
                <c:pt idx="2">
                  <c:v>0.872159863945578</c:v>
                </c:pt>
                <c:pt idx="3">
                  <c:v>0.892270408163265</c:v>
                </c:pt>
                <c:pt idx="4">
                  <c:v>0.905646258503401</c:v>
                </c:pt>
                <c:pt idx="5">
                  <c:v>0.922278911564626</c:v>
                </c:pt>
                <c:pt idx="6">
                  <c:v>0.932755102040816</c:v>
                </c:pt>
                <c:pt idx="7">
                  <c:v>0.94141156462585</c:v>
                </c:pt>
                <c:pt idx="8">
                  <c:v>0.948818027210884</c:v>
                </c:pt>
                <c:pt idx="9">
                  <c:v>0.954557823129252</c:v>
                </c:pt>
                <c:pt idx="10">
                  <c:v>0.959727891156463</c:v>
                </c:pt>
                <c:pt idx="11">
                  <c:v>1.0</c:v>
                </c:pt>
              </c:numCache>
            </c:numRef>
          </c:xVal>
          <c:yVal>
            <c:numRef>
              <c:f>measurement!$M$5:$M$16</c:f>
              <c:numCache>
                <c:formatCode>General</c:formatCode>
                <c:ptCount val="12"/>
                <c:pt idx="0">
                  <c:v>0.0</c:v>
                </c:pt>
                <c:pt idx="1">
                  <c:v>0.0099999999999989</c:v>
                </c:pt>
                <c:pt idx="2">
                  <c:v>0.0099999999999989</c:v>
                </c:pt>
                <c:pt idx="3">
                  <c:v>0.0099999999999989</c:v>
                </c:pt>
                <c:pt idx="4">
                  <c:v>0.0199999999999978</c:v>
                </c:pt>
                <c:pt idx="5">
                  <c:v>-0.0700000000000034</c:v>
                </c:pt>
                <c:pt idx="6">
                  <c:v>0.0</c:v>
                </c:pt>
                <c:pt idx="7">
                  <c:v>0.0199999999999978</c:v>
                </c:pt>
                <c:pt idx="8">
                  <c:v>-0.0399999999999956</c:v>
                </c:pt>
                <c:pt idx="9">
                  <c:v>-0.0800000000000023</c:v>
                </c:pt>
                <c:pt idx="10">
                  <c:v>-0.1</c:v>
                </c:pt>
                <c:pt idx="11">
                  <c:v>-1.000000000000001</c:v>
                </c:pt>
              </c:numCache>
            </c:numRef>
          </c:yVal>
          <c:smooth val="0"/>
        </c:ser>
        <c:ser>
          <c:idx val="3"/>
          <c:order val="3"/>
          <c:spPr>
            <a:ln w="19050" cap="rnd">
              <a:solidFill>
                <a:schemeClr val="tx1"/>
              </a:solidFill>
              <a:round/>
            </a:ln>
            <a:effectLst/>
          </c:spPr>
          <c:marker>
            <c:symbol val="none"/>
          </c:marker>
          <c:xVal>
            <c:numRef>
              <c:f>measurement!$Q$5:$Q$6</c:f>
              <c:numCache>
                <c:formatCode>General</c:formatCode>
                <c:ptCount val="2"/>
                <c:pt idx="0">
                  <c:v>0.0</c:v>
                </c:pt>
                <c:pt idx="1">
                  <c:v>1.0</c:v>
                </c:pt>
              </c:numCache>
            </c:numRef>
          </c:xVal>
          <c:yVal>
            <c:numRef>
              <c:f>measurement!$R$5:$R$6</c:f>
              <c:numCache>
                <c:formatCode>General</c:formatCode>
                <c:ptCount val="2"/>
                <c:pt idx="0">
                  <c:v>0.0</c:v>
                </c:pt>
                <c:pt idx="1">
                  <c:v>0.0</c:v>
                </c:pt>
              </c:numCache>
            </c:numRef>
          </c:yVal>
          <c:smooth val="0"/>
        </c:ser>
        <c:dLbls>
          <c:showLegendKey val="0"/>
          <c:showVal val="0"/>
          <c:showCatName val="0"/>
          <c:showSerName val="0"/>
          <c:showPercent val="0"/>
          <c:showBubbleSize val="0"/>
        </c:dLbls>
        <c:axId val="-801629312"/>
        <c:axId val="-801631328"/>
      </c:scatterChart>
      <c:valAx>
        <c:axId val="-801629312"/>
        <c:scaling>
          <c:orientation val="minMax"/>
          <c:max val="1.0"/>
          <c:min val="0.8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dirty="0"/>
                  <a:t>Pruning</a:t>
                </a:r>
                <a:r>
                  <a:rPr lang="zh-CN" sz="1800" dirty="0"/>
                  <a:t> </a:t>
                </a:r>
                <a:r>
                  <a:rPr lang="en-US" sz="1800" dirty="0" smtClean="0"/>
                  <a:t>Rate</a:t>
                </a:r>
                <a:r>
                  <a:rPr lang="zh-CN" altLang="en-US" sz="1800" dirty="0" smtClean="0"/>
                  <a:t> </a:t>
                </a:r>
                <a:r>
                  <a:rPr lang="en-US" altLang="zh-CN" sz="1800" dirty="0" smtClean="0"/>
                  <a:t>of</a:t>
                </a:r>
                <a:r>
                  <a:rPr lang="zh-CN" altLang="en-US" sz="1800" dirty="0" smtClean="0"/>
                  <a:t> </a:t>
                </a:r>
                <a:r>
                  <a:rPr lang="en-US" altLang="zh-CN" sz="1800" i="1" dirty="0" smtClean="0"/>
                  <a:t>fc1</a:t>
                </a:r>
                <a:r>
                  <a:rPr lang="zh-CN" altLang="en-US" sz="1800" baseline="0" dirty="0" smtClean="0"/>
                  <a:t> </a:t>
                </a:r>
                <a:r>
                  <a:rPr lang="en-US" altLang="zh-CN" sz="1800" baseline="0" dirty="0" smtClean="0"/>
                  <a:t>in</a:t>
                </a:r>
                <a:r>
                  <a:rPr lang="zh-CN" altLang="en-US" sz="1800" baseline="0" dirty="0" smtClean="0"/>
                  <a:t> </a:t>
                </a:r>
                <a:r>
                  <a:rPr lang="en-US" altLang="zh-CN" sz="1800" baseline="0" dirty="0" smtClean="0"/>
                  <a:t>LeNet-300-100</a:t>
                </a:r>
                <a:endParaRPr lang="en-US" sz="1800" dirty="0"/>
              </a:p>
            </c:rich>
          </c:tx>
          <c:layout>
            <c:manualLayout>
              <c:xMode val="edge"/>
              <c:yMode val="edge"/>
              <c:x val="0.268604737239818"/>
              <c:y val="0.78924508181983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01631328"/>
        <c:crosses val="autoZero"/>
        <c:crossBetween val="midCat"/>
      </c:valAx>
      <c:valAx>
        <c:axId val="-801631328"/>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dirty="0"/>
                  <a:t>Relative</a:t>
                </a:r>
                <a:r>
                  <a:rPr lang="zh-CN" sz="2000" dirty="0"/>
                  <a:t> </a:t>
                </a:r>
                <a:r>
                  <a:rPr lang="en-US" sz="2000" dirty="0"/>
                  <a:t>Accuracy</a:t>
                </a:r>
                <a:r>
                  <a:rPr lang="zh-CN" sz="2000" dirty="0"/>
                  <a:t> </a:t>
                </a:r>
                <a:r>
                  <a:rPr lang="en-US" sz="2000" dirty="0"/>
                  <a:t>(%)</a:t>
                </a:r>
              </a:p>
            </c:rich>
          </c:tx>
          <c:layout>
            <c:manualLayout>
              <c:xMode val="edge"/>
              <c:yMode val="edge"/>
              <c:x val="0.0119922514312351"/>
              <c:y val="0.0709066617212528"/>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badi MT Condensed Light" charset="0"/>
                <a:ea typeface="Abadi MT Condensed Light" charset="0"/>
                <a:cs typeface="Abadi MT Condensed Light" charset="0"/>
              </a:defRPr>
            </a:pPr>
            <a:endParaRPr lang="en-US"/>
          </a:p>
        </c:txPr>
        <c:crossAx val="-801629312"/>
        <c:crosses val="autoZero"/>
        <c:crossBetween val="midCat"/>
      </c:valAx>
      <c:spPr>
        <a:noFill/>
        <a:ln>
          <a:noFill/>
        </a:ln>
        <a:effectLst/>
      </c:spPr>
    </c:plotArea>
    <c:legend>
      <c:legendPos val="b"/>
      <c:legendEntry>
        <c:idx val="3"/>
        <c:delete val="1"/>
      </c:legendEntry>
      <c:layout>
        <c:manualLayout>
          <c:xMode val="edge"/>
          <c:yMode val="edge"/>
          <c:x val="0.322521348508957"/>
          <c:y val="0.883908105767023"/>
          <c:w val="0.388466857864482"/>
          <c:h val="0.098140268070078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node_remove!$D$4</c:f>
              <c:strCache>
                <c:ptCount val="1"/>
                <c:pt idx="0">
                  <c:v>Remaining</c:v>
                </c:pt>
              </c:strCache>
            </c:strRef>
          </c:tx>
          <c:spPr>
            <a:solidFill>
              <a:schemeClr val="accent1"/>
            </a:solidFill>
            <a:ln>
              <a:noFill/>
            </a:ln>
            <a:effectLst/>
          </c:spPr>
          <c:invertIfNegative val="0"/>
          <c:cat>
            <c:strRef>
              <c:f>node_remove!$C$5:$C$13</c:f>
              <c:strCache>
                <c:ptCount val="9"/>
                <c:pt idx="0">
                  <c:v>conv1</c:v>
                </c:pt>
                <c:pt idx="1">
                  <c:v>cccp1</c:v>
                </c:pt>
                <c:pt idx="2">
                  <c:v>cccp2</c:v>
                </c:pt>
                <c:pt idx="3">
                  <c:v>conv2</c:v>
                </c:pt>
                <c:pt idx="4">
                  <c:v>cccp3</c:v>
                </c:pt>
                <c:pt idx="5">
                  <c:v>cccp4</c:v>
                </c:pt>
                <c:pt idx="6">
                  <c:v>conv3</c:v>
                </c:pt>
                <c:pt idx="7">
                  <c:v>cccp5</c:v>
                </c:pt>
                <c:pt idx="8">
                  <c:v>cccp6</c:v>
                </c:pt>
              </c:strCache>
            </c:strRef>
          </c:cat>
          <c:val>
            <c:numRef>
              <c:f>node_remove!$D$5:$D$13</c:f>
              <c:numCache>
                <c:formatCode>General</c:formatCode>
                <c:ptCount val="9"/>
                <c:pt idx="0">
                  <c:v>138.0</c:v>
                </c:pt>
                <c:pt idx="1">
                  <c:v>128.0</c:v>
                </c:pt>
                <c:pt idx="2">
                  <c:v>91.0</c:v>
                </c:pt>
                <c:pt idx="3">
                  <c:v>189.0</c:v>
                </c:pt>
                <c:pt idx="4">
                  <c:v>166.0</c:v>
                </c:pt>
                <c:pt idx="5">
                  <c:v>177.0</c:v>
                </c:pt>
                <c:pt idx="6">
                  <c:v>149.0</c:v>
                </c:pt>
                <c:pt idx="7">
                  <c:v>100.0</c:v>
                </c:pt>
                <c:pt idx="8">
                  <c:v>10.0</c:v>
                </c:pt>
              </c:numCache>
            </c:numRef>
          </c:val>
        </c:ser>
        <c:ser>
          <c:idx val="1"/>
          <c:order val="1"/>
          <c:tx>
            <c:strRef>
              <c:f>node_remove!$E$4</c:f>
              <c:strCache>
                <c:ptCount val="1"/>
                <c:pt idx="0">
                  <c:v>Removed</c:v>
                </c:pt>
              </c:strCache>
            </c:strRef>
          </c:tx>
          <c:spPr>
            <a:solidFill>
              <a:schemeClr val="accent2"/>
            </a:solidFill>
            <a:ln>
              <a:noFill/>
            </a:ln>
            <a:effectLst/>
          </c:spPr>
          <c:invertIfNegative val="0"/>
          <c:cat>
            <c:strRef>
              <c:f>node_remove!$C$5:$C$13</c:f>
              <c:strCache>
                <c:ptCount val="9"/>
                <c:pt idx="0">
                  <c:v>conv1</c:v>
                </c:pt>
                <c:pt idx="1">
                  <c:v>cccp1</c:v>
                </c:pt>
                <c:pt idx="2">
                  <c:v>cccp2</c:v>
                </c:pt>
                <c:pt idx="3">
                  <c:v>conv2</c:v>
                </c:pt>
                <c:pt idx="4">
                  <c:v>cccp3</c:v>
                </c:pt>
                <c:pt idx="5">
                  <c:v>cccp4</c:v>
                </c:pt>
                <c:pt idx="6">
                  <c:v>conv3</c:v>
                </c:pt>
                <c:pt idx="7">
                  <c:v>cccp5</c:v>
                </c:pt>
                <c:pt idx="8">
                  <c:v>cccp6</c:v>
                </c:pt>
              </c:strCache>
            </c:strRef>
          </c:cat>
          <c:val>
            <c:numRef>
              <c:f>node_remove!$E$5:$E$13</c:f>
              <c:numCache>
                <c:formatCode>General</c:formatCode>
                <c:ptCount val="9"/>
                <c:pt idx="0">
                  <c:v>54.0</c:v>
                </c:pt>
                <c:pt idx="1">
                  <c:v>32.0</c:v>
                </c:pt>
                <c:pt idx="2">
                  <c:v>5.0</c:v>
                </c:pt>
                <c:pt idx="3">
                  <c:v>3.0</c:v>
                </c:pt>
                <c:pt idx="4">
                  <c:v>26.0</c:v>
                </c:pt>
                <c:pt idx="5">
                  <c:v>15.0</c:v>
                </c:pt>
                <c:pt idx="6">
                  <c:v>43.0</c:v>
                </c:pt>
                <c:pt idx="7">
                  <c:v>92.0</c:v>
                </c:pt>
                <c:pt idx="8">
                  <c:v>0.0</c:v>
                </c:pt>
              </c:numCache>
            </c:numRef>
          </c:val>
        </c:ser>
        <c:dLbls>
          <c:showLegendKey val="0"/>
          <c:showVal val="0"/>
          <c:showCatName val="0"/>
          <c:showSerName val="0"/>
          <c:showPercent val="0"/>
          <c:showBubbleSize val="0"/>
        </c:dLbls>
        <c:gapWidth val="150"/>
        <c:overlap val="100"/>
        <c:axId val="-1304377648"/>
        <c:axId val="-1304375600"/>
      </c:barChart>
      <c:catAx>
        <c:axId val="-130437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304375600"/>
        <c:crosses val="autoZero"/>
        <c:auto val="1"/>
        <c:lblAlgn val="ctr"/>
        <c:lblOffset val="100"/>
        <c:noMultiLvlLbl val="0"/>
      </c:catAx>
      <c:valAx>
        <c:axId val="-1304375600"/>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304377648"/>
        <c:crosses val="autoZero"/>
        <c:crossBetween val="between"/>
        <c:majorUnit val="5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Model</a:t>
            </a:r>
            <a:r>
              <a:rPr lang="zh-CN" sz="2000"/>
              <a:t> </a:t>
            </a:r>
            <a:r>
              <a:rPr lang="en-US" sz="2000"/>
              <a:t>Size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result_high!$C$22</c:f>
              <c:strCache>
                <c:ptCount val="1"/>
                <c:pt idx="0">
                  <c:v>Original</c:v>
                </c:pt>
              </c:strCache>
            </c:strRef>
          </c:tx>
          <c:spPr>
            <a:solidFill>
              <a:schemeClr val="accent1"/>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result_high!$C$23:$C$28</c:f>
              <c:numCache>
                <c:formatCode>General</c:formatCode>
                <c:ptCount val="6"/>
                <c:pt idx="0">
                  <c:v>1.0</c:v>
                </c:pt>
                <c:pt idx="1">
                  <c:v>1.0</c:v>
                </c:pt>
                <c:pt idx="2">
                  <c:v>1.0</c:v>
                </c:pt>
                <c:pt idx="3">
                  <c:v>1.0</c:v>
                </c:pt>
                <c:pt idx="4">
                  <c:v>1.0</c:v>
                </c:pt>
                <c:pt idx="5">
                  <c:v>1.0</c:v>
                </c:pt>
              </c:numCache>
            </c:numRef>
          </c:val>
        </c:ser>
        <c:ser>
          <c:idx val="1"/>
          <c:order val="1"/>
          <c:tx>
            <c:strRef>
              <c:f>result_high!$D$22</c:f>
              <c:strCache>
                <c:ptCount val="1"/>
                <c:pt idx="0">
                  <c:v>Traditional</c:v>
                </c:pt>
              </c:strCache>
            </c:strRef>
          </c:tx>
          <c:spPr>
            <a:solidFill>
              <a:schemeClr val="accent2"/>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result_high!$D$23:$D$28</c:f>
              <c:numCache>
                <c:formatCode>General</c:formatCode>
                <c:ptCount val="6"/>
                <c:pt idx="0">
                  <c:v>0.09311795642</c:v>
                </c:pt>
                <c:pt idx="1">
                  <c:v>0.07077351916</c:v>
                </c:pt>
                <c:pt idx="2">
                  <c:v>0.4828264758</c:v>
                </c:pt>
                <c:pt idx="3">
                  <c:v>1.185169765</c:v>
                </c:pt>
                <c:pt idx="4">
                  <c:v>0.2231651016</c:v>
                </c:pt>
                <c:pt idx="5">
                  <c:v>0.2426724249</c:v>
                </c:pt>
              </c:numCache>
            </c:numRef>
          </c:val>
        </c:ser>
        <c:ser>
          <c:idx val="2"/>
          <c:order val="2"/>
          <c:tx>
            <c:strRef>
              <c:f>result_high!$E$22</c:f>
              <c:strCache>
                <c:ptCount val="1"/>
                <c:pt idx="0">
                  <c:v>Optimized</c:v>
                </c:pt>
              </c:strCache>
            </c:strRef>
          </c:tx>
          <c:spPr>
            <a:solidFill>
              <a:schemeClr val="accent4"/>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result_high!$E$23:$E$28</c:f>
              <c:numCache>
                <c:formatCode>General</c:formatCode>
                <c:ptCount val="6"/>
                <c:pt idx="0">
                  <c:v>0.09311795642</c:v>
                </c:pt>
                <c:pt idx="1">
                  <c:v>0.0699047619</c:v>
                </c:pt>
                <c:pt idx="2">
                  <c:v>0.475</c:v>
                </c:pt>
                <c:pt idx="3">
                  <c:v>1.0</c:v>
                </c:pt>
                <c:pt idx="4">
                  <c:v>0.2226239676</c:v>
                </c:pt>
                <c:pt idx="5">
                  <c:v>0.2331101292</c:v>
                </c:pt>
              </c:numCache>
            </c:numRef>
          </c:val>
        </c:ser>
        <c:ser>
          <c:idx val="3"/>
          <c:order val="3"/>
          <c:tx>
            <c:strRef>
              <c:f>result_high!$F$22</c:f>
              <c:strCache>
                <c:ptCount val="1"/>
                <c:pt idx="0">
                  <c:v>Scalpel</c:v>
                </c:pt>
              </c:strCache>
            </c:strRef>
          </c:tx>
          <c:spPr>
            <a:solidFill>
              <a:schemeClr val="accent6"/>
            </a:solidFill>
            <a:ln>
              <a:noFill/>
            </a:ln>
            <a:effectLst/>
          </c:spPr>
          <c:invertIfNegative val="0"/>
          <c:cat>
            <c:strRef>
              <c:f>result_high!$B$23:$B$28</c:f>
              <c:strCache>
                <c:ptCount val="6"/>
                <c:pt idx="0">
                  <c:v>LeNet-300-100</c:v>
                </c:pt>
                <c:pt idx="1">
                  <c:v>LeNet-5</c:v>
                </c:pt>
                <c:pt idx="2">
                  <c:v>ConvNet</c:v>
                </c:pt>
                <c:pt idx="3">
                  <c:v>NIN</c:v>
                </c:pt>
                <c:pt idx="4">
                  <c:v>AlexNet</c:v>
                </c:pt>
                <c:pt idx="5">
                  <c:v>geomean</c:v>
                </c:pt>
              </c:strCache>
            </c:strRef>
          </c:cat>
          <c:val>
            <c:numRef>
              <c:f>result_high!$F$23:$F$28</c:f>
              <c:numCache>
                <c:formatCode>General</c:formatCode>
                <c:ptCount val="6"/>
                <c:pt idx="0">
                  <c:v>0.6682794891</c:v>
                </c:pt>
                <c:pt idx="1">
                  <c:v>0.1167665505</c:v>
                </c:pt>
                <c:pt idx="2">
                  <c:v>0.4539915027</c:v>
                </c:pt>
                <c:pt idx="3">
                  <c:v>0.8115948333</c:v>
                </c:pt>
                <c:pt idx="4">
                  <c:v>0.7652248091</c:v>
                </c:pt>
                <c:pt idx="5">
                  <c:v>0.4661122581</c:v>
                </c:pt>
              </c:numCache>
            </c:numRef>
          </c:val>
        </c:ser>
        <c:dLbls>
          <c:showLegendKey val="0"/>
          <c:showVal val="0"/>
          <c:showCatName val="0"/>
          <c:showSerName val="0"/>
          <c:showPercent val="0"/>
          <c:showBubbleSize val="0"/>
        </c:dLbls>
        <c:gapWidth val="219"/>
        <c:overlap val="-27"/>
        <c:axId val="-801357024"/>
        <c:axId val="-801354192"/>
      </c:barChart>
      <c:catAx>
        <c:axId val="-80135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01354192"/>
        <c:crosses val="autoZero"/>
        <c:auto val="1"/>
        <c:lblAlgn val="ctr"/>
        <c:lblOffset val="100"/>
        <c:noMultiLvlLbl val="0"/>
      </c:catAx>
      <c:valAx>
        <c:axId val="-801354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1357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Exec. Time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result_high!$C$3</c:f>
              <c:strCache>
                <c:ptCount val="1"/>
                <c:pt idx="0">
                  <c:v>Original</c:v>
                </c:pt>
              </c:strCache>
            </c:strRef>
          </c:tx>
          <c:spPr>
            <a:solidFill>
              <a:schemeClr val="accent1"/>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result_high!$C$4:$C$9</c:f>
              <c:numCache>
                <c:formatCode>General</c:formatCode>
                <c:ptCount val="6"/>
                <c:pt idx="0">
                  <c:v>1.0</c:v>
                </c:pt>
                <c:pt idx="1">
                  <c:v>1.0</c:v>
                </c:pt>
                <c:pt idx="2">
                  <c:v>1.0</c:v>
                </c:pt>
                <c:pt idx="3">
                  <c:v>1.0</c:v>
                </c:pt>
                <c:pt idx="4">
                  <c:v>1.0</c:v>
                </c:pt>
                <c:pt idx="5">
                  <c:v>1.0</c:v>
                </c:pt>
              </c:numCache>
            </c:numRef>
          </c:val>
        </c:ser>
        <c:ser>
          <c:idx val="1"/>
          <c:order val="1"/>
          <c:tx>
            <c:strRef>
              <c:f>result_high!$D$3</c:f>
              <c:strCache>
                <c:ptCount val="1"/>
                <c:pt idx="0">
                  <c:v>Traditional</c:v>
                </c:pt>
              </c:strCache>
            </c:strRef>
          </c:tx>
          <c:spPr>
            <a:solidFill>
              <a:schemeClr val="accent2"/>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result_high!$D$4:$D$9</c:f>
              <c:numCache>
                <c:formatCode>General</c:formatCode>
                <c:ptCount val="6"/>
                <c:pt idx="0">
                  <c:v>0.803529640223308</c:v>
                </c:pt>
                <c:pt idx="1">
                  <c:v>2.115081271648874</c:v>
                </c:pt>
                <c:pt idx="2">
                  <c:v>3.614706020089188</c:v>
                </c:pt>
                <c:pt idx="3">
                  <c:v>4.047682727402063</c:v>
                </c:pt>
                <c:pt idx="4">
                  <c:v>3.339495238594107</c:v>
                </c:pt>
                <c:pt idx="5">
                  <c:v>2.420236727453493</c:v>
                </c:pt>
              </c:numCache>
            </c:numRef>
          </c:val>
        </c:ser>
        <c:ser>
          <c:idx val="2"/>
          <c:order val="2"/>
          <c:tx>
            <c:strRef>
              <c:f>result_high!$E$3</c:f>
              <c:strCache>
                <c:ptCount val="1"/>
                <c:pt idx="0">
                  <c:v>Optimized</c:v>
                </c:pt>
              </c:strCache>
            </c:strRef>
          </c:tx>
          <c:spPr>
            <a:solidFill>
              <a:schemeClr val="accent4"/>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result_high!$E$4:$E$9</c:f>
              <c:numCache>
                <c:formatCode>General</c:formatCode>
                <c:ptCount val="6"/>
                <c:pt idx="0">
                  <c:v>0.803529640223308</c:v>
                </c:pt>
                <c:pt idx="1">
                  <c:v>1.900459604128932</c:v>
                </c:pt>
                <c:pt idx="2">
                  <c:v>2.742880623419944</c:v>
                </c:pt>
                <c:pt idx="3">
                  <c:v>1.0</c:v>
                </c:pt>
                <c:pt idx="4">
                  <c:v>3.200477926088511</c:v>
                </c:pt>
                <c:pt idx="5">
                  <c:v>1.680569422364678</c:v>
                </c:pt>
              </c:numCache>
            </c:numRef>
          </c:val>
        </c:ser>
        <c:ser>
          <c:idx val="3"/>
          <c:order val="3"/>
          <c:tx>
            <c:strRef>
              <c:f>result_high!$F$3</c:f>
              <c:strCache>
                <c:ptCount val="1"/>
                <c:pt idx="0">
                  <c:v>Scalpel</c:v>
                </c:pt>
              </c:strCache>
            </c:strRef>
          </c:tx>
          <c:spPr>
            <a:solidFill>
              <a:schemeClr val="accent6"/>
            </a:solidFill>
            <a:ln>
              <a:noFill/>
            </a:ln>
            <a:effectLst/>
          </c:spPr>
          <c:invertIfNegative val="0"/>
          <c:cat>
            <c:strRef>
              <c:f>result_high!$B$4:$B$9</c:f>
              <c:strCache>
                <c:ptCount val="6"/>
                <c:pt idx="0">
                  <c:v>LeNet-300-100</c:v>
                </c:pt>
                <c:pt idx="1">
                  <c:v>LeNet-5</c:v>
                </c:pt>
                <c:pt idx="2">
                  <c:v>ConvNet</c:v>
                </c:pt>
                <c:pt idx="3">
                  <c:v>NIN</c:v>
                </c:pt>
                <c:pt idx="4">
                  <c:v>AlexNet</c:v>
                </c:pt>
                <c:pt idx="5">
                  <c:v>geomean</c:v>
                </c:pt>
              </c:strCache>
            </c:strRef>
          </c:cat>
          <c:val>
            <c:numRef>
              <c:f>result_high!$F$4:$F$9</c:f>
              <c:numCache>
                <c:formatCode>General</c:formatCode>
                <c:ptCount val="6"/>
                <c:pt idx="0">
                  <c:v>0.921671605006168</c:v>
                </c:pt>
                <c:pt idx="1">
                  <c:v>0.629567374370151</c:v>
                </c:pt>
                <c:pt idx="2">
                  <c:v>0.87861556201476</c:v>
                </c:pt>
                <c:pt idx="3">
                  <c:v>0.858157684753109</c:v>
                </c:pt>
                <c:pt idx="4">
                  <c:v>0.743339743357598</c:v>
                </c:pt>
                <c:pt idx="5">
                  <c:v>0.79879318768711</c:v>
                </c:pt>
              </c:numCache>
            </c:numRef>
          </c:val>
        </c:ser>
        <c:dLbls>
          <c:showLegendKey val="0"/>
          <c:showVal val="0"/>
          <c:showCatName val="0"/>
          <c:showSerName val="0"/>
          <c:showPercent val="0"/>
          <c:showBubbleSize val="0"/>
        </c:dLbls>
        <c:gapWidth val="219"/>
        <c:overlap val="-27"/>
        <c:axId val="-1301439104"/>
        <c:axId val="-1301436816"/>
      </c:barChart>
      <c:catAx>
        <c:axId val="-1301439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01436816"/>
        <c:crosses val="autoZero"/>
        <c:auto val="1"/>
        <c:lblAlgn val="ctr"/>
        <c:lblOffset val="100"/>
        <c:noMultiLvlLbl val="0"/>
      </c:catAx>
      <c:valAx>
        <c:axId val="-1301436816"/>
        <c:scaling>
          <c:orientation val="minMax"/>
          <c:max val="4.0"/>
          <c:min val="0.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301439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565263272807"/>
          <c:y val="0.0583641771842247"/>
          <c:w val="0.766519333045051"/>
          <c:h val="0.601293083705388"/>
        </c:manualLayout>
      </c:layout>
      <c:scatterChart>
        <c:scatterStyle val="lineMarker"/>
        <c:varyColors val="0"/>
        <c:ser>
          <c:idx val="0"/>
          <c:order val="0"/>
          <c:tx>
            <c:strRef>
              <c:f>cpu_mv!$D$3</c:f>
              <c:strCache>
                <c:ptCount val="1"/>
                <c:pt idx="0">
                  <c:v>dense MKL</c:v>
                </c:pt>
              </c:strCache>
            </c:strRef>
          </c:tx>
          <c:spPr>
            <a:ln w="19050" cap="rnd">
              <a:solidFill>
                <a:schemeClr val="tx1"/>
              </a:solidFill>
              <a:round/>
            </a:ln>
            <a:effectLst/>
          </c:spPr>
          <c:marker>
            <c:symbol val="none"/>
          </c:marker>
          <c:xVal>
            <c:numRef>
              <c:f>cpu_mv!$C$4:$C$17</c:f>
              <c:numCache>
                <c:formatCode>General</c:formatCode>
                <c:ptCount val="14"/>
                <c:pt idx="0">
                  <c:v>0.99</c:v>
                </c:pt>
                <c:pt idx="1">
                  <c:v>0.98</c:v>
                </c:pt>
                <c:pt idx="2">
                  <c:v>0.97</c:v>
                </c:pt>
                <c:pt idx="3">
                  <c:v>0.96</c:v>
                </c:pt>
                <c:pt idx="4">
                  <c:v>0.9</c:v>
                </c:pt>
                <c:pt idx="5">
                  <c:v>0.8</c:v>
                </c:pt>
                <c:pt idx="6">
                  <c:v>0.7</c:v>
                </c:pt>
                <c:pt idx="7">
                  <c:v>0.6</c:v>
                </c:pt>
                <c:pt idx="8">
                  <c:v>0.5</c:v>
                </c:pt>
                <c:pt idx="9">
                  <c:v>0.4</c:v>
                </c:pt>
                <c:pt idx="10">
                  <c:v>0.3</c:v>
                </c:pt>
                <c:pt idx="11">
                  <c:v>0.2</c:v>
                </c:pt>
                <c:pt idx="12">
                  <c:v>0.1</c:v>
                </c:pt>
                <c:pt idx="13">
                  <c:v>0.0</c:v>
                </c:pt>
              </c:numCache>
            </c:numRef>
          </c:xVal>
          <c:yVal>
            <c:numRef>
              <c:f>cpu_mv!$D$4:$D$17</c:f>
              <c:numCache>
                <c:formatCode>General</c:formatCode>
                <c:ptCount val="1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numCache>
            </c:numRef>
          </c:yVal>
          <c:smooth val="0"/>
        </c:ser>
        <c:ser>
          <c:idx val="2"/>
          <c:order val="1"/>
          <c:tx>
            <c:strRef>
              <c:f>cpu_mv!$F$3</c:f>
              <c:strCache>
                <c:ptCount val="1"/>
                <c:pt idx="0">
                  <c:v>SIMD-Aware Weight Pruning</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cpu_mv!$C$4:$C$17</c:f>
              <c:numCache>
                <c:formatCode>General</c:formatCode>
                <c:ptCount val="14"/>
                <c:pt idx="0">
                  <c:v>0.99</c:v>
                </c:pt>
                <c:pt idx="1">
                  <c:v>0.98</c:v>
                </c:pt>
                <c:pt idx="2">
                  <c:v>0.97</c:v>
                </c:pt>
                <c:pt idx="3">
                  <c:v>0.96</c:v>
                </c:pt>
                <c:pt idx="4">
                  <c:v>0.9</c:v>
                </c:pt>
                <c:pt idx="5">
                  <c:v>0.8</c:v>
                </c:pt>
                <c:pt idx="6">
                  <c:v>0.7</c:v>
                </c:pt>
                <c:pt idx="7">
                  <c:v>0.6</c:v>
                </c:pt>
                <c:pt idx="8">
                  <c:v>0.5</c:v>
                </c:pt>
                <c:pt idx="9">
                  <c:v>0.4</c:v>
                </c:pt>
                <c:pt idx="10">
                  <c:v>0.3</c:v>
                </c:pt>
                <c:pt idx="11">
                  <c:v>0.2</c:v>
                </c:pt>
                <c:pt idx="12">
                  <c:v>0.1</c:v>
                </c:pt>
                <c:pt idx="13">
                  <c:v>0.0</c:v>
                </c:pt>
              </c:numCache>
            </c:numRef>
          </c:xVal>
          <c:yVal>
            <c:numRef>
              <c:f>cpu_mv!$F$4:$F$17</c:f>
              <c:numCache>
                <c:formatCode>General</c:formatCode>
                <c:ptCount val="14"/>
                <c:pt idx="0">
                  <c:v>0.01276776792</c:v>
                </c:pt>
                <c:pt idx="1">
                  <c:v>0.01803453682</c:v>
                </c:pt>
                <c:pt idx="2">
                  <c:v>0.02303157559</c:v>
                </c:pt>
                <c:pt idx="3">
                  <c:v>0.02887907361</c:v>
                </c:pt>
                <c:pt idx="4">
                  <c:v>0.08111480946</c:v>
                </c:pt>
                <c:pt idx="5">
                  <c:v>0.1986366209</c:v>
                </c:pt>
                <c:pt idx="6">
                  <c:v>0.2944056422</c:v>
                </c:pt>
                <c:pt idx="7">
                  <c:v>0.3928918683</c:v>
                </c:pt>
                <c:pt idx="8">
                  <c:v>0.5049945807</c:v>
                </c:pt>
                <c:pt idx="9">
                  <c:v>0.6141570669</c:v>
                </c:pt>
                <c:pt idx="10">
                  <c:v>0.7128055495</c:v>
                </c:pt>
                <c:pt idx="11">
                  <c:v>0.7967741008</c:v>
                </c:pt>
                <c:pt idx="12">
                  <c:v>0.9016703964</c:v>
                </c:pt>
                <c:pt idx="13">
                  <c:v>1.026928218</c:v>
                </c:pt>
              </c:numCache>
            </c:numRef>
          </c:yVal>
          <c:smooth val="0"/>
        </c:ser>
        <c:dLbls>
          <c:showLegendKey val="0"/>
          <c:showVal val="0"/>
          <c:showCatName val="0"/>
          <c:showSerName val="0"/>
          <c:showPercent val="0"/>
          <c:showBubbleSize val="0"/>
        </c:dLbls>
        <c:axId val="-1274209328"/>
        <c:axId val="-1270684224"/>
      </c:scatterChart>
      <c:valAx>
        <c:axId val="-1274209328"/>
        <c:scaling>
          <c:orientation val="minMax"/>
          <c:max val="1.0"/>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ltLang="zh-CN" dirty="0" smtClean="0"/>
                  <a:t>Pruning</a:t>
                </a:r>
                <a:r>
                  <a:rPr lang="zh-CN" altLang="en-US" dirty="0" smtClean="0"/>
                  <a:t> </a:t>
                </a:r>
                <a:r>
                  <a:rPr lang="en-US" altLang="zh-CN" dirty="0" smtClean="0"/>
                  <a:t>Rate</a:t>
                </a:r>
                <a:endParaRPr lang="en-US"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70684224"/>
        <c:crosses val="autoZero"/>
        <c:crossBetween val="midCat"/>
      </c:valAx>
      <c:valAx>
        <c:axId val="-1270684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Relative</a:t>
                </a:r>
                <a:r>
                  <a:rPr lang="zh-CN"/>
                  <a:t> </a:t>
                </a:r>
                <a:r>
                  <a:rPr lang="en-US"/>
                  <a:t>Exec.</a:t>
                </a:r>
                <a:r>
                  <a:rPr lang="zh-CN"/>
                  <a:t> </a:t>
                </a:r>
                <a:r>
                  <a:rPr lang="en-US"/>
                  <a:t>Time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74209328"/>
        <c:crosses val="autoZero"/>
        <c:crossBetween val="midCat"/>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565486516842"/>
          <c:y val="0.0562633772744637"/>
          <c:w val="0.766519109801016"/>
          <c:h val="0.603182940933282"/>
        </c:manualLayout>
      </c:layout>
      <c:scatterChart>
        <c:scatterStyle val="lineMarker"/>
        <c:varyColors val="0"/>
        <c:ser>
          <c:idx val="0"/>
          <c:order val="0"/>
          <c:tx>
            <c:strRef>
              <c:f>cpu_mm!$D$3</c:f>
              <c:strCache>
                <c:ptCount val="1"/>
                <c:pt idx="0">
                  <c:v>dense MKL</c:v>
                </c:pt>
              </c:strCache>
            </c:strRef>
          </c:tx>
          <c:spPr>
            <a:ln w="19050" cap="rnd">
              <a:solidFill>
                <a:schemeClr val="tx1"/>
              </a:solidFill>
              <a:round/>
            </a:ln>
            <a:effectLst/>
          </c:spPr>
          <c:marker>
            <c:symbol val="none"/>
          </c:marker>
          <c:xVal>
            <c:numRef>
              <c:f>cpu_mm!$C$4:$C$14</c:f>
              <c:numCache>
                <c:formatCode>General</c:formatCode>
                <c:ptCount val="11"/>
                <c:pt idx="0">
                  <c:v>1.0</c:v>
                </c:pt>
                <c:pt idx="1">
                  <c:v>0.99</c:v>
                </c:pt>
                <c:pt idx="2">
                  <c:v>0.98</c:v>
                </c:pt>
                <c:pt idx="3">
                  <c:v>0.95</c:v>
                </c:pt>
                <c:pt idx="4">
                  <c:v>0.9</c:v>
                </c:pt>
                <c:pt idx="5">
                  <c:v>0.8</c:v>
                </c:pt>
                <c:pt idx="6">
                  <c:v>0.7</c:v>
                </c:pt>
                <c:pt idx="7">
                  <c:v>0.6</c:v>
                </c:pt>
                <c:pt idx="8">
                  <c:v>0.5</c:v>
                </c:pt>
                <c:pt idx="9">
                  <c:v>0.4</c:v>
                </c:pt>
                <c:pt idx="10">
                  <c:v>0.3</c:v>
                </c:pt>
              </c:numCache>
            </c:numRef>
          </c:xVal>
          <c:yVal>
            <c:numRef>
              <c:f>cpu_mm!$D$4:$D$14</c:f>
              <c:numCache>
                <c:formatCode>General</c:formatCode>
                <c:ptCount val="11"/>
                <c:pt idx="0">
                  <c:v>1.0</c:v>
                </c:pt>
                <c:pt idx="1">
                  <c:v>1.0</c:v>
                </c:pt>
                <c:pt idx="2">
                  <c:v>1.0</c:v>
                </c:pt>
                <c:pt idx="3">
                  <c:v>1.0</c:v>
                </c:pt>
                <c:pt idx="4">
                  <c:v>1.0</c:v>
                </c:pt>
                <c:pt idx="5">
                  <c:v>1.0</c:v>
                </c:pt>
                <c:pt idx="6">
                  <c:v>1.0</c:v>
                </c:pt>
                <c:pt idx="7">
                  <c:v>1.0</c:v>
                </c:pt>
                <c:pt idx="8">
                  <c:v>1.0</c:v>
                </c:pt>
                <c:pt idx="9">
                  <c:v>1.0</c:v>
                </c:pt>
                <c:pt idx="10">
                  <c:v>1.0</c:v>
                </c:pt>
              </c:numCache>
            </c:numRef>
          </c:yVal>
          <c:smooth val="0"/>
        </c:ser>
        <c:ser>
          <c:idx val="2"/>
          <c:order val="1"/>
          <c:tx>
            <c:strRef>
              <c:f>cpu_mm!$F$3</c:f>
              <c:strCache>
                <c:ptCount val="1"/>
                <c:pt idx="0">
                  <c:v>SIMD-Aware Weight Pruning</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cpu_mm!$C$5:$C$14</c:f>
              <c:numCache>
                <c:formatCode>General</c:formatCode>
                <c:ptCount val="10"/>
                <c:pt idx="0">
                  <c:v>0.99</c:v>
                </c:pt>
                <c:pt idx="1">
                  <c:v>0.98</c:v>
                </c:pt>
                <c:pt idx="2">
                  <c:v>0.95</c:v>
                </c:pt>
                <c:pt idx="3">
                  <c:v>0.9</c:v>
                </c:pt>
                <c:pt idx="4">
                  <c:v>0.8</c:v>
                </c:pt>
                <c:pt idx="5">
                  <c:v>0.7</c:v>
                </c:pt>
                <c:pt idx="6">
                  <c:v>0.6</c:v>
                </c:pt>
                <c:pt idx="7">
                  <c:v>0.5</c:v>
                </c:pt>
                <c:pt idx="8">
                  <c:v>0.4</c:v>
                </c:pt>
                <c:pt idx="9">
                  <c:v>0.3</c:v>
                </c:pt>
              </c:numCache>
            </c:numRef>
          </c:xVal>
          <c:yVal>
            <c:numRef>
              <c:f>cpu_mm!$F$5:$F$14</c:f>
              <c:numCache>
                <c:formatCode>General</c:formatCode>
                <c:ptCount val="10"/>
                <c:pt idx="0">
                  <c:v>0.1545038114</c:v>
                </c:pt>
                <c:pt idx="1">
                  <c:v>0.2238182307</c:v>
                </c:pt>
                <c:pt idx="2">
                  <c:v>0.3864119936</c:v>
                </c:pt>
                <c:pt idx="3">
                  <c:v>0.6688205426</c:v>
                </c:pt>
                <c:pt idx="4">
                  <c:v>1.197288187</c:v>
                </c:pt>
                <c:pt idx="5">
                  <c:v>1.758960995</c:v>
                </c:pt>
                <c:pt idx="6">
                  <c:v>2.282823787</c:v>
                </c:pt>
                <c:pt idx="7">
                  <c:v>2.834434171</c:v>
                </c:pt>
                <c:pt idx="8">
                  <c:v>3.367876863</c:v>
                </c:pt>
                <c:pt idx="9">
                  <c:v>3.912674385999999</c:v>
                </c:pt>
              </c:numCache>
            </c:numRef>
          </c:yVal>
          <c:smooth val="0"/>
        </c:ser>
        <c:dLbls>
          <c:showLegendKey val="0"/>
          <c:showVal val="0"/>
          <c:showCatName val="0"/>
          <c:showSerName val="0"/>
          <c:showPercent val="0"/>
          <c:showBubbleSize val="0"/>
        </c:dLbls>
        <c:axId val="-801559552"/>
        <c:axId val="-801549168"/>
      </c:scatterChart>
      <c:valAx>
        <c:axId val="-801559552"/>
        <c:scaling>
          <c:orientation val="minMax"/>
          <c:max val="1.0"/>
          <c:min val="0.7"/>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ltLang="zh-CN" dirty="0" smtClean="0"/>
                  <a:t>Pruning</a:t>
                </a:r>
                <a:r>
                  <a:rPr lang="zh-CN" altLang="en-US" baseline="0" dirty="0" smtClean="0"/>
                  <a:t> </a:t>
                </a:r>
                <a:r>
                  <a:rPr lang="en-US" altLang="zh-CN" baseline="0" dirty="0" smtClean="0"/>
                  <a:t>Rate</a:t>
                </a:r>
                <a:endParaRPr lang="en-US"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1549168"/>
        <c:crosses val="autoZero"/>
        <c:crossBetween val="midCat"/>
      </c:valAx>
      <c:valAx>
        <c:axId val="-801549168"/>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1400" b="0" i="0" u="none" strike="noStrike" kern="1200" baseline="0">
                    <a:solidFill>
                      <a:schemeClr val="tx1"/>
                    </a:solidFill>
                    <a:latin typeface="+mn-lt"/>
                    <a:ea typeface="+mn-ea"/>
                    <a:cs typeface="+mn-cs"/>
                  </a:defRPr>
                </a:pPr>
                <a:r>
                  <a:rPr lang="en-US"/>
                  <a:t>Relative Exec. Time</a:t>
                </a:r>
              </a:p>
            </c:rich>
          </c:tx>
          <c:overlay val="0"/>
          <c:spPr>
            <a:noFill/>
            <a:ln>
              <a:noFill/>
            </a:ln>
            <a:effectLst/>
          </c:spPr>
          <c:txPr>
            <a:bodyPr rot="-5400000" spcFirstLastPara="1" vertOverflow="ellipsis" vert="horz" wrap="square" anchor="ctr" anchorCtr="1"/>
            <a:lstStyle/>
            <a:p>
              <a:pPr algn="ctr" rtl="0">
                <a:defRPr sz="1400" b="0" i="0" u="none" strike="noStrike" kern="1200" baseline="0">
                  <a:solidFill>
                    <a:schemeClr val="tx1"/>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1559552"/>
        <c:crosses val="autoZero"/>
        <c:crossBetween val="midCat"/>
        <c:majorUnit val="0.5"/>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performance_benefit!$D$4</c:f>
              <c:strCache>
                <c:ptCount val="1"/>
                <c:pt idx="0">
                  <c:v>dense</c:v>
                </c:pt>
              </c:strCache>
            </c:strRef>
          </c:tx>
          <c:spPr>
            <a:ln w="28575" cap="rnd">
              <a:solidFill>
                <a:schemeClr val="tx1"/>
              </a:solidFill>
              <a:round/>
            </a:ln>
            <a:effectLst/>
          </c:spPr>
          <c:marker>
            <c:symbol val="none"/>
          </c:marker>
          <c:xVal>
            <c:numRef>
              <c:f>performance_benefit!$C$5:$C$13</c:f>
              <c:numCache>
                <c:formatCode>General</c:formatCode>
                <c:ptCount val="9"/>
                <c:pt idx="0">
                  <c:v>0.99</c:v>
                </c:pt>
                <c:pt idx="1">
                  <c:v>0.95</c:v>
                </c:pt>
                <c:pt idx="2">
                  <c:v>0.9</c:v>
                </c:pt>
                <c:pt idx="3">
                  <c:v>0.8</c:v>
                </c:pt>
                <c:pt idx="4">
                  <c:v>0.7</c:v>
                </c:pt>
                <c:pt idx="5">
                  <c:v>0.6</c:v>
                </c:pt>
                <c:pt idx="6">
                  <c:v>0.5</c:v>
                </c:pt>
                <c:pt idx="7">
                  <c:v>0.4</c:v>
                </c:pt>
                <c:pt idx="8">
                  <c:v>0.3</c:v>
                </c:pt>
              </c:numCache>
            </c:numRef>
          </c:xVal>
          <c:yVal>
            <c:numRef>
              <c:f>performance_benefit!$D$5:$D$13</c:f>
              <c:numCache>
                <c:formatCode>General</c:formatCode>
                <c:ptCount val="9"/>
                <c:pt idx="0">
                  <c:v>1.0</c:v>
                </c:pt>
                <c:pt idx="1">
                  <c:v>1.0</c:v>
                </c:pt>
                <c:pt idx="2">
                  <c:v>1.0</c:v>
                </c:pt>
                <c:pt idx="3">
                  <c:v>1.0</c:v>
                </c:pt>
                <c:pt idx="4">
                  <c:v>1.0</c:v>
                </c:pt>
                <c:pt idx="5">
                  <c:v>1.0</c:v>
                </c:pt>
                <c:pt idx="6">
                  <c:v>1.0</c:v>
                </c:pt>
                <c:pt idx="7">
                  <c:v>1.0</c:v>
                </c:pt>
                <c:pt idx="8">
                  <c:v>1.0</c:v>
                </c:pt>
              </c:numCache>
            </c:numRef>
          </c:yVal>
          <c:smooth val="0"/>
        </c:ser>
        <c:ser>
          <c:idx val="2"/>
          <c:order val="1"/>
          <c:tx>
            <c:strRef>
              <c:f>performance_benefit!$E$4</c:f>
              <c:strCache>
                <c:ptCount val="1"/>
                <c:pt idx="0">
                  <c:v>Traditional Weight Pruning</c:v>
                </c:pt>
              </c:strCache>
            </c:strRef>
          </c:tx>
          <c:spPr>
            <a:ln w="50800" cap="rnd">
              <a:solidFill>
                <a:schemeClr val="accent1"/>
              </a:solidFill>
              <a:round/>
            </a:ln>
            <a:effectLst/>
          </c:spPr>
          <c:marker>
            <c:symbol val="circle"/>
            <c:size val="5"/>
            <c:spPr>
              <a:solidFill>
                <a:schemeClr val="accent1"/>
              </a:solidFill>
              <a:ln w="50800">
                <a:solidFill>
                  <a:schemeClr val="accent1"/>
                </a:solidFill>
              </a:ln>
              <a:effectLst/>
            </c:spPr>
          </c:marker>
          <c:xVal>
            <c:numRef>
              <c:f>performance_benefit!$C$5:$C$13</c:f>
              <c:numCache>
                <c:formatCode>General</c:formatCode>
                <c:ptCount val="9"/>
                <c:pt idx="0">
                  <c:v>0.99</c:v>
                </c:pt>
                <c:pt idx="1">
                  <c:v>0.95</c:v>
                </c:pt>
                <c:pt idx="2">
                  <c:v>0.9</c:v>
                </c:pt>
                <c:pt idx="3">
                  <c:v>0.8</c:v>
                </c:pt>
                <c:pt idx="4">
                  <c:v>0.7</c:v>
                </c:pt>
                <c:pt idx="5">
                  <c:v>0.6</c:v>
                </c:pt>
                <c:pt idx="6">
                  <c:v>0.5</c:v>
                </c:pt>
                <c:pt idx="7">
                  <c:v>0.4</c:v>
                </c:pt>
                <c:pt idx="8">
                  <c:v>0.3</c:v>
                </c:pt>
              </c:numCache>
            </c:numRef>
          </c:xVal>
          <c:yVal>
            <c:numRef>
              <c:f>performance_benefit!$E$5:$E$13</c:f>
              <c:numCache>
                <c:formatCode>General</c:formatCode>
                <c:ptCount val="9"/>
                <c:pt idx="0">
                  <c:v>0.1204840104</c:v>
                </c:pt>
                <c:pt idx="1">
                  <c:v>0.2513396716</c:v>
                </c:pt>
                <c:pt idx="2">
                  <c:v>0.4066551426</c:v>
                </c:pt>
                <c:pt idx="3">
                  <c:v>0.6815038894</c:v>
                </c:pt>
                <c:pt idx="4">
                  <c:v>0.9579083838</c:v>
                </c:pt>
                <c:pt idx="5">
                  <c:v>1.244165946</c:v>
                </c:pt>
                <c:pt idx="6">
                  <c:v>1.514088159</c:v>
                </c:pt>
                <c:pt idx="7">
                  <c:v>1.791299337</c:v>
                </c:pt>
                <c:pt idx="8">
                  <c:v>2.068856237</c:v>
                </c:pt>
              </c:numCache>
            </c:numRef>
          </c:yVal>
          <c:smooth val="0"/>
        </c:ser>
        <c:ser>
          <c:idx val="3"/>
          <c:order val="2"/>
          <c:tx>
            <c:strRef>
              <c:f>performance_benefit!$F$4</c:f>
              <c:strCache>
                <c:ptCount val="1"/>
                <c:pt idx="0">
                  <c:v>SIMD-Aware Weight Pruning</c:v>
                </c:pt>
              </c:strCache>
            </c:strRef>
          </c:tx>
          <c:spPr>
            <a:ln w="50800" cap="rnd">
              <a:solidFill>
                <a:schemeClr val="accent2"/>
              </a:solidFill>
              <a:round/>
            </a:ln>
            <a:effectLst/>
          </c:spPr>
          <c:marker>
            <c:symbol val="circle"/>
            <c:size val="5"/>
            <c:spPr>
              <a:solidFill>
                <a:schemeClr val="accent2"/>
              </a:solidFill>
              <a:ln w="50800">
                <a:solidFill>
                  <a:schemeClr val="accent2"/>
                </a:solidFill>
              </a:ln>
              <a:effectLst/>
            </c:spPr>
          </c:marker>
          <c:xVal>
            <c:numRef>
              <c:f>performance_benefit!$C$5:$C$13</c:f>
              <c:numCache>
                <c:formatCode>General</c:formatCode>
                <c:ptCount val="9"/>
                <c:pt idx="0">
                  <c:v>0.99</c:v>
                </c:pt>
                <c:pt idx="1">
                  <c:v>0.95</c:v>
                </c:pt>
                <c:pt idx="2">
                  <c:v>0.9</c:v>
                </c:pt>
                <c:pt idx="3">
                  <c:v>0.8</c:v>
                </c:pt>
                <c:pt idx="4">
                  <c:v>0.7</c:v>
                </c:pt>
                <c:pt idx="5">
                  <c:v>0.6</c:v>
                </c:pt>
                <c:pt idx="6">
                  <c:v>0.5</c:v>
                </c:pt>
                <c:pt idx="7">
                  <c:v>0.4</c:v>
                </c:pt>
                <c:pt idx="8">
                  <c:v>0.3</c:v>
                </c:pt>
              </c:numCache>
            </c:numRef>
          </c:xVal>
          <c:yVal>
            <c:numRef>
              <c:f>performance_benefit!$F$5:$F$13</c:f>
              <c:numCache>
                <c:formatCode>General</c:formatCode>
                <c:ptCount val="9"/>
                <c:pt idx="0">
                  <c:v>0.1197349467</c:v>
                </c:pt>
                <c:pt idx="1">
                  <c:v>0.1975223279</c:v>
                </c:pt>
                <c:pt idx="2">
                  <c:v>0.2862863728</c:v>
                </c:pt>
                <c:pt idx="3">
                  <c:v>0.4569000288</c:v>
                </c:pt>
                <c:pt idx="4">
                  <c:v>0.6298184961</c:v>
                </c:pt>
                <c:pt idx="5">
                  <c:v>0.8007490637</c:v>
                </c:pt>
                <c:pt idx="6">
                  <c:v>0.9734946701</c:v>
                </c:pt>
                <c:pt idx="7">
                  <c:v>1.145375972</c:v>
                </c:pt>
                <c:pt idx="8">
                  <c:v>1.31835206</c:v>
                </c:pt>
              </c:numCache>
            </c:numRef>
          </c:yVal>
          <c:smooth val="0"/>
        </c:ser>
        <c:dLbls>
          <c:showLegendKey val="0"/>
          <c:showVal val="0"/>
          <c:showCatName val="0"/>
          <c:showSerName val="0"/>
          <c:showPercent val="0"/>
          <c:showBubbleSize val="0"/>
        </c:dLbls>
        <c:axId val="-874266128"/>
        <c:axId val="-977093952"/>
      </c:scatterChart>
      <c:valAx>
        <c:axId val="-874266128"/>
        <c:scaling>
          <c:orientation val="minMax"/>
          <c:max val="1.0"/>
          <c:min val="0.3"/>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ltLang="zh-CN" sz="1800" dirty="0" smtClean="0"/>
                  <a:t>Pruning</a:t>
                </a:r>
                <a:r>
                  <a:rPr lang="zh-CN" altLang="en-US" sz="1800" dirty="0" smtClean="0"/>
                  <a:t> </a:t>
                </a:r>
                <a:r>
                  <a:rPr lang="en-US" altLang="zh-CN" sz="1800" dirty="0" smtClean="0"/>
                  <a:t>Rate</a:t>
                </a:r>
                <a:endParaRPr lang="en-US" sz="18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77093952"/>
        <c:crosses val="autoZero"/>
        <c:crossBetween val="midCat"/>
      </c:valAx>
      <c:valAx>
        <c:axId val="-97709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t>Relative</a:t>
                </a:r>
                <a:r>
                  <a:rPr lang="zh-CN" sz="1800"/>
                  <a:t> </a:t>
                </a:r>
                <a:r>
                  <a:rPr lang="en-US" sz="1800"/>
                  <a:t>Exec.</a:t>
                </a:r>
                <a:r>
                  <a:rPr lang="zh-CN" sz="1800"/>
                  <a:t> </a:t>
                </a:r>
                <a:r>
                  <a:rPr lang="en-US" sz="1800"/>
                  <a:t>Time</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74266128"/>
        <c:crosses val="autoZero"/>
        <c:crossBetween val="midCat"/>
      </c:valAx>
      <c:spPr>
        <a:noFill/>
        <a:ln>
          <a:noFill/>
        </a:ln>
        <a:effectLst/>
      </c:spPr>
    </c:plotArea>
    <c:legend>
      <c:legendPos val="b"/>
      <c:legendEntry>
        <c:idx val="0"/>
        <c:delete val="1"/>
      </c:legendEntry>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performance_loss!$E$4</c:f>
              <c:strCache>
                <c:ptCount val="1"/>
                <c:pt idx="0">
                  <c:v>dense time</c:v>
                </c:pt>
              </c:strCache>
            </c:strRef>
          </c:tx>
          <c:spPr>
            <a:ln w="28575" cap="rnd">
              <a:solidFill>
                <a:schemeClr val="tx1"/>
              </a:solidFill>
              <a:round/>
            </a:ln>
            <a:effectLst/>
          </c:spPr>
          <c:marker>
            <c:symbol val="none"/>
          </c:marker>
          <c:xVal>
            <c:numRef>
              <c:f>performance_loss!$D$5:$D$15</c:f>
              <c:numCache>
                <c:formatCode>General</c:formatCode>
                <c:ptCount val="11"/>
                <c:pt idx="0">
                  <c:v>1.0</c:v>
                </c:pt>
                <c:pt idx="1">
                  <c:v>0.99</c:v>
                </c:pt>
                <c:pt idx="2">
                  <c:v>0.98</c:v>
                </c:pt>
                <c:pt idx="3">
                  <c:v>0.97</c:v>
                </c:pt>
                <c:pt idx="4">
                  <c:v>0.96</c:v>
                </c:pt>
                <c:pt idx="5">
                  <c:v>0.95</c:v>
                </c:pt>
                <c:pt idx="6">
                  <c:v>0.94</c:v>
                </c:pt>
                <c:pt idx="7">
                  <c:v>0.93</c:v>
                </c:pt>
                <c:pt idx="8">
                  <c:v>0.92</c:v>
                </c:pt>
                <c:pt idx="9">
                  <c:v>0.91</c:v>
                </c:pt>
                <c:pt idx="10">
                  <c:v>0.9</c:v>
                </c:pt>
              </c:numCache>
            </c:numRef>
          </c:xVal>
          <c:yVal>
            <c:numRef>
              <c:f>performance_loss!$E$5:$E$15</c:f>
              <c:numCache>
                <c:formatCode>General</c:formatCode>
                <c:ptCount val="11"/>
                <c:pt idx="0">
                  <c:v>1.0</c:v>
                </c:pt>
                <c:pt idx="1">
                  <c:v>1.0</c:v>
                </c:pt>
                <c:pt idx="2">
                  <c:v>1.0</c:v>
                </c:pt>
                <c:pt idx="3">
                  <c:v>1.0</c:v>
                </c:pt>
                <c:pt idx="4">
                  <c:v>1.0</c:v>
                </c:pt>
                <c:pt idx="5">
                  <c:v>1.0</c:v>
                </c:pt>
                <c:pt idx="6">
                  <c:v>1.0</c:v>
                </c:pt>
                <c:pt idx="7">
                  <c:v>1.0</c:v>
                </c:pt>
                <c:pt idx="8">
                  <c:v>1.0</c:v>
                </c:pt>
                <c:pt idx="9">
                  <c:v>1.0</c:v>
                </c:pt>
                <c:pt idx="10">
                  <c:v>1.0</c:v>
                </c:pt>
              </c:numCache>
            </c:numRef>
          </c:yVal>
          <c:smooth val="0"/>
        </c:ser>
        <c:ser>
          <c:idx val="1"/>
          <c:order val="1"/>
          <c:tx>
            <c:strRef>
              <c:f>performance_loss!$F$4</c:f>
              <c:strCache>
                <c:ptCount val="1"/>
                <c:pt idx="0">
                  <c:v>sparse time</c:v>
                </c:pt>
              </c:strCache>
            </c:strRef>
          </c:tx>
          <c:spPr>
            <a:ln w="50800" cap="rnd">
              <a:solidFill>
                <a:schemeClr val="accent1"/>
              </a:solidFill>
              <a:round/>
            </a:ln>
            <a:effectLst/>
          </c:spPr>
          <c:marker>
            <c:symbol val="circle"/>
            <c:size val="5"/>
            <c:spPr>
              <a:solidFill>
                <a:schemeClr val="accent1"/>
              </a:solidFill>
              <a:ln w="50800">
                <a:solidFill>
                  <a:schemeClr val="accent1"/>
                </a:solidFill>
              </a:ln>
              <a:effectLst/>
            </c:spPr>
          </c:marker>
          <c:xVal>
            <c:numRef>
              <c:f>performance_loss!$D$6:$D$15</c:f>
              <c:numCache>
                <c:formatCode>General</c:formatCode>
                <c:ptCount val="10"/>
                <c:pt idx="0">
                  <c:v>0.99</c:v>
                </c:pt>
                <c:pt idx="1">
                  <c:v>0.98</c:v>
                </c:pt>
                <c:pt idx="2">
                  <c:v>0.97</c:v>
                </c:pt>
                <c:pt idx="3">
                  <c:v>0.96</c:v>
                </c:pt>
                <c:pt idx="4">
                  <c:v>0.95</c:v>
                </c:pt>
                <c:pt idx="5">
                  <c:v>0.94</c:v>
                </c:pt>
                <c:pt idx="6">
                  <c:v>0.93</c:v>
                </c:pt>
                <c:pt idx="7">
                  <c:v>0.92</c:v>
                </c:pt>
                <c:pt idx="8">
                  <c:v>0.91</c:v>
                </c:pt>
                <c:pt idx="9">
                  <c:v>0.9</c:v>
                </c:pt>
              </c:numCache>
            </c:numRef>
          </c:xVal>
          <c:yVal>
            <c:numRef>
              <c:f>performance_loss!$F$6:$F$15</c:f>
              <c:numCache>
                <c:formatCode>General</c:formatCode>
                <c:ptCount val="10"/>
                <c:pt idx="0">
                  <c:v>0.351397502</c:v>
                </c:pt>
                <c:pt idx="1">
                  <c:v>0.6440811803</c:v>
                </c:pt>
                <c:pt idx="2">
                  <c:v>0.9123653404</c:v>
                </c:pt>
                <c:pt idx="3">
                  <c:v>1.035256077</c:v>
                </c:pt>
                <c:pt idx="4">
                  <c:v>1.238635574</c:v>
                </c:pt>
                <c:pt idx="5">
                  <c:v>1.421248536</c:v>
                </c:pt>
                <c:pt idx="6">
                  <c:v>1.781852077</c:v>
                </c:pt>
                <c:pt idx="7">
                  <c:v>1.934428928</c:v>
                </c:pt>
                <c:pt idx="8">
                  <c:v>2.090546608</c:v>
                </c:pt>
                <c:pt idx="9">
                  <c:v>2.176161361</c:v>
                </c:pt>
              </c:numCache>
            </c:numRef>
          </c:yVal>
          <c:smooth val="0"/>
        </c:ser>
        <c:dLbls>
          <c:showLegendKey val="0"/>
          <c:showVal val="0"/>
          <c:showCatName val="0"/>
          <c:showSerName val="0"/>
          <c:showPercent val="0"/>
          <c:showBubbleSize val="0"/>
        </c:dLbls>
        <c:axId val="-1301747968"/>
        <c:axId val="-974916944"/>
      </c:scatterChart>
      <c:valAx>
        <c:axId val="-1301747968"/>
        <c:scaling>
          <c:orientation val="minMax"/>
          <c:max val="1.0"/>
          <c:min val="0.9"/>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a:t>Pruning</a:t>
                </a:r>
                <a:r>
                  <a:rPr lang="zh-CN"/>
                  <a:t> </a:t>
                </a:r>
                <a:r>
                  <a:rPr lang="en-US"/>
                  <a:t>Rate</a:t>
                </a:r>
              </a:p>
            </c:rich>
          </c:tx>
          <c:layout>
            <c:manualLayout>
              <c:xMode val="edge"/>
              <c:yMode val="edge"/>
              <c:x val="0.419926134846437"/>
              <c:y val="0.88134195863396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74916944"/>
        <c:crosses val="autoZero"/>
        <c:crossBetween val="midCat"/>
      </c:valAx>
      <c:valAx>
        <c:axId val="-974916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dirty="0"/>
                  <a:t>Relative</a:t>
                </a:r>
                <a:r>
                  <a:rPr lang="zh-CN" sz="1800" dirty="0"/>
                  <a:t> </a:t>
                </a:r>
                <a:r>
                  <a:rPr lang="en-US" sz="1800" dirty="0"/>
                  <a:t>Exec.</a:t>
                </a:r>
                <a:r>
                  <a:rPr lang="zh-CN" sz="1800" dirty="0"/>
                  <a:t> </a:t>
                </a:r>
                <a:r>
                  <a:rPr lang="en-US" sz="1800" dirty="0"/>
                  <a:t>Time</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1301747968"/>
        <c:crosses val="autoZero"/>
        <c:crossBetween val="midCat"/>
      </c:valAx>
      <c:spPr>
        <a:noFill/>
        <a:ln>
          <a:noFill/>
        </a:ln>
        <a:effectLst/>
      </c:spPr>
    </c:plotArea>
    <c:plotVisOnly val="1"/>
    <c:dispBlanksAs val="zero"/>
    <c:showDLblsOverMax val="0"/>
  </c:chart>
  <c:spPr>
    <a:noFill/>
    <a:ln>
      <a:noFill/>
    </a:ln>
    <a:effectLst/>
  </c:spPr>
  <c:txPr>
    <a:bodyPr/>
    <a:lstStyle/>
    <a:p>
      <a:pPr>
        <a:defRPr sz="1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565263272807"/>
          <c:y val="0.0583641771842247"/>
          <c:w val="0.766519333045051"/>
          <c:h val="0.601293083705388"/>
        </c:manualLayout>
      </c:layout>
      <c:scatterChart>
        <c:scatterStyle val="lineMarker"/>
        <c:varyColors val="0"/>
        <c:ser>
          <c:idx val="0"/>
          <c:order val="0"/>
          <c:tx>
            <c:strRef>
              <c:f>cpu_mv!$D$3</c:f>
              <c:strCache>
                <c:ptCount val="1"/>
                <c:pt idx="0">
                  <c:v>dense MKL</c:v>
                </c:pt>
              </c:strCache>
            </c:strRef>
          </c:tx>
          <c:spPr>
            <a:ln w="19050" cap="rnd">
              <a:solidFill>
                <a:schemeClr val="tx1"/>
              </a:solidFill>
              <a:round/>
            </a:ln>
            <a:effectLst/>
          </c:spPr>
          <c:marker>
            <c:symbol val="none"/>
          </c:marker>
          <c:xVal>
            <c:numRef>
              <c:f>cpu_mv!$C$4:$C$17</c:f>
              <c:numCache>
                <c:formatCode>General</c:formatCode>
                <c:ptCount val="14"/>
                <c:pt idx="0">
                  <c:v>0.99</c:v>
                </c:pt>
                <c:pt idx="1">
                  <c:v>0.98</c:v>
                </c:pt>
                <c:pt idx="2">
                  <c:v>0.97</c:v>
                </c:pt>
                <c:pt idx="3">
                  <c:v>0.96</c:v>
                </c:pt>
                <c:pt idx="4">
                  <c:v>0.9</c:v>
                </c:pt>
                <c:pt idx="5">
                  <c:v>0.8</c:v>
                </c:pt>
                <c:pt idx="6">
                  <c:v>0.7</c:v>
                </c:pt>
                <c:pt idx="7">
                  <c:v>0.6</c:v>
                </c:pt>
                <c:pt idx="8">
                  <c:v>0.5</c:v>
                </c:pt>
                <c:pt idx="9">
                  <c:v>0.4</c:v>
                </c:pt>
                <c:pt idx="10">
                  <c:v>0.3</c:v>
                </c:pt>
                <c:pt idx="11">
                  <c:v>0.2</c:v>
                </c:pt>
                <c:pt idx="12">
                  <c:v>0.1</c:v>
                </c:pt>
                <c:pt idx="13">
                  <c:v>0.0</c:v>
                </c:pt>
              </c:numCache>
            </c:numRef>
          </c:xVal>
          <c:yVal>
            <c:numRef>
              <c:f>cpu_mv!$D$4:$D$17</c:f>
              <c:numCache>
                <c:formatCode>General</c:formatCode>
                <c:ptCount val="1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numCache>
            </c:numRef>
          </c:yVal>
          <c:smooth val="0"/>
        </c:ser>
        <c:ser>
          <c:idx val="2"/>
          <c:order val="1"/>
          <c:tx>
            <c:strRef>
              <c:f>cpu_mv!$F$3</c:f>
              <c:strCache>
                <c:ptCount val="1"/>
                <c:pt idx="0">
                  <c:v>SIMD-Aware Weight Pruning</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cpu_mv!$C$4:$C$17</c:f>
              <c:numCache>
                <c:formatCode>General</c:formatCode>
                <c:ptCount val="14"/>
                <c:pt idx="0">
                  <c:v>0.99</c:v>
                </c:pt>
                <c:pt idx="1">
                  <c:v>0.98</c:v>
                </c:pt>
                <c:pt idx="2">
                  <c:v>0.97</c:v>
                </c:pt>
                <c:pt idx="3">
                  <c:v>0.96</c:v>
                </c:pt>
                <c:pt idx="4">
                  <c:v>0.9</c:v>
                </c:pt>
                <c:pt idx="5">
                  <c:v>0.8</c:v>
                </c:pt>
                <c:pt idx="6">
                  <c:v>0.7</c:v>
                </c:pt>
                <c:pt idx="7">
                  <c:v>0.6</c:v>
                </c:pt>
                <c:pt idx="8">
                  <c:v>0.5</c:v>
                </c:pt>
                <c:pt idx="9">
                  <c:v>0.4</c:v>
                </c:pt>
                <c:pt idx="10">
                  <c:v>0.3</c:v>
                </c:pt>
                <c:pt idx="11">
                  <c:v>0.2</c:v>
                </c:pt>
                <c:pt idx="12">
                  <c:v>0.1</c:v>
                </c:pt>
                <c:pt idx="13">
                  <c:v>0.0</c:v>
                </c:pt>
              </c:numCache>
            </c:numRef>
          </c:xVal>
          <c:yVal>
            <c:numRef>
              <c:f>cpu_mv!$F$4:$F$17</c:f>
              <c:numCache>
                <c:formatCode>General</c:formatCode>
                <c:ptCount val="14"/>
                <c:pt idx="0">
                  <c:v>0.01276776792</c:v>
                </c:pt>
                <c:pt idx="1">
                  <c:v>0.01803453682</c:v>
                </c:pt>
                <c:pt idx="2">
                  <c:v>0.02303157559</c:v>
                </c:pt>
                <c:pt idx="3">
                  <c:v>0.02887907361</c:v>
                </c:pt>
                <c:pt idx="4">
                  <c:v>0.08111480946</c:v>
                </c:pt>
                <c:pt idx="5">
                  <c:v>0.1986366209</c:v>
                </c:pt>
                <c:pt idx="6">
                  <c:v>0.2944056422</c:v>
                </c:pt>
                <c:pt idx="7">
                  <c:v>0.3928918683</c:v>
                </c:pt>
                <c:pt idx="8">
                  <c:v>0.5049945807</c:v>
                </c:pt>
                <c:pt idx="9">
                  <c:v>0.6141570669</c:v>
                </c:pt>
                <c:pt idx="10">
                  <c:v>0.7128055495</c:v>
                </c:pt>
                <c:pt idx="11">
                  <c:v>0.7967741008</c:v>
                </c:pt>
                <c:pt idx="12">
                  <c:v>0.9016703964</c:v>
                </c:pt>
                <c:pt idx="13">
                  <c:v>1.026928218</c:v>
                </c:pt>
              </c:numCache>
            </c:numRef>
          </c:yVal>
          <c:smooth val="0"/>
        </c:ser>
        <c:dLbls>
          <c:showLegendKey val="0"/>
          <c:showVal val="0"/>
          <c:showCatName val="0"/>
          <c:showSerName val="0"/>
          <c:showPercent val="0"/>
          <c:showBubbleSize val="0"/>
        </c:dLbls>
        <c:axId val="-838792080"/>
        <c:axId val="-837922176"/>
      </c:scatterChart>
      <c:valAx>
        <c:axId val="-838792080"/>
        <c:scaling>
          <c:orientation val="minMax"/>
          <c:max val="1.0"/>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ltLang="zh-CN" dirty="0" smtClean="0"/>
                  <a:t>Pruning</a:t>
                </a:r>
                <a:r>
                  <a:rPr lang="zh-CN" altLang="en-US" dirty="0" smtClean="0"/>
                  <a:t> </a:t>
                </a:r>
                <a:r>
                  <a:rPr lang="en-US" altLang="zh-CN" dirty="0" smtClean="0"/>
                  <a:t>Rate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37922176"/>
        <c:crosses val="autoZero"/>
        <c:crossBetween val="midCat"/>
      </c:valAx>
      <c:valAx>
        <c:axId val="-837922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Relative</a:t>
                </a:r>
                <a:r>
                  <a:rPr lang="zh-CN"/>
                  <a:t> </a:t>
                </a:r>
                <a:r>
                  <a:rPr lang="en-US"/>
                  <a:t>Exec.</a:t>
                </a:r>
                <a:r>
                  <a:rPr lang="zh-CN"/>
                  <a:t> </a:t>
                </a:r>
                <a:r>
                  <a:rPr lang="en-US"/>
                  <a:t>Time</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38792080"/>
        <c:crosses val="autoZero"/>
        <c:crossBetween val="midCat"/>
      </c:valAx>
      <c:spPr>
        <a:noFill/>
        <a:ln>
          <a:noFill/>
        </a:ln>
        <a:effectLst/>
      </c:spPr>
    </c:plotArea>
    <c:legend>
      <c:legendPos val="b"/>
      <c:legendEntry>
        <c:idx val="0"/>
        <c:delete val="1"/>
      </c:legendEntry>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565486516842"/>
          <c:y val="0.0562633772744637"/>
          <c:w val="0.766519109801016"/>
          <c:h val="0.603182940933282"/>
        </c:manualLayout>
      </c:layout>
      <c:scatterChart>
        <c:scatterStyle val="lineMarker"/>
        <c:varyColors val="0"/>
        <c:ser>
          <c:idx val="0"/>
          <c:order val="0"/>
          <c:tx>
            <c:strRef>
              <c:f>cpu_mm!$D$3</c:f>
              <c:strCache>
                <c:ptCount val="1"/>
                <c:pt idx="0">
                  <c:v>dense MKL</c:v>
                </c:pt>
              </c:strCache>
            </c:strRef>
          </c:tx>
          <c:spPr>
            <a:ln w="19050" cap="rnd">
              <a:solidFill>
                <a:schemeClr val="tx1"/>
              </a:solidFill>
              <a:round/>
            </a:ln>
            <a:effectLst/>
          </c:spPr>
          <c:marker>
            <c:symbol val="none"/>
          </c:marker>
          <c:xVal>
            <c:numRef>
              <c:f>cpu_mm!$C$4:$C$14</c:f>
              <c:numCache>
                <c:formatCode>General</c:formatCode>
                <c:ptCount val="11"/>
                <c:pt idx="0">
                  <c:v>1.0</c:v>
                </c:pt>
                <c:pt idx="1">
                  <c:v>0.99</c:v>
                </c:pt>
                <c:pt idx="2">
                  <c:v>0.98</c:v>
                </c:pt>
                <c:pt idx="3">
                  <c:v>0.95</c:v>
                </c:pt>
                <c:pt idx="4">
                  <c:v>0.9</c:v>
                </c:pt>
                <c:pt idx="5">
                  <c:v>0.8</c:v>
                </c:pt>
                <c:pt idx="6">
                  <c:v>0.7</c:v>
                </c:pt>
                <c:pt idx="7">
                  <c:v>0.6</c:v>
                </c:pt>
                <c:pt idx="8">
                  <c:v>0.5</c:v>
                </c:pt>
                <c:pt idx="9">
                  <c:v>0.4</c:v>
                </c:pt>
                <c:pt idx="10">
                  <c:v>0.3</c:v>
                </c:pt>
              </c:numCache>
            </c:numRef>
          </c:xVal>
          <c:yVal>
            <c:numRef>
              <c:f>cpu_mm!$D$4:$D$14</c:f>
              <c:numCache>
                <c:formatCode>General</c:formatCode>
                <c:ptCount val="11"/>
                <c:pt idx="0">
                  <c:v>1.0</c:v>
                </c:pt>
                <c:pt idx="1">
                  <c:v>1.0</c:v>
                </c:pt>
                <c:pt idx="2">
                  <c:v>1.0</c:v>
                </c:pt>
                <c:pt idx="3">
                  <c:v>1.0</c:v>
                </c:pt>
                <c:pt idx="4">
                  <c:v>1.0</c:v>
                </c:pt>
                <c:pt idx="5">
                  <c:v>1.0</c:v>
                </c:pt>
                <c:pt idx="6">
                  <c:v>1.0</c:v>
                </c:pt>
                <c:pt idx="7">
                  <c:v>1.0</c:v>
                </c:pt>
                <c:pt idx="8">
                  <c:v>1.0</c:v>
                </c:pt>
                <c:pt idx="9">
                  <c:v>1.0</c:v>
                </c:pt>
                <c:pt idx="10">
                  <c:v>1.0</c:v>
                </c:pt>
              </c:numCache>
            </c:numRef>
          </c:yVal>
          <c:smooth val="0"/>
        </c:ser>
        <c:ser>
          <c:idx val="2"/>
          <c:order val="1"/>
          <c:tx>
            <c:strRef>
              <c:f>cpu_mm!$F$3</c:f>
              <c:strCache>
                <c:ptCount val="1"/>
                <c:pt idx="0">
                  <c:v>SIMD-Aware Weight Pruning</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cpu_mm!$C$5:$C$14</c:f>
              <c:numCache>
                <c:formatCode>General</c:formatCode>
                <c:ptCount val="10"/>
                <c:pt idx="0">
                  <c:v>0.99</c:v>
                </c:pt>
                <c:pt idx="1">
                  <c:v>0.98</c:v>
                </c:pt>
                <c:pt idx="2">
                  <c:v>0.95</c:v>
                </c:pt>
                <c:pt idx="3">
                  <c:v>0.9</c:v>
                </c:pt>
                <c:pt idx="4">
                  <c:v>0.8</c:v>
                </c:pt>
                <c:pt idx="5">
                  <c:v>0.7</c:v>
                </c:pt>
                <c:pt idx="6">
                  <c:v>0.6</c:v>
                </c:pt>
                <c:pt idx="7">
                  <c:v>0.5</c:v>
                </c:pt>
                <c:pt idx="8">
                  <c:v>0.4</c:v>
                </c:pt>
                <c:pt idx="9">
                  <c:v>0.3</c:v>
                </c:pt>
              </c:numCache>
            </c:numRef>
          </c:xVal>
          <c:yVal>
            <c:numRef>
              <c:f>cpu_mm!$F$5:$F$14</c:f>
              <c:numCache>
                <c:formatCode>General</c:formatCode>
                <c:ptCount val="10"/>
                <c:pt idx="0">
                  <c:v>0.1545038114</c:v>
                </c:pt>
                <c:pt idx="1">
                  <c:v>0.2238182307</c:v>
                </c:pt>
                <c:pt idx="2">
                  <c:v>0.3864119936</c:v>
                </c:pt>
                <c:pt idx="3">
                  <c:v>0.6688205426</c:v>
                </c:pt>
                <c:pt idx="4">
                  <c:v>1.197288187</c:v>
                </c:pt>
                <c:pt idx="5">
                  <c:v>1.758960995</c:v>
                </c:pt>
                <c:pt idx="6">
                  <c:v>2.282823787</c:v>
                </c:pt>
                <c:pt idx="7">
                  <c:v>2.834434171</c:v>
                </c:pt>
                <c:pt idx="8">
                  <c:v>3.367876863</c:v>
                </c:pt>
                <c:pt idx="9">
                  <c:v>3.912674385999999</c:v>
                </c:pt>
              </c:numCache>
            </c:numRef>
          </c:yVal>
          <c:smooth val="0"/>
        </c:ser>
        <c:dLbls>
          <c:showLegendKey val="0"/>
          <c:showVal val="0"/>
          <c:showCatName val="0"/>
          <c:showSerName val="0"/>
          <c:showPercent val="0"/>
          <c:showBubbleSize val="0"/>
        </c:dLbls>
        <c:axId val="-838167200"/>
        <c:axId val="-838294448"/>
      </c:scatterChart>
      <c:valAx>
        <c:axId val="-838167200"/>
        <c:scaling>
          <c:orientation val="minMax"/>
          <c:max val="1.0"/>
          <c:min val="0.7"/>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ltLang="zh-CN" dirty="0" smtClean="0"/>
                  <a:t>Pruning</a:t>
                </a:r>
                <a:r>
                  <a:rPr lang="zh-CN" altLang="en-US" baseline="0" dirty="0" smtClean="0"/>
                  <a:t> </a:t>
                </a:r>
                <a:r>
                  <a:rPr lang="en-US" altLang="zh-CN" baseline="0" dirty="0" smtClean="0"/>
                  <a:t>Rate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38294448"/>
        <c:crosses val="autoZero"/>
        <c:crossBetween val="midCat"/>
      </c:valAx>
      <c:valAx>
        <c:axId val="-838294448"/>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1400" b="0" i="0" u="none" strike="noStrike" kern="1200" baseline="0">
                    <a:solidFill>
                      <a:schemeClr val="tx1"/>
                    </a:solidFill>
                    <a:latin typeface="+mn-lt"/>
                    <a:ea typeface="+mn-ea"/>
                    <a:cs typeface="+mn-cs"/>
                  </a:defRPr>
                </a:pPr>
                <a:r>
                  <a:rPr lang="en-US"/>
                  <a:t>Relative Exec. Time</a:t>
                </a:r>
              </a:p>
            </c:rich>
          </c:tx>
          <c:layout/>
          <c:overlay val="0"/>
          <c:spPr>
            <a:noFill/>
            <a:ln>
              <a:noFill/>
            </a:ln>
            <a:effectLst/>
          </c:spPr>
          <c:txPr>
            <a:bodyPr rot="-5400000" spcFirstLastPara="1" vertOverflow="ellipsis" vert="horz" wrap="square" anchor="ctr" anchorCtr="1"/>
            <a:lstStyle/>
            <a:p>
              <a:pPr algn="ctr" rtl="0">
                <a:defRPr sz="1400" b="0" i="0" u="none" strike="noStrike" kern="1200" baseline="0">
                  <a:solidFill>
                    <a:schemeClr val="tx1"/>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38167200"/>
        <c:crosses val="autoZero"/>
        <c:crossBetween val="midCat"/>
        <c:majorUnit val="0.5"/>
      </c:valAx>
      <c:spPr>
        <a:noFill/>
        <a:ln>
          <a:noFill/>
        </a:ln>
        <a:effectLst/>
      </c:spPr>
    </c:plotArea>
    <c:legend>
      <c:legendPos val="b"/>
      <c:legendEntry>
        <c:idx val="0"/>
        <c:delete val="1"/>
      </c:legendEntry>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Model</a:t>
            </a:r>
            <a:r>
              <a:rPr lang="zh-CN" sz="2000"/>
              <a:t> </a:t>
            </a:r>
            <a:r>
              <a:rPr lang="en-US" sz="2000"/>
              <a:t>Size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4494704130316"/>
          <c:y val="0.160779128502787"/>
          <c:w val="0.859485353344509"/>
          <c:h val="0.468399471107284"/>
        </c:manualLayout>
      </c:layout>
      <c:barChart>
        <c:barDir val="col"/>
        <c:grouping val="clustered"/>
        <c:varyColors val="0"/>
        <c:ser>
          <c:idx val="0"/>
          <c:order val="0"/>
          <c:tx>
            <c:strRef>
              <c:f>results_low!$B$15</c:f>
              <c:strCache>
                <c:ptCount val="1"/>
                <c:pt idx="0">
                  <c:v>Original</c:v>
                </c:pt>
              </c:strCache>
            </c:strRef>
          </c:tx>
          <c:spPr>
            <a:solidFill>
              <a:schemeClr val="accent1"/>
            </a:solidFill>
            <a:ln>
              <a:noFill/>
            </a:ln>
            <a:effectLst/>
          </c:spPr>
          <c:invertIfNegative val="0"/>
          <c:dPt>
            <c:idx val="3"/>
            <c:invertIfNegative val="0"/>
            <c:bubble3D val="0"/>
            <c:spPr>
              <a:solidFill>
                <a:schemeClr val="accent3">
                  <a:lumMod val="60000"/>
                  <a:lumOff val="40000"/>
                </a:schemeClr>
              </a:solidFill>
              <a:ln>
                <a:noFill/>
              </a:ln>
              <a:effectLst/>
            </c:spPr>
          </c:dPt>
          <c:dPt>
            <c:idx val="4"/>
            <c:invertIfNegative val="0"/>
            <c:bubble3D val="0"/>
            <c:spPr>
              <a:solidFill>
                <a:schemeClr val="accent3">
                  <a:lumMod val="60000"/>
                  <a:lumOff val="40000"/>
                </a:schemeClr>
              </a:solidFill>
              <a:ln>
                <a:noFill/>
              </a:ln>
              <a:effectLst/>
            </c:spPr>
          </c:dPt>
          <c:cat>
            <c:strRef>
              <c:f>results_low!$A$16:$A$21</c:f>
              <c:strCache>
                <c:ptCount val="6"/>
                <c:pt idx="0">
                  <c:v>LeNet-300-100</c:v>
                </c:pt>
                <c:pt idx="1">
                  <c:v>LeNet-5</c:v>
                </c:pt>
                <c:pt idx="2">
                  <c:v>ConvNet</c:v>
                </c:pt>
                <c:pt idx="3">
                  <c:v>NIN</c:v>
                </c:pt>
                <c:pt idx="4">
                  <c:v>AlexNet</c:v>
                </c:pt>
                <c:pt idx="5">
                  <c:v>geomean</c:v>
                </c:pt>
              </c:strCache>
            </c:strRef>
          </c:cat>
          <c:val>
            <c:numRef>
              <c:f>results_low!$B$16:$B$21</c:f>
              <c:numCache>
                <c:formatCode>General</c:formatCode>
                <c:ptCount val="6"/>
                <c:pt idx="0">
                  <c:v>1.0</c:v>
                </c:pt>
                <c:pt idx="1">
                  <c:v>1.0</c:v>
                </c:pt>
                <c:pt idx="2">
                  <c:v>1.0</c:v>
                </c:pt>
                <c:pt idx="3">
                  <c:v>1.0</c:v>
                </c:pt>
                <c:pt idx="4">
                  <c:v>1.0</c:v>
                </c:pt>
                <c:pt idx="5">
                  <c:v>1.0</c:v>
                </c:pt>
              </c:numCache>
            </c:numRef>
          </c:val>
        </c:ser>
        <c:ser>
          <c:idx val="1"/>
          <c:order val="1"/>
          <c:tx>
            <c:strRef>
              <c:f>results_low!$C$15</c:f>
              <c:strCache>
                <c:ptCount val="1"/>
                <c:pt idx="0">
                  <c:v>Traditional</c:v>
                </c:pt>
              </c:strCache>
            </c:strRef>
          </c:tx>
          <c:spPr>
            <a:solidFill>
              <a:schemeClr val="accent2"/>
            </a:solidFill>
            <a:ln>
              <a:noFill/>
            </a:ln>
            <a:effectLst/>
          </c:spPr>
          <c:invertIfNegative val="0"/>
          <c:cat>
            <c:strRef>
              <c:f>results_low!$A$16:$A$21</c:f>
              <c:strCache>
                <c:ptCount val="6"/>
                <c:pt idx="0">
                  <c:v>LeNet-300-100</c:v>
                </c:pt>
                <c:pt idx="1">
                  <c:v>LeNet-5</c:v>
                </c:pt>
                <c:pt idx="2">
                  <c:v>ConvNet</c:v>
                </c:pt>
                <c:pt idx="3">
                  <c:v>NIN</c:v>
                </c:pt>
                <c:pt idx="4">
                  <c:v>AlexNet</c:v>
                </c:pt>
                <c:pt idx="5">
                  <c:v>geomean</c:v>
                </c:pt>
              </c:strCache>
            </c:strRef>
          </c:cat>
          <c:val>
            <c:numRef>
              <c:f>results_low!$C$16:$C$21</c:f>
              <c:numCache>
                <c:formatCode>General</c:formatCode>
                <c:ptCount val="6"/>
                <c:pt idx="0">
                  <c:v>0.09311795642</c:v>
                </c:pt>
                <c:pt idx="1">
                  <c:v>0.07077351916</c:v>
                </c:pt>
                <c:pt idx="2">
                  <c:v>0.4828264758</c:v>
                </c:pt>
                <c:pt idx="5">
                  <c:v>0.147083888</c:v>
                </c:pt>
              </c:numCache>
            </c:numRef>
          </c:val>
        </c:ser>
        <c:ser>
          <c:idx val="3"/>
          <c:order val="2"/>
          <c:tx>
            <c:strRef>
              <c:f>results_low!$E$15</c:f>
              <c:strCache>
                <c:ptCount val="1"/>
                <c:pt idx="0">
                  <c:v>Scalpel</c:v>
                </c:pt>
              </c:strCache>
            </c:strRef>
          </c:tx>
          <c:spPr>
            <a:solidFill>
              <a:schemeClr val="accent6"/>
            </a:solidFill>
            <a:ln>
              <a:noFill/>
            </a:ln>
            <a:effectLst/>
          </c:spPr>
          <c:invertIfNegative val="0"/>
          <c:cat>
            <c:strRef>
              <c:f>results_low!$A$16:$A$21</c:f>
              <c:strCache>
                <c:ptCount val="6"/>
                <c:pt idx="0">
                  <c:v>LeNet-300-100</c:v>
                </c:pt>
                <c:pt idx="1">
                  <c:v>LeNet-5</c:v>
                </c:pt>
                <c:pt idx="2">
                  <c:v>ConvNet</c:v>
                </c:pt>
                <c:pt idx="3">
                  <c:v>NIN</c:v>
                </c:pt>
                <c:pt idx="4">
                  <c:v>AlexNet</c:v>
                </c:pt>
                <c:pt idx="5">
                  <c:v>geomean</c:v>
                </c:pt>
              </c:strCache>
            </c:strRef>
          </c:cat>
          <c:val>
            <c:numRef>
              <c:f>results_low!$E$16:$E$21</c:f>
              <c:numCache>
                <c:formatCode>General</c:formatCode>
                <c:ptCount val="6"/>
                <c:pt idx="0">
                  <c:v>0.06929376409</c:v>
                </c:pt>
                <c:pt idx="1">
                  <c:v>0.06721022067</c:v>
                </c:pt>
                <c:pt idx="2">
                  <c:v>0.4094588551</c:v>
                </c:pt>
                <c:pt idx="5">
                  <c:v>0.1240071084</c:v>
                </c:pt>
              </c:numCache>
            </c:numRef>
          </c:val>
        </c:ser>
        <c:dLbls>
          <c:showLegendKey val="0"/>
          <c:showVal val="0"/>
          <c:showCatName val="0"/>
          <c:showSerName val="0"/>
          <c:showPercent val="0"/>
          <c:showBubbleSize val="0"/>
        </c:dLbls>
        <c:gapWidth val="219"/>
        <c:overlap val="-27"/>
        <c:axId val="-802836688"/>
        <c:axId val="-802834912"/>
      </c:barChart>
      <c:catAx>
        <c:axId val="-80283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02834912"/>
        <c:crosses val="autoZero"/>
        <c:auto val="1"/>
        <c:lblAlgn val="ctr"/>
        <c:lblOffset val="100"/>
        <c:noMultiLvlLbl val="0"/>
      </c:catAx>
      <c:valAx>
        <c:axId val="-802834912"/>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2836688"/>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Exec.</a:t>
            </a:r>
            <a:r>
              <a:rPr lang="en-US" sz="2000" baseline="0"/>
              <a:t> Time</a:t>
            </a:r>
            <a:endParaRPr lang="en-US" sz="2000"/>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results_low!$B$1</c:f>
              <c:strCache>
                <c:ptCount val="1"/>
                <c:pt idx="0">
                  <c:v>Original</c:v>
                </c:pt>
              </c:strCache>
            </c:strRef>
          </c:tx>
          <c:spPr>
            <a:solidFill>
              <a:schemeClr val="accent1"/>
            </a:solidFill>
            <a:ln>
              <a:noFill/>
            </a:ln>
            <a:effectLst/>
          </c:spPr>
          <c:invertIfNegative val="0"/>
          <c:dPt>
            <c:idx val="3"/>
            <c:invertIfNegative val="0"/>
            <c:bubble3D val="0"/>
            <c:spPr>
              <a:solidFill>
                <a:schemeClr val="accent3">
                  <a:lumMod val="60000"/>
                  <a:lumOff val="40000"/>
                </a:schemeClr>
              </a:solidFill>
              <a:ln>
                <a:noFill/>
              </a:ln>
              <a:effectLst/>
            </c:spPr>
          </c:dPt>
          <c:dPt>
            <c:idx val="4"/>
            <c:invertIfNegative val="0"/>
            <c:bubble3D val="0"/>
            <c:spPr>
              <a:solidFill>
                <a:schemeClr val="accent3">
                  <a:lumMod val="60000"/>
                  <a:lumOff val="40000"/>
                </a:schemeClr>
              </a:solidFill>
              <a:ln>
                <a:noFill/>
              </a:ln>
              <a:effectLst/>
            </c:spPr>
          </c:dPt>
          <c:cat>
            <c:strRef>
              <c:f>results_low!$A$2:$A$7</c:f>
              <c:strCache>
                <c:ptCount val="6"/>
                <c:pt idx="0">
                  <c:v>LeNet-300-100</c:v>
                </c:pt>
                <c:pt idx="1">
                  <c:v>LeNet-5</c:v>
                </c:pt>
                <c:pt idx="2">
                  <c:v>ConvNet</c:v>
                </c:pt>
                <c:pt idx="3">
                  <c:v>NIN</c:v>
                </c:pt>
                <c:pt idx="4">
                  <c:v>AlexNet</c:v>
                </c:pt>
                <c:pt idx="5">
                  <c:v>geomean</c:v>
                </c:pt>
              </c:strCache>
            </c:strRef>
          </c:cat>
          <c:val>
            <c:numRef>
              <c:f>results_low!$B$2:$B$7</c:f>
              <c:numCache>
                <c:formatCode>General</c:formatCode>
                <c:ptCount val="6"/>
                <c:pt idx="0">
                  <c:v>1.0</c:v>
                </c:pt>
                <c:pt idx="1">
                  <c:v>1.0</c:v>
                </c:pt>
                <c:pt idx="2">
                  <c:v>1.0</c:v>
                </c:pt>
                <c:pt idx="3">
                  <c:v>1.0</c:v>
                </c:pt>
                <c:pt idx="4">
                  <c:v>1.0</c:v>
                </c:pt>
                <c:pt idx="5">
                  <c:v>1.0</c:v>
                </c:pt>
              </c:numCache>
            </c:numRef>
          </c:val>
        </c:ser>
        <c:ser>
          <c:idx val="1"/>
          <c:order val="1"/>
          <c:tx>
            <c:strRef>
              <c:f>results_low!$C$1</c:f>
              <c:strCache>
                <c:ptCount val="1"/>
                <c:pt idx="0">
                  <c:v>Traditional</c:v>
                </c:pt>
              </c:strCache>
            </c:strRef>
          </c:tx>
          <c:spPr>
            <a:solidFill>
              <a:schemeClr val="accent2"/>
            </a:solidFill>
            <a:ln>
              <a:noFill/>
            </a:ln>
            <a:effectLst/>
          </c:spPr>
          <c:invertIfNegative val="0"/>
          <c:cat>
            <c:strRef>
              <c:f>results_low!$A$2:$A$7</c:f>
              <c:strCache>
                <c:ptCount val="6"/>
                <c:pt idx="0">
                  <c:v>LeNet-300-100</c:v>
                </c:pt>
                <c:pt idx="1">
                  <c:v>LeNet-5</c:v>
                </c:pt>
                <c:pt idx="2">
                  <c:v>ConvNet</c:v>
                </c:pt>
                <c:pt idx="3">
                  <c:v>NIN</c:v>
                </c:pt>
                <c:pt idx="4">
                  <c:v>AlexNet</c:v>
                </c:pt>
                <c:pt idx="5">
                  <c:v>geomean</c:v>
                </c:pt>
              </c:strCache>
            </c:strRef>
          </c:cat>
          <c:val>
            <c:numRef>
              <c:f>results_low!$C$2:$C$7</c:f>
              <c:numCache>
                <c:formatCode>General</c:formatCode>
                <c:ptCount val="6"/>
                <c:pt idx="0">
                  <c:v>0.166461847625852</c:v>
                </c:pt>
                <c:pt idx="1">
                  <c:v>0.837623597424101</c:v>
                </c:pt>
                <c:pt idx="2">
                  <c:v>1.047138843776952</c:v>
                </c:pt>
                <c:pt idx="5">
                  <c:v>0.526569816775892</c:v>
                </c:pt>
              </c:numCache>
            </c:numRef>
          </c:val>
        </c:ser>
        <c:ser>
          <c:idx val="3"/>
          <c:order val="2"/>
          <c:tx>
            <c:strRef>
              <c:f>results_low!$E$1</c:f>
              <c:strCache>
                <c:ptCount val="1"/>
                <c:pt idx="0">
                  <c:v>Scalpel</c:v>
                </c:pt>
              </c:strCache>
            </c:strRef>
          </c:tx>
          <c:spPr>
            <a:solidFill>
              <a:schemeClr val="accent6"/>
            </a:solidFill>
            <a:ln>
              <a:noFill/>
            </a:ln>
            <a:effectLst/>
          </c:spPr>
          <c:invertIfNegative val="0"/>
          <c:cat>
            <c:strRef>
              <c:f>results_low!$A$2:$A$7</c:f>
              <c:strCache>
                <c:ptCount val="6"/>
                <c:pt idx="0">
                  <c:v>LeNet-300-100</c:v>
                </c:pt>
                <c:pt idx="1">
                  <c:v>LeNet-5</c:v>
                </c:pt>
                <c:pt idx="2">
                  <c:v>ConvNet</c:v>
                </c:pt>
                <c:pt idx="3">
                  <c:v>NIN</c:v>
                </c:pt>
                <c:pt idx="4">
                  <c:v>AlexNet</c:v>
                </c:pt>
                <c:pt idx="5">
                  <c:v>geomean</c:v>
                </c:pt>
              </c:strCache>
            </c:strRef>
          </c:cat>
          <c:val>
            <c:numRef>
              <c:f>results_low!$E$2:$E$7</c:f>
              <c:numCache>
                <c:formatCode>General</c:formatCode>
                <c:ptCount val="6"/>
                <c:pt idx="0">
                  <c:v>0.1090178347138</c:v>
                </c:pt>
                <c:pt idx="1">
                  <c:v>0.285249810432461</c:v>
                </c:pt>
                <c:pt idx="2">
                  <c:v>0.726358880637819</c:v>
                </c:pt>
                <c:pt idx="5">
                  <c:v>0.282677595855763</c:v>
                </c:pt>
              </c:numCache>
            </c:numRef>
          </c:val>
        </c:ser>
        <c:dLbls>
          <c:showLegendKey val="0"/>
          <c:showVal val="0"/>
          <c:showCatName val="0"/>
          <c:showSerName val="0"/>
          <c:showPercent val="0"/>
          <c:showBubbleSize val="0"/>
        </c:dLbls>
        <c:gapWidth val="219"/>
        <c:overlap val="-27"/>
        <c:axId val="-1270555952"/>
        <c:axId val="-1270553904"/>
      </c:barChart>
      <c:catAx>
        <c:axId val="-127055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270553904"/>
        <c:crosses val="autoZero"/>
        <c:auto val="1"/>
        <c:lblAlgn val="ctr"/>
        <c:lblOffset val="100"/>
        <c:noMultiLvlLbl val="0"/>
      </c:catAx>
      <c:valAx>
        <c:axId val="-127055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70555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Exec. Time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5025056869687"/>
          <c:y val="0.167215357950111"/>
          <c:w val="0.85877218487922"/>
          <c:h val="0.461963429590813"/>
        </c:manualLayout>
      </c:layout>
      <c:barChart>
        <c:barDir val="col"/>
        <c:grouping val="clustered"/>
        <c:varyColors val="0"/>
        <c:ser>
          <c:idx val="0"/>
          <c:order val="0"/>
          <c:tx>
            <c:strRef>
              <c:f>result_moderate!$C$3</c:f>
              <c:strCache>
                <c:ptCount val="1"/>
                <c:pt idx="0">
                  <c:v>Original</c:v>
                </c:pt>
              </c:strCache>
            </c:strRef>
          </c:tx>
          <c:spPr>
            <a:solidFill>
              <a:schemeClr val="accent1"/>
            </a:solidFill>
            <a:ln>
              <a:noFill/>
            </a:ln>
            <a:effectLst/>
          </c:spPr>
          <c:invertIfNegative val="0"/>
          <c:cat>
            <c:strRef>
              <c:f>result_moderate!$B$4:$B$9</c:f>
              <c:strCache>
                <c:ptCount val="6"/>
                <c:pt idx="0">
                  <c:v>LeNet-300-100</c:v>
                </c:pt>
                <c:pt idx="1">
                  <c:v>LeNet-5</c:v>
                </c:pt>
                <c:pt idx="2">
                  <c:v>ConvNet</c:v>
                </c:pt>
                <c:pt idx="3">
                  <c:v>NIN</c:v>
                </c:pt>
                <c:pt idx="4">
                  <c:v>AlexNet</c:v>
                </c:pt>
                <c:pt idx="5">
                  <c:v>geomean</c:v>
                </c:pt>
              </c:strCache>
            </c:strRef>
          </c:cat>
          <c:val>
            <c:numRef>
              <c:f>result_moderate!$C$4:$C$9</c:f>
              <c:numCache>
                <c:formatCode>General</c:formatCode>
                <c:ptCount val="6"/>
                <c:pt idx="0">
                  <c:v>1.0</c:v>
                </c:pt>
                <c:pt idx="1">
                  <c:v>1.0</c:v>
                </c:pt>
                <c:pt idx="2">
                  <c:v>1.0</c:v>
                </c:pt>
                <c:pt idx="3">
                  <c:v>1.0</c:v>
                </c:pt>
                <c:pt idx="4">
                  <c:v>1.0</c:v>
                </c:pt>
                <c:pt idx="5">
                  <c:v>1.0</c:v>
                </c:pt>
              </c:numCache>
            </c:numRef>
          </c:val>
        </c:ser>
        <c:ser>
          <c:idx val="1"/>
          <c:order val="1"/>
          <c:tx>
            <c:strRef>
              <c:f>result_moderate!$D$3</c:f>
              <c:strCache>
                <c:ptCount val="1"/>
                <c:pt idx="0">
                  <c:v>Traditional</c:v>
                </c:pt>
              </c:strCache>
            </c:strRef>
          </c:tx>
          <c:spPr>
            <a:solidFill>
              <a:schemeClr val="accent2"/>
            </a:solidFill>
            <a:ln>
              <a:noFill/>
            </a:ln>
            <a:effectLst/>
          </c:spPr>
          <c:invertIfNegative val="0"/>
          <c:cat>
            <c:strRef>
              <c:f>result_moderate!$B$4:$B$9</c:f>
              <c:strCache>
                <c:ptCount val="6"/>
                <c:pt idx="0">
                  <c:v>LeNet-300-100</c:v>
                </c:pt>
                <c:pt idx="1">
                  <c:v>LeNet-5</c:v>
                </c:pt>
                <c:pt idx="2">
                  <c:v>ConvNet</c:v>
                </c:pt>
                <c:pt idx="3">
                  <c:v>NIN</c:v>
                </c:pt>
                <c:pt idx="4">
                  <c:v>AlexNet</c:v>
                </c:pt>
                <c:pt idx="5">
                  <c:v>geomean</c:v>
                </c:pt>
              </c:strCache>
            </c:strRef>
          </c:cat>
          <c:val>
            <c:numRef>
              <c:f>result_moderate!$D$4:$D$9</c:f>
              <c:numCache>
                <c:formatCode>General</c:formatCode>
                <c:ptCount val="6"/>
                <c:pt idx="0">
                  <c:v>0.264492632305401</c:v>
                </c:pt>
                <c:pt idx="1">
                  <c:v>0.647213843846647</c:v>
                </c:pt>
                <c:pt idx="2">
                  <c:v>1.263615308687637</c:v>
                </c:pt>
                <c:pt idx="3">
                  <c:v>2.707743336706808</c:v>
                </c:pt>
                <c:pt idx="4">
                  <c:v>1.247487002925674</c:v>
                </c:pt>
                <c:pt idx="5">
                  <c:v>0.939169448171455</c:v>
                </c:pt>
              </c:numCache>
            </c:numRef>
          </c:val>
        </c:ser>
        <c:ser>
          <c:idx val="3"/>
          <c:order val="2"/>
          <c:tx>
            <c:strRef>
              <c:f>result_moderate!$F$3</c:f>
              <c:strCache>
                <c:ptCount val="1"/>
                <c:pt idx="0">
                  <c:v>Scalpel</c:v>
                </c:pt>
              </c:strCache>
            </c:strRef>
          </c:tx>
          <c:spPr>
            <a:solidFill>
              <a:schemeClr val="accent6"/>
            </a:solidFill>
            <a:ln>
              <a:noFill/>
            </a:ln>
            <a:effectLst/>
          </c:spPr>
          <c:invertIfNegative val="0"/>
          <c:cat>
            <c:strRef>
              <c:f>result_moderate!$B$4:$B$9</c:f>
              <c:strCache>
                <c:ptCount val="6"/>
                <c:pt idx="0">
                  <c:v>LeNet-300-100</c:v>
                </c:pt>
                <c:pt idx="1">
                  <c:v>LeNet-5</c:v>
                </c:pt>
                <c:pt idx="2">
                  <c:v>ConvNet</c:v>
                </c:pt>
                <c:pt idx="3">
                  <c:v>NIN</c:v>
                </c:pt>
                <c:pt idx="4">
                  <c:v>AlexNet</c:v>
                </c:pt>
                <c:pt idx="5">
                  <c:v>geomean</c:v>
                </c:pt>
              </c:strCache>
            </c:strRef>
          </c:cat>
          <c:val>
            <c:numRef>
              <c:f>result_moderate!$F$4:$F$9</c:f>
              <c:numCache>
                <c:formatCode>General</c:formatCode>
                <c:ptCount val="6"/>
                <c:pt idx="0">
                  <c:v>0.14581738428352</c:v>
                </c:pt>
                <c:pt idx="1">
                  <c:v>0.241073117600721</c:v>
                </c:pt>
                <c:pt idx="2">
                  <c:v>0.632810835959637</c:v>
                </c:pt>
                <c:pt idx="3">
                  <c:v>0.818580409242825</c:v>
                </c:pt>
                <c:pt idx="4">
                  <c:v>0.453577873772082</c:v>
                </c:pt>
                <c:pt idx="5">
                  <c:v>0.383167830921452</c:v>
                </c:pt>
              </c:numCache>
            </c:numRef>
          </c:val>
        </c:ser>
        <c:dLbls>
          <c:showLegendKey val="0"/>
          <c:showVal val="0"/>
          <c:showCatName val="0"/>
          <c:showSerName val="0"/>
          <c:showPercent val="0"/>
          <c:showBubbleSize val="0"/>
        </c:dLbls>
        <c:gapWidth val="219"/>
        <c:overlap val="-27"/>
        <c:axId val="-1269959552"/>
        <c:axId val="-1269957776"/>
      </c:barChart>
      <c:catAx>
        <c:axId val="-126995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269957776"/>
        <c:crosses val="autoZero"/>
        <c:auto val="1"/>
        <c:lblAlgn val="ctr"/>
        <c:lblOffset val="100"/>
        <c:noMultiLvlLbl val="0"/>
      </c:catAx>
      <c:valAx>
        <c:axId val="-1269957776"/>
        <c:scaling>
          <c:orientation val="minMax"/>
          <c:max val="1.4"/>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69959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a:t>Relative</a:t>
            </a:r>
            <a:r>
              <a:rPr lang="zh-CN" sz="2000"/>
              <a:t> </a:t>
            </a:r>
            <a:r>
              <a:rPr lang="en-US" sz="2000"/>
              <a:t>Model</a:t>
            </a:r>
            <a:r>
              <a:rPr lang="zh-CN" sz="2000"/>
              <a:t> </a:t>
            </a:r>
            <a:r>
              <a:rPr lang="en-US" sz="2000"/>
              <a:t>Size</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result_moderate!$C$16</c:f>
              <c:strCache>
                <c:ptCount val="1"/>
                <c:pt idx="0">
                  <c:v>Original</c:v>
                </c:pt>
              </c:strCache>
            </c:strRef>
          </c:tx>
          <c:spPr>
            <a:solidFill>
              <a:schemeClr val="accent1"/>
            </a:solidFill>
            <a:ln>
              <a:noFill/>
            </a:ln>
            <a:effectLst/>
          </c:spPr>
          <c:invertIfNegative val="0"/>
          <c:cat>
            <c:strRef>
              <c:f>result_moderate!$B$17:$B$22</c:f>
              <c:strCache>
                <c:ptCount val="6"/>
                <c:pt idx="0">
                  <c:v>LeNet-300-100</c:v>
                </c:pt>
                <c:pt idx="1">
                  <c:v>LeNet-5</c:v>
                </c:pt>
                <c:pt idx="2">
                  <c:v>ConvNet</c:v>
                </c:pt>
                <c:pt idx="3">
                  <c:v>NIN</c:v>
                </c:pt>
                <c:pt idx="4">
                  <c:v>AlexNet</c:v>
                </c:pt>
                <c:pt idx="5">
                  <c:v>geomean</c:v>
                </c:pt>
              </c:strCache>
            </c:strRef>
          </c:cat>
          <c:val>
            <c:numRef>
              <c:f>result_moderate!$C$17:$C$22</c:f>
              <c:numCache>
                <c:formatCode>General</c:formatCode>
                <c:ptCount val="6"/>
                <c:pt idx="0">
                  <c:v>1.0</c:v>
                </c:pt>
                <c:pt idx="1">
                  <c:v>1.0</c:v>
                </c:pt>
                <c:pt idx="2">
                  <c:v>1.0</c:v>
                </c:pt>
                <c:pt idx="3">
                  <c:v>1.0</c:v>
                </c:pt>
                <c:pt idx="4">
                  <c:v>1.0</c:v>
                </c:pt>
                <c:pt idx="5">
                  <c:v>1.0</c:v>
                </c:pt>
              </c:numCache>
            </c:numRef>
          </c:val>
        </c:ser>
        <c:ser>
          <c:idx val="1"/>
          <c:order val="1"/>
          <c:tx>
            <c:strRef>
              <c:f>result_moderate!$D$16</c:f>
              <c:strCache>
                <c:ptCount val="1"/>
                <c:pt idx="0">
                  <c:v>Traditional</c:v>
                </c:pt>
              </c:strCache>
            </c:strRef>
          </c:tx>
          <c:spPr>
            <a:solidFill>
              <a:schemeClr val="accent2"/>
            </a:solidFill>
            <a:ln>
              <a:noFill/>
            </a:ln>
            <a:effectLst/>
          </c:spPr>
          <c:invertIfNegative val="0"/>
          <c:cat>
            <c:strRef>
              <c:f>result_moderate!$B$17:$B$22</c:f>
              <c:strCache>
                <c:ptCount val="6"/>
                <c:pt idx="0">
                  <c:v>LeNet-300-100</c:v>
                </c:pt>
                <c:pt idx="1">
                  <c:v>LeNet-5</c:v>
                </c:pt>
                <c:pt idx="2">
                  <c:v>ConvNet</c:v>
                </c:pt>
                <c:pt idx="3">
                  <c:v>NIN</c:v>
                </c:pt>
                <c:pt idx="4">
                  <c:v>AlexNet</c:v>
                </c:pt>
                <c:pt idx="5">
                  <c:v>geomean</c:v>
                </c:pt>
              </c:strCache>
            </c:strRef>
          </c:cat>
          <c:val>
            <c:numRef>
              <c:f>result_moderate!$D$17:$D$22</c:f>
              <c:numCache>
                <c:formatCode>General</c:formatCode>
                <c:ptCount val="6"/>
                <c:pt idx="0">
                  <c:v>0.09311795642</c:v>
                </c:pt>
                <c:pt idx="1">
                  <c:v>0.07077351916</c:v>
                </c:pt>
                <c:pt idx="2">
                  <c:v>0.4828264758</c:v>
                </c:pt>
                <c:pt idx="3">
                  <c:v>1.185169765</c:v>
                </c:pt>
                <c:pt idx="4">
                  <c:v>0.2231651016</c:v>
                </c:pt>
                <c:pt idx="5">
                  <c:v>0.2426724249</c:v>
                </c:pt>
              </c:numCache>
            </c:numRef>
          </c:val>
        </c:ser>
        <c:ser>
          <c:idx val="3"/>
          <c:order val="2"/>
          <c:tx>
            <c:strRef>
              <c:f>result_moderate!$F$16</c:f>
              <c:strCache>
                <c:ptCount val="1"/>
                <c:pt idx="0">
                  <c:v>Scalpel</c:v>
                </c:pt>
              </c:strCache>
            </c:strRef>
          </c:tx>
          <c:spPr>
            <a:solidFill>
              <a:schemeClr val="accent6"/>
            </a:solidFill>
            <a:ln>
              <a:noFill/>
            </a:ln>
            <a:effectLst/>
          </c:spPr>
          <c:invertIfNegative val="0"/>
          <c:cat>
            <c:strRef>
              <c:f>result_moderate!$B$17:$B$22</c:f>
              <c:strCache>
                <c:ptCount val="6"/>
                <c:pt idx="0">
                  <c:v>LeNet-300-100</c:v>
                </c:pt>
                <c:pt idx="1">
                  <c:v>LeNet-5</c:v>
                </c:pt>
                <c:pt idx="2">
                  <c:v>ConvNet</c:v>
                </c:pt>
                <c:pt idx="3">
                  <c:v>NIN</c:v>
                </c:pt>
                <c:pt idx="4">
                  <c:v>AlexNet</c:v>
                </c:pt>
                <c:pt idx="5">
                  <c:v>geomean</c:v>
                </c:pt>
              </c:strCache>
            </c:strRef>
          </c:cat>
          <c:val>
            <c:numRef>
              <c:f>result_moderate!$F$17:$F$22</c:f>
              <c:numCache>
                <c:formatCode>General</c:formatCode>
                <c:ptCount val="6"/>
                <c:pt idx="0">
                  <c:v>0.07080390684</c:v>
                </c:pt>
                <c:pt idx="1">
                  <c:v>0.05199535424</c:v>
                </c:pt>
                <c:pt idx="2">
                  <c:v>0.4428220036</c:v>
                </c:pt>
                <c:pt idx="3">
                  <c:v>0.8115948333</c:v>
                </c:pt>
                <c:pt idx="4">
                  <c:v>0.1305891547</c:v>
                </c:pt>
                <c:pt idx="5">
                  <c:v>0.1768070052</c:v>
                </c:pt>
              </c:numCache>
            </c:numRef>
          </c:val>
        </c:ser>
        <c:dLbls>
          <c:showLegendKey val="0"/>
          <c:showVal val="0"/>
          <c:showCatName val="0"/>
          <c:showSerName val="0"/>
          <c:showPercent val="0"/>
          <c:showBubbleSize val="0"/>
        </c:dLbls>
        <c:gapWidth val="219"/>
        <c:overlap val="-27"/>
        <c:axId val="-801382528"/>
        <c:axId val="-801380752"/>
      </c:barChart>
      <c:catAx>
        <c:axId val="-80138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01380752"/>
        <c:crosses val="autoZero"/>
        <c:auto val="1"/>
        <c:lblAlgn val="ctr"/>
        <c:lblOffset val="100"/>
        <c:noMultiLvlLbl val="0"/>
      </c:catAx>
      <c:valAx>
        <c:axId val="-801380752"/>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01382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C2A967-63AD-464D-9544-74CB2DC28D79}" type="datetimeFigureOut">
              <a:rPr lang="en-US" smtClean="0"/>
              <a:t>6/28/17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945731-46FD-EC46-8923-6CF5B19E6662}" type="slidenum">
              <a:rPr lang="en-US" smtClean="0"/>
              <a:t>‹#›</a:t>
            </a:fld>
            <a:endParaRPr lang="en-US"/>
          </a:p>
        </p:txBody>
      </p:sp>
    </p:spTree>
    <p:extLst>
      <p:ext uri="{BB962C8B-B14F-4D97-AF65-F5344CB8AC3E}">
        <p14:creationId xmlns:p14="http://schemas.microsoft.com/office/powerpoint/2010/main" val="1622143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84964-68F5-114C-AF2E-0985AF1382C6}" type="datetimeFigureOut">
              <a:rPr lang="en-US" smtClean="0"/>
              <a:t>6/28/17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A42D7-DC0D-724C-BF29-9944A2EA252A}" type="slidenum">
              <a:rPr lang="en-US" smtClean="0"/>
              <a:t>‹#›</a:t>
            </a:fld>
            <a:endParaRPr lang="en-US"/>
          </a:p>
        </p:txBody>
      </p:sp>
    </p:spTree>
    <p:extLst>
      <p:ext uri="{BB962C8B-B14F-4D97-AF65-F5344CB8AC3E}">
        <p14:creationId xmlns:p14="http://schemas.microsoft.com/office/powerpoint/2010/main" val="87153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altLang="zh-CN" sz="1200" b="0" i="0" u="none" strike="noStrike" kern="1200" dirty="0" smtClean="0">
                <a:solidFill>
                  <a:schemeClr val="tx1"/>
                </a:solidFill>
                <a:effectLst/>
                <a:latin typeface="+mn-lt"/>
                <a:ea typeface="+mn-ea"/>
                <a:cs typeface="+mn-cs"/>
              </a:rPr>
              <a:t>Thanks</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for</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introduction</a:t>
            </a:r>
            <a:r>
              <a:rPr lang="en-US" sz="1200" b="0" i="0" u="none" strike="noStrike" kern="1200" dirty="0" smtClean="0">
                <a:solidFill>
                  <a:schemeClr val="tx1"/>
                </a:solidFill>
                <a:effectLst/>
                <a:latin typeface="+mn-lt"/>
                <a:ea typeface="+mn-ea"/>
                <a:cs typeface="+mn-cs"/>
              </a:rPr>
              <a:t>. Hi everyone, </a:t>
            </a:r>
            <a:r>
              <a:rPr lang="en-US" altLang="zh-CN" sz="1200" b="0" i="0" u="none" strike="noStrike" kern="1200" dirty="0" smtClean="0">
                <a:solidFill>
                  <a:schemeClr val="tx1"/>
                </a:solidFill>
                <a:effectLst/>
                <a:latin typeface="+mn-lt"/>
                <a:ea typeface="+mn-ea"/>
                <a:cs typeface="+mn-cs"/>
              </a:rPr>
              <a:t>t</a:t>
            </a:r>
            <a:r>
              <a:rPr lang="en-US" sz="1200" b="0" i="0" u="none" strike="noStrike" kern="1200" dirty="0" smtClean="0">
                <a:solidFill>
                  <a:schemeClr val="tx1"/>
                </a:solidFill>
                <a:effectLst/>
                <a:latin typeface="+mn-lt"/>
                <a:ea typeface="+mn-ea"/>
                <a:cs typeface="+mn-cs"/>
              </a:rPr>
              <a:t>oday</a:t>
            </a:r>
            <a:r>
              <a:rPr lang="en-US" sz="1200" b="0" i="0" u="none" strike="noStrike" kern="1200" dirty="0" smtClean="0">
                <a:solidFill>
                  <a:schemeClr val="tx1"/>
                </a:solidFill>
                <a:effectLst/>
                <a:latin typeface="+mn-lt"/>
                <a:ea typeface="+mn-ea"/>
                <a:cs typeface="+mn-cs"/>
              </a:rPr>
              <a:t>, I am presenting my work scalpel: customizing DNN pruning to the underlying hardware parallelism.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a:t>
            </a:fld>
            <a:endParaRPr lang="en-US"/>
          </a:p>
        </p:txBody>
      </p:sp>
    </p:spTree>
    <p:extLst>
      <p:ext uri="{BB962C8B-B14F-4D97-AF65-F5344CB8AC3E}">
        <p14:creationId xmlns:p14="http://schemas.microsoft.com/office/powerpoint/2010/main" val="2022406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These two problems can be solved by putting weights into aligned groups. Assume now all the remaining weights are in aligned groups. The group width equals to the SIMD width which is 2. Then the weight groups are recorded in the same weight array. But the index array will record only the column index of the first element in each weight group. To perform the computation, we can load one group of weights and the corresponding index. The index is used to load the group of input values to perform two MAC operations at the same time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generate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first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temporary</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output</a:t>
            </a:r>
            <a:r>
              <a:rPr lang="en-US" sz="1200" b="0" i="0" u="none" strike="noStrike" kern="1200" dirty="0" smtClean="0">
                <a:solidFill>
                  <a:schemeClr val="tx1"/>
                </a:solidFill>
                <a:effectLst/>
                <a:latin typeface="+mn-lt"/>
                <a:ea typeface="+mn-ea"/>
                <a:cs typeface="+mn-cs"/>
              </a:rPr>
              <a:t>. Then we can move to the next pair of weights and get the final output value. As shown here, by forcing the weights to be in aligned groups, the SIMD units can be fully utilized in the computation. Also, since each weight group is sharing the same index, the number of required column indexes can be dramatically reduced.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10</a:t>
            </a:fld>
            <a:endParaRPr lang="en-US"/>
          </a:p>
        </p:txBody>
      </p:sp>
    </p:spTree>
    <p:extLst>
      <p:ext uri="{BB962C8B-B14F-4D97-AF65-F5344CB8AC3E}">
        <p14:creationId xmlns:p14="http://schemas.microsoft.com/office/powerpoint/2010/main" val="661861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To ensure the weights in the sparse weight matrix are all in aligned groups, we propose SIMD-aware weight pruning. It starts with the original weight matrix. For the first step, weights are combined into groups with size equal to the SIMD width. Here we show the weights grouping with the SIMD width of 2. Then we need to calculate the importance of each weight group. We use root-mean-square value as the measurement of importance. In the last step, we can remove all the redundant groups with importance lower than the threshold. As shown in the figure, all the remaining weights are now in aligned groups. In this case, some unimportant weights need to be kept because the other weight in the same group is important. This will leads to an increase of remaining weights. However, because of the large reduction in column indexes, the entire model size can be further reduced. </a:t>
            </a:r>
            <a:r>
              <a:rPr lang="en-US" altLang="zh-CN" sz="1200" b="0" i="0" u="none" strike="noStrike" kern="1200" dirty="0" smtClean="0">
                <a:solidFill>
                  <a:schemeClr val="tx1"/>
                </a:solidFill>
                <a:effectLst/>
                <a:latin typeface="+mn-lt"/>
                <a:ea typeface="+mn-ea"/>
                <a:cs typeface="+mn-cs"/>
              </a:rPr>
              <a:t>Also</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now the SIMD support can be fully utilized and it can help reduce the execution time.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11</a:t>
            </a:fld>
            <a:endParaRPr lang="en-US"/>
          </a:p>
        </p:txBody>
      </p:sp>
    </p:spTree>
    <p:extLst>
      <p:ext uri="{BB962C8B-B14F-4D97-AF65-F5344CB8AC3E}">
        <p14:creationId xmlns:p14="http://schemas.microsoft.com/office/powerpoint/2010/main" val="94803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This </a:t>
            </a:r>
            <a:r>
              <a:rPr lang="en-US" altLang="zh-CN" sz="1200" b="0" i="0" u="none" strike="noStrike" kern="1200" dirty="0" smtClean="0">
                <a:solidFill>
                  <a:schemeClr val="tx1"/>
                </a:solidFill>
                <a:effectLst/>
                <a:latin typeface="+mn-lt"/>
                <a:ea typeface="+mn-ea"/>
                <a:cs typeface="+mn-cs"/>
              </a:rPr>
              <a:t>figure</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shows the relative execution time of the sparse matrix multiplication with traditional weight pruning and SIMD-aware weight pruning. Those results are generated on the ARM Cortex-M4 microcontroller which is a low-parallelism hardware. The x-axis is the pruning rate which is the percentage of weights removed from the weight matrix. The y-axis is the relative execution time. The black line is the baseline with dense weight matrix. The blue line shows the relative execution time with traditional weight pruning. The cross point of the blue line and the baseline is around 68%, which means we need to remove more than 68% of the weights to achieve a reduction in execution time. The orange line shows the execution time with SIMD-aware weight pruning. The cross point decreases from 68% to 48%, which is a large gap. As shown in the figure, the DNN computation performance on low-parallelism hardware can benefit much from the SIMD-aware weight pruning.</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12</a:t>
            </a:fld>
            <a:endParaRPr lang="en-US"/>
          </a:p>
        </p:txBody>
      </p:sp>
    </p:spTree>
    <p:extLst>
      <p:ext uri="{BB962C8B-B14F-4D97-AF65-F5344CB8AC3E}">
        <p14:creationId xmlns:p14="http://schemas.microsoft.com/office/powerpoint/2010/main" val="1294788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However, things change much for high-parallelism hardware. This figure shows the relative execution time of sparse matrix multiplication on GPU with traditional weight pruning. The cross point here become 96.3%, which means we need to remove more than 96.3% of the weights in the weight matrix to get an execution time reduction. It is challenging for weight pruning to remove that much weights, which means the sparsity will hurt the computation performance. Therefore, we need to avoid sparsity during pruning to make sure that the DNN will not lose performance.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13</a:t>
            </a:fld>
            <a:endParaRPr lang="en-US"/>
          </a:p>
        </p:txBody>
      </p:sp>
    </p:spTree>
    <p:extLst>
      <p:ext uri="{BB962C8B-B14F-4D97-AF65-F5344CB8AC3E}">
        <p14:creationId xmlns:p14="http://schemas.microsoft.com/office/powerpoint/2010/main" val="1007690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In this case, we propose the second technique named node pruning. To avoid sparsity during pruning, we need to keep the regular DNN structure. Therefore, node pruning remove the network redundancy by removing entire nodes instead of weights. Here nodes refer to the neurons in fully-connected layer and feature maps in the convolutional layers. By removing entire nodes, we will only reduce the size of each layer and will not break the regular DNN structure. In node pruning, we use mask layers to find unimportant nodes and, then remove them from the network. This figure shows a fully-connected layer. The first step of node pruning is adding mask layers. The output of the layer A need to go through the mask layer before propagating to the next layer. Each node in the mask layer has two parameters alpha and beta. For each DNN computation, if beta is lower than the threshold, alpha will be set to 0 and the output of the corresponding node will be blocked. Then we can train the parameter beta through normal DNN training procedure. As an example, after the training of mask layers, the third node in layer A is blocked, which means this node is actually redundant in the network. In the last step, we remove the redundant nodes and also the mask layers. Now layer A only has two nodes. The regular DNN structure is kept and there is no sparsity in the network.</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14</a:t>
            </a:fld>
            <a:endParaRPr lang="en-US"/>
          </a:p>
        </p:txBody>
      </p:sp>
    </p:spTree>
    <p:extLst>
      <p:ext uri="{BB962C8B-B14F-4D97-AF65-F5344CB8AC3E}">
        <p14:creationId xmlns:p14="http://schemas.microsoft.com/office/powerpoint/2010/main" val="29379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For hardware with moderate parallelism, we will apply both the SIMD-aware weight pruning and node pruning. We first test the impact of the sparsity on </a:t>
            </a:r>
            <a:r>
              <a:rPr lang="en-US" sz="1200" b="0" i="0" u="none" strike="noStrike" kern="1200" dirty="0" smtClean="0">
                <a:solidFill>
                  <a:schemeClr val="tx1"/>
                </a:solidFill>
                <a:effectLst/>
                <a:latin typeface="+mn-lt"/>
                <a:ea typeface="+mn-ea"/>
                <a:cs typeface="+mn-cs"/>
              </a:rPr>
              <a:t>computation </a:t>
            </a:r>
            <a:r>
              <a:rPr lang="en-US" sz="1200" b="0" i="0" u="none" strike="noStrike" kern="1200" dirty="0" smtClean="0">
                <a:solidFill>
                  <a:schemeClr val="tx1"/>
                </a:solidFill>
                <a:effectLst/>
                <a:latin typeface="+mn-lt"/>
                <a:ea typeface="+mn-ea"/>
                <a:cs typeface="+mn-cs"/>
              </a:rPr>
              <a:t>performance. For fully-connected layers, this figure shows the relative execution time with SIMD-aware weight pruning. The x-axis is the pruning rate and the y-axis is the execution time. As shown in the figure, we only need to remove 3% of the weights to get an execution time reduction. Therefore, we will apply SIMD-aware weight pruning to the fully-connected layers. But for convolutional layers, the cross point is 84%. It is challenging to remove that much weights from convolutional layers. In this case, we should avoid sparsity and node pruning is applied.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15</a:t>
            </a:fld>
            <a:endParaRPr lang="en-US"/>
          </a:p>
        </p:txBody>
      </p:sp>
    </p:spTree>
    <p:extLst>
      <p:ext uri="{BB962C8B-B14F-4D97-AF65-F5344CB8AC3E}">
        <p14:creationId xmlns:p14="http://schemas.microsoft.com/office/powerpoint/2010/main" val="200315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For evaluation, we test scalpel on five networks</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on MNIST, CIFAR-10, and ImageNet. For hardware, we tested ARM Cortex-M4 microcontroller, Intel Core i7 CPU and </a:t>
            </a:r>
            <a:r>
              <a:rPr lang="en-US" sz="1200" b="0" i="0" u="none" strike="noStrike" kern="1200" dirty="0" err="1" smtClean="0">
                <a:solidFill>
                  <a:schemeClr val="tx1"/>
                </a:solidFill>
                <a:effectLst/>
                <a:latin typeface="+mn-lt"/>
                <a:ea typeface="+mn-ea"/>
                <a:cs typeface="+mn-cs"/>
              </a:rPr>
              <a:t>Nvidia</a:t>
            </a:r>
            <a:r>
              <a:rPr lang="en-US" sz="1200" b="0" i="0" u="none" strike="noStrike" kern="1200" dirty="0" smtClean="0">
                <a:solidFill>
                  <a:schemeClr val="tx1"/>
                </a:solidFill>
                <a:effectLst/>
                <a:latin typeface="+mn-lt"/>
                <a:ea typeface="+mn-ea"/>
                <a:cs typeface="+mn-cs"/>
              </a:rPr>
              <a:t> Titan X GPU as hardware platforms with low parallelism, moderate parallelism and high parallelism. For baseline, we will compare our results to the traditional weight pruning which removes weights with absolute value lower than a threshold.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16</a:t>
            </a:fld>
            <a:endParaRPr lang="en-US"/>
          </a:p>
        </p:txBody>
      </p:sp>
    </p:spTree>
    <p:extLst>
      <p:ext uri="{BB962C8B-B14F-4D97-AF65-F5344CB8AC3E}">
        <p14:creationId xmlns:p14="http://schemas.microsoft.com/office/powerpoint/2010/main" val="261454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This figure shows the relative execution time of the benchmarks on low-parallelism hardware. The blue bars are the original execution time. NIN and </a:t>
            </a:r>
            <a:r>
              <a:rPr lang="en-US" sz="1200" b="0" i="0" u="none" strike="noStrike" kern="1200" dirty="0" err="1" smtClean="0">
                <a:solidFill>
                  <a:schemeClr val="tx1"/>
                </a:solidFill>
                <a:effectLst/>
                <a:latin typeface="+mn-lt"/>
                <a:ea typeface="+mn-ea"/>
                <a:cs typeface="+mn-cs"/>
              </a:rPr>
              <a:t>AlexNet</a:t>
            </a:r>
            <a:r>
              <a:rPr lang="en-US" sz="1200" b="0" i="0" u="none" strike="noStrike" kern="1200" dirty="0" smtClean="0">
                <a:solidFill>
                  <a:schemeClr val="tx1"/>
                </a:solidFill>
                <a:effectLst/>
                <a:latin typeface="+mn-lt"/>
                <a:ea typeface="+mn-ea"/>
                <a:cs typeface="+mn-cs"/>
              </a:rPr>
              <a:t> are not tested since they have large model sizes that cannot fit on the microcontroller. The orange bars are the results of traditional weight pruning. The execution time of </a:t>
            </a:r>
            <a:r>
              <a:rPr lang="en-US" sz="1200" b="0" i="0" u="none" strike="noStrike" kern="1200" dirty="0" err="1" smtClean="0">
                <a:solidFill>
                  <a:schemeClr val="tx1"/>
                </a:solidFill>
                <a:effectLst/>
                <a:latin typeface="+mn-lt"/>
                <a:ea typeface="+mn-ea"/>
                <a:cs typeface="+mn-cs"/>
              </a:rPr>
              <a:t>ConvNet</a:t>
            </a:r>
            <a:r>
              <a:rPr lang="en-US" sz="1200" b="0" i="0" u="none" strike="noStrike" kern="1200" dirty="0" smtClean="0">
                <a:solidFill>
                  <a:schemeClr val="tx1"/>
                </a:solidFill>
                <a:effectLst/>
                <a:latin typeface="+mn-lt"/>
                <a:ea typeface="+mn-ea"/>
                <a:cs typeface="+mn-cs"/>
              </a:rPr>
              <a:t> actually increases after pruning. The green bars show the result of Scalpel. Compared to the traditional weight pruning, scalpel can achieve lower execution time on all benchmarks. On average, it can reduce the execution time to 28%. The next figure shows the relative model size after pruning. Scalpel can reduce the model size to 12%, which is lower than the traditional weight pruning.</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17</a:t>
            </a:fld>
            <a:endParaRPr lang="en-US"/>
          </a:p>
        </p:txBody>
      </p:sp>
    </p:spTree>
    <p:extLst>
      <p:ext uri="{BB962C8B-B14F-4D97-AF65-F5344CB8AC3E}">
        <p14:creationId xmlns:p14="http://schemas.microsoft.com/office/powerpoint/2010/main" val="1724940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For moderate-parallelism hardware, scalpel can reduce the execution time to 38%. At the same time, scalpel can reduce the model size to 18%, which is also better than traditional weight pruning.</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18</a:t>
            </a:fld>
            <a:endParaRPr lang="en-US"/>
          </a:p>
        </p:txBody>
      </p:sp>
    </p:spTree>
    <p:extLst>
      <p:ext uri="{BB962C8B-B14F-4D97-AF65-F5344CB8AC3E}">
        <p14:creationId xmlns:p14="http://schemas.microsoft.com/office/powerpoint/2010/main" val="200178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On high-parallelism hardware, scalpel reduces the execution time by 20%. However, for lenet-300-100, scalpel actually get higher execution time than the traditional weight pruning. One possible reason is that lenet-300-100 is too tiny that the computation cannot fit efficiently on Titan X. Therefore, although we can remove about 30% of the nodes from each layer, the execution time only decreases by 8.5%. For model size, scalpel can compress the DNN model to 47%. It is actually worse than the traditional weight pruning. This is because that scalpel is now pruning the network at a coarser granularity of nodes while the traditional weight pruning are still pruning individual weights.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19</a:t>
            </a:fld>
            <a:endParaRPr lang="en-US"/>
          </a:p>
        </p:txBody>
      </p:sp>
    </p:spTree>
    <p:extLst>
      <p:ext uri="{BB962C8B-B14F-4D97-AF65-F5344CB8AC3E}">
        <p14:creationId xmlns:p14="http://schemas.microsoft.com/office/powerpoint/2010/main" val="77100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Deep neural networks are utilized in various applications. A typical DNN includes multiple convolutional layers and fully-connected layers. For fully-connected layers, they can be considered as 1-d vectors. For convolutional layers, they consist of a stack of 2D matrices named feature maps. To achieve a good accuracy, DNNs usually have a large storage size and a high computation cost. As an example, </a:t>
            </a:r>
            <a:r>
              <a:rPr lang="en-US" sz="1200" b="0" i="0" u="none" strike="noStrike" kern="1200" dirty="0" err="1" smtClean="0">
                <a:solidFill>
                  <a:schemeClr val="tx1"/>
                </a:solidFill>
                <a:effectLst/>
                <a:latin typeface="+mn-lt"/>
                <a:ea typeface="+mn-ea"/>
                <a:cs typeface="+mn-cs"/>
              </a:rPr>
              <a:t>AlexNet</a:t>
            </a:r>
            <a:r>
              <a:rPr lang="en-US" sz="1200" b="0" i="0" u="none" strike="noStrike" kern="1200" dirty="0" smtClean="0">
                <a:solidFill>
                  <a:schemeClr val="tx1"/>
                </a:solidFill>
                <a:effectLst/>
                <a:latin typeface="+mn-lt"/>
                <a:ea typeface="+mn-ea"/>
                <a:cs typeface="+mn-cs"/>
              </a:rPr>
              <a:t> has a size of 240MB and needs 1.5Giga FLOPs. Therefore, to employ </a:t>
            </a:r>
            <a:r>
              <a:rPr lang="en-US" altLang="zh-CN" sz="1200" b="0" i="0" u="none" strike="noStrike" kern="1200" dirty="0" smtClean="0">
                <a:solidFill>
                  <a:schemeClr val="tx1"/>
                </a:solidFill>
                <a:effectLst/>
                <a:latin typeface="+mn-lt"/>
                <a:ea typeface="+mn-ea"/>
                <a:cs typeface="+mn-cs"/>
              </a:rPr>
              <a:t>DNNs</a:t>
            </a:r>
            <a:r>
              <a:rPr lang="en-US" sz="1200" b="0" i="0" u="none" strike="noStrike" kern="1200" dirty="0" smtClean="0">
                <a:solidFill>
                  <a:schemeClr val="tx1"/>
                </a:solidFill>
                <a:effectLst/>
                <a:latin typeface="+mn-lt"/>
                <a:ea typeface="+mn-ea"/>
                <a:cs typeface="+mn-cs"/>
              </a:rPr>
              <a:t> in real applications, it is necessary to compress them by removing unimportant parameters in the network.</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2</a:t>
            </a:fld>
            <a:endParaRPr lang="en-US"/>
          </a:p>
        </p:txBody>
      </p:sp>
    </p:spTree>
    <p:extLst>
      <p:ext uri="{BB962C8B-B14F-4D97-AF65-F5344CB8AC3E}">
        <p14:creationId xmlns:p14="http://schemas.microsoft.com/office/powerpoint/2010/main" val="579395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In conclusion, we demonstrate that traditional weight pruning has many drawbacks. Extra storage needs to be spent on recording the sparse format. And the sparsity incurred by weight pruning will also lead to an execution time increase. To solve these problems, we propose scalpel. It customizes pruning for hardware with different parallelism. It consists of two techniques: SIMD-aware weight pruning and node pruning. </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On</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microcontroller,</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CPU</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and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GPU,</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scalpel</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can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reduce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execution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time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28%,</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38%</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and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80%.</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20</a:t>
            </a:fld>
            <a:endParaRPr lang="en-US"/>
          </a:p>
        </p:txBody>
      </p:sp>
    </p:spTree>
    <p:extLst>
      <p:ext uri="{BB962C8B-B14F-4D97-AF65-F5344CB8AC3E}">
        <p14:creationId xmlns:p14="http://schemas.microsoft.com/office/powerpoint/2010/main" val="677363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end</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presentation.</a:t>
            </a:r>
            <a:r>
              <a:rPr lang="zh-CN" altLang="en-US" baseline="0" dirty="0" smtClean="0"/>
              <a:t> </a:t>
            </a:r>
            <a:r>
              <a:rPr lang="en-US" altLang="zh-CN" dirty="0" smtClean="0"/>
              <a:t>Thanks!</a:t>
            </a:r>
            <a:r>
              <a:rPr lang="zh-CN" altLang="en-US" dirty="0" smtClean="0"/>
              <a:t> </a:t>
            </a:r>
            <a:r>
              <a:rPr lang="en-US" altLang="zh-CN" dirty="0" smtClean="0"/>
              <a:t>I</a:t>
            </a:r>
            <a:r>
              <a:rPr lang="zh-CN" altLang="en-US" baseline="0" dirty="0" smtClean="0"/>
              <a:t> </a:t>
            </a:r>
            <a:r>
              <a:rPr lang="en-US" altLang="zh-CN" baseline="0" dirty="0" smtClean="0"/>
              <a:t>am</a:t>
            </a:r>
            <a:r>
              <a:rPr lang="zh-CN" altLang="en-US" baseline="0" dirty="0" smtClean="0"/>
              <a:t> </a:t>
            </a:r>
            <a:r>
              <a:rPr lang="en-US" altLang="zh-CN" baseline="0" dirty="0" smtClean="0"/>
              <a:t>happy</a:t>
            </a:r>
            <a:r>
              <a:rPr lang="zh-CN" altLang="en-US" baseline="0" dirty="0" smtClean="0"/>
              <a:t> </a:t>
            </a:r>
            <a:r>
              <a:rPr lang="en-US" altLang="zh-CN" baseline="0" dirty="0" smtClean="0"/>
              <a:t>to</a:t>
            </a:r>
            <a:r>
              <a:rPr lang="zh-CN" altLang="en-US" baseline="0" dirty="0" smtClean="0"/>
              <a:t> </a:t>
            </a:r>
            <a:r>
              <a:rPr lang="en-US" altLang="zh-CN" baseline="0" dirty="0" smtClean="0"/>
              <a:t>answer</a:t>
            </a:r>
            <a:r>
              <a:rPr lang="zh-CN" altLang="en-US" baseline="0" dirty="0" smtClean="0"/>
              <a:t> </a:t>
            </a:r>
            <a:r>
              <a:rPr lang="en-US" altLang="zh-CN" baseline="0" dirty="0" smtClean="0"/>
              <a:t>the</a:t>
            </a:r>
            <a:r>
              <a:rPr lang="zh-CN" altLang="en-US" baseline="0" dirty="0" smtClean="0"/>
              <a:t> </a:t>
            </a:r>
            <a:r>
              <a:rPr lang="en-US" altLang="zh-CN" baseline="0" dirty="0" smtClean="0"/>
              <a:t>questions.</a:t>
            </a:r>
            <a:endParaRPr lang="en-US" dirty="0"/>
          </a:p>
        </p:txBody>
      </p:sp>
      <p:sp>
        <p:nvSpPr>
          <p:cNvPr id="4" name="Slide Number Placeholder 3"/>
          <p:cNvSpPr>
            <a:spLocks noGrp="1"/>
          </p:cNvSpPr>
          <p:nvPr>
            <p:ph type="sldNum" sz="quarter" idx="10"/>
          </p:nvPr>
        </p:nvSpPr>
        <p:spPr/>
        <p:txBody>
          <a:bodyPr/>
          <a:lstStyle/>
          <a:p>
            <a:fld id="{E70A42D7-DC0D-724C-BF29-9944A2EA252A}" type="slidenum">
              <a:rPr lang="en-US" smtClean="0"/>
              <a:t>21</a:t>
            </a:fld>
            <a:endParaRPr lang="en-US"/>
          </a:p>
        </p:txBody>
      </p:sp>
    </p:spTree>
    <p:extLst>
      <p:ext uri="{BB962C8B-B14F-4D97-AF65-F5344CB8AC3E}">
        <p14:creationId xmlns:p14="http://schemas.microsoft.com/office/powerpoint/2010/main" val="454995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0A42D7-DC0D-724C-BF29-9944A2EA252A}" type="slidenum">
              <a:rPr lang="en-US" smtClean="0"/>
              <a:t>22</a:t>
            </a:fld>
            <a:endParaRPr lang="en-US"/>
          </a:p>
        </p:txBody>
      </p:sp>
    </p:spTree>
    <p:extLst>
      <p:ext uri="{BB962C8B-B14F-4D97-AF65-F5344CB8AC3E}">
        <p14:creationId xmlns:p14="http://schemas.microsoft.com/office/powerpoint/2010/main" val="808222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0A42D7-DC0D-724C-BF29-9944A2EA252A}" type="slidenum">
              <a:rPr lang="en-US" smtClean="0"/>
              <a:t>23</a:t>
            </a:fld>
            <a:endParaRPr lang="en-US"/>
          </a:p>
        </p:txBody>
      </p:sp>
    </p:spTree>
    <p:extLst>
      <p:ext uri="{BB962C8B-B14F-4D97-AF65-F5344CB8AC3E}">
        <p14:creationId xmlns:p14="http://schemas.microsoft.com/office/powerpoint/2010/main" val="1229984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How to measure the group importance is critical to SIMD-aware weight pruning. We test three different measurements: maximum, mean absolute value and root mean square. We apply SIMD-aware weight pruning with different measurements to the first layer of LeNet-300-100. This figure shows the relative accuracy against the pruning rate. As you can see from the figure, RMS achieves the best pruning rate of 98% while keeping the original accuracy.</a:t>
            </a:r>
          </a:p>
        </p:txBody>
      </p:sp>
      <p:sp>
        <p:nvSpPr>
          <p:cNvPr id="4" name="Slide Number Placeholder 3"/>
          <p:cNvSpPr>
            <a:spLocks noGrp="1"/>
          </p:cNvSpPr>
          <p:nvPr>
            <p:ph type="sldNum" sz="quarter" idx="10"/>
          </p:nvPr>
        </p:nvSpPr>
        <p:spPr/>
        <p:txBody>
          <a:bodyPr/>
          <a:lstStyle/>
          <a:p>
            <a:fld id="{E70A42D7-DC0D-724C-BF29-9944A2EA252A}" type="slidenum">
              <a:rPr lang="en-US" smtClean="0"/>
              <a:t>24</a:t>
            </a:fld>
            <a:endParaRPr lang="en-US"/>
          </a:p>
        </p:txBody>
      </p:sp>
    </p:spTree>
    <p:extLst>
      <p:ext uri="{BB962C8B-B14F-4D97-AF65-F5344CB8AC3E}">
        <p14:creationId xmlns:p14="http://schemas.microsoft.com/office/powerpoint/2010/main" val="1849166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0A42D7-DC0D-724C-BF29-9944A2EA252A}" type="slidenum">
              <a:rPr lang="en-US" smtClean="0"/>
              <a:t>25</a:t>
            </a:fld>
            <a:endParaRPr lang="en-US"/>
          </a:p>
        </p:txBody>
      </p:sp>
    </p:spTree>
    <p:extLst>
      <p:ext uri="{BB962C8B-B14F-4D97-AF65-F5344CB8AC3E}">
        <p14:creationId xmlns:p14="http://schemas.microsoft.com/office/powerpoint/2010/main" val="6053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On high-parallelism hardware, scalpel reduces the execution time by 20%. However, for lenet-300-100, scalpel actually get higher execution time than the traditional weight pruning. One possible reason is that lenet-300-100 is too tiny that the computation cannot fit efficiently on Titan X. Therefore, although we can remove about 30% of the nodes from each layer, the execution time only decreases by 8.5%. For model size, scalpel compress the DNN model to 47%. It is actually worse than the traditional and optimized weight pruning. This is because that scalpel are now pruning the network at a coarser granularity of nodes while the traditional and optimized weight pruning are still pruning individual weights.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26</a:t>
            </a:fld>
            <a:endParaRPr lang="en-US"/>
          </a:p>
        </p:txBody>
      </p:sp>
    </p:spTree>
    <p:extLst>
      <p:ext uri="{BB962C8B-B14F-4D97-AF65-F5344CB8AC3E}">
        <p14:creationId xmlns:p14="http://schemas.microsoft.com/office/powerpoint/2010/main" val="1569209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For hardware with moderate parallelism, we will apply both the SIMD-aware weight pruning and node pruning. For fully-connected layers, this figure shows the relative execution time after applying SIMD-aware weight pruning. The x-axis is the pruning rate and the y-axis is the execution time. As shown in the figure, we only need to remove 3% of the weights to get an execution time reduction. Therefore, we will apply SIMD-aware weight pruning to the fully-connected layers. But for convolutional layers, the cross point is 84%. It is impractical to remove that much weights from convolutional layers. In this case, we should avoid sparsity and node pruning is applied.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27</a:t>
            </a:fld>
            <a:endParaRPr lang="en-US"/>
          </a:p>
        </p:txBody>
      </p:sp>
    </p:spTree>
    <p:extLst>
      <p:ext uri="{BB962C8B-B14F-4D97-AF65-F5344CB8AC3E}">
        <p14:creationId xmlns:p14="http://schemas.microsoft.com/office/powerpoint/2010/main" val="271701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 first step of scalpel is analyzing hardware parallelism. We divide hardware into three categories. The first one is low-parallelism hardware, for example microcontrollers. It has no cache and only low storage. The second category is moderate-parallelism hardware like desktop CPUs. Instruction-level parallelism and memory-level parallelism are enabled. And they have a deep cache hierarchy. Hardware platforms like GPUs are considered as high-parallelism hardware. Thread-level parallelism is utilized, which requires a high bandwidth memory. They usually also have a large storage space.</a:t>
            </a:r>
          </a:p>
        </p:txBody>
      </p:sp>
      <p:sp>
        <p:nvSpPr>
          <p:cNvPr id="4" name="Slide Number Placeholder 3"/>
          <p:cNvSpPr>
            <a:spLocks noGrp="1"/>
          </p:cNvSpPr>
          <p:nvPr>
            <p:ph type="sldNum" sz="quarter" idx="10"/>
          </p:nvPr>
        </p:nvSpPr>
        <p:spPr/>
        <p:txBody>
          <a:bodyPr/>
          <a:lstStyle/>
          <a:p>
            <a:fld id="{E70A42D7-DC0D-724C-BF29-9944A2EA252A}" type="slidenum">
              <a:rPr lang="en-US" smtClean="0"/>
              <a:t>28</a:t>
            </a:fld>
            <a:endParaRPr lang="en-US"/>
          </a:p>
        </p:txBody>
      </p:sp>
    </p:spTree>
    <p:extLst>
      <p:ext uri="{BB962C8B-B14F-4D97-AF65-F5344CB8AC3E}">
        <p14:creationId xmlns:p14="http://schemas.microsoft.com/office/powerpoint/2010/main" val="11496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This figure shows a fully-connected neural network. Each neuron is connected to all neurons in the previous layer. It combines its weighted inputs to generate the output. For each layer, in the real computation, we will put all weights into a weight matrix. Then this matrix will time with the input vector to generate the outputs. Therefore, the fully-connected layers actually perform the matrix-vector multiplication. In the weight matrix, you can find lots of zeros and weights close to zero. These weights can be considered as the redundancy inside the neural network because they don’t have much impact on the output vector.</a:t>
            </a:r>
            <a:endParaRPr lang="en-US" b="0" dirty="0" smtClean="0">
              <a:effectLst/>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3</a:t>
            </a:fld>
            <a:endParaRPr lang="en-US"/>
          </a:p>
        </p:txBody>
      </p:sp>
    </p:spTree>
    <p:extLst>
      <p:ext uri="{BB962C8B-B14F-4D97-AF65-F5344CB8AC3E}">
        <p14:creationId xmlns:p14="http://schemas.microsoft.com/office/powerpoint/2010/main" val="36828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 typical way to remove this redundancy is called weight pruning. We will compare the absolute values of all the weights with a threshold. Only the weights with absolute value higher than the threshold will be kept. Other weights are removed from the weight matrix. After weight pruning, the weight matrix becomes sparse. Since the connections corresponding to the removed weights are also deleted, the network itself will become sparse. By weight pruning, we can remove unnecessary weights and their related computation, which reduces both the computation and storage requirement of DNN models.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4</a:t>
            </a:fld>
            <a:endParaRPr lang="en-US"/>
          </a:p>
        </p:txBody>
      </p:sp>
    </p:spTree>
    <p:extLst>
      <p:ext uri="{BB962C8B-B14F-4D97-AF65-F5344CB8AC3E}">
        <p14:creationId xmlns:p14="http://schemas.microsoft.com/office/powerpoint/2010/main" val="212866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However, the sparsity incurred by weight pruning will bring many problems. The first problem is the extra storage of the sparse format. This is the weight matrix we have after weight pruning. It will be stored in the compressed sparse row format which includes three </a:t>
            </a:r>
            <a:r>
              <a:rPr lang="en-US" sz="1200" b="0" i="0" u="none" strike="noStrike" kern="1200" dirty="0" err="1" smtClean="0">
                <a:solidFill>
                  <a:schemeClr val="tx1"/>
                </a:solidFill>
                <a:effectLst/>
                <a:latin typeface="+mn-lt"/>
                <a:ea typeface="+mn-ea"/>
                <a:cs typeface="+mn-cs"/>
              </a:rPr>
              <a:t>arries</a:t>
            </a:r>
            <a:r>
              <a:rPr lang="en-US" sz="1200" b="0" i="0" u="none" strike="noStrike" kern="1200" dirty="0" smtClean="0">
                <a:solidFill>
                  <a:schemeClr val="tx1"/>
                </a:solidFill>
                <a:effectLst/>
                <a:latin typeface="+mn-lt"/>
                <a:ea typeface="+mn-ea"/>
                <a:cs typeface="+mn-cs"/>
              </a:rPr>
              <a:t>. Array A contains all the nonzero weights. Array JA contains the column indexes of the nonzero weights. Array IA records the accumulated number of nonzero weights of each row. As you can see, each nonzero weight needs a column index to record its position. It means the final model of the sparse neural network will spend more than half of the storage to record the sparse format.</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5</a:t>
            </a:fld>
            <a:endParaRPr lang="en-US"/>
          </a:p>
        </p:txBody>
      </p:sp>
    </p:spTree>
    <p:extLst>
      <p:ext uri="{BB962C8B-B14F-4D97-AF65-F5344CB8AC3E}">
        <p14:creationId xmlns:p14="http://schemas.microsoft.com/office/powerpoint/2010/main" val="614363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The second problem is the execution time increase caused by the sparsity. Weight pruning can reduce the DNN computation by removing redundant weights. But this computation reduction cannot be fully utilized. And the decoding of sparse format also costs extra computation. We test weight pruning on </a:t>
            </a:r>
            <a:r>
              <a:rPr lang="en-US" sz="1200" b="0" i="0" u="none" strike="noStrike" kern="1200" dirty="0" err="1" smtClean="0">
                <a:solidFill>
                  <a:schemeClr val="tx1"/>
                </a:solidFill>
                <a:effectLst/>
                <a:latin typeface="+mn-lt"/>
                <a:ea typeface="+mn-ea"/>
                <a:cs typeface="+mn-cs"/>
              </a:rPr>
              <a:t>AlexNet</a:t>
            </a:r>
            <a:r>
              <a:rPr lang="en-US" sz="1200" b="0" i="0" u="none" strike="noStrike" kern="1200" dirty="0" smtClean="0">
                <a:solidFill>
                  <a:schemeClr val="tx1"/>
                </a:solidFill>
                <a:effectLst/>
                <a:latin typeface="+mn-lt"/>
                <a:ea typeface="+mn-ea"/>
                <a:cs typeface="+mn-cs"/>
              </a:rPr>
              <a:t> and this figure shows the results. The black line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here</a:t>
            </a:r>
            <a:r>
              <a:rPr lang="en-US" sz="1200" b="0" i="0" u="none" strike="noStrike" kern="1200" dirty="0" smtClean="0">
                <a:solidFill>
                  <a:schemeClr val="tx1"/>
                </a:solidFill>
                <a:effectLst/>
                <a:latin typeface="+mn-lt"/>
                <a:ea typeface="+mn-ea"/>
                <a:cs typeface="+mn-cs"/>
              </a:rPr>
              <a:t> is the unpruned baseline. The first two bars are the relative model size and remaining computation. Both model size and computation are dramatically reduced after weight pruning. The next two bars are the relative execution time on CPU and GPU. As you can see, on both CPU and GPU, the execution time </a:t>
            </a:r>
            <a:r>
              <a:rPr lang="en-US" altLang="zh-CN" sz="1200" b="0" i="0" u="none" strike="noStrike" kern="1200" dirty="0" smtClean="0">
                <a:solidFill>
                  <a:schemeClr val="tx1"/>
                </a:solidFill>
                <a:effectLst/>
                <a:latin typeface="+mn-lt"/>
                <a:ea typeface="+mn-ea"/>
                <a:cs typeface="+mn-cs"/>
              </a:rPr>
              <a:t>have</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increased after weight pruning and is much higher than the remaining computation. This figure shows that the sparsity incurred by weight pruning will hurt the DNN computation performance.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6</a:t>
            </a:fld>
            <a:endParaRPr lang="en-US"/>
          </a:p>
        </p:txBody>
      </p:sp>
    </p:spTree>
    <p:extLst>
      <p:ext uri="{BB962C8B-B14F-4D97-AF65-F5344CB8AC3E}">
        <p14:creationId xmlns:p14="http://schemas.microsoft.com/office/powerpoint/2010/main" val="303730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To solve these problems, we propose Scalpel. It customize DNN pruning based on different hardware parallelism. The first step is to analyze the level of hardware parallelism. We divide hardware into three categories. The first one is low-parallelism hardware, for example microcontrollers. It has no cache and only small storage. For these hardware, we will apply the SIMD-aware weight pruning. The second category is high-parallelism hardware like GPUs. Thread-level parallelism is utilized, which requires high bandwidth but long latency memory. For these hardware, node pruning will be applied. The third category is the moderate-parallelism hardware, for example desktop CPUs. Instruction-level parallelism and memory-level parallelism are enabled. In this case, we will apply SIMD-aware weight pruning to the fully-connected layers and node pruning to the convolutional layers. After these steps, we can get the pruned DNN models.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7</a:t>
            </a:fld>
            <a:endParaRPr lang="en-US"/>
          </a:p>
        </p:txBody>
      </p:sp>
    </p:spTree>
    <p:extLst>
      <p:ext uri="{BB962C8B-B14F-4D97-AF65-F5344CB8AC3E}">
        <p14:creationId xmlns:p14="http://schemas.microsoft.com/office/powerpoint/2010/main" val="142279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Before talking about SIMD-aware weight pruning, I will first show an example of how the matrix-vector multiplication is performed with SIMD support. Assume the SIMD width here equals to 2. It means we can perform two loads or two multiply-accumulate operations in one instruction. To generate the first output, we need to time the first row of the weight matrix with the input vector. We will load the first two weights and the corresponding input values. Then two MAC operations can be performed in one instruction to generate the temporary output. After this, we can move to the next two weights </a:t>
            </a:r>
            <a:r>
              <a:rPr lang="en-US" altLang="zh-CN" sz="1200" b="0" i="0" u="none" strike="noStrike" kern="1200" dirty="0" smtClean="0">
                <a:solidFill>
                  <a:schemeClr val="tx1"/>
                </a:solidFill>
                <a:effectLst/>
                <a:latin typeface="+mn-lt"/>
                <a:ea typeface="+mn-ea"/>
                <a:cs typeface="+mn-cs"/>
              </a:rPr>
              <a:t>to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do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computation</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and so on to get the final output value of 18. As you can see here, the SIMD support can benefit dense matrix-vector multiplication by utilizing the data-level parallelism.</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8</a:t>
            </a:fld>
            <a:endParaRPr lang="en-US"/>
          </a:p>
        </p:txBody>
      </p:sp>
    </p:spTree>
    <p:extLst>
      <p:ext uri="{BB962C8B-B14F-4D97-AF65-F5344CB8AC3E}">
        <p14:creationId xmlns:p14="http://schemas.microsoft.com/office/powerpoint/2010/main" val="207707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However, the computation is very different when the weight matrix become sparse. For sparse weight matrix, it will be stored in the CSR format. To perform the computation, we will load the first weight and the first index. The index will then be used to fetch the input value we need to perform the MAC operation to get the temporary output. Then we will go through the next two pairs of weights and indexes to generate the final output. As shown here, the input values we need are not all in continuous addresses. We should use the column indexes to load the input values one by one and perform the related computation. In this case, the computation only needs one of the SIMD units and, therefore, the SIMD support cannot be fully utilized. Also, the index array has the same size with the weights array and it will cost much extra storage space.</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0A42D7-DC0D-724C-BF29-9944A2EA252A}" type="slidenum">
              <a:rPr lang="en-US" smtClean="0"/>
              <a:t>9</a:t>
            </a:fld>
            <a:endParaRPr lang="en-US"/>
          </a:p>
        </p:txBody>
      </p:sp>
    </p:spTree>
    <p:extLst>
      <p:ext uri="{BB962C8B-B14F-4D97-AF65-F5344CB8AC3E}">
        <p14:creationId xmlns:p14="http://schemas.microsoft.com/office/powerpoint/2010/main" val="2063798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7EA9FA-7D6C-AD41-BDCE-27DF68F2DB4C}"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437B0F-F092-2646-8C99-E6940AFD2E4D}"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64E7F8-0C2E-034F-B76B-0774BB08CF4E}"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F75205-64EA-F043-9C21-1C2707C887A3}"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78299" y="6460757"/>
            <a:ext cx="2057400" cy="365125"/>
          </a:xfrm>
        </p:spPr>
        <p:txBody>
          <a:bodyPr/>
          <a:lstStyle>
            <a:lvl1pPr>
              <a:defRPr sz="2000">
                <a:solidFill>
                  <a:schemeClr val="tx1"/>
                </a:solidFill>
              </a:defRPr>
            </a:lvl1pPr>
          </a:lstStyle>
          <a:p>
            <a:fld id="{3AEBB9E2-618C-C54C-AE7B-41AE09FE051E}" type="slidenum">
              <a:rPr lang="en-US" smtClean="0"/>
              <a:pPr/>
              <a:t>‹#›</a:t>
            </a:fld>
            <a:endParaRPr lang="en-US" dirty="0"/>
          </a:p>
        </p:txBody>
      </p:sp>
      <p:pic>
        <p:nvPicPr>
          <p:cNvPr id="10" name="Picture 2" descr="CSE-marketing-formal.png"/>
          <p:cNvPicPr>
            <a:picLocks noChangeAspect="1"/>
          </p:cNvPicPr>
          <p:nvPr userDrawn="1"/>
        </p:nvPicPr>
        <p:blipFill rotWithShape="1">
          <a:blip r:embed="rId2" cstate="email">
            <a:extLst>
              <a:ext uri="{28A0092B-C50C-407E-A947-70E740481C1C}">
                <a14:useLocalDpi xmlns:a14="http://schemas.microsoft.com/office/drawing/2010/main" val="0"/>
              </a:ext>
            </a:extLst>
          </a:blip>
          <a:srcRect r="74092"/>
          <a:stretch/>
        </p:blipFill>
        <p:spPr bwMode="auto">
          <a:xfrm>
            <a:off x="490242" y="6490772"/>
            <a:ext cx="415715" cy="28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191386" y="6439494"/>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80472" y="857398"/>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rotWithShape="1">
          <a:blip r:embed="rId3"/>
          <a:srcRect r="3868"/>
          <a:stretch/>
        </p:blipFill>
        <p:spPr>
          <a:xfrm>
            <a:off x="7410901" y="6513922"/>
            <a:ext cx="737334" cy="22712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16E251-C133-CB4D-9B4E-0202904FA5B7}"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9B48B4-9368-5245-AA3E-70A0BBEA1D93}" type="datetime1">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86A0AD-EE88-CE48-9A55-4F7CB99FC1DB}" type="datetime1">
              <a:rPr lang="en-US" smtClean="0"/>
              <a:t>6/28/17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9A6FEA-025E-1547-8414-1814180579E3}" type="datetime1">
              <a:rPr lang="en-US" smtClean="0"/>
              <a:t>6/28/17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C304E-9F8D-5240-BAAB-9650A6849E48}" type="datetime1">
              <a:rPr lang="en-US" smtClean="0"/>
              <a:t>6/28/17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D5311-488F-254E-AC25-E5F9B76E6F6A}" type="datetime1">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F78DA-10E1-E949-9FCF-9F0824E7C67D}" type="datetime1">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BB9E2-618C-C54C-AE7B-41AE09FE05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F17F-EE86-B146-9B6C-B9BD9B85680A}" type="datetime1">
              <a:rPr lang="en-US" smtClean="0"/>
              <a:t>6/28/17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BB9E2-618C-C54C-AE7B-41AE09FE051E}" type="slidenum">
              <a:rPr lang="en-US" smtClean="0"/>
              <a:t>‹#›</a:t>
            </a:fld>
            <a:endParaRPr lang="en-US"/>
          </a:p>
        </p:txBody>
      </p:sp>
    </p:spTree>
    <p:extLst>
      <p:ext uri="{BB962C8B-B14F-4D97-AF65-F5344CB8AC3E}">
        <p14:creationId xmlns:p14="http://schemas.microsoft.com/office/powerpoint/2010/main" val="595946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eg"/><Relationship Id="rId5"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eg"/><Relationship Id="rId5"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eg"/><Relationship Id="rId5"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hart" Target="../charts/char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3.xml"/></Relationships>
</file>

<file path=ppt/slides/_rels/slide26.xml.rels><?xml version="1.0" encoding="UTF-8" standalone="yes"?>
<Relationships xmlns="http://schemas.openxmlformats.org/package/2006/relationships"><Relationship Id="rId3" Type="http://schemas.openxmlformats.org/officeDocument/2006/relationships/chart" Target="../charts/chart14.xml"/><Relationship Id="rId4" Type="http://schemas.openxmlformats.org/officeDocument/2006/relationships/chart" Target="../charts/chart15.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chart" Target="../charts/chart16.xml"/><Relationship Id="rId4" Type="http://schemas.openxmlformats.org/officeDocument/2006/relationships/chart" Target="../charts/chart17.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SE-marketing-formal.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0614" y="6336068"/>
            <a:ext cx="1885665" cy="3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1"/>
          <p:cNvPicPr>
            <a:picLocks noChangeAspect="1" noChangeArrowheads="1"/>
          </p:cNvPicPr>
          <p:nvPr/>
        </p:nvPicPr>
        <p:blipFill>
          <a:blip r:embed="rId4" cstate="print"/>
          <a:srcRect/>
          <a:stretch>
            <a:fillRect/>
          </a:stretch>
        </p:blipFill>
        <p:spPr bwMode="auto">
          <a:xfrm>
            <a:off x="3040375" y="6336069"/>
            <a:ext cx="3478366" cy="395184"/>
          </a:xfrm>
          <a:prstGeom prst="rect">
            <a:avLst/>
          </a:prstGeom>
          <a:noFill/>
          <a:ln w="9525">
            <a:noFill/>
            <a:miter lim="800000"/>
            <a:headEnd/>
            <a:tailEnd/>
          </a:ln>
        </p:spPr>
      </p:pic>
      <p:pic>
        <p:nvPicPr>
          <p:cNvPr id="10" name="Picture 9"/>
          <p:cNvPicPr>
            <a:picLocks noChangeAspect="1"/>
          </p:cNvPicPr>
          <p:nvPr/>
        </p:nvPicPr>
        <p:blipFill rotWithShape="1">
          <a:blip r:embed="rId5"/>
          <a:srcRect r="3443"/>
          <a:stretch/>
        </p:blipFill>
        <p:spPr>
          <a:xfrm>
            <a:off x="7366857" y="6336069"/>
            <a:ext cx="1175263" cy="360426"/>
          </a:xfrm>
          <a:prstGeom prst="rect">
            <a:avLst/>
          </a:prstGeom>
        </p:spPr>
      </p:pic>
      <p:sp>
        <p:nvSpPr>
          <p:cNvPr id="12" name="TextBox 11"/>
          <p:cNvSpPr txBox="1"/>
          <p:nvPr/>
        </p:nvSpPr>
        <p:spPr>
          <a:xfrm>
            <a:off x="1046177" y="1920679"/>
            <a:ext cx="7073218" cy="1077218"/>
          </a:xfrm>
          <a:prstGeom prst="rect">
            <a:avLst/>
          </a:prstGeom>
          <a:noFill/>
        </p:spPr>
        <p:txBody>
          <a:bodyPr wrap="none" rtlCol="0">
            <a:spAutoFit/>
          </a:bodyPr>
          <a:lstStyle/>
          <a:p>
            <a:pPr algn="ctr"/>
            <a:r>
              <a:rPr lang="en-US" sz="3200" b="1" dirty="0" smtClean="0"/>
              <a:t>Scalpel: Customizing DNN Pruning to the</a:t>
            </a:r>
          </a:p>
          <a:p>
            <a:pPr algn="ctr"/>
            <a:r>
              <a:rPr lang="en-US" sz="3200" b="1" dirty="0" smtClean="0"/>
              <a:t>Underlying Hardware Parallelism</a:t>
            </a:r>
            <a:endParaRPr lang="en-US" sz="3200" b="1" dirty="0"/>
          </a:p>
        </p:txBody>
      </p:sp>
      <p:sp>
        <p:nvSpPr>
          <p:cNvPr id="13" name="TextBox 12"/>
          <p:cNvSpPr txBox="1"/>
          <p:nvPr/>
        </p:nvSpPr>
        <p:spPr>
          <a:xfrm>
            <a:off x="1123730" y="3627565"/>
            <a:ext cx="6918112" cy="707886"/>
          </a:xfrm>
          <a:prstGeom prst="rect">
            <a:avLst/>
          </a:prstGeom>
          <a:noFill/>
        </p:spPr>
        <p:txBody>
          <a:bodyPr wrap="none" rtlCol="0">
            <a:spAutoFit/>
          </a:bodyPr>
          <a:lstStyle/>
          <a:p>
            <a:pPr algn="ctr"/>
            <a:r>
              <a:rPr lang="en-US" sz="2000" b="1" dirty="0" smtClean="0"/>
              <a:t>Jiecao Yu</a:t>
            </a:r>
            <a:r>
              <a:rPr lang="en-US" sz="2000" b="1" baseline="30000" dirty="0" smtClean="0"/>
              <a:t>1</a:t>
            </a:r>
            <a:r>
              <a:rPr lang="en-US" sz="2000" dirty="0" smtClean="0"/>
              <a:t>, Andrew Lukefahr</a:t>
            </a:r>
            <a:r>
              <a:rPr lang="en-US" sz="2000" baseline="30000" dirty="0" smtClean="0"/>
              <a:t>1</a:t>
            </a:r>
            <a:r>
              <a:rPr lang="en-US" sz="2000" dirty="0" smtClean="0"/>
              <a:t>, David Palframan</a:t>
            </a:r>
            <a:r>
              <a:rPr lang="en-US" sz="2000" baseline="30000" dirty="0" smtClean="0"/>
              <a:t>2</a:t>
            </a:r>
            <a:r>
              <a:rPr lang="en-US" sz="2000" dirty="0" smtClean="0"/>
              <a:t>, Ganesh Dasika</a:t>
            </a:r>
            <a:r>
              <a:rPr lang="en-US" sz="2000" baseline="30000" dirty="0" smtClean="0"/>
              <a:t>2</a:t>
            </a:r>
            <a:r>
              <a:rPr lang="en-US" sz="2000" dirty="0" smtClean="0"/>
              <a:t>,</a:t>
            </a:r>
          </a:p>
          <a:p>
            <a:pPr algn="ctr"/>
            <a:r>
              <a:rPr lang="en-US" sz="2000" dirty="0" err="1" smtClean="0"/>
              <a:t>Reetuparna</a:t>
            </a:r>
            <a:r>
              <a:rPr lang="en-US" sz="2000" dirty="0" smtClean="0"/>
              <a:t> Das</a:t>
            </a:r>
            <a:r>
              <a:rPr lang="en-US" sz="2000" baseline="30000" dirty="0" smtClean="0"/>
              <a:t>1</a:t>
            </a:r>
            <a:r>
              <a:rPr lang="en-US" sz="2000" dirty="0" smtClean="0"/>
              <a:t>, Scott Mahlke</a:t>
            </a:r>
            <a:r>
              <a:rPr lang="en-US" sz="2000" baseline="30000" dirty="0" smtClean="0"/>
              <a:t>1</a:t>
            </a:r>
            <a:endParaRPr lang="en-US" sz="2000" baseline="30000" dirty="0"/>
          </a:p>
        </p:txBody>
      </p:sp>
      <p:sp>
        <p:nvSpPr>
          <p:cNvPr id="14" name="TextBox 13"/>
          <p:cNvSpPr txBox="1"/>
          <p:nvPr/>
        </p:nvSpPr>
        <p:spPr>
          <a:xfrm>
            <a:off x="1592224" y="4405844"/>
            <a:ext cx="5981125" cy="400110"/>
          </a:xfrm>
          <a:prstGeom prst="rect">
            <a:avLst/>
          </a:prstGeom>
          <a:noFill/>
        </p:spPr>
        <p:txBody>
          <a:bodyPr wrap="none" rtlCol="0">
            <a:spAutoFit/>
          </a:bodyPr>
          <a:lstStyle/>
          <a:p>
            <a:pPr algn="ctr"/>
            <a:r>
              <a:rPr lang="en-US" sz="2000" baseline="30000" dirty="0" smtClean="0"/>
              <a:t>1</a:t>
            </a:r>
            <a:r>
              <a:rPr lang="en-US" sz="2000" dirty="0" smtClean="0"/>
              <a:t> University of Michigan </a:t>
            </a:r>
            <a:r>
              <a:rPr lang="mr-IN" sz="2000" dirty="0" smtClean="0"/>
              <a:t>–</a:t>
            </a:r>
            <a:r>
              <a:rPr lang="en-US" sz="2000" dirty="0" smtClean="0"/>
              <a:t> Ann Arbor  </a:t>
            </a:r>
            <a:r>
              <a:rPr lang="zh-CN" altLang="en-US" sz="2000" dirty="0" smtClean="0"/>
              <a:t>    </a:t>
            </a:r>
            <a:r>
              <a:rPr lang="en-US" sz="2000" baseline="30000" dirty="0" smtClean="0"/>
              <a:t>2</a:t>
            </a:r>
            <a:r>
              <a:rPr lang="en-US" sz="2000" dirty="0" smtClean="0"/>
              <a:t> ARM</a:t>
            </a:r>
            <a:r>
              <a:rPr lang="zh-CN" altLang="en-US" sz="2000" dirty="0" smtClean="0"/>
              <a:t> </a:t>
            </a:r>
            <a:r>
              <a:rPr lang="en-US" altLang="zh-CN" sz="2000" dirty="0" smtClean="0"/>
              <a:t>Research</a:t>
            </a:r>
            <a:endParaRPr lang="en-US" sz="2000" dirty="0"/>
          </a:p>
        </p:txBody>
      </p:sp>
      <p:sp>
        <p:nvSpPr>
          <p:cNvPr id="16" name="TextBox 15"/>
          <p:cNvSpPr txBox="1"/>
          <p:nvPr/>
        </p:nvSpPr>
        <p:spPr>
          <a:xfrm>
            <a:off x="3475660" y="5110266"/>
            <a:ext cx="2214261" cy="400110"/>
          </a:xfrm>
          <a:prstGeom prst="rect">
            <a:avLst/>
          </a:prstGeom>
          <a:noFill/>
        </p:spPr>
        <p:txBody>
          <a:bodyPr wrap="none" rtlCol="0">
            <a:spAutoFit/>
          </a:bodyPr>
          <a:lstStyle/>
          <a:p>
            <a:pPr algn="ctr"/>
            <a:r>
              <a:rPr lang="en-US" sz="2000" dirty="0" smtClean="0"/>
              <a:t>ISCA, Jun</a:t>
            </a:r>
            <a:r>
              <a:rPr lang="en-US" altLang="zh-CN" sz="2000" dirty="0" smtClean="0"/>
              <a:t>e</a:t>
            </a:r>
            <a:r>
              <a:rPr lang="en-US" sz="2000" dirty="0" smtClean="0"/>
              <a:t> 28, 201</a:t>
            </a:r>
            <a:r>
              <a:rPr lang="en-US" altLang="zh-CN" sz="2000" dirty="0" smtClean="0"/>
              <a:t>7</a:t>
            </a:r>
            <a:endParaRPr lang="en-US" sz="2000" dirty="0"/>
          </a:p>
        </p:txBody>
      </p:sp>
      <p:cxnSp>
        <p:nvCxnSpPr>
          <p:cNvPr id="20" name="Straight Connector 19"/>
          <p:cNvCxnSpPr/>
          <p:nvPr/>
        </p:nvCxnSpPr>
        <p:spPr>
          <a:xfrm>
            <a:off x="180472" y="857398"/>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0472" y="6113426"/>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110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EBB9E2-618C-C54C-AE7B-41AE09FE051E}" type="slidenum">
              <a:rPr lang="en-US" smtClean="0"/>
              <a:t>10</a:t>
            </a:fld>
            <a:endParaRPr lang="en-US"/>
          </a:p>
        </p:txBody>
      </p:sp>
      <p:sp>
        <p:nvSpPr>
          <p:cNvPr id="5" name="TextBox 4"/>
          <p:cNvSpPr txBox="1"/>
          <p:nvPr/>
        </p:nvSpPr>
        <p:spPr>
          <a:xfrm>
            <a:off x="202021" y="212651"/>
            <a:ext cx="3693191" cy="646331"/>
          </a:xfrm>
          <a:prstGeom prst="rect">
            <a:avLst/>
          </a:prstGeom>
          <a:noFill/>
        </p:spPr>
        <p:txBody>
          <a:bodyPr wrap="none" rtlCol="0">
            <a:spAutoFit/>
          </a:bodyPr>
          <a:lstStyle/>
          <a:p>
            <a:r>
              <a:rPr lang="en-US" altLang="zh-CN" sz="3600" b="1" dirty="0" smtClean="0">
                <a:solidFill>
                  <a:schemeClr val="accent1">
                    <a:lumMod val="50000"/>
                  </a:schemeClr>
                </a:solidFill>
              </a:rPr>
              <a:t>Weights</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in</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Groups</a:t>
            </a:r>
            <a:endParaRPr lang="en-US" sz="3600" b="1" dirty="0">
              <a:solidFill>
                <a:schemeClr val="accent1">
                  <a:lumMod val="50000"/>
                </a:schemeClr>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2068142728"/>
              </p:ext>
            </p:extLst>
          </p:nvPr>
        </p:nvGraphicFramePr>
        <p:xfrm>
          <a:off x="527889" y="1128287"/>
          <a:ext cx="2749002" cy="470155"/>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1</a:t>
                      </a:r>
                      <a:endParaRPr lang="en-US" sz="2600" b="0" kern="1200" dirty="0" smtClean="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E7A77A"/>
                          </a:solidFill>
                          <a:latin typeface="Gill Sans MT" charset="0"/>
                          <a:ea typeface="Gill Sans MT" charset="0"/>
                          <a:cs typeface="Gill Sans MT" charset="0"/>
                        </a:rPr>
                        <a:t>2</a:t>
                      </a:r>
                      <a:endParaRPr lang="en-US" sz="2600" b="0" kern="1200" dirty="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E7A77A"/>
                          </a:solidFill>
                          <a:latin typeface="Gill Sans MT" charset="0"/>
                          <a:ea typeface="Gill Sans MT" charset="0"/>
                          <a:cs typeface="Gill Sans MT" charset="0"/>
                        </a:rPr>
                        <a:t>3</a:t>
                      </a:r>
                      <a:endParaRPr lang="en-US" sz="2600" b="0" kern="1200" dirty="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5</a:t>
                      </a:r>
                      <a:endParaRPr lang="en-US" sz="2600" b="0" kern="1200" dirty="0" smtClean="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721028300"/>
              </p:ext>
            </p:extLst>
          </p:nvPr>
        </p:nvGraphicFramePr>
        <p:xfrm>
          <a:off x="3739942" y="1598444"/>
          <a:ext cx="449140" cy="2820930"/>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p:cNvSpPr txBox="1"/>
          <p:nvPr/>
        </p:nvSpPr>
        <p:spPr>
          <a:xfrm>
            <a:off x="3276892" y="2712505"/>
            <a:ext cx="397866" cy="584775"/>
          </a:xfrm>
          <a:prstGeom prst="rect">
            <a:avLst/>
          </a:prstGeom>
          <a:noFill/>
        </p:spPr>
        <p:txBody>
          <a:bodyPr wrap="none" rtlCol="0">
            <a:spAutoFit/>
          </a:bodyPr>
          <a:lstStyle/>
          <a:p>
            <a:pPr defTabSz="457200"/>
            <a:r>
              <a:rPr lang="en-US" sz="3200" dirty="0" smtClean="0">
                <a:solidFill>
                  <a:srgbClr val="000000"/>
                </a:solidFill>
                <a:latin typeface="Gill Sans MT"/>
              </a:rPr>
              <a:t>X</a:t>
            </a:r>
            <a:endParaRPr lang="en-US" sz="3200" dirty="0">
              <a:solidFill>
                <a:srgbClr val="000000"/>
              </a:solidFill>
              <a:latin typeface="Gill Sans MT"/>
            </a:endParaRPr>
          </a:p>
        </p:txBody>
      </p:sp>
      <p:graphicFrame>
        <p:nvGraphicFramePr>
          <p:cNvPr id="51" name="Table 50"/>
          <p:cNvGraphicFramePr>
            <a:graphicFrameLocks noGrp="1"/>
          </p:cNvGraphicFramePr>
          <p:nvPr>
            <p:extLst>
              <p:ext uri="{D42A27DB-BD31-4B8C-83A1-F6EECF244321}">
                <p14:modId xmlns:p14="http://schemas.microsoft.com/office/powerpoint/2010/main" val="1860387690"/>
              </p:ext>
            </p:extLst>
          </p:nvPr>
        </p:nvGraphicFramePr>
        <p:xfrm>
          <a:off x="527889" y="1598442"/>
          <a:ext cx="2749002" cy="2820930"/>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3</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1</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943466119"/>
              </p:ext>
            </p:extLst>
          </p:nvPr>
        </p:nvGraphicFramePr>
        <p:xfrm>
          <a:off x="527889" y="1598442"/>
          <a:ext cx="2749002" cy="2820930"/>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3</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1</a:t>
                      </a:r>
                      <a:endParaRPr lang="en-US" sz="2600" b="0" kern="1200" dirty="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54" name="Straight Connector 53"/>
          <p:cNvCxnSpPr/>
          <p:nvPr/>
        </p:nvCxnSpPr>
        <p:spPr>
          <a:xfrm>
            <a:off x="4479403" y="972273"/>
            <a:ext cx="0" cy="37986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25198010"/>
              </p:ext>
            </p:extLst>
          </p:nvPr>
        </p:nvGraphicFramePr>
        <p:xfrm>
          <a:off x="4769725" y="1440913"/>
          <a:ext cx="693228" cy="470155"/>
        </p:xfrm>
        <a:graphic>
          <a:graphicData uri="http://schemas.openxmlformats.org/drawingml/2006/table">
            <a:tbl>
              <a:tblPr firstRow="1" bandRow="1"/>
              <a:tblGrid>
                <a:gridCol w="346614"/>
                <a:gridCol w="346614"/>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36768056"/>
              </p:ext>
            </p:extLst>
          </p:nvPr>
        </p:nvGraphicFramePr>
        <p:xfrm>
          <a:off x="5607267" y="1440912"/>
          <a:ext cx="693228" cy="470155"/>
        </p:xfrm>
        <a:graphic>
          <a:graphicData uri="http://schemas.openxmlformats.org/drawingml/2006/table">
            <a:tbl>
              <a:tblPr firstRow="1" bandRow="1"/>
              <a:tblGrid>
                <a:gridCol w="346614"/>
                <a:gridCol w="346614"/>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8405434"/>
              </p:ext>
            </p:extLst>
          </p:nvPr>
        </p:nvGraphicFramePr>
        <p:xfrm>
          <a:off x="6444809" y="1440912"/>
          <a:ext cx="693228" cy="470155"/>
        </p:xfrm>
        <a:graphic>
          <a:graphicData uri="http://schemas.openxmlformats.org/drawingml/2006/table">
            <a:tbl>
              <a:tblPr firstRow="1" bandRow="1"/>
              <a:tblGrid>
                <a:gridCol w="346614"/>
                <a:gridCol w="346614"/>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40746072"/>
              </p:ext>
            </p:extLst>
          </p:nvPr>
        </p:nvGraphicFramePr>
        <p:xfrm>
          <a:off x="7282351" y="1440912"/>
          <a:ext cx="693228" cy="470155"/>
        </p:xfrm>
        <a:graphic>
          <a:graphicData uri="http://schemas.openxmlformats.org/drawingml/2006/table">
            <a:tbl>
              <a:tblPr firstRow="1" bandRow="1"/>
              <a:tblGrid>
                <a:gridCol w="346614"/>
                <a:gridCol w="346614"/>
              </a:tblGrid>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3</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37601468"/>
              </p:ext>
            </p:extLst>
          </p:nvPr>
        </p:nvGraphicFramePr>
        <p:xfrm>
          <a:off x="8119893" y="1440912"/>
          <a:ext cx="693228" cy="470155"/>
        </p:xfrm>
        <a:graphic>
          <a:graphicData uri="http://schemas.openxmlformats.org/drawingml/2006/table">
            <a:tbl>
              <a:tblPr firstRow="1" bandRow="1"/>
              <a:tblGrid>
                <a:gridCol w="346614"/>
                <a:gridCol w="346614"/>
              </a:tblGrid>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1</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7" name="TextBox 56"/>
          <p:cNvSpPr txBox="1"/>
          <p:nvPr/>
        </p:nvSpPr>
        <p:spPr>
          <a:xfrm>
            <a:off x="7369748" y="916556"/>
            <a:ext cx="1365951" cy="523220"/>
          </a:xfrm>
          <a:prstGeom prst="rect">
            <a:avLst/>
          </a:prstGeom>
          <a:noFill/>
        </p:spPr>
        <p:txBody>
          <a:bodyPr wrap="none" rtlCol="0">
            <a:spAutoFit/>
          </a:bodyPr>
          <a:lstStyle/>
          <a:p>
            <a:pPr algn="r"/>
            <a:r>
              <a:rPr lang="en-US" altLang="zh-CN" sz="2800" smtClean="0"/>
              <a:t>Weights</a:t>
            </a:r>
            <a:endParaRPr lang="en-US" sz="2800"/>
          </a:p>
        </p:txBody>
      </p:sp>
      <p:graphicFrame>
        <p:nvGraphicFramePr>
          <p:cNvPr id="58" name="Table 57"/>
          <p:cNvGraphicFramePr>
            <a:graphicFrameLocks noGrp="1"/>
          </p:cNvGraphicFramePr>
          <p:nvPr>
            <p:extLst>
              <p:ext uri="{D42A27DB-BD31-4B8C-83A1-F6EECF244321}">
                <p14:modId xmlns:p14="http://schemas.microsoft.com/office/powerpoint/2010/main" val="1154325728"/>
              </p:ext>
            </p:extLst>
          </p:nvPr>
        </p:nvGraphicFramePr>
        <p:xfrm>
          <a:off x="5534906" y="2490734"/>
          <a:ext cx="2286785" cy="470155"/>
        </p:xfrm>
        <a:graphic>
          <a:graphicData uri="http://schemas.openxmlformats.org/drawingml/2006/table">
            <a:tbl>
              <a:tblPr firstRow="1" bandRow="1"/>
              <a:tblGrid>
                <a:gridCol w="457357"/>
                <a:gridCol w="457357"/>
                <a:gridCol w="457357"/>
                <a:gridCol w="457357"/>
                <a:gridCol w="45735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2</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59" name="TextBox 58"/>
          <p:cNvSpPr txBox="1"/>
          <p:nvPr/>
        </p:nvSpPr>
        <p:spPr>
          <a:xfrm>
            <a:off x="7445281" y="2019443"/>
            <a:ext cx="1290418" cy="523220"/>
          </a:xfrm>
          <a:prstGeom prst="rect">
            <a:avLst/>
          </a:prstGeom>
          <a:noFill/>
        </p:spPr>
        <p:txBody>
          <a:bodyPr wrap="none" rtlCol="0">
            <a:spAutoFit/>
          </a:bodyPr>
          <a:lstStyle/>
          <a:p>
            <a:pPr algn="r"/>
            <a:r>
              <a:rPr lang="en-US" altLang="zh-CN" sz="2800" dirty="0" smtClean="0"/>
              <a:t>Indexes</a:t>
            </a:r>
            <a:endParaRPr lang="en-US" sz="2800" dirty="0"/>
          </a:p>
        </p:txBody>
      </p:sp>
      <p:sp>
        <p:nvSpPr>
          <p:cNvPr id="60" name="Rectangle 59"/>
          <p:cNvSpPr/>
          <p:nvPr/>
        </p:nvSpPr>
        <p:spPr>
          <a:xfrm>
            <a:off x="4780121" y="1439776"/>
            <a:ext cx="682831"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546076" y="2490733"/>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0" idx="2"/>
          </p:cNvCxnSpPr>
          <p:nvPr/>
        </p:nvCxnSpPr>
        <p:spPr>
          <a:xfrm>
            <a:off x="5121537" y="1909931"/>
            <a:ext cx="642132" cy="58080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1" idx="1"/>
          </p:cNvCxnSpPr>
          <p:nvPr/>
        </p:nvCxnSpPr>
        <p:spPr>
          <a:xfrm flipH="1">
            <a:off x="4189081" y="2725811"/>
            <a:ext cx="1356995" cy="4400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739942" y="2534737"/>
            <a:ext cx="449139" cy="93766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69"/>
          <p:cNvGraphicFramePr>
            <a:graphicFrameLocks noGrp="1"/>
          </p:cNvGraphicFramePr>
          <p:nvPr>
            <p:extLst>
              <p:ext uri="{D42A27DB-BD31-4B8C-83A1-F6EECF244321}">
                <p14:modId xmlns:p14="http://schemas.microsoft.com/office/powerpoint/2010/main" val="381703246"/>
              </p:ext>
            </p:extLst>
          </p:nvPr>
        </p:nvGraphicFramePr>
        <p:xfrm>
          <a:off x="5044730" y="3509815"/>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6</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752801933"/>
              </p:ext>
            </p:extLst>
          </p:nvPr>
        </p:nvGraphicFramePr>
        <p:xfrm>
          <a:off x="5766194" y="3509815"/>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1515923454"/>
              </p:ext>
            </p:extLst>
          </p:nvPr>
        </p:nvGraphicFramePr>
        <p:xfrm>
          <a:off x="6560479" y="3509814"/>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0</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379503370"/>
              </p:ext>
            </p:extLst>
          </p:nvPr>
        </p:nvGraphicFramePr>
        <p:xfrm>
          <a:off x="7281943" y="3509814"/>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2" name="TextBox 101"/>
          <p:cNvSpPr txBox="1"/>
          <p:nvPr/>
        </p:nvSpPr>
        <p:spPr>
          <a:xfrm>
            <a:off x="5455275" y="3456749"/>
            <a:ext cx="340158" cy="523220"/>
          </a:xfrm>
          <a:prstGeom prst="rect">
            <a:avLst/>
          </a:prstGeom>
          <a:noFill/>
        </p:spPr>
        <p:txBody>
          <a:bodyPr wrap="none" rtlCol="0">
            <a:spAutoFit/>
          </a:bodyPr>
          <a:lstStyle/>
          <a:p>
            <a:r>
              <a:rPr lang="en-US" altLang="zh-CN" sz="2800" dirty="0" smtClean="0"/>
              <a:t>x</a:t>
            </a:r>
            <a:endParaRPr lang="en-US" sz="2800" dirty="0"/>
          </a:p>
        </p:txBody>
      </p:sp>
      <p:sp>
        <p:nvSpPr>
          <p:cNvPr id="105" name="TextBox 104"/>
          <p:cNvSpPr txBox="1"/>
          <p:nvPr/>
        </p:nvSpPr>
        <p:spPr>
          <a:xfrm>
            <a:off x="6976510" y="3456749"/>
            <a:ext cx="340158" cy="523220"/>
          </a:xfrm>
          <a:prstGeom prst="rect">
            <a:avLst/>
          </a:prstGeom>
          <a:noFill/>
        </p:spPr>
        <p:txBody>
          <a:bodyPr wrap="none" rtlCol="0">
            <a:spAutoFit/>
          </a:bodyPr>
          <a:lstStyle/>
          <a:p>
            <a:r>
              <a:rPr lang="en-US" altLang="zh-CN" sz="2800" smtClean="0"/>
              <a:t>x</a:t>
            </a:r>
            <a:endParaRPr lang="en-US" sz="2800"/>
          </a:p>
        </p:txBody>
      </p:sp>
      <p:sp>
        <p:nvSpPr>
          <p:cNvPr id="106" name="TextBox 105"/>
          <p:cNvSpPr txBox="1"/>
          <p:nvPr/>
        </p:nvSpPr>
        <p:spPr>
          <a:xfrm>
            <a:off x="6208978" y="3453869"/>
            <a:ext cx="364202" cy="523220"/>
          </a:xfrm>
          <a:prstGeom prst="rect">
            <a:avLst/>
          </a:prstGeom>
          <a:noFill/>
        </p:spPr>
        <p:txBody>
          <a:bodyPr wrap="none" rtlCol="0">
            <a:spAutoFit/>
          </a:bodyPr>
          <a:lstStyle/>
          <a:p>
            <a:r>
              <a:rPr lang="en-US" altLang="zh-CN" sz="2800" smtClean="0"/>
              <a:t>+</a:t>
            </a:r>
            <a:endParaRPr lang="en-US" sz="2800" dirty="0"/>
          </a:p>
        </p:txBody>
      </p:sp>
      <p:sp>
        <p:nvSpPr>
          <p:cNvPr id="107" name="TextBox 106"/>
          <p:cNvSpPr txBox="1"/>
          <p:nvPr/>
        </p:nvSpPr>
        <p:spPr>
          <a:xfrm>
            <a:off x="7721045" y="3469257"/>
            <a:ext cx="1156086" cy="492443"/>
          </a:xfrm>
          <a:prstGeom prst="rect">
            <a:avLst/>
          </a:prstGeom>
          <a:noFill/>
        </p:spPr>
        <p:txBody>
          <a:bodyPr wrap="none" rtlCol="0">
            <a:spAutoFit/>
          </a:bodyPr>
          <a:lstStyle/>
          <a:p>
            <a:pPr algn="r"/>
            <a:r>
              <a:rPr lang="en-US" altLang="zh-CN" sz="2600" dirty="0" smtClean="0"/>
              <a:t>+</a:t>
            </a:r>
            <a:r>
              <a:rPr lang="zh-CN" altLang="en-US" sz="2600" dirty="0" smtClean="0"/>
              <a:t> </a:t>
            </a:r>
            <a:r>
              <a:rPr lang="en-US" altLang="zh-CN" sz="2600" dirty="0" smtClean="0"/>
              <a:t>0</a:t>
            </a:r>
            <a:r>
              <a:rPr lang="zh-CN" altLang="en-US" sz="2600" dirty="0" smtClean="0"/>
              <a:t>  </a:t>
            </a:r>
            <a:r>
              <a:rPr lang="en-US" altLang="zh-CN" sz="2600" dirty="0" smtClean="0"/>
              <a:t>=</a:t>
            </a:r>
            <a:r>
              <a:rPr lang="zh-CN" altLang="en-US" sz="2600" dirty="0" smtClean="0"/>
              <a:t> </a:t>
            </a:r>
            <a:r>
              <a:rPr lang="en-US" altLang="zh-CN" sz="2600" dirty="0" smtClean="0"/>
              <a:t>6</a:t>
            </a:r>
            <a:endParaRPr lang="en-US" sz="2600" dirty="0"/>
          </a:p>
        </p:txBody>
      </p:sp>
      <p:sp>
        <p:nvSpPr>
          <p:cNvPr id="108" name="Rectangle 107"/>
          <p:cNvSpPr/>
          <p:nvPr/>
        </p:nvSpPr>
        <p:spPr>
          <a:xfrm>
            <a:off x="5616108" y="1439776"/>
            <a:ext cx="682831"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991288" y="2489597"/>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a:stCxn id="8" idx="2"/>
            <a:endCxn id="109" idx="0"/>
          </p:cNvCxnSpPr>
          <p:nvPr/>
        </p:nvCxnSpPr>
        <p:spPr>
          <a:xfrm>
            <a:off x="5953881" y="1911067"/>
            <a:ext cx="256922" cy="57853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9" idx="1"/>
          </p:cNvCxnSpPr>
          <p:nvPr/>
        </p:nvCxnSpPr>
        <p:spPr>
          <a:xfrm flipH="1">
            <a:off x="4177505" y="2724675"/>
            <a:ext cx="1813783" cy="9873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739942" y="3472404"/>
            <a:ext cx="449139" cy="93766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Table 112"/>
          <p:cNvGraphicFramePr>
            <a:graphicFrameLocks noGrp="1"/>
          </p:cNvGraphicFramePr>
          <p:nvPr>
            <p:extLst>
              <p:ext uri="{D42A27DB-BD31-4B8C-83A1-F6EECF244321}">
                <p14:modId xmlns:p14="http://schemas.microsoft.com/office/powerpoint/2010/main" val="28148078"/>
              </p:ext>
            </p:extLst>
          </p:nvPr>
        </p:nvGraphicFramePr>
        <p:xfrm>
          <a:off x="5042884" y="4168453"/>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5</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14" name="Table 113"/>
          <p:cNvGraphicFramePr>
            <a:graphicFrameLocks noGrp="1"/>
          </p:cNvGraphicFramePr>
          <p:nvPr>
            <p:extLst>
              <p:ext uri="{D42A27DB-BD31-4B8C-83A1-F6EECF244321}">
                <p14:modId xmlns:p14="http://schemas.microsoft.com/office/powerpoint/2010/main" val="638344606"/>
              </p:ext>
            </p:extLst>
          </p:nvPr>
        </p:nvGraphicFramePr>
        <p:xfrm>
          <a:off x="5764348" y="4168453"/>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115" name="Table 114"/>
          <p:cNvGraphicFramePr>
            <a:graphicFrameLocks noGrp="1"/>
          </p:cNvGraphicFramePr>
          <p:nvPr>
            <p:extLst>
              <p:ext uri="{D42A27DB-BD31-4B8C-83A1-F6EECF244321}">
                <p14:modId xmlns:p14="http://schemas.microsoft.com/office/powerpoint/2010/main" val="1976976277"/>
              </p:ext>
            </p:extLst>
          </p:nvPr>
        </p:nvGraphicFramePr>
        <p:xfrm>
          <a:off x="6558633" y="4168452"/>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7</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116" name="Table 115"/>
          <p:cNvGraphicFramePr>
            <a:graphicFrameLocks noGrp="1"/>
          </p:cNvGraphicFramePr>
          <p:nvPr>
            <p:extLst>
              <p:ext uri="{D42A27DB-BD31-4B8C-83A1-F6EECF244321}">
                <p14:modId xmlns:p14="http://schemas.microsoft.com/office/powerpoint/2010/main" val="1173301155"/>
              </p:ext>
            </p:extLst>
          </p:nvPr>
        </p:nvGraphicFramePr>
        <p:xfrm>
          <a:off x="7280097" y="4168452"/>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17" name="TextBox 116"/>
          <p:cNvSpPr txBox="1"/>
          <p:nvPr/>
        </p:nvSpPr>
        <p:spPr>
          <a:xfrm>
            <a:off x="5453429" y="4115387"/>
            <a:ext cx="340158" cy="523220"/>
          </a:xfrm>
          <a:prstGeom prst="rect">
            <a:avLst/>
          </a:prstGeom>
          <a:noFill/>
        </p:spPr>
        <p:txBody>
          <a:bodyPr wrap="none" rtlCol="0">
            <a:spAutoFit/>
          </a:bodyPr>
          <a:lstStyle/>
          <a:p>
            <a:r>
              <a:rPr lang="en-US" altLang="zh-CN" sz="2800" dirty="0" smtClean="0"/>
              <a:t>x</a:t>
            </a:r>
            <a:endParaRPr lang="en-US" sz="2800" dirty="0"/>
          </a:p>
        </p:txBody>
      </p:sp>
      <p:sp>
        <p:nvSpPr>
          <p:cNvPr id="118" name="TextBox 117"/>
          <p:cNvSpPr txBox="1"/>
          <p:nvPr/>
        </p:nvSpPr>
        <p:spPr>
          <a:xfrm>
            <a:off x="6974664" y="4115387"/>
            <a:ext cx="340158" cy="523220"/>
          </a:xfrm>
          <a:prstGeom prst="rect">
            <a:avLst/>
          </a:prstGeom>
          <a:noFill/>
        </p:spPr>
        <p:txBody>
          <a:bodyPr wrap="none" rtlCol="0">
            <a:spAutoFit/>
          </a:bodyPr>
          <a:lstStyle/>
          <a:p>
            <a:r>
              <a:rPr lang="en-US" altLang="zh-CN" sz="2800" smtClean="0"/>
              <a:t>x</a:t>
            </a:r>
            <a:endParaRPr lang="en-US" sz="2800"/>
          </a:p>
        </p:txBody>
      </p:sp>
      <p:sp>
        <p:nvSpPr>
          <p:cNvPr id="119" name="TextBox 118"/>
          <p:cNvSpPr txBox="1"/>
          <p:nvPr/>
        </p:nvSpPr>
        <p:spPr>
          <a:xfrm>
            <a:off x="6207132" y="4112507"/>
            <a:ext cx="364202" cy="523220"/>
          </a:xfrm>
          <a:prstGeom prst="rect">
            <a:avLst/>
          </a:prstGeom>
          <a:noFill/>
        </p:spPr>
        <p:txBody>
          <a:bodyPr wrap="none" rtlCol="0">
            <a:spAutoFit/>
          </a:bodyPr>
          <a:lstStyle/>
          <a:p>
            <a:r>
              <a:rPr lang="en-US" altLang="zh-CN" sz="2800" smtClean="0"/>
              <a:t>+</a:t>
            </a:r>
            <a:endParaRPr lang="en-US" sz="2800" dirty="0"/>
          </a:p>
        </p:txBody>
      </p:sp>
      <p:sp>
        <p:nvSpPr>
          <p:cNvPr id="120" name="TextBox 119"/>
          <p:cNvSpPr txBox="1"/>
          <p:nvPr/>
        </p:nvSpPr>
        <p:spPr>
          <a:xfrm>
            <a:off x="7731083" y="4119237"/>
            <a:ext cx="1324402" cy="492443"/>
          </a:xfrm>
          <a:prstGeom prst="rect">
            <a:avLst/>
          </a:prstGeom>
          <a:noFill/>
        </p:spPr>
        <p:txBody>
          <a:bodyPr wrap="none" rtlCol="0">
            <a:spAutoFit/>
          </a:bodyPr>
          <a:lstStyle/>
          <a:p>
            <a:pPr algn="r"/>
            <a:r>
              <a:rPr lang="en-US" altLang="zh-CN" sz="2600" dirty="0" smtClean="0"/>
              <a:t>+</a:t>
            </a:r>
            <a:r>
              <a:rPr lang="zh-CN" altLang="en-US" sz="2600" dirty="0" smtClean="0"/>
              <a:t> </a:t>
            </a:r>
            <a:r>
              <a:rPr lang="en-US" altLang="zh-CN" sz="2600" dirty="0" smtClean="0"/>
              <a:t>6</a:t>
            </a:r>
            <a:r>
              <a:rPr lang="zh-CN" altLang="en-US" sz="2600" dirty="0" smtClean="0"/>
              <a:t>  </a:t>
            </a:r>
            <a:r>
              <a:rPr lang="en-US" altLang="zh-CN" sz="2600" dirty="0" smtClean="0"/>
              <a:t>=</a:t>
            </a:r>
            <a:r>
              <a:rPr lang="zh-CN" altLang="en-US" sz="2600" dirty="0" smtClean="0"/>
              <a:t> </a:t>
            </a:r>
            <a:r>
              <a:rPr lang="en-US" altLang="zh-CN" sz="2600" u="sng" dirty="0" smtClean="0"/>
              <a:t>18</a:t>
            </a:r>
            <a:endParaRPr lang="en-US" sz="2600" u="sng" dirty="0"/>
          </a:p>
        </p:txBody>
      </p:sp>
      <p:sp>
        <p:nvSpPr>
          <p:cNvPr id="121" name="TextBox 120"/>
          <p:cNvSpPr txBox="1"/>
          <p:nvPr/>
        </p:nvSpPr>
        <p:spPr>
          <a:xfrm>
            <a:off x="405115" y="5057212"/>
            <a:ext cx="3902158" cy="523220"/>
          </a:xfrm>
          <a:prstGeom prst="rect">
            <a:avLst/>
          </a:prstGeom>
          <a:noFill/>
        </p:spPr>
        <p:txBody>
          <a:bodyPr wrap="none" rtlCol="0">
            <a:spAutoFit/>
          </a:bodyPr>
          <a:lstStyle/>
          <a:p>
            <a:pPr marL="285750" indent="-285750">
              <a:buFont typeface="Arial" charset="0"/>
              <a:buChar char="•"/>
            </a:pPr>
            <a:r>
              <a:rPr lang="en-US" altLang="zh-CN" sz="2800" dirty="0" smtClean="0"/>
              <a:t>SIMD</a:t>
            </a:r>
            <a:r>
              <a:rPr lang="zh-CN" altLang="en-US" sz="2800" dirty="0" smtClean="0"/>
              <a:t> </a:t>
            </a:r>
            <a:r>
              <a:rPr lang="en-US" altLang="zh-CN" sz="2800" dirty="0" smtClean="0"/>
              <a:t>units</a:t>
            </a:r>
            <a:r>
              <a:rPr lang="zh-CN" altLang="en-US" sz="2800" dirty="0" smtClean="0"/>
              <a:t> </a:t>
            </a:r>
            <a:r>
              <a:rPr lang="en-US" altLang="zh-CN" sz="2800" dirty="0" smtClean="0"/>
              <a:t>fully</a:t>
            </a:r>
            <a:r>
              <a:rPr lang="zh-CN" altLang="en-US" sz="2800" dirty="0" smtClean="0"/>
              <a:t> </a:t>
            </a:r>
            <a:r>
              <a:rPr lang="en-US" altLang="zh-CN" sz="2800" dirty="0" smtClean="0"/>
              <a:t>utilized</a:t>
            </a:r>
            <a:endParaRPr lang="en-US" sz="2800" dirty="0" smtClean="0"/>
          </a:p>
        </p:txBody>
      </p:sp>
      <p:sp>
        <p:nvSpPr>
          <p:cNvPr id="122" name="TextBox 121"/>
          <p:cNvSpPr txBox="1"/>
          <p:nvPr/>
        </p:nvSpPr>
        <p:spPr>
          <a:xfrm>
            <a:off x="405115" y="5601348"/>
            <a:ext cx="3713196" cy="523220"/>
          </a:xfrm>
          <a:prstGeom prst="rect">
            <a:avLst/>
          </a:prstGeom>
          <a:noFill/>
        </p:spPr>
        <p:txBody>
          <a:bodyPr wrap="none" rtlCol="0">
            <a:spAutoFit/>
          </a:bodyPr>
          <a:lstStyle/>
          <a:p>
            <a:pPr marL="285750" indent="-285750">
              <a:buFont typeface="Arial" charset="0"/>
              <a:buChar char="•"/>
            </a:pPr>
            <a:r>
              <a:rPr lang="en-US" altLang="zh-CN" sz="2800" dirty="0" smtClean="0"/>
              <a:t>Fewer</a:t>
            </a:r>
            <a:r>
              <a:rPr lang="zh-CN" altLang="en-US" sz="2800" dirty="0" smtClean="0"/>
              <a:t> </a:t>
            </a:r>
            <a:r>
              <a:rPr lang="en-US" altLang="zh-CN" sz="2800" dirty="0" smtClean="0"/>
              <a:t>column</a:t>
            </a:r>
            <a:r>
              <a:rPr lang="zh-CN" altLang="en-US" sz="2800" dirty="0" smtClean="0"/>
              <a:t> </a:t>
            </a:r>
            <a:r>
              <a:rPr lang="en-US" altLang="zh-CN" sz="2800" dirty="0" smtClean="0"/>
              <a:t>indexes</a:t>
            </a:r>
            <a:endParaRPr lang="en-US" sz="2800" dirty="0" smtClean="0"/>
          </a:p>
        </p:txBody>
      </p:sp>
      <p:sp>
        <p:nvSpPr>
          <p:cNvPr id="2" name="TextBox 1"/>
          <p:cNvSpPr txBox="1"/>
          <p:nvPr/>
        </p:nvSpPr>
        <p:spPr>
          <a:xfrm>
            <a:off x="10464800" y="21209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1199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6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4"/>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animBg="1"/>
      <p:bldP spid="60" grpId="1" animBg="1"/>
      <p:bldP spid="61" grpId="0" animBg="1"/>
      <p:bldP spid="61" grpId="1" animBg="1"/>
      <p:bldP spid="64" grpId="0" animBg="1"/>
      <p:bldP spid="64" grpId="1" animBg="1"/>
      <p:bldP spid="102" grpId="0"/>
      <p:bldP spid="105" grpId="0"/>
      <p:bldP spid="106" grpId="0"/>
      <p:bldP spid="107" grpId="0"/>
      <p:bldP spid="108" grpId="0" animBg="1"/>
      <p:bldP spid="109" grpId="0" animBg="1"/>
      <p:bldP spid="112" grpId="0" animBg="1"/>
      <p:bldP spid="117" grpId="0"/>
      <p:bldP spid="118" grpId="0"/>
      <p:bldP spid="119" grpId="0"/>
      <p:bldP spid="120" grpId="0"/>
      <p:bldP spid="121" grpId="0"/>
      <p:bldP spid="1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EBB9E2-618C-C54C-AE7B-41AE09FE051E}" type="slidenum">
              <a:rPr lang="en-US" smtClean="0"/>
              <a:t>11</a:t>
            </a:fld>
            <a:endParaRPr lang="en-US"/>
          </a:p>
        </p:txBody>
      </p:sp>
      <p:sp>
        <p:nvSpPr>
          <p:cNvPr id="5" name="TextBox 4"/>
          <p:cNvSpPr txBox="1"/>
          <p:nvPr/>
        </p:nvSpPr>
        <p:spPr>
          <a:xfrm>
            <a:off x="202021" y="212651"/>
            <a:ext cx="5670591" cy="646331"/>
          </a:xfrm>
          <a:prstGeom prst="rect">
            <a:avLst/>
          </a:prstGeom>
          <a:noFill/>
        </p:spPr>
        <p:txBody>
          <a:bodyPr wrap="none" rtlCol="0">
            <a:spAutoFit/>
          </a:bodyPr>
          <a:lstStyle/>
          <a:p>
            <a:r>
              <a:rPr lang="en-US" altLang="zh-CN" sz="3600" b="1" dirty="0" smtClean="0">
                <a:solidFill>
                  <a:schemeClr val="accent1">
                    <a:lumMod val="50000"/>
                  </a:schemeClr>
                </a:solidFill>
              </a:rPr>
              <a:t>SIMD-Aware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Weight</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Pruning</a:t>
            </a:r>
            <a:endParaRPr lang="en-US" sz="3600" b="1" dirty="0">
              <a:solidFill>
                <a:schemeClr val="accent1">
                  <a:lumMod val="50000"/>
                </a:schemeClr>
              </a:solidFill>
            </a:endParaRPr>
          </a:p>
        </p:txBody>
      </p:sp>
      <p:graphicFrame>
        <p:nvGraphicFramePr>
          <p:cNvPr id="47" name="Table 46"/>
          <p:cNvGraphicFramePr>
            <a:graphicFrameLocks noGrp="1"/>
          </p:cNvGraphicFramePr>
          <p:nvPr>
            <p:extLst>
              <p:ext uri="{D42A27DB-BD31-4B8C-83A1-F6EECF244321}">
                <p14:modId xmlns:p14="http://schemas.microsoft.com/office/powerpoint/2010/main" val="1899149863"/>
              </p:ext>
            </p:extLst>
          </p:nvPr>
        </p:nvGraphicFramePr>
        <p:xfrm>
          <a:off x="5705705" y="1322593"/>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p:cNvSpPr txBox="1"/>
          <p:nvPr/>
        </p:nvSpPr>
        <p:spPr>
          <a:xfrm>
            <a:off x="405115" y="1046828"/>
            <a:ext cx="5159618" cy="523220"/>
          </a:xfrm>
          <a:prstGeom prst="rect">
            <a:avLst/>
          </a:prstGeom>
          <a:noFill/>
        </p:spPr>
        <p:txBody>
          <a:bodyPr wrap="none" rtlCol="0">
            <a:spAutoFit/>
          </a:bodyPr>
          <a:lstStyle/>
          <a:p>
            <a:pPr marL="285750" indent="-285750">
              <a:buFont typeface="Arial" charset="0"/>
              <a:buChar char="•"/>
            </a:pPr>
            <a:r>
              <a:rPr lang="en-US" altLang="zh-CN" sz="2800" dirty="0" smtClean="0"/>
              <a:t>Start</a:t>
            </a:r>
            <a:r>
              <a:rPr lang="zh-CN" altLang="en-US" sz="2800" dirty="0" smtClean="0"/>
              <a:t> </a:t>
            </a:r>
            <a:r>
              <a:rPr lang="en-US" altLang="zh-CN" sz="2800" dirty="0" smtClean="0"/>
              <a:t>with</a:t>
            </a:r>
            <a:r>
              <a:rPr lang="zh-CN" altLang="en-US" sz="2800" dirty="0" smtClean="0"/>
              <a:t> </a:t>
            </a:r>
            <a:r>
              <a:rPr lang="en-US" altLang="zh-CN" sz="2800" dirty="0" smtClean="0"/>
              <a:t>original</a:t>
            </a:r>
            <a:r>
              <a:rPr lang="zh-CN" altLang="en-US" sz="2800" dirty="0" smtClean="0"/>
              <a:t> </a:t>
            </a:r>
            <a:r>
              <a:rPr lang="en-US" altLang="zh-CN" sz="2800" dirty="0" smtClean="0"/>
              <a:t>weight</a:t>
            </a:r>
            <a:r>
              <a:rPr lang="zh-CN" altLang="en-US" sz="2800" dirty="0" smtClean="0"/>
              <a:t> </a:t>
            </a:r>
            <a:r>
              <a:rPr lang="en-US" altLang="zh-CN" sz="2800" dirty="0" smtClean="0"/>
              <a:t>matrix</a:t>
            </a:r>
            <a:endParaRPr lang="en-US" sz="2800" dirty="0" smtClean="0"/>
          </a:p>
        </p:txBody>
      </p:sp>
      <p:sp>
        <p:nvSpPr>
          <p:cNvPr id="55" name="TextBox 54"/>
          <p:cNvSpPr txBox="1"/>
          <p:nvPr/>
        </p:nvSpPr>
        <p:spPr>
          <a:xfrm>
            <a:off x="405115" y="1570048"/>
            <a:ext cx="4166012" cy="892552"/>
          </a:xfrm>
          <a:prstGeom prst="rect">
            <a:avLst/>
          </a:prstGeom>
          <a:noFill/>
        </p:spPr>
        <p:txBody>
          <a:bodyPr wrap="none" rtlCol="0">
            <a:spAutoFit/>
          </a:bodyPr>
          <a:lstStyle/>
          <a:p>
            <a:pPr marL="285750" indent="-285750">
              <a:buFont typeface="Arial" charset="0"/>
              <a:buChar char="•"/>
            </a:pPr>
            <a:r>
              <a:rPr lang="en-US" altLang="zh-CN" sz="2800" dirty="0"/>
              <a:t>Weights </a:t>
            </a:r>
            <a:r>
              <a:rPr lang="en-US" altLang="zh-CN" sz="2800" dirty="0" smtClean="0"/>
              <a:t>grouping</a:t>
            </a:r>
          </a:p>
          <a:p>
            <a:pPr marL="914400" lvl="1" indent="-457200">
              <a:buFont typeface="Helvetica" charset="0"/>
              <a:buChar char="−"/>
            </a:pPr>
            <a:r>
              <a:rPr lang="en-US" altLang="zh-CN" sz="2400" dirty="0"/>
              <a:t>Group size = SIMD </a:t>
            </a:r>
            <a:r>
              <a:rPr lang="en-US" altLang="zh-CN" sz="2400" dirty="0" smtClean="0"/>
              <a:t>width</a:t>
            </a:r>
            <a:endParaRPr lang="en-US" sz="2400" dirty="0" smtClean="0"/>
          </a:p>
        </p:txBody>
      </p:sp>
      <p:graphicFrame>
        <p:nvGraphicFramePr>
          <p:cNvPr id="56" name="Table 55"/>
          <p:cNvGraphicFramePr>
            <a:graphicFrameLocks noGrp="1"/>
          </p:cNvGraphicFramePr>
          <p:nvPr>
            <p:extLst>
              <p:ext uri="{D42A27DB-BD31-4B8C-83A1-F6EECF244321}">
                <p14:modId xmlns:p14="http://schemas.microsoft.com/office/powerpoint/2010/main" val="962302080"/>
              </p:ext>
            </p:extLst>
          </p:nvPr>
        </p:nvGraphicFramePr>
        <p:xfrm>
          <a:off x="5705705" y="1322593"/>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65" name="TextBox 64"/>
          <p:cNvSpPr txBox="1"/>
          <p:nvPr/>
        </p:nvSpPr>
        <p:spPr>
          <a:xfrm>
            <a:off x="405115" y="2462600"/>
            <a:ext cx="5020285" cy="892552"/>
          </a:xfrm>
          <a:prstGeom prst="rect">
            <a:avLst/>
          </a:prstGeom>
          <a:noFill/>
        </p:spPr>
        <p:txBody>
          <a:bodyPr wrap="none" rtlCol="0">
            <a:spAutoFit/>
          </a:bodyPr>
          <a:lstStyle/>
          <a:p>
            <a:pPr marL="285750" indent="-285750">
              <a:buFont typeface="Arial" charset="0"/>
              <a:buChar char="•"/>
            </a:pPr>
            <a:r>
              <a:rPr lang="en-US" altLang="zh-CN" sz="2800" dirty="0" smtClean="0"/>
              <a:t>Calculate</a:t>
            </a:r>
            <a:r>
              <a:rPr lang="zh-CN" altLang="en-US" sz="2800" dirty="0"/>
              <a:t> </a:t>
            </a:r>
            <a:r>
              <a:rPr lang="en-US" altLang="zh-CN" sz="2800" dirty="0" smtClean="0"/>
              <a:t>importance</a:t>
            </a:r>
            <a:r>
              <a:rPr lang="zh-CN" altLang="en-US" sz="2800" dirty="0" smtClean="0"/>
              <a:t> </a:t>
            </a:r>
            <a:r>
              <a:rPr lang="en-US" altLang="zh-CN" sz="2800" dirty="0" smtClean="0"/>
              <a:t>of</a:t>
            </a:r>
            <a:r>
              <a:rPr lang="zh-CN" altLang="en-US" sz="2800" dirty="0" smtClean="0"/>
              <a:t> </a:t>
            </a:r>
            <a:r>
              <a:rPr lang="en-US" altLang="zh-CN" sz="2800" dirty="0" smtClean="0"/>
              <a:t>groups</a:t>
            </a:r>
          </a:p>
          <a:p>
            <a:pPr marL="914400" lvl="1" indent="-457200">
              <a:buFont typeface="Helvetica" charset="0"/>
              <a:buChar char="−"/>
            </a:pPr>
            <a:r>
              <a:rPr lang="en-US" altLang="zh-CN" sz="2400" dirty="0" smtClean="0"/>
              <a:t>Root</a:t>
            </a:r>
            <a:r>
              <a:rPr lang="zh-CN" altLang="en-US" sz="2400" dirty="0" smtClean="0"/>
              <a:t> </a:t>
            </a:r>
            <a:r>
              <a:rPr lang="en-US" altLang="zh-CN" sz="2400" dirty="0" smtClean="0"/>
              <a:t>mean</a:t>
            </a:r>
            <a:r>
              <a:rPr lang="zh-CN" altLang="en-US" sz="2400" dirty="0" smtClean="0"/>
              <a:t> </a:t>
            </a:r>
            <a:r>
              <a:rPr lang="en-US" altLang="zh-CN" sz="2400" dirty="0" smtClean="0"/>
              <a:t>square</a:t>
            </a:r>
            <a:endParaRPr lang="en-US" sz="2400" dirty="0" smtClean="0"/>
          </a:p>
        </p:txBody>
      </p:sp>
      <p:pic>
        <p:nvPicPr>
          <p:cNvPr id="66" name="Picture 65"/>
          <p:cNvPicPr>
            <a:picLocks noChangeAspect="1"/>
          </p:cNvPicPr>
          <p:nvPr/>
        </p:nvPicPr>
        <p:blipFill>
          <a:blip r:embed="rId3"/>
          <a:stretch>
            <a:fillRect/>
          </a:stretch>
        </p:blipFill>
        <p:spPr>
          <a:xfrm>
            <a:off x="2199276" y="3355152"/>
            <a:ext cx="1431961" cy="1044138"/>
          </a:xfrm>
          <a:prstGeom prst="rect">
            <a:avLst/>
          </a:prstGeom>
        </p:spPr>
      </p:pic>
      <p:sp>
        <p:nvSpPr>
          <p:cNvPr id="67" name="TextBox 66"/>
          <p:cNvSpPr txBox="1"/>
          <p:nvPr/>
        </p:nvSpPr>
        <p:spPr>
          <a:xfrm>
            <a:off x="405115" y="4399290"/>
            <a:ext cx="4342727" cy="892552"/>
          </a:xfrm>
          <a:prstGeom prst="rect">
            <a:avLst/>
          </a:prstGeom>
          <a:noFill/>
        </p:spPr>
        <p:txBody>
          <a:bodyPr wrap="none" rtlCol="0">
            <a:spAutoFit/>
          </a:bodyPr>
          <a:lstStyle/>
          <a:p>
            <a:pPr marL="285750" indent="-285750">
              <a:buFont typeface="Arial" charset="0"/>
              <a:buChar char="•"/>
            </a:pPr>
            <a:r>
              <a:rPr lang="en-US" altLang="zh-CN" sz="2800" dirty="0" smtClean="0"/>
              <a:t>Remove</a:t>
            </a:r>
            <a:r>
              <a:rPr lang="zh-CN" altLang="en-US" sz="2800" dirty="0" smtClean="0"/>
              <a:t> </a:t>
            </a:r>
            <a:r>
              <a:rPr lang="en-US" altLang="zh-CN" sz="2800" dirty="0" smtClean="0"/>
              <a:t>redundant</a:t>
            </a:r>
            <a:r>
              <a:rPr lang="zh-CN" altLang="en-US" sz="2800" dirty="0" smtClean="0"/>
              <a:t> </a:t>
            </a:r>
            <a:r>
              <a:rPr lang="en-US" altLang="zh-CN" sz="2800" dirty="0" smtClean="0"/>
              <a:t>groups</a:t>
            </a:r>
          </a:p>
          <a:p>
            <a:pPr marL="914400" lvl="1" indent="-457200">
              <a:buFont typeface="Helvetica" charset="0"/>
              <a:buChar char="−"/>
            </a:pPr>
            <a:r>
              <a:rPr lang="en-US" altLang="zh-CN" sz="2400" dirty="0" smtClean="0"/>
              <a:t>Importance</a:t>
            </a:r>
            <a:r>
              <a:rPr lang="zh-CN" altLang="en-US" sz="2400" dirty="0" smtClean="0"/>
              <a:t> </a:t>
            </a:r>
            <a:r>
              <a:rPr lang="en-US" altLang="zh-CN" sz="2400" dirty="0" smtClean="0"/>
              <a:t>&lt;</a:t>
            </a:r>
            <a:r>
              <a:rPr lang="zh-CN" altLang="en-US" sz="2400" dirty="0" smtClean="0"/>
              <a:t> </a:t>
            </a:r>
            <a:r>
              <a:rPr lang="en-US" altLang="zh-CN" sz="2400" dirty="0" smtClean="0"/>
              <a:t>Threshold</a:t>
            </a:r>
            <a:endParaRPr lang="en-US" sz="2400" dirty="0" smtClean="0"/>
          </a:p>
        </p:txBody>
      </p:sp>
      <p:graphicFrame>
        <p:nvGraphicFramePr>
          <p:cNvPr id="68" name="Table 67"/>
          <p:cNvGraphicFramePr>
            <a:graphicFrameLocks noGrp="1"/>
          </p:cNvGraphicFramePr>
          <p:nvPr>
            <p:extLst>
              <p:ext uri="{D42A27DB-BD31-4B8C-83A1-F6EECF244321}">
                <p14:modId xmlns:p14="http://schemas.microsoft.com/office/powerpoint/2010/main" val="711713003"/>
              </p:ext>
            </p:extLst>
          </p:nvPr>
        </p:nvGraphicFramePr>
        <p:xfrm>
          <a:off x="5705705" y="1322593"/>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Oval 2"/>
          <p:cNvSpPr/>
          <p:nvPr/>
        </p:nvSpPr>
        <p:spPr>
          <a:xfrm>
            <a:off x="6134356" y="2649604"/>
            <a:ext cx="620143" cy="62014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157626" y="2203328"/>
            <a:ext cx="620143" cy="62014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3936037" y="5493354"/>
            <a:ext cx="0" cy="594552"/>
          </a:xfrm>
          <a:prstGeom prst="straightConnector1">
            <a:avLst/>
          </a:prstGeom>
          <a:ln w="6350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8255" y="5473261"/>
            <a:ext cx="0" cy="594552"/>
          </a:xfrm>
          <a:prstGeom prst="straightConnector1">
            <a:avLst/>
          </a:prstGeom>
          <a:ln w="635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81229" y="5531454"/>
            <a:ext cx="2483693" cy="523220"/>
          </a:xfrm>
          <a:prstGeom prst="rect">
            <a:avLst/>
          </a:prstGeom>
          <a:noFill/>
        </p:spPr>
        <p:txBody>
          <a:bodyPr wrap="none" rtlCol="0">
            <a:spAutoFit/>
          </a:bodyPr>
          <a:lstStyle/>
          <a:p>
            <a:r>
              <a:rPr lang="en-US" altLang="zh-CN" sz="2800" dirty="0" err="1" smtClean="0"/>
              <a:t>Num</a:t>
            </a:r>
            <a:r>
              <a:rPr lang="zh-CN" altLang="en-US" sz="2800" dirty="0" smtClean="0"/>
              <a:t> </a:t>
            </a:r>
            <a:r>
              <a:rPr lang="en-US" altLang="zh-CN" sz="2800" dirty="0" smtClean="0"/>
              <a:t>of</a:t>
            </a:r>
            <a:r>
              <a:rPr lang="zh-CN" altLang="en-US" sz="2800" dirty="0" smtClean="0"/>
              <a:t> </a:t>
            </a:r>
            <a:r>
              <a:rPr lang="en-US" altLang="zh-CN" sz="2800" dirty="0" smtClean="0"/>
              <a:t>weights</a:t>
            </a:r>
            <a:endParaRPr lang="en-US" sz="2800" dirty="0"/>
          </a:p>
        </p:txBody>
      </p:sp>
      <p:sp>
        <p:nvSpPr>
          <p:cNvPr id="20" name="TextBox 19"/>
          <p:cNvSpPr txBox="1"/>
          <p:nvPr/>
        </p:nvSpPr>
        <p:spPr>
          <a:xfrm>
            <a:off x="4027274" y="5531454"/>
            <a:ext cx="1746119" cy="523220"/>
          </a:xfrm>
          <a:prstGeom prst="rect">
            <a:avLst/>
          </a:prstGeom>
          <a:noFill/>
        </p:spPr>
        <p:txBody>
          <a:bodyPr wrap="none" rtlCol="0">
            <a:spAutoFit/>
          </a:bodyPr>
          <a:lstStyle/>
          <a:p>
            <a:r>
              <a:rPr lang="en-US" altLang="zh-CN" sz="2800" dirty="0" smtClean="0"/>
              <a:t>Model</a:t>
            </a:r>
            <a:r>
              <a:rPr lang="zh-CN" altLang="en-US" sz="2800" dirty="0" smtClean="0"/>
              <a:t> </a:t>
            </a:r>
            <a:r>
              <a:rPr lang="en-US" altLang="zh-CN" sz="2800" dirty="0" smtClean="0"/>
              <a:t>size</a:t>
            </a:r>
            <a:endParaRPr lang="en-US" sz="2800" dirty="0"/>
          </a:p>
        </p:txBody>
      </p:sp>
      <p:cxnSp>
        <p:nvCxnSpPr>
          <p:cNvPr id="21" name="Straight Arrow Connector 20"/>
          <p:cNvCxnSpPr/>
          <p:nvPr/>
        </p:nvCxnSpPr>
        <p:spPr>
          <a:xfrm>
            <a:off x="6145837" y="5493354"/>
            <a:ext cx="0" cy="594552"/>
          </a:xfrm>
          <a:prstGeom prst="straightConnector1">
            <a:avLst/>
          </a:prstGeom>
          <a:ln w="6350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37074" y="5531454"/>
            <a:ext cx="2353786" cy="523220"/>
          </a:xfrm>
          <a:prstGeom prst="rect">
            <a:avLst/>
          </a:prstGeom>
          <a:noFill/>
        </p:spPr>
        <p:txBody>
          <a:bodyPr wrap="none" rtlCol="0">
            <a:spAutoFit/>
          </a:bodyPr>
          <a:lstStyle/>
          <a:p>
            <a:r>
              <a:rPr lang="en-US" altLang="zh-CN" sz="2800" dirty="0" smtClean="0"/>
              <a:t>Execution</a:t>
            </a:r>
            <a:r>
              <a:rPr lang="zh-CN" altLang="en-US" sz="2800" dirty="0" smtClean="0"/>
              <a:t> </a:t>
            </a:r>
            <a:r>
              <a:rPr lang="en-US" altLang="zh-CN" sz="2800" dirty="0"/>
              <a:t>t</a:t>
            </a:r>
            <a:r>
              <a:rPr lang="en-US" altLang="zh-CN" sz="2800" dirty="0" smtClean="0"/>
              <a:t>ime</a:t>
            </a:r>
            <a:endParaRPr lang="en-US" sz="2800" dirty="0"/>
          </a:p>
        </p:txBody>
      </p:sp>
    </p:spTree>
    <p:extLst>
      <p:ext uri="{BB962C8B-B14F-4D97-AF65-F5344CB8AC3E}">
        <p14:creationId xmlns:p14="http://schemas.microsoft.com/office/powerpoint/2010/main" val="85409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5" grpId="0"/>
      <p:bldP spid="67" grpId="0"/>
      <p:bldP spid="3" grpId="0" animBg="1"/>
      <p:bldP spid="15" grpId="0" animBg="1"/>
      <p:bldP spid="6" grpId="0"/>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650029661"/>
              </p:ext>
            </p:extLst>
          </p:nvPr>
        </p:nvGraphicFramePr>
        <p:xfrm>
          <a:off x="973130" y="2113494"/>
          <a:ext cx="6913570" cy="4027919"/>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3AEBB9E2-618C-C54C-AE7B-41AE09FE051E}" type="slidenum">
              <a:rPr lang="en-US" smtClean="0"/>
              <a:t>12</a:t>
            </a:fld>
            <a:endParaRPr lang="en-US"/>
          </a:p>
        </p:txBody>
      </p:sp>
      <p:sp>
        <p:nvSpPr>
          <p:cNvPr id="5" name="TextBox 4"/>
          <p:cNvSpPr txBox="1"/>
          <p:nvPr/>
        </p:nvSpPr>
        <p:spPr>
          <a:xfrm>
            <a:off x="202021" y="212651"/>
            <a:ext cx="7562135" cy="646331"/>
          </a:xfrm>
          <a:prstGeom prst="rect">
            <a:avLst/>
          </a:prstGeom>
          <a:noFill/>
        </p:spPr>
        <p:txBody>
          <a:bodyPr wrap="none" rtlCol="0">
            <a:spAutoFit/>
          </a:bodyPr>
          <a:lstStyle/>
          <a:p>
            <a:r>
              <a:rPr lang="en-US" altLang="zh-CN" sz="3600" b="1" dirty="0" smtClean="0">
                <a:solidFill>
                  <a:schemeClr val="accent1">
                    <a:lumMod val="50000"/>
                  </a:schemeClr>
                </a:solidFill>
              </a:rPr>
              <a:t>Performance Benefit</a:t>
            </a:r>
            <a:r>
              <a:rPr lang="zh-CN" altLang="en-US" sz="3600" b="1" dirty="0" smtClean="0">
                <a:solidFill>
                  <a:schemeClr val="accent1">
                    <a:lumMod val="50000"/>
                  </a:schemeClr>
                </a:solidFill>
              </a:rPr>
              <a:t> </a:t>
            </a:r>
            <a:r>
              <a:rPr lang="mr-IN" altLang="zh-CN" sz="3600" b="1" dirty="0" smtClean="0">
                <a:solidFill>
                  <a:schemeClr val="accent1">
                    <a:lumMod val="50000"/>
                  </a:schemeClr>
                </a:solidFill>
              </a:rPr>
              <a:t>–</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Low</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Parallelism</a:t>
            </a:r>
            <a:endParaRPr lang="en-US" sz="3600" b="1" dirty="0">
              <a:solidFill>
                <a:schemeClr val="accent1">
                  <a:lumMod val="50000"/>
                </a:schemeClr>
              </a:solidFill>
            </a:endParaRPr>
          </a:p>
        </p:txBody>
      </p:sp>
      <p:sp>
        <p:nvSpPr>
          <p:cNvPr id="13" name="TextBox 12"/>
          <p:cNvSpPr txBox="1"/>
          <p:nvPr/>
        </p:nvSpPr>
        <p:spPr>
          <a:xfrm>
            <a:off x="405115" y="1224628"/>
            <a:ext cx="5158272" cy="523220"/>
          </a:xfrm>
          <a:prstGeom prst="rect">
            <a:avLst/>
          </a:prstGeom>
          <a:noFill/>
        </p:spPr>
        <p:txBody>
          <a:bodyPr wrap="none" rtlCol="0">
            <a:spAutoFit/>
          </a:bodyPr>
          <a:lstStyle/>
          <a:p>
            <a:pPr marL="285750" indent="-285750">
              <a:buFont typeface="Arial" charset="0"/>
              <a:buChar char="•"/>
            </a:pPr>
            <a:r>
              <a:rPr lang="en-US" altLang="zh-CN" sz="2800" dirty="0" smtClean="0"/>
              <a:t>ARM</a:t>
            </a:r>
            <a:r>
              <a:rPr lang="zh-CN" altLang="en-US" sz="2800" dirty="0" smtClean="0"/>
              <a:t> </a:t>
            </a:r>
            <a:r>
              <a:rPr lang="en-US" altLang="zh-CN" sz="2800" dirty="0" smtClean="0"/>
              <a:t>Cortex-M4</a:t>
            </a:r>
            <a:r>
              <a:rPr lang="zh-CN" altLang="en-US" sz="2800" dirty="0" smtClean="0"/>
              <a:t> </a:t>
            </a:r>
            <a:r>
              <a:rPr lang="en-US" altLang="zh-CN" sz="2800" dirty="0" smtClean="0"/>
              <a:t>Microcontroller</a:t>
            </a:r>
            <a:endParaRPr lang="en-US" sz="2800" dirty="0" smtClean="0"/>
          </a:p>
        </p:txBody>
      </p:sp>
      <p:cxnSp>
        <p:nvCxnSpPr>
          <p:cNvPr id="16" name="Straight Connector 15"/>
          <p:cNvCxnSpPr/>
          <p:nvPr/>
        </p:nvCxnSpPr>
        <p:spPr>
          <a:xfrm>
            <a:off x="5038871" y="2199975"/>
            <a:ext cx="0" cy="2689525"/>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17" name="TextBox 16"/>
          <p:cNvSpPr txBox="1"/>
          <p:nvPr/>
        </p:nvSpPr>
        <p:spPr>
          <a:xfrm>
            <a:off x="4746567" y="2150444"/>
            <a:ext cx="1512168" cy="506338"/>
          </a:xfrm>
          <a:prstGeom prst="rect">
            <a:avLst/>
          </a:prstGeom>
        </p:spPr>
        <p:txBody>
          <a:bodyPr vert="horz" wrap="none" lIns="0" tIns="0" rIns="0" bIns="0" rtlCol="0" anchor="t">
            <a:normAutofit/>
          </a:bodyPr>
          <a:lstStyle/>
          <a:p>
            <a:pPr algn="ctr"/>
            <a:r>
              <a:rPr lang="en-US" altLang="zh-CN" sz="2800" dirty="0" smtClean="0">
                <a:solidFill>
                  <a:srgbClr val="FF0000"/>
                </a:solidFill>
              </a:rPr>
              <a:t>68%</a:t>
            </a:r>
            <a:endParaRPr lang="en-US" sz="2800" dirty="0" smtClean="0">
              <a:solidFill>
                <a:srgbClr val="FF0000"/>
              </a:solidFill>
            </a:endParaRPr>
          </a:p>
        </p:txBody>
      </p:sp>
      <p:cxnSp>
        <p:nvCxnSpPr>
          <p:cNvPr id="18" name="Straight Connector 17"/>
          <p:cNvCxnSpPr/>
          <p:nvPr/>
        </p:nvCxnSpPr>
        <p:spPr>
          <a:xfrm>
            <a:off x="3417705" y="2187275"/>
            <a:ext cx="0" cy="2689525"/>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3125401" y="2150444"/>
            <a:ext cx="1512168" cy="506338"/>
          </a:xfrm>
          <a:prstGeom prst="rect">
            <a:avLst/>
          </a:prstGeom>
        </p:spPr>
        <p:txBody>
          <a:bodyPr vert="horz" wrap="none" lIns="0" tIns="0" rIns="0" bIns="0" rtlCol="0" anchor="t">
            <a:normAutofit/>
          </a:bodyPr>
          <a:lstStyle/>
          <a:p>
            <a:pPr algn="ctr"/>
            <a:r>
              <a:rPr lang="en-US" altLang="zh-CN" sz="2800" dirty="0" smtClean="0">
                <a:solidFill>
                  <a:srgbClr val="FF0000"/>
                </a:solidFill>
              </a:rPr>
              <a:t>48%</a:t>
            </a:r>
            <a:endParaRPr lang="en-US" sz="2800" dirty="0" smtClean="0">
              <a:solidFill>
                <a:srgbClr val="FF0000"/>
              </a:solidFill>
            </a:endParaRPr>
          </a:p>
        </p:txBody>
      </p:sp>
      <p:sp>
        <p:nvSpPr>
          <p:cNvPr id="2" name="TextBox 1"/>
          <p:cNvSpPr txBox="1"/>
          <p:nvPr/>
        </p:nvSpPr>
        <p:spPr>
          <a:xfrm>
            <a:off x="7620695" y="3481122"/>
            <a:ext cx="968535" cy="646331"/>
          </a:xfrm>
          <a:prstGeom prst="rect">
            <a:avLst/>
          </a:prstGeom>
          <a:noFill/>
        </p:spPr>
        <p:txBody>
          <a:bodyPr wrap="none" rtlCol="0">
            <a:spAutoFit/>
          </a:bodyPr>
          <a:lstStyle/>
          <a:p>
            <a:r>
              <a:rPr lang="en-US" altLang="zh-CN" dirty="0" smtClean="0"/>
              <a:t>Dense</a:t>
            </a:r>
          </a:p>
          <a:p>
            <a:r>
              <a:rPr lang="en-US" altLang="zh-CN" dirty="0" smtClean="0"/>
              <a:t>Baseline</a:t>
            </a:r>
            <a:endParaRPr lang="en-US" dirty="0"/>
          </a:p>
        </p:txBody>
      </p:sp>
    </p:spTree>
    <p:extLst>
      <p:ext uri="{BB962C8B-B14F-4D97-AF65-F5344CB8AC3E}">
        <p14:creationId xmlns:p14="http://schemas.microsoft.com/office/powerpoint/2010/main" val="92719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graphicEl>
                                              <a:chart seriesIdx="2" categoryIdx="-4" bldStep="series"/>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7" grpId="0"/>
      <p:bldP spid="1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5115" y="1125756"/>
            <a:ext cx="4390946" cy="892552"/>
          </a:xfrm>
          <a:prstGeom prst="rect">
            <a:avLst/>
          </a:prstGeom>
          <a:noFill/>
        </p:spPr>
        <p:txBody>
          <a:bodyPr wrap="none" rtlCol="0">
            <a:spAutoFit/>
          </a:bodyPr>
          <a:lstStyle/>
          <a:p>
            <a:pPr marL="285750" indent="-285750">
              <a:buFont typeface="Arial" charset="0"/>
              <a:buChar char="•"/>
            </a:pPr>
            <a:r>
              <a:rPr lang="en-US" altLang="zh-CN" sz="2800" dirty="0" smtClean="0"/>
              <a:t>NVIDIA</a:t>
            </a:r>
            <a:r>
              <a:rPr lang="zh-CN" altLang="en-US" sz="2800" dirty="0" smtClean="0"/>
              <a:t> </a:t>
            </a:r>
            <a:r>
              <a:rPr lang="en-US" altLang="zh-CN" sz="2800" dirty="0" smtClean="0"/>
              <a:t>GTX</a:t>
            </a:r>
            <a:r>
              <a:rPr lang="zh-CN" altLang="en-US" sz="2800" dirty="0" smtClean="0"/>
              <a:t> </a:t>
            </a:r>
            <a:r>
              <a:rPr lang="en-US" altLang="zh-CN" sz="2800" dirty="0" smtClean="0"/>
              <a:t>Titan</a:t>
            </a:r>
            <a:r>
              <a:rPr lang="zh-CN" altLang="en-US" sz="2800" dirty="0" smtClean="0"/>
              <a:t> </a:t>
            </a:r>
            <a:r>
              <a:rPr lang="en-US" altLang="zh-CN" sz="2800" dirty="0" smtClean="0"/>
              <a:t>X</a:t>
            </a:r>
          </a:p>
          <a:p>
            <a:pPr marL="914400" lvl="1" indent="-457200">
              <a:buFont typeface="Helvetica" charset="0"/>
              <a:buChar char="−"/>
            </a:pPr>
            <a:r>
              <a:rPr lang="en-US" altLang="zh-CN" sz="2400" dirty="0" smtClean="0"/>
              <a:t>Traditional</a:t>
            </a:r>
            <a:r>
              <a:rPr lang="zh-CN" altLang="en-US" sz="2400" dirty="0" smtClean="0"/>
              <a:t> </a:t>
            </a:r>
            <a:r>
              <a:rPr lang="en-US" altLang="zh-CN" sz="2400" dirty="0" smtClean="0"/>
              <a:t>weight</a:t>
            </a:r>
            <a:r>
              <a:rPr lang="zh-CN" altLang="en-US" sz="2400" dirty="0" smtClean="0"/>
              <a:t> </a:t>
            </a:r>
            <a:r>
              <a:rPr lang="en-US" altLang="zh-CN" sz="2400" dirty="0" smtClean="0"/>
              <a:t>pruning</a:t>
            </a:r>
            <a:endParaRPr lang="en-US" sz="2400" dirty="0" smtClean="0"/>
          </a:p>
        </p:txBody>
      </p:sp>
      <p:sp>
        <p:nvSpPr>
          <p:cNvPr id="5" name="TextBox 4"/>
          <p:cNvSpPr txBox="1"/>
          <p:nvPr/>
        </p:nvSpPr>
        <p:spPr>
          <a:xfrm>
            <a:off x="202021" y="212651"/>
            <a:ext cx="6155147" cy="646331"/>
          </a:xfrm>
          <a:prstGeom prst="rect">
            <a:avLst/>
          </a:prstGeom>
          <a:noFill/>
        </p:spPr>
        <p:txBody>
          <a:bodyPr wrap="none" rtlCol="0">
            <a:spAutoFit/>
          </a:bodyPr>
          <a:lstStyle/>
          <a:p>
            <a:r>
              <a:rPr lang="en-US" altLang="zh-CN" sz="3600" b="1" dirty="0" smtClean="0">
                <a:solidFill>
                  <a:schemeClr val="accent1">
                    <a:lumMod val="50000"/>
                  </a:schemeClr>
                </a:solidFill>
              </a:rPr>
              <a:t>Performance</a:t>
            </a:r>
            <a:r>
              <a:rPr lang="zh-CN" altLang="en-US" sz="3600" b="1" dirty="0" smtClean="0">
                <a:solidFill>
                  <a:schemeClr val="accent1">
                    <a:lumMod val="50000"/>
                  </a:schemeClr>
                </a:solidFill>
              </a:rPr>
              <a:t> </a:t>
            </a:r>
            <a:r>
              <a:rPr lang="mr-IN" altLang="zh-CN" sz="3600" b="1" dirty="0" smtClean="0">
                <a:solidFill>
                  <a:schemeClr val="accent1">
                    <a:lumMod val="50000"/>
                  </a:schemeClr>
                </a:solidFill>
              </a:rPr>
              <a:t>–</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High</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Parallelism</a:t>
            </a:r>
            <a:endParaRPr lang="en-US" sz="3600" b="1" dirty="0">
              <a:solidFill>
                <a:schemeClr val="accent1">
                  <a:lumMod val="50000"/>
                </a:schemeClr>
              </a:solidFill>
            </a:endParaRPr>
          </a:p>
        </p:txBody>
      </p:sp>
      <p:graphicFrame>
        <p:nvGraphicFramePr>
          <p:cNvPr id="14" name="Chart 13"/>
          <p:cNvGraphicFramePr>
            <a:graphicFrameLocks/>
          </p:cNvGraphicFramePr>
          <p:nvPr>
            <p:extLst>
              <p:ext uri="{D42A27DB-BD31-4B8C-83A1-F6EECF244321}">
                <p14:modId xmlns:p14="http://schemas.microsoft.com/office/powerpoint/2010/main" val="705342831"/>
              </p:ext>
            </p:extLst>
          </p:nvPr>
        </p:nvGraphicFramePr>
        <p:xfrm>
          <a:off x="1053295" y="2266590"/>
          <a:ext cx="6759615" cy="3208236"/>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p:cNvCxnSpPr/>
          <p:nvPr/>
        </p:nvCxnSpPr>
        <p:spPr>
          <a:xfrm>
            <a:off x="5531760" y="2257850"/>
            <a:ext cx="0" cy="2395175"/>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20" name="TextBox 19"/>
          <p:cNvSpPr txBox="1"/>
          <p:nvPr/>
        </p:nvSpPr>
        <p:spPr>
          <a:xfrm>
            <a:off x="5335936" y="2013421"/>
            <a:ext cx="1512168" cy="506338"/>
          </a:xfrm>
          <a:prstGeom prst="rect">
            <a:avLst/>
          </a:prstGeom>
        </p:spPr>
        <p:txBody>
          <a:bodyPr vert="horz" wrap="none" lIns="0" tIns="0" rIns="0" bIns="0" rtlCol="0" anchor="t">
            <a:normAutofit/>
          </a:bodyPr>
          <a:lstStyle/>
          <a:p>
            <a:pPr algn="ctr"/>
            <a:r>
              <a:rPr lang="en-US" altLang="zh-CN" sz="2800" smtClean="0">
                <a:solidFill>
                  <a:srgbClr val="FF0000"/>
                </a:solidFill>
              </a:rPr>
              <a:t>96.3%</a:t>
            </a:r>
            <a:endParaRPr lang="en-US" sz="2800" dirty="0" smtClean="0">
              <a:solidFill>
                <a:srgbClr val="FF0000"/>
              </a:solidFill>
            </a:endParaRPr>
          </a:p>
        </p:txBody>
      </p:sp>
      <p:sp>
        <p:nvSpPr>
          <p:cNvPr id="21" name="TextBox 20"/>
          <p:cNvSpPr txBox="1"/>
          <p:nvPr/>
        </p:nvSpPr>
        <p:spPr>
          <a:xfrm>
            <a:off x="405115" y="5544276"/>
            <a:ext cx="4436984" cy="523220"/>
          </a:xfrm>
          <a:prstGeom prst="rect">
            <a:avLst/>
          </a:prstGeom>
          <a:noFill/>
        </p:spPr>
        <p:txBody>
          <a:bodyPr wrap="none" rtlCol="0">
            <a:spAutoFit/>
          </a:bodyPr>
          <a:lstStyle/>
          <a:p>
            <a:pPr marL="285750" indent="-285750">
              <a:buFont typeface="Arial" charset="0"/>
              <a:buChar char="•"/>
            </a:pPr>
            <a:r>
              <a:rPr lang="en-US" altLang="zh-CN" sz="2800" dirty="0" smtClean="0"/>
              <a:t>Sparsity</a:t>
            </a:r>
            <a:r>
              <a:rPr lang="zh-CN" altLang="en-US" sz="2800" dirty="0" smtClean="0"/>
              <a:t> </a:t>
            </a:r>
            <a:r>
              <a:rPr lang="en-US" altLang="zh-CN" sz="2800" dirty="0" smtClean="0"/>
              <a:t>hurts</a:t>
            </a:r>
            <a:r>
              <a:rPr lang="zh-CN" altLang="en-US" sz="2800" dirty="0" smtClean="0"/>
              <a:t> </a:t>
            </a:r>
            <a:r>
              <a:rPr lang="en-US" altLang="zh-CN" sz="2800" dirty="0" smtClean="0"/>
              <a:t>performance</a:t>
            </a:r>
          </a:p>
        </p:txBody>
      </p:sp>
      <p:sp>
        <p:nvSpPr>
          <p:cNvPr id="3" name="Right Arrow 2"/>
          <p:cNvSpPr/>
          <p:nvPr/>
        </p:nvSpPr>
        <p:spPr>
          <a:xfrm>
            <a:off x="4818949" y="5650168"/>
            <a:ext cx="378090" cy="362235"/>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197039" y="5550457"/>
            <a:ext cx="3873496" cy="523220"/>
          </a:xfrm>
          <a:prstGeom prst="rect">
            <a:avLst/>
          </a:prstGeom>
          <a:noFill/>
        </p:spPr>
        <p:txBody>
          <a:bodyPr wrap="none" rtlCol="0">
            <a:spAutoFit/>
          </a:bodyPr>
          <a:lstStyle/>
          <a:p>
            <a:r>
              <a:rPr lang="en-US" altLang="zh-CN" sz="2800" dirty="0" smtClean="0"/>
              <a:t>Pruning</a:t>
            </a:r>
            <a:r>
              <a:rPr lang="zh-CN" altLang="en-US" sz="2800" dirty="0" smtClean="0"/>
              <a:t> </a:t>
            </a:r>
            <a:r>
              <a:rPr lang="en-US" altLang="zh-CN" sz="2800" dirty="0" smtClean="0"/>
              <a:t>without</a:t>
            </a:r>
            <a:r>
              <a:rPr lang="zh-CN" altLang="en-US" sz="2800" dirty="0" smtClean="0"/>
              <a:t> </a:t>
            </a:r>
            <a:r>
              <a:rPr lang="en-US" altLang="zh-CN" sz="2800" dirty="0" smtClean="0"/>
              <a:t>sparsity</a:t>
            </a:r>
          </a:p>
        </p:txBody>
      </p:sp>
      <p:sp>
        <p:nvSpPr>
          <p:cNvPr id="6" name="Slide Number Placeholder 5"/>
          <p:cNvSpPr>
            <a:spLocks noGrp="1"/>
          </p:cNvSpPr>
          <p:nvPr>
            <p:ph type="sldNum" sz="quarter" idx="12"/>
          </p:nvPr>
        </p:nvSpPr>
        <p:spPr/>
        <p:txBody>
          <a:bodyPr/>
          <a:lstStyle/>
          <a:p>
            <a:fld id="{3AEBB9E2-618C-C54C-AE7B-41AE09FE051E}" type="slidenum">
              <a:rPr lang="en-US" smtClean="0"/>
              <a:pPr/>
              <a:t>13</a:t>
            </a:fld>
            <a:endParaRPr lang="en-US" dirty="0"/>
          </a:p>
        </p:txBody>
      </p:sp>
      <p:sp>
        <p:nvSpPr>
          <p:cNvPr id="11" name="TextBox 10"/>
          <p:cNvSpPr txBox="1"/>
          <p:nvPr/>
        </p:nvSpPr>
        <p:spPr>
          <a:xfrm>
            <a:off x="7525102" y="3404922"/>
            <a:ext cx="968535" cy="646331"/>
          </a:xfrm>
          <a:prstGeom prst="rect">
            <a:avLst/>
          </a:prstGeom>
          <a:noFill/>
        </p:spPr>
        <p:txBody>
          <a:bodyPr wrap="none" rtlCol="0">
            <a:spAutoFit/>
          </a:bodyPr>
          <a:lstStyle/>
          <a:p>
            <a:r>
              <a:rPr lang="en-US" altLang="zh-CN" dirty="0" smtClean="0"/>
              <a:t>Dense</a:t>
            </a:r>
          </a:p>
          <a:p>
            <a:r>
              <a:rPr lang="en-US" altLang="zh-CN" dirty="0" smtClean="0"/>
              <a:t>Baseline</a:t>
            </a:r>
            <a:endParaRPr lang="en-US" dirty="0"/>
          </a:p>
        </p:txBody>
      </p:sp>
    </p:spTree>
    <p:extLst>
      <p:ext uri="{BB962C8B-B14F-4D97-AF65-F5344CB8AC3E}">
        <p14:creationId xmlns:p14="http://schemas.microsoft.com/office/powerpoint/2010/main" val="201836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0" grpId="0"/>
      <p:bldP spid="21" grpId="0"/>
      <p:bldP spid="3" grpId="0" animBg="1"/>
      <p:bldP spid="22"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2810385" cy="646331"/>
          </a:xfrm>
          <a:prstGeom prst="rect">
            <a:avLst/>
          </a:prstGeom>
          <a:noFill/>
        </p:spPr>
        <p:txBody>
          <a:bodyPr wrap="none" rtlCol="0">
            <a:spAutoFit/>
          </a:bodyPr>
          <a:lstStyle/>
          <a:p>
            <a:r>
              <a:rPr lang="en-US" altLang="zh-CN" sz="3600" b="1" dirty="0" smtClean="0">
                <a:solidFill>
                  <a:schemeClr val="accent1">
                    <a:lumMod val="50000"/>
                  </a:schemeClr>
                </a:solidFill>
              </a:rPr>
              <a:t>Node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Pruning</a:t>
            </a:r>
            <a:endParaRPr lang="en-US" sz="3600" b="1" dirty="0">
              <a:solidFill>
                <a:schemeClr val="accent1">
                  <a:lumMod val="50000"/>
                </a:schemeClr>
              </a:solidFill>
            </a:endParaRPr>
          </a:p>
        </p:txBody>
      </p:sp>
      <p:sp>
        <p:nvSpPr>
          <p:cNvPr id="11" name="TextBox 10"/>
          <p:cNvSpPr txBox="1"/>
          <p:nvPr/>
        </p:nvSpPr>
        <p:spPr>
          <a:xfrm>
            <a:off x="405115" y="1584544"/>
            <a:ext cx="6536277" cy="1261884"/>
          </a:xfrm>
          <a:prstGeom prst="rect">
            <a:avLst/>
          </a:prstGeom>
          <a:noFill/>
        </p:spPr>
        <p:txBody>
          <a:bodyPr wrap="none" rtlCol="0">
            <a:spAutoFit/>
          </a:bodyPr>
          <a:lstStyle/>
          <a:p>
            <a:pPr marL="285750" indent="-285750">
              <a:buFont typeface="Arial" charset="0"/>
              <a:buChar char="•"/>
            </a:pPr>
            <a:r>
              <a:rPr lang="en-US" altLang="zh-CN" sz="2800" dirty="0"/>
              <a:t>Remove redundant </a:t>
            </a:r>
            <a:r>
              <a:rPr lang="en-US" altLang="zh-CN" sz="2800" dirty="0" smtClean="0"/>
              <a:t>nodes</a:t>
            </a:r>
            <a:endParaRPr lang="en-US" altLang="zh-CN" sz="2400" dirty="0" smtClean="0"/>
          </a:p>
          <a:p>
            <a:pPr marL="914400" lvl="1" indent="-457200">
              <a:buFont typeface="Helvetica" charset="0"/>
              <a:buChar char="−"/>
            </a:pPr>
            <a:r>
              <a:rPr lang="en-US" altLang="zh-CN" sz="2400" dirty="0" smtClean="0"/>
              <a:t>Nodes:</a:t>
            </a:r>
            <a:r>
              <a:rPr lang="zh-CN" altLang="en-US" sz="2400" dirty="0" smtClean="0"/>
              <a:t> </a:t>
            </a:r>
            <a:r>
              <a:rPr lang="en-US" altLang="zh-CN" sz="2400" dirty="0" smtClean="0"/>
              <a:t>neurons</a:t>
            </a:r>
            <a:r>
              <a:rPr lang="zh-CN" altLang="en-US" sz="2400" dirty="0" smtClean="0"/>
              <a:t> </a:t>
            </a:r>
            <a:r>
              <a:rPr lang="en-US" altLang="zh-CN" sz="2400" dirty="0" smtClean="0"/>
              <a:t>(FC)</a:t>
            </a:r>
            <a:r>
              <a:rPr lang="zh-CN" altLang="en-US" sz="2400" dirty="0" smtClean="0"/>
              <a:t> </a:t>
            </a:r>
            <a:r>
              <a:rPr lang="en-US" altLang="zh-CN" sz="2400" dirty="0" smtClean="0"/>
              <a:t>/</a:t>
            </a:r>
            <a:r>
              <a:rPr lang="zh-CN" altLang="en-US" sz="2400" dirty="0" smtClean="0"/>
              <a:t> </a:t>
            </a:r>
            <a:r>
              <a:rPr lang="en-US" altLang="zh-CN" sz="2400" dirty="0" smtClean="0"/>
              <a:t>feature</a:t>
            </a:r>
            <a:r>
              <a:rPr lang="zh-CN" altLang="en-US" sz="2400" dirty="0" smtClean="0"/>
              <a:t> </a:t>
            </a:r>
            <a:r>
              <a:rPr lang="en-US" altLang="zh-CN" sz="2400" dirty="0" smtClean="0"/>
              <a:t>maps</a:t>
            </a:r>
            <a:r>
              <a:rPr lang="zh-CN" altLang="en-US" sz="2400" dirty="0" smtClean="0"/>
              <a:t> </a:t>
            </a:r>
            <a:r>
              <a:rPr lang="en-US" altLang="zh-CN" sz="2400" dirty="0" smtClean="0"/>
              <a:t>(CONV)</a:t>
            </a:r>
          </a:p>
          <a:p>
            <a:pPr marL="914400" lvl="1" indent="-457200">
              <a:buFont typeface="Helvetica" charset="0"/>
              <a:buChar char="−"/>
            </a:pPr>
            <a:r>
              <a:rPr lang="en-US" altLang="zh-CN" sz="2400" dirty="0" smtClean="0"/>
              <a:t>Mask</a:t>
            </a:r>
            <a:r>
              <a:rPr lang="zh-CN" altLang="en-US" sz="2400" dirty="0" smtClean="0"/>
              <a:t> </a:t>
            </a:r>
            <a:r>
              <a:rPr lang="en-US" altLang="zh-CN" sz="2400" dirty="0" smtClean="0"/>
              <a:t>layers</a:t>
            </a:r>
            <a:r>
              <a:rPr lang="zh-CN" altLang="en-US" sz="2400" dirty="0"/>
              <a:t> </a:t>
            </a:r>
            <a:r>
              <a:rPr lang="en-US" altLang="zh-CN" sz="2400" dirty="0" smtClean="0"/>
              <a:t>finds</a:t>
            </a:r>
            <a:r>
              <a:rPr lang="zh-CN" altLang="en-US" sz="2400" dirty="0" smtClean="0"/>
              <a:t> </a:t>
            </a:r>
            <a:r>
              <a:rPr lang="en-US" altLang="zh-CN" sz="2400" dirty="0" smtClean="0"/>
              <a:t>unimportant</a:t>
            </a:r>
            <a:r>
              <a:rPr lang="zh-CN" altLang="en-US" sz="2400" dirty="0" smtClean="0"/>
              <a:t> </a:t>
            </a:r>
            <a:r>
              <a:rPr lang="en-US" altLang="zh-CN" sz="2400" dirty="0" smtClean="0"/>
              <a:t>nodes</a:t>
            </a:r>
            <a:endParaRPr lang="en-US" sz="2400" dirty="0" smtClean="0"/>
          </a:p>
        </p:txBody>
      </p:sp>
      <p:pic>
        <p:nvPicPr>
          <p:cNvPr id="2" name="Picture 1"/>
          <p:cNvPicPr>
            <a:picLocks noChangeAspect="1"/>
          </p:cNvPicPr>
          <p:nvPr/>
        </p:nvPicPr>
        <p:blipFill>
          <a:blip r:embed="rId3"/>
          <a:stretch>
            <a:fillRect/>
          </a:stretch>
        </p:blipFill>
        <p:spPr>
          <a:xfrm>
            <a:off x="592067" y="3175178"/>
            <a:ext cx="3181401" cy="2506369"/>
          </a:xfrm>
          <a:prstGeom prst="rect">
            <a:avLst/>
          </a:prstGeom>
        </p:spPr>
      </p:pic>
      <p:sp>
        <p:nvSpPr>
          <p:cNvPr id="12" name="TextBox 11"/>
          <p:cNvSpPr txBox="1"/>
          <p:nvPr/>
        </p:nvSpPr>
        <p:spPr>
          <a:xfrm>
            <a:off x="4777159" y="3057177"/>
            <a:ext cx="2849626" cy="523220"/>
          </a:xfrm>
          <a:prstGeom prst="rect">
            <a:avLst/>
          </a:prstGeom>
          <a:noFill/>
        </p:spPr>
        <p:txBody>
          <a:bodyPr wrap="none" rtlCol="0">
            <a:spAutoFit/>
          </a:bodyPr>
          <a:lstStyle/>
          <a:p>
            <a:pPr marL="285750" indent="-285750">
              <a:buFont typeface="Arial" charset="0"/>
              <a:buChar char="•"/>
            </a:pPr>
            <a:r>
              <a:rPr lang="en-US" altLang="zh-CN" sz="2800" dirty="0" smtClean="0"/>
              <a:t>Add</a:t>
            </a:r>
            <a:r>
              <a:rPr lang="zh-CN" altLang="en-US" sz="2800" dirty="0" smtClean="0"/>
              <a:t> </a:t>
            </a:r>
            <a:r>
              <a:rPr lang="en-US" altLang="zh-CN" sz="2800" dirty="0" smtClean="0"/>
              <a:t>mask</a:t>
            </a:r>
            <a:r>
              <a:rPr lang="zh-CN" altLang="en-US" sz="2800" dirty="0" smtClean="0"/>
              <a:t> </a:t>
            </a:r>
            <a:r>
              <a:rPr lang="en-US" altLang="zh-CN" sz="2800" dirty="0" smtClean="0"/>
              <a:t>layers</a:t>
            </a:r>
            <a:endParaRPr lang="en-US" sz="2400" dirty="0" smtClean="0"/>
          </a:p>
        </p:txBody>
      </p:sp>
      <p:sp>
        <p:nvSpPr>
          <p:cNvPr id="16" name="TextBox 15"/>
          <p:cNvSpPr txBox="1"/>
          <p:nvPr/>
        </p:nvSpPr>
        <p:spPr>
          <a:xfrm>
            <a:off x="3414653" y="4186058"/>
            <a:ext cx="968535" cy="815480"/>
          </a:xfrm>
          <a:prstGeom prst="rect">
            <a:avLst/>
          </a:prstGeom>
          <a:noFill/>
        </p:spPr>
        <p:txBody>
          <a:bodyPr wrap="none" rtlCol="0">
            <a:spAutoFit/>
          </a:bodyPr>
          <a:lstStyle/>
          <a:p>
            <a:pPr>
              <a:lnSpc>
                <a:spcPts val="2800"/>
              </a:lnSpc>
            </a:pPr>
            <a:r>
              <a:rPr lang="en-US" altLang="zh-CN" sz="2800" dirty="0" smtClean="0"/>
              <a:t>Mask</a:t>
            </a:r>
            <a:endParaRPr lang="en-US" altLang="zh-CN" sz="2800" dirty="0"/>
          </a:p>
          <a:p>
            <a:pPr>
              <a:lnSpc>
                <a:spcPts val="2800"/>
              </a:lnSpc>
            </a:pPr>
            <a:r>
              <a:rPr lang="en-US" altLang="zh-CN" sz="2800" dirty="0" smtClean="0"/>
              <a:t>Layer</a:t>
            </a:r>
            <a:endParaRPr lang="en-US" sz="2400" dirty="0" smtClean="0"/>
          </a:p>
        </p:txBody>
      </p:sp>
      <p:sp>
        <p:nvSpPr>
          <p:cNvPr id="19" name="TextBox 18"/>
          <p:cNvSpPr txBox="1"/>
          <p:nvPr/>
        </p:nvSpPr>
        <p:spPr>
          <a:xfrm>
            <a:off x="4777159" y="4637218"/>
            <a:ext cx="2954848" cy="523220"/>
          </a:xfrm>
          <a:prstGeom prst="rect">
            <a:avLst/>
          </a:prstGeom>
          <a:noFill/>
        </p:spPr>
        <p:txBody>
          <a:bodyPr wrap="none" rtlCol="0">
            <a:spAutoFit/>
          </a:bodyPr>
          <a:lstStyle/>
          <a:p>
            <a:pPr marL="285750" indent="-285750">
              <a:buFont typeface="Arial" charset="0"/>
              <a:buChar char="•"/>
            </a:pPr>
            <a:r>
              <a:rPr lang="en-US" altLang="zh-CN" sz="2800" dirty="0" smtClean="0"/>
              <a:t>Train</a:t>
            </a:r>
            <a:r>
              <a:rPr lang="zh-CN" altLang="en-US" sz="2800" dirty="0" smtClean="0"/>
              <a:t> </a:t>
            </a:r>
            <a:r>
              <a:rPr lang="en-US" altLang="zh-CN" sz="2800" dirty="0" smtClean="0"/>
              <a:t>mask</a:t>
            </a:r>
            <a:r>
              <a:rPr lang="zh-CN" altLang="en-US" sz="2800" dirty="0" smtClean="0"/>
              <a:t> </a:t>
            </a:r>
            <a:r>
              <a:rPr lang="en-US" altLang="zh-CN" sz="2800" dirty="0" smtClean="0"/>
              <a:t>layers</a:t>
            </a:r>
            <a:endParaRPr lang="el-GR" altLang="zh-CN" sz="2800" dirty="0"/>
          </a:p>
        </p:txBody>
      </p:sp>
      <p:sp>
        <p:nvSpPr>
          <p:cNvPr id="23" name="TextBox 22"/>
          <p:cNvSpPr txBox="1"/>
          <p:nvPr/>
        </p:nvSpPr>
        <p:spPr>
          <a:xfrm>
            <a:off x="4777159" y="5160497"/>
            <a:ext cx="3958540" cy="954107"/>
          </a:xfrm>
          <a:prstGeom prst="rect">
            <a:avLst/>
          </a:prstGeom>
          <a:noFill/>
        </p:spPr>
        <p:txBody>
          <a:bodyPr wrap="square" rtlCol="0">
            <a:spAutoFit/>
          </a:bodyPr>
          <a:lstStyle/>
          <a:p>
            <a:pPr marL="285750" indent="-285750">
              <a:buFont typeface="Arial" charset="0"/>
              <a:buChar char="•"/>
            </a:pPr>
            <a:r>
              <a:rPr lang="en-US" altLang="zh-CN" sz="2800" dirty="0" smtClean="0"/>
              <a:t>Remove</a:t>
            </a:r>
            <a:r>
              <a:rPr lang="zh-CN" altLang="en-US" sz="2800" dirty="0" smtClean="0"/>
              <a:t> </a:t>
            </a:r>
            <a:r>
              <a:rPr lang="en-US" altLang="zh-CN" sz="2800" dirty="0" smtClean="0"/>
              <a:t>redundant</a:t>
            </a:r>
            <a:r>
              <a:rPr lang="zh-CN" altLang="en-US" sz="2800" dirty="0" smtClean="0"/>
              <a:t> </a:t>
            </a:r>
            <a:r>
              <a:rPr lang="en-US" altLang="zh-CN" sz="2800" dirty="0" smtClean="0"/>
              <a:t>nodes</a:t>
            </a:r>
            <a:r>
              <a:rPr lang="zh-CN" altLang="en-US" sz="2800" dirty="0" smtClean="0"/>
              <a:t> </a:t>
            </a:r>
            <a:r>
              <a:rPr lang="en-US" altLang="zh-CN" sz="2800" dirty="0" smtClean="0"/>
              <a:t>and</a:t>
            </a:r>
            <a:r>
              <a:rPr lang="zh-CN" altLang="en-US" sz="2800" dirty="0" smtClean="0"/>
              <a:t> </a:t>
            </a:r>
            <a:r>
              <a:rPr lang="en-US" altLang="zh-CN" sz="2800" dirty="0" smtClean="0"/>
              <a:t>mask</a:t>
            </a:r>
            <a:r>
              <a:rPr lang="zh-CN" altLang="en-US" sz="2800" dirty="0" smtClean="0"/>
              <a:t> </a:t>
            </a:r>
            <a:r>
              <a:rPr lang="en-US" altLang="zh-CN" sz="2800" dirty="0" smtClean="0"/>
              <a:t>layers</a:t>
            </a:r>
            <a:endParaRPr lang="el-GR" altLang="zh-CN" sz="2800" dirty="0"/>
          </a:p>
        </p:txBody>
      </p:sp>
      <p:sp>
        <p:nvSpPr>
          <p:cNvPr id="6" name="Rectangle 5"/>
          <p:cNvSpPr/>
          <p:nvPr/>
        </p:nvSpPr>
        <p:spPr>
          <a:xfrm>
            <a:off x="683028" y="4229196"/>
            <a:ext cx="2731625" cy="72920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05115" y="1056873"/>
            <a:ext cx="6258188" cy="523220"/>
          </a:xfrm>
          <a:prstGeom prst="rect">
            <a:avLst/>
          </a:prstGeom>
          <a:noFill/>
        </p:spPr>
        <p:txBody>
          <a:bodyPr wrap="none" rtlCol="0">
            <a:spAutoFit/>
          </a:bodyPr>
          <a:lstStyle/>
          <a:p>
            <a:pPr marL="285750" indent="-285750">
              <a:buFont typeface="Arial" charset="0"/>
              <a:buChar char="•"/>
            </a:pPr>
            <a:r>
              <a:rPr lang="en-US" altLang="zh-CN" sz="2800" dirty="0" smtClean="0"/>
              <a:t>Keep</a:t>
            </a:r>
            <a:r>
              <a:rPr lang="zh-CN" altLang="en-US" sz="2800" dirty="0" smtClean="0"/>
              <a:t> </a:t>
            </a:r>
            <a:r>
              <a:rPr lang="en-US" altLang="zh-CN" sz="2800" dirty="0" smtClean="0"/>
              <a:t>regular</a:t>
            </a:r>
            <a:r>
              <a:rPr lang="zh-CN" altLang="en-US" sz="2800" dirty="0" smtClean="0"/>
              <a:t> </a:t>
            </a:r>
            <a:r>
              <a:rPr lang="en-US" altLang="zh-CN" sz="2800" dirty="0" smtClean="0"/>
              <a:t>DNN</a:t>
            </a:r>
            <a:r>
              <a:rPr lang="zh-CN" altLang="en-US" sz="2800" dirty="0" smtClean="0"/>
              <a:t> </a:t>
            </a:r>
            <a:r>
              <a:rPr lang="en-US" altLang="zh-CN" sz="2800" dirty="0" smtClean="0"/>
              <a:t>structure:</a:t>
            </a:r>
            <a:r>
              <a:rPr lang="zh-CN" altLang="en-US" sz="2800" dirty="0"/>
              <a:t> </a:t>
            </a:r>
            <a:r>
              <a:rPr lang="en-US" altLang="zh-CN" sz="2800" dirty="0" smtClean="0"/>
              <a:t>no</a:t>
            </a:r>
            <a:r>
              <a:rPr lang="zh-CN" altLang="en-US" sz="2800" dirty="0" smtClean="0"/>
              <a:t> </a:t>
            </a:r>
            <a:r>
              <a:rPr lang="en-US" altLang="zh-CN" sz="2800" dirty="0" smtClean="0"/>
              <a:t>sparsity</a:t>
            </a:r>
            <a:endParaRPr lang="en-US" sz="2400" dirty="0" smtClean="0"/>
          </a:p>
        </p:txBody>
      </p:sp>
      <p:sp>
        <p:nvSpPr>
          <p:cNvPr id="13" name="Slide Number Placeholder 12"/>
          <p:cNvSpPr>
            <a:spLocks noGrp="1"/>
          </p:cNvSpPr>
          <p:nvPr>
            <p:ph type="sldNum" sz="quarter" idx="12"/>
          </p:nvPr>
        </p:nvSpPr>
        <p:spPr/>
        <p:txBody>
          <a:bodyPr/>
          <a:lstStyle/>
          <a:p>
            <a:fld id="{3AEBB9E2-618C-C54C-AE7B-41AE09FE051E}" type="slidenum">
              <a:rPr lang="en-US" smtClean="0"/>
              <a:pPr/>
              <a:t>14</a:t>
            </a:fld>
            <a:endParaRPr lang="en-US" dirty="0"/>
          </a:p>
        </p:txBody>
      </p:sp>
      <p:sp>
        <p:nvSpPr>
          <p:cNvPr id="3" name="TextBox 2"/>
          <p:cNvSpPr txBox="1"/>
          <p:nvPr/>
        </p:nvSpPr>
        <p:spPr>
          <a:xfrm>
            <a:off x="286064" y="5092999"/>
            <a:ext cx="1302701" cy="707886"/>
          </a:xfrm>
          <a:prstGeom prst="rect">
            <a:avLst/>
          </a:prstGeom>
          <a:noFill/>
        </p:spPr>
        <p:txBody>
          <a:bodyPr wrap="square" rtlCol="0">
            <a:spAutoFit/>
          </a:bodyPr>
          <a:lstStyle/>
          <a:p>
            <a:pPr algn="ctr"/>
            <a:r>
              <a:rPr lang="en-US" altLang="zh-CN" sz="4000" i="1" dirty="0" smtClean="0"/>
              <a:t>A</a:t>
            </a:r>
            <a:endParaRPr lang="en-US" i="1" dirty="0"/>
          </a:p>
        </p:txBody>
      </p:sp>
      <p:pic>
        <p:nvPicPr>
          <p:cNvPr id="14" name="Picture 13"/>
          <p:cNvPicPr>
            <a:picLocks noChangeAspect="1"/>
          </p:cNvPicPr>
          <p:nvPr/>
        </p:nvPicPr>
        <p:blipFill>
          <a:blip r:embed="rId4"/>
          <a:stretch>
            <a:fillRect/>
          </a:stretch>
        </p:blipFill>
        <p:spPr>
          <a:xfrm>
            <a:off x="592066" y="3175178"/>
            <a:ext cx="3181402" cy="2506369"/>
          </a:xfrm>
          <a:prstGeom prst="rect">
            <a:avLst/>
          </a:prstGeom>
        </p:spPr>
      </p:pic>
      <p:pic>
        <p:nvPicPr>
          <p:cNvPr id="9" name="Picture 8"/>
          <p:cNvPicPr>
            <a:picLocks noChangeAspect="1"/>
          </p:cNvPicPr>
          <p:nvPr/>
        </p:nvPicPr>
        <p:blipFill>
          <a:blip r:embed="rId5"/>
          <a:stretch>
            <a:fillRect/>
          </a:stretch>
        </p:blipFill>
        <p:spPr>
          <a:xfrm>
            <a:off x="592066" y="3175178"/>
            <a:ext cx="3181402" cy="2506369"/>
          </a:xfrm>
          <a:prstGeom prst="rect">
            <a:avLst/>
          </a:prstGeom>
        </p:spPr>
      </p:pic>
      <p:pic>
        <p:nvPicPr>
          <p:cNvPr id="8" name="Picture 7"/>
          <p:cNvPicPr>
            <a:picLocks noChangeAspect="1"/>
          </p:cNvPicPr>
          <p:nvPr/>
        </p:nvPicPr>
        <p:blipFill>
          <a:blip r:embed="rId6"/>
          <a:stretch>
            <a:fillRect/>
          </a:stretch>
        </p:blipFill>
        <p:spPr>
          <a:xfrm>
            <a:off x="592065" y="3174816"/>
            <a:ext cx="3182317" cy="2507091"/>
          </a:xfrm>
          <a:prstGeom prst="rect">
            <a:avLst/>
          </a:prstGeom>
        </p:spPr>
      </p:pic>
      <p:pic>
        <p:nvPicPr>
          <p:cNvPr id="4" name="Picture 3"/>
          <p:cNvPicPr>
            <a:picLocks noChangeAspect="1"/>
          </p:cNvPicPr>
          <p:nvPr/>
        </p:nvPicPr>
        <p:blipFill>
          <a:blip r:embed="rId7"/>
          <a:stretch>
            <a:fillRect/>
          </a:stretch>
        </p:blipFill>
        <p:spPr>
          <a:xfrm>
            <a:off x="5385965" y="3580397"/>
            <a:ext cx="3482663" cy="1051811"/>
          </a:xfrm>
          <a:prstGeom prst="rect">
            <a:avLst/>
          </a:prstGeom>
        </p:spPr>
      </p:pic>
    </p:spTree>
    <p:extLst>
      <p:ext uri="{BB962C8B-B14F-4D97-AF65-F5344CB8AC3E}">
        <p14:creationId xmlns:p14="http://schemas.microsoft.com/office/powerpoint/2010/main" val="212590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6" grpId="1"/>
      <p:bldP spid="19" grpId="0"/>
      <p:bldP spid="23" grpId="0"/>
      <p:bldP spid="6" grpId="0" animBg="1"/>
      <p:bldP spid="6" grpId="1"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8267648" cy="646331"/>
          </a:xfrm>
          <a:prstGeom prst="rect">
            <a:avLst/>
          </a:prstGeom>
          <a:noFill/>
        </p:spPr>
        <p:txBody>
          <a:bodyPr wrap="none" rtlCol="0">
            <a:spAutoFit/>
          </a:bodyPr>
          <a:lstStyle/>
          <a:p>
            <a:r>
              <a:rPr lang="en-US" altLang="zh-CN" sz="3600" b="1" dirty="0" smtClean="0">
                <a:solidFill>
                  <a:schemeClr val="accent1">
                    <a:lumMod val="50000"/>
                  </a:schemeClr>
                </a:solidFill>
              </a:rPr>
              <a:t>Combined</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Pruning</a:t>
            </a:r>
            <a:r>
              <a:rPr lang="zh-CN" altLang="en-US" sz="3600" b="1" dirty="0" smtClean="0">
                <a:solidFill>
                  <a:schemeClr val="accent1">
                    <a:lumMod val="50000"/>
                  </a:schemeClr>
                </a:solidFill>
              </a:rPr>
              <a:t> </a:t>
            </a:r>
            <a:r>
              <a:rPr lang="mr-IN" altLang="zh-CN" sz="3600" b="1" dirty="0" smtClean="0">
                <a:solidFill>
                  <a:schemeClr val="accent1">
                    <a:lumMod val="50000"/>
                  </a:schemeClr>
                </a:solidFill>
              </a:rPr>
              <a:t>–</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Moderate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Parallelism</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15</a:t>
            </a:fld>
            <a:endParaRPr lang="en-US" dirty="0"/>
          </a:p>
        </p:txBody>
      </p:sp>
      <p:graphicFrame>
        <p:nvGraphicFramePr>
          <p:cNvPr id="21" name="Chart 20"/>
          <p:cNvGraphicFramePr>
            <a:graphicFrameLocks/>
          </p:cNvGraphicFramePr>
          <p:nvPr>
            <p:extLst>
              <p:ext uri="{D42A27DB-BD31-4B8C-83A1-F6EECF244321}">
                <p14:modId xmlns:p14="http://schemas.microsoft.com/office/powerpoint/2010/main" val="1007348260"/>
              </p:ext>
            </p:extLst>
          </p:nvPr>
        </p:nvGraphicFramePr>
        <p:xfrm>
          <a:off x="81025" y="2488556"/>
          <a:ext cx="4479403" cy="3057424"/>
        </p:xfrm>
        <a:graphic>
          <a:graphicData uri="http://schemas.openxmlformats.org/drawingml/2006/chart">
            <c:chart xmlns:c="http://schemas.openxmlformats.org/drawingml/2006/chart" xmlns:r="http://schemas.openxmlformats.org/officeDocument/2006/relationships" r:id="rId3"/>
          </a:graphicData>
        </a:graphic>
      </p:graphicFrame>
      <p:cxnSp>
        <p:nvCxnSpPr>
          <p:cNvPr id="22" name="Straight Connector 21"/>
          <p:cNvCxnSpPr/>
          <p:nvPr/>
        </p:nvCxnSpPr>
        <p:spPr>
          <a:xfrm>
            <a:off x="4583583" y="2243896"/>
            <a:ext cx="0" cy="3809664"/>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55130" y="2045786"/>
            <a:ext cx="1461747" cy="523220"/>
          </a:xfrm>
          <a:prstGeom prst="rect">
            <a:avLst/>
          </a:prstGeom>
          <a:noFill/>
        </p:spPr>
        <p:txBody>
          <a:bodyPr wrap="square" rtlCol="0">
            <a:spAutoFit/>
          </a:bodyPr>
          <a:lstStyle/>
          <a:p>
            <a:pPr algn="ctr"/>
            <a:r>
              <a:rPr lang="en-US" altLang="zh-CN" sz="2800" dirty="0" smtClean="0"/>
              <a:t>FC</a:t>
            </a:r>
            <a:r>
              <a:rPr lang="zh-CN" altLang="en-US" sz="2800" dirty="0" smtClean="0"/>
              <a:t> </a:t>
            </a:r>
            <a:r>
              <a:rPr lang="en-US" altLang="zh-CN" sz="2800" dirty="0" smtClean="0"/>
              <a:t>layers</a:t>
            </a:r>
            <a:endParaRPr lang="en-US" sz="2800" dirty="0"/>
          </a:p>
        </p:txBody>
      </p:sp>
      <p:sp>
        <p:nvSpPr>
          <p:cNvPr id="26" name="TextBox 25"/>
          <p:cNvSpPr txBox="1"/>
          <p:nvPr/>
        </p:nvSpPr>
        <p:spPr>
          <a:xfrm>
            <a:off x="5849906" y="2045786"/>
            <a:ext cx="1969898" cy="523220"/>
          </a:xfrm>
          <a:prstGeom prst="rect">
            <a:avLst/>
          </a:prstGeom>
          <a:noFill/>
        </p:spPr>
        <p:txBody>
          <a:bodyPr wrap="square" rtlCol="0">
            <a:spAutoFit/>
          </a:bodyPr>
          <a:lstStyle/>
          <a:p>
            <a:pPr algn="ctr"/>
            <a:r>
              <a:rPr lang="en-US" altLang="zh-CN" sz="2800" dirty="0" smtClean="0"/>
              <a:t>CONV</a:t>
            </a:r>
            <a:r>
              <a:rPr lang="zh-CN" altLang="en-US" sz="2800" dirty="0" smtClean="0"/>
              <a:t> </a:t>
            </a:r>
            <a:r>
              <a:rPr lang="en-US" altLang="zh-CN" sz="2800" dirty="0" smtClean="0"/>
              <a:t>layers</a:t>
            </a:r>
            <a:endParaRPr lang="en-US" sz="2800" dirty="0"/>
          </a:p>
        </p:txBody>
      </p:sp>
      <p:graphicFrame>
        <p:nvGraphicFramePr>
          <p:cNvPr id="28" name="Chart 27"/>
          <p:cNvGraphicFramePr>
            <a:graphicFrameLocks/>
          </p:cNvGraphicFramePr>
          <p:nvPr>
            <p:extLst>
              <p:ext uri="{D42A27DB-BD31-4B8C-83A1-F6EECF244321}">
                <p14:modId xmlns:p14="http://schemas.microsoft.com/office/powerpoint/2010/main" val="1888616519"/>
              </p:ext>
            </p:extLst>
          </p:nvPr>
        </p:nvGraphicFramePr>
        <p:xfrm>
          <a:off x="4560428" y="2488557"/>
          <a:ext cx="4479403" cy="3057424"/>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p:cNvSpPr txBox="1"/>
          <p:nvPr/>
        </p:nvSpPr>
        <p:spPr>
          <a:xfrm>
            <a:off x="307855" y="5902786"/>
            <a:ext cx="4027990" cy="461665"/>
          </a:xfrm>
          <a:prstGeom prst="rect">
            <a:avLst/>
          </a:prstGeom>
          <a:noFill/>
        </p:spPr>
        <p:txBody>
          <a:bodyPr wrap="square" rtlCol="0">
            <a:spAutoFit/>
          </a:bodyPr>
          <a:lstStyle/>
          <a:p>
            <a:pPr algn="ctr"/>
            <a:r>
              <a:rPr lang="en-US" altLang="zh-CN" sz="2400" dirty="0" smtClean="0"/>
              <a:t>SIMD-aware</a:t>
            </a:r>
            <a:r>
              <a:rPr lang="zh-CN" altLang="en-US" sz="2400" dirty="0" smtClean="0"/>
              <a:t> </a:t>
            </a:r>
            <a:r>
              <a:rPr lang="en-US" altLang="zh-CN" sz="2400" dirty="0" smtClean="0"/>
              <a:t>weight</a:t>
            </a:r>
            <a:r>
              <a:rPr lang="zh-CN" altLang="en-US" sz="2400" dirty="0" smtClean="0"/>
              <a:t> </a:t>
            </a:r>
            <a:r>
              <a:rPr lang="en-US" altLang="zh-CN" sz="2400" dirty="0" smtClean="0"/>
              <a:t>pruning</a:t>
            </a:r>
          </a:p>
        </p:txBody>
      </p:sp>
      <p:sp>
        <p:nvSpPr>
          <p:cNvPr id="30" name="TextBox 29"/>
          <p:cNvSpPr txBox="1"/>
          <p:nvPr/>
        </p:nvSpPr>
        <p:spPr>
          <a:xfrm>
            <a:off x="4820860" y="5902786"/>
            <a:ext cx="4027990" cy="461665"/>
          </a:xfrm>
          <a:prstGeom prst="rect">
            <a:avLst/>
          </a:prstGeom>
          <a:noFill/>
        </p:spPr>
        <p:txBody>
          <a:bodyPr wrap="square" rtlCol="0">
            <a:spAutoFit/>
          </a:bodyPr>
          <a:lstStyle/>
          <a:p>
            <a:pPr algn="ctr"/>
            <a:r>
              <a:rPr lang="en-US" altLang="zh-CN" sz="2400" dirty="0" smtClean="0"/>
              <a:t>Node</a:t>
            </a:r>
            <a:r>
              <a:rPr lang="zh-CN" altLang="en-US" sz="2400" dirty="0" smtClean="0"/>
              <a:t> </a:t>
            </a:r>
            <a:r>
              <a:rPr lang="en-US" altLang="zh-CN" sz="2400" dirty="0" smtClean="0"/>
              <a:t>pruning</a:t>
            </a:r>
          </a:p>
        </p:txBody>
      </p:sp>
      <p:cxnSp>
        <p:nvCxnSpPr>
          <p:cNvPr id="11" name="Straight Connector 10"/>
          <p:cNvCxnSpPr/>
          <p:nvPr/>
        </p:nvCxnSpPr>
        <p:spPr>
          <a:xfrm>
            <a:off x="1031456" y="2605382"/>
            <a:ext cx="0" cy="2082402"/>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672016" y="2467758"/>
            <a:ext cx="1512168" cy="506338"/>
          </a:xfrm>
          <a:prstGeom prst="rect">
            <a:avLst/>
          </a:prstGeom>
        </p:spPr>
        <p:txBody>
          <a:bodyPr vert="horz" wrap="none" lIns="0" tIns="0" rIns="0" bIns="0" rtlCol="0" anchor="t">
            <a:normAutofit/>
          </a:bodyPr>
          <a:lstStyle/>
          <a:p>
            <a:pPr algn="ctr"/>
            <a:r>
              <a:rPr lang="en-US" altLang="zh-CN" sz="2800" smtClean="0">
                <a:solidFill>
                  <a:srgbClr val="FF0000"/>
                </a:solidFill>
              </a:rPr>
              <a:t>3%</a:t>
            </a:r>
            <a:endParaRPr lang="en-US" sz="2800" dirty="0" smtClean="0">
              <a:solidFill>
                <a:srgbClr val="FF0000"/>
              </a:solidFill>
            </a:endParaRPr>
          </a:p>
        </p:txBody>
      </p:sp>
      <p:cxnSp>
        <p:nvCxnSpPr>
          <p:cNvPr id="15" name="Straight Connector 14"/>
          <p:cNvCxnSpPr/>
          <p:nvPr/>
        </p:nvCxnSpPr>
        <p:spPr>
          <a:xfrm>
            <a:off x="6958383" y="2581197"/>
            <a:ext cx="0" cy="2082402"/>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6637373" y="2464037"/>
            <a:ext cx="1512168" cy="506338"/>
          </a:xfrm>
          <a:prstGeom prst="rect">
            <a:avLst/>
          </a:prstGeom>
        </p:spPr>
        <p:txBody>
          <a:bodyPr vert="horz" wrap="none" lIns="0" tIns="0" rIns="0" bIns="0" rtlCol="0" anchor="t">
            <a:normAutofit/>
          </a:bodyPr>
          <a:lstStyle/>
          <a:p>
            <a:pPr algn="ctr"/>
            <a:r>
              <a:rPr lang="en-US" altLang="zh-CN" sz="2800" dirty="0" smtClean="0">
                <a:solidFill>
                  <a:srgbClr val="FF0000"/>
                </a:solidFill>
              </a:rPr>
              <a:t>84%</a:t>
            </a:r>
            <a:endParaRPr lang="en-US" sz="2800" dirty="0" smtClean="0">
              <a:solidFill>
                <a:srgbClr val="FF0000"/>
              </a:solidFill>
            </a:endParaRPr>
          </a:p>
        </p:txBody>
      </p:sp>
      <p:sp>
        <p:nvSpPr>
          <p:cNvPr id="2" name="TextBox 1"/>
          <p:cNvSpPr txBox="1"/>
          <p:nvPr/>
        </p:nvSpPr>
        <p:spPr>
          <a:xfrm>
            <a:off x="3608656" y="2684109"/>
            <a:ext cx="769763" cy="369332"/>
          </a:xfrm>
          <a:prstGeom prst="rect">
            <a:avLst/>
          </a:prstGeom>
          <a:noFill/>
        </p:spPr>
        <p:txBody>
          <a:bodyPr wrap="square" rtlCol="0">
            <a:spAutoFit/>
          </a:bodyPr>
          <a:lstStyle/>
          <a:p>
            <a:r>
              <a:rPr lang="en-US" altLang="zh-CN" smtClean="0"/>
              <a:t>Dense</a:t>
            </a:r>
            <a:endParaRPr lang="en-US"/>
          </a:p>
        </p:txBody>
      </p:sp>
      <p:sp>
        <p:nvSpPr>
          <p:cNvPr id="17" name="TextBox 16"/>
          <p:cNvSpPr txBox="1"/>
          <p:nvPr/>
        </p:nvSpPr>
        <p:spPr>
          <a:xfrm>
            <a:off x="8100310" y="3474617"/>
            <a:ext cx="769763" cy="369332"/>
          </a:xfrm>
          <a:prstGeom prst="rect">
            <a:avLst/>
          </a:prstGeom>
          <a:noFill/>
        </p:spPr>
        <p:txBody>
          <a:bodyPr wrap="square" rtlCol="0">
            <a:spAutoFit/>
          </a:bodyPr>
          <a:lstStyle/>
          <a:p>
            <a:r>
              <a:rPr lang="en-US" altLang="zh-CN" dirty="0" smtClean="0"/>
              <a:t>Dense</a:t>
            </a:r>
            <a:endParaRPr lang="en-US" dirty="0"/>
          </a:p>
        </p:txBody>
      </p:sp>
      <p:sp>
        <p:nvSpPr>
          <p:cNvPr id="18" name="TextBox 17"/>
          <p:cNvSpPr txBox="1"/>
          <p:nvPr/>
        </p:nvSpPr>
        <p:spPr>
          <a:xfrm>
            <a:off x="405114" y="1009272"/>
            <a:ext cx="3844066" cy="523220"/>
          </a:xfrm>
          <a:prstGeom prst="rect">
            <a:avLst/>
          </a:prstGeom>
          <a:noFill/>
        </p:spPr>
        <p:txBody>
          <a:bodyPr wrap="none" rtlCol="0">
            <a:spAutoFit/>
          </a:bodyPr>
          <a:lstStyle/>
          <a:p>
            <a:pPr marL="285750" indent="-285750">
              <a:buFont typeface="Arial" charset="0"/>
              <a:buChar char="•"/>
            </a:pPr>
            <a:r>
              <a:rPr lang="en-US" altLang="zh-CN" sz="2800" dirty="0"/>
              <a:t>Intel Core i7-6700 </a:t>
            </a:r>
            <a:r>
              <a:rPr lang="en-US" altLang="zh-CN" sz="2800" dirty="0" smtClean="0"/>
              <a:t>CPU</a:t>
            </a:r>
            <a:endParaRPr lang="en-US" altLang="zh-CN" sz="2800" dirty="0"/>
          </a:p>
        </p:txBody>
      </p:sp>
      <p:sp>
        <p:nvSpPr>
          <p:cNvPr id="23" name="TextBox 22"/>
          <p:cNvSpPr txBox="1"/>
          <p:nvPr/>
        </p:nvSpPr>
        <p:spPr>
          <a:xfrm>
            <a:off x="405114" y="1532493"/>
            <a:ext cx="7448257" cy="523220"/>
          </a:xfrm>
          <a:prstGeom prst="rect">
            <a:avLst/>
          </a:prstGeom>
          <a:noFill/>
        </p:spPr>
        <p:txBody>
          <a:bodyPr wrap="none" rtlCol="0">
            <a:spAutoFit/>
          </a:bodyPr>
          <a:lstStyle/>
          <a:p>
            <a:pPr marL="285750" indent="-285750">
              <a:buFont typeface="Arial" charset="0"/>
              <a:buChar char="•"/>
            </a:pPr>
            <a:r>
              <a:rPr lang="en-US" altLang="zh-CN" sz="2800" dirty="0" smtClean="0"/>
              <a:t>Impact</a:t>
            </a:r>
            <a:r>
              <a:rPr lang="zh-CN" altLang="en-US" sz="2800" dirty="0" smtClean="0"/>
              <a:t> </a:t>
            </a:r>
            <a:r>
              <a:rPr lang="en-US" altLang="zh-CN" sz="2800" dirty="0" smtClean="0"/>
              <a:t>of</a:t>
            </a:r>
            <a:r>
              <a:rPr lang="zh-CN" altLang="en-US" sz="2800" dirty="0" smtClean="0"/>
              <a:t> </a:t>
            </a:r>
            <a:r>
              <a:rPr lang="en-US" altLang="zh-CN" sz="2800" dirty="0" smtClean="0"/>
              <a:t>sparsity</a:t>
            </a:r>
            <a:r>
              <a:rPr lang="zh-CN" altLang="en-US" sz="2800" dirty="0" smtClean="0"/>
              <a:t> </a:t>
            </a:r>
            <a:r>
              <a:rPr lang="en-US" altLang="zh-CN" sz="2800" dirty="0" smtClean="0"/>
              <a:t>on</a:t>
            </a:r>
            <a:r>
              <a:rPr lang="zh-CN" altLang="en-US" sz="2800" dirty="0" smtClean="0"/>
              <a:t> </a:t>
            </a:r>
            <a:r>
              <a:rPr lang="en-US" altLang="zh-CN" sz="2800" dirty="0" smtClean="0"/>
              <a:t>computation</a:t>
            </a:r>
            <a:r>
              <a:rPr lang="zh-CN" altLang="en-US" sz="2800" dirty="0" smtClean="0"/>
              <a:t> </a:t>
            </a:r>
            <a:r>
              <a:rPr lang="en-US" altLang="zh-CN" sz="2800" dirty="0" smtClean="0"/>
              <a:t>performance</a:t>
            </a:r>
            <a:endParaRPr lang="en-US" altLang="zh-CN" sz="2800" dirty="0"/>
          </a:p>
        </p:txBody>
      </p:sp>
      <p:sp>
        <p:nvSpPr>
          <p:cNvPr id="24" name="Right Arrow 23"/>
          <p:cNvSpPr/>
          <p:nvPr/>
        </p:nvSpPr>
        <p:spPr>
          <a:xfrm rot="5400000">
            <a:off x="2138101" y="5446400"/>
            <a:ext cx="378090" cy="5346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6650975" y="5446401"/>
            <a:ext cx="378090" cy="5346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0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13" grpId="0"/>
      <p:bldP spid="26" grpId="0"/>
      <p:bldGraphic spid="28" grpId="0">
        <p:bldAsOne/>
      </p:bldGraphic>
      <p:bldP spid="29" grpId="0"/>
      <p:bldP spid="30" grpId="0"/>
      <p:bldP spid="12" grpId="0"/>
      <p:bldP spid="16" grpId="0"/>
      <p:bldP spid="2" grpId="0"/>
      <p:bldP spid="17" grpId="0"/>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4885376" cy="646331"/>
          </a:xfrm>
          <a:prstGeom prst="rect">
            <a:avLst/>
          </a:prstGeom>
          <a:noFill/>
        </p:spPr>
        <p:txBody>
          <a:bodyPr wrap="none" rtlCol="0">
            <a:spAutoFit/>
          </a:bodyPr>
          <a:lstStyle/>
          <a:p>
            <a:r>
              <a:rPr lang="en-US" altLang="zh-CN" sz="3600" b="1" dirty="0" smtClean="0">
                <a:solidFill>
                  <a:schemeClr val="accent1">
                    <a:lumMod val="50000"/>
                  </a:schemeClr>
                </a:solidFill>
              </a:rPr>
              <a:t>Evaluation</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Methodology</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16</a:t>
            </a:fld>
            <a:endParaRPr lang="en-US" dirty="0"/>
          </a:p>
        </p:txBody>
      </p:sp>
      <p:sp>
        <p:nvSpPr>
          <p:cNvPr id="14" name="TextBox 13"/>
          <p:cNvSpPr txBox="1"/>
          <p:nvPr/>
        </p:nvSpPr>
        <p:spPr>
          <a:xfrm>
            <a:off x="405113" y="1295460"/>
            <a:ext cx="7014259" cy="1631216"/>
          </a:xfrm>
          <a:prstGeom prst="rect">
            <a:avLst/>
          </a:prstGeom>
          <a:noFill/>
        </p:spPr>
        <p:txBody>
          <a:bodyPr wrap="square" rtlCol="0">
            <a:spAutoFit/>
          </a:bodyPr>
          <a:lstStyle/>
          <a:p>
            <a:pPr marL="285750" indent="-285750">
              <a:buFont typeface="Arial" charset="0"/>
              <a:buChar char="•"/>
            </a:pPr>
            <a:r>
              <a:rPr lang="en-US" altLang="zh-CN" sz="2800" dirty="0" smtClean="0"/>
              <a:t>Networks</a:t>
            </a:r>
          </a:p>
          <a:p>
            <a:pPr marL="914400" lvl="1" indent="-457200">
              <a:buFont typeface="Helvetica" charset="0"/>
              <a:buChar char="−"/>
            </a:pPr>
            <a:r>
              <a:rPr lang="en-US" altLang="zh-CN" sz="2400" dirty="0" smtClean="0">
                <a:solidFill>
                  <a:prstClr val="black"/>
                </a:solidFill>
              </a:rPr>
              <a:t>MNIST:</a:t>
            </a:r>
            <a:r>
              <a:rPr lang="zh-CN" altLang="en-US" sz="2400" dirty="0" smtClean="0">
                <a:solidFill>
                  <a:prstClr val="black"/>
                </a:solidFill>
              </a:rPr>
              <a:t> </a:t>
            </a:r>
            <a:r>
              <a:rPr lang="en-US" altLang="zh-CN" sz="2400" dirty="0" smtClean="0">
                <a:solidFill>
                  <a:prstClr val="black"/>
                </a:solidFill>
              </a:rPr>
              <a:t>LeNet-300-100,</a:t>
            </a:r>
            <a:r>
              <a:rPr lang="zh-CN" altLang="en-US" sz="2400" dirty="0" smtClean="0">
                <a:solidFill>
                  <a:prstClr val="black"/>
                </a:solidFill>
              </a:rPr>
              <a:t> </a:t>
            </a:r>
            <a:r>
              <a:rPr lang="en-US" altLang="zh-CN" sz="2400" dirty="0" smtClean="0">
                <a:solidFill>
                  <a:prstClr val="black"/>
                </a:solidFill>
              </a:rPr>
              <a:t>LeNet-5</a:t>
            </a:r>
          </a:p>
          <a:p>
            <a:pPr marL="914400" lvl="1" indent="-457200">
              <a:buFont typeface="Helvetica" charset="0"/>
              <a:buChar char="−"/>
            </a:pPr>
            <a:r>
              <a:rPr lang="en-US" altLang="zh-CN" sz="2400" dirty="0" smtClean="0">
                <a:solidFill>
                  <a:prstClr val="black"/>
                </a:solidFill>
              </a:rPr>
              <a:t>CIFAR-10:</a:t>
            </a:r>
            <a:r>
              <a:rPr lang="zh-CN" altLang="en-US" sz="2400" dirty="0" smtClean="0">
                <a:solidFill>
                  <a:prstClr val="black"/>
                </a:solidFill>
              </a:rPr>
              <a:t> </a:t>
            </a:r>
            <a:r>
              <a:rPr lang="en-US" altLang="zh-CN" sz="2400" dirty="0" err="1" smtClean="0">
                <a:solidFill>
                  <a:prstClr val="black"/>
                </a:solidFill>
              </a:rPr>
              <a:t>ConvNet</a:t>
            </a:r>
            <a:r>
              <a:rPr lang="en-US" altLang="zh-CN" sz="2400" dirty="0" smtClean="0">
                <a:solidFill>
                  <a:prstClr val="black"/>
                </a:solidFill>
              </a:rPr>
              <a:t>,</a:t>
            </a:r>
            <a:r>
              <a:rPr lang="zh-CN" altLang="en-US" sz="2400" dirty="0" smtClean="0">
                <a:solidFill>
                  <a:prstClr val="black"/>
                </a:solidFill>
              </a:rPr>
              <a:t> </a:t>
            </a:r>
            <a:r>
              <a:rPr lang="en-US" altLang="zh-CN" sz="2400" dirty="0" smtClean="0">
                <a:solidFill>
                  <a:prstClr val="black"/>
                </a:solidFill>
              </a:rPr>
              <a:t>Network-in-Network</a:t>
            </a:r>
          </a:p>
          <a:p>
            <a:pPr marL="914400" lvl="1" indent="-457200">
              <a:buFont typeface="Helvetica" charset="0"/>
              <a:buChar char="−"/>
            </a:pPr>
            <a:r>
              <a:rPr lang="en-US" altLang="zh-CN" sz="2400" dirty="0" smtClean="0">
                <a:solidFill>
                  <a:prstClr val="black"/>
                </a:solidFill>
              </a:rPr>
              <a:t>ImageNet:</a:t>
            </a:r>
            <a:r>
              <a:rPr lang="zh-CN" altLang="en-US" sz="2400" dirty="0" smtClean="0">
                <a:solidFill>
                  <a:prstClr val="black"/>
                </a:solidFill>
              </a:rPr>
              <a:t> </a:t>
            </a:r>
            <a:r>
              <a:rPr lang="en-US" altLang="zh-CN" sz="2400" dirty="0" err="1" smtClean="0">
                <a:solidFill>
                  <a:prstClr val="black"/>
                </a:solidFill>
              </a:rPr>
              <a:t>AlexNet</a:t>
            </a:r>
            <a:endParaRPr lang="en-US" altLang="zh-CN" sz="2400" dirty="0">
              <a:solidFill>
                <a:prstClr val="black"/>
              </a:solidFill>
            </a:endParaRPr>
          </a:p>
        </p:txBody>
      </p:sp>
      <p:sp>
        <p:nvSpPr>
          <p:cNvPr id="15" name="TextBox 14"/>
          <p:cNvSpPr txBox="1"/>
          <p:nvPr/>
        </p:nvSpPr>
        <p:spPr>
          <a:xfrm>
            <a:off x="405113" y="3174842"/>
            <a:ext cx="7189212" cy="1631216"/>
          </a:xfrm>
          <a:prstGeom prst="rect">
            <a:avLst/>
          </a:prstGeom>
          <a:noFill/>
        </p:spPr>
        <p:txBody>
          <a:bodyPr wrap="none" rtlCol="0">
            <a:spAutoFit/>
          </a:bodyPr>
          <a:lstStyle/>
          <a:p>
            <a:pPr marL="285750" indent="-285750">
              <a:buFont typeface="Arial" charset="0"/>
              <a:buChar char="•"/>
            </a:pPr>
            <a:r>
              <a:rPr lang="en-US" altLang="zh-CN" sz="2800" dirty="0" smtClean="0"/>
              <a:t>Hardware</a:t>
            </a:r>
            <a:endParaRPr lang="en-US" altLang="zh-CN" sz="2400" dirty="0" smtClean="0"/>
          </a:p>
          <a:p>
            <a:pPr marL="914400" lvl="1" indent="-457200">
              <a:buFont typeface="Helvetica" charset="0"/>
              <a:buChar char="−"/>
            </a:pPr>
            <a:r>
              <a:rPr lang="en-US" altLang="zh-CN" sz="2400" dirty="0" smtClean="0"/>
              <a:t>Low-parallelism:</a:t>
            </a:r>
            <a:r>
              <a:rPr lang="zh-CN" altLang="en-US" sz="2400" dirty="0" smtClean="0"/>
              <a:t> </a:t>
            </a:r>
            <a:r>
              <a:rPr lang="en-US" altLang="zh-CN" sz="2400" dirty="0" smtClean="0"/>
              <a:t>ARM</a:t>
            </a:r>
            <a:r>
              <a:rPr lang="zh-CN" altLang="en-US" sz="2400" dirty="0" smtClean="0"/>
              <a:t> </a:t>
            </a:r>
            <a:r>
              <a:rPr lang="en-US" altLang="zh-CN" sz="2400" dirty="0" smtClean="0"/>
              <a:t>Cortex-M4</a:t>
            </a:r>
            <a:r>
              <a:rPr lang="zh-CN" altLang="en-US" sz="2400" dirty="0" smtClean="0"/>
              <a:t> </a:t>
            </a:r>
            <a:r>
              <a:rPr lang="en-US" altLang="zh-CN" sz="2400" dirty="0" smtClean="0"/>
              <a:t>microcontroller</a:t>
            </a:r>
          </a:p>
          <a:p>
            <a:pPr marL="914400" lvl="1" indent="-457200">
              <a:buFont typeface="Helvetica" charset="0"/>
              <a:buChar char="−"/>
            </a:pPr>
            <a:r>
              <a:rPr lang="en-US" altLang="zh-CN" sz="2400" dirty="0" smtClean="0"/>
              <a:t>Moderate-parallelism:</a:t>
            </a:r>
            <a:r>
              <a:rPr lang="zh-CN" altLang="en-US" sz="2400" dirty="0" smtClean="0"/>
              <a:t> </a:t>
            </a:r>
            <a:r>
              <a:rPr lang="en-US" altLang="zh-CN" sz="2400" dirty="0" smtClean="0"/>
              <a:t>Intel</a:t>
            </a:r>
            <a:r>
              <a:rPr lang="zh-CN" altLang="en-US" sz="2400" dirty="0" smtClean="0"/>
              <a:t> </a:t>
            </a:r>
            <a:r>
              <a:rPr lang="it-IT" altLang="zh-CN" sz="2400" dirty="0"/>
              <a:t>Core i7-6700 CPU </a:t>
            </a:r>
          </a:p>
          <a:p>
            <a:pPr marL="914400" lvl="1" indent="-457200">
              <a:buFont typeface="Helvetica" charset="0"/>
              <a:buChar char="−"/>
            </a:pPr>
            <a:r>
              <a:rPr lang="en-US" altLang="zh-CN" sz="2400" dirty="0" smtClean="0"/>
              <a:t>High-parallelism:</a:t>
            </a:r>
            <a:r>
              <a:rPr lang="zh-CN" altLang="en-US" sz="2400" dirty="0" smtClean="0"/>
              <a:t> </a:t>
            </a:r>
            <a:r>
              <a:rPr lang="en-US" altLang="zh-CN" sz="2400" dirty="0" smtClean="0"/>
              <a:t>NVIDIA</a:t>
            </a:r>
            <a:r>
              <a:rPr lang="zh-CN" altLang="en-US" sz="2400" dirty="0" smtClean="0"/>
              <a:t> </a:t>
            </a:r>
            <a:r>
              <a:rPr lang="en-US" altLang="zh-CN" sz="2400" dirty="0" smtClean="0"/>
              <a:t>GTX</a:t>
            </a:r>
            <a:r>
              <a:rPr lang="zh-CN" altLang="en-US" sz="2400" dirty="0" smtClean="0"/>
              <a:t> </a:t>
            </a:r>
            <a:r>
              <a:rPr lang="en-US" altLang="zh-CN" sz="2400" dirty="0" smtClean="0"/>
              <a:t>Titan</a:t>
            </a:r>
            <a:r>
              <a:rPr lang="zh-CN" altLang="en-US" sz="2400" dirty="0" smtClean="0"/>
              <a:t> </a:t>
            </a:r>
            <a:r>
              <a:rPr lang="en-US" altLang="zh-CN" sz="2400" dirty="0" smtClean="0"/>
              <a:t>X</a:t>
            </a:r>
            <a:r>
              <a:rPr lang="zh-CN" altLang="en-US" sz="2400" dirty="0" smtClean="0"/>
              <a:t> </a:t>
            </a:r>
            <a:endParaRPr lang="en-US" sz="2400" dirty="0" smtClean="0"/>
          </a:p>
        </p:txBody>
      </p:sp>
      <p:sp>
        <p:nvSpPr>
          <p:cNvPr id="18" name="TextBox 17"/>
          <p:cNvSpPr txBox="1"/>
          <p:nvPr/>
        </p:nvSpPr>
        <p:spPr>
          <a:xfrm>
            <a:off x="405113" y="5054224"/>
            <a:ext cx="6099490" cy="523220"/>
          </a:xfrm>
          <a:prstGeom prst="rect">
            <a:avLst/>
          </a:prstGeom>
          <a:noFill/>
        </p:spPr>
        <p:txBody>
          <a:bodyPr wrap="none" rtlCol="0">
            <a:spAutoFit/>
          </a:bodyPr>
          <a:lstStyle/>
          <a:p>
            <a:pPr marL="285750" indent="-285750">
              <a:buFont typeface="Arial" charset="0"/>
              <a:buChar char="•"/>
            </a:pPr>
            <a:r>
              <a:rPr lang="en-US" altLang="zh-CN" sz="2800" dirty="0" smtClean="0"/>
              <a:t>Baseline:</a:t>
            </a:r>
            <a:r>
              <a:rPr lang="zh-CN" altLang="en-US" sz="2800" dirty="0" smtClean="0"/>
              <a:t> </a:t>
            </a:r>
            <a:r>
              <a:rPr lang="en-US" altLang="zh-CN" sz="2800" dirty="0" smtClean="0"/>
              <a:t>Traditional</a:t>
            </a:r>
            <a:r>
              <a:rPr lang="zh-CN" altLang="en-US" sz="2800" dirty="0" smtClean="0"/>
              <a:t> </a:t>
            </a:r>
            <a:r>
              <a:rPr lang="en-US" altLang="zh-CN" sz="2800" dirty="0" smtClean="0"/>
              <a:t>weight</a:t>
            </a:r>
            <a:r>
              <a:rPr lang="zh-CN" altLang="en-US" sz="2800" dirty="0" smtClean="0"/>
              <a:t> </a:t>
            </a:r>
            <a:r>
              <a:rPr lang="en-US" altLang="zh-CN" sz="2800" dirty="0" smtClean="0"/>
              <a:t>pruning</a:t>
            </a:r>
            <a:r>
              <a:rPr lang="zh-CN" altLang="en-US" sz="2800" dirty="0" smtClean="0"/>
              <a:t> *</a:t>
            </a:r>
            <a:endParaRPr lang="en-US" altLang="zh-CN" sz="2800" dirty="0" smtClean="0"/>
          </a:p>
        </p:txBody>
      </p:sp>
      <p:sp>
        <p:nvSpPr>
          <p:cNvPr id="7" name="TextBox 6"/>
          <p:cNvSpPr txBox="1"/>
          <p:nvPr/>
        </p:nvSpPr>
        <p:spPr>
          <a:xfrm>
            <a:off x="405113" y="6168386"/>
            <a:ext cx="6414641" cy="276999"/>
          </a:xfrm>
          <a:prstGeom prst="rect">
            <a:avLst/>
          </a:prstGeom>
          <a:noFill/>
        </p:spPr>
        <p:txBody>
          <a:bodyPr wrap="none" rtlCol="0">
            <a:spAutoFit/>
          </a:bodyPr>
          <a:lstStyle/>
          <a:p>
            <a:r>
              <a:rPr lang="zh-CN" altLang="en-US" sz="1200" dirty="0" smtClean="0"/>
              <a:t>* </a:t>
            </a:r>
            <a:r>
              <a:rPr lang="en-US" sz="1200" dirty="0" smtClean="0"/>
              <a:t>Han</a:t>
            </a:r>
            <a:r>
              <a:rPr lang="en-US" sz="1200" dirty="0"/>
              <a:t>, Song, et al. "Learning both weights and connections for efficient neural network." </a:t>
            </a:r>
            <a:r>
              <a:rPr lang="en-US" altLang="zh-CN" sz="1200" i="1" dirty="0" smtClean="0"/>
              <a:t>NIPS</a:t>
            </a:r>
            <a:r>
              <a:rPr lang="en-US" sz="1200" dirty="0" smtClean="0"/>
              <a:t>. </a:t>
            </a:r>
            <a:r>
              <a:rPr lang="en-US" sz="1200" dirty="0"/>
              <a:t>2015.</a:t>
            </a:r>
          </a:p>
        </p:txBody>
      </p:sp>
    </p:spTree>
    <p:extLst>
      <p:ext uri="{BB962C8B-B14F-4D97-AF65-F5344CB8AC3E}">
        <p14:creationId xmlns:p14="http://schemas.microsoft.com/office/powerpoint/2010/main" val="990257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a:graphicFrameLocks/>
          </p:cNvGraphicFramePr>
          <p:nvPr>
            <p:extLst>
              <p:ext uri="{D42A27DB-BD31-4B8C-83A1-F6EECF244321}">
                <p14:modId xmlns:p14="http://schemas.microsoft.com/office/powerpoint/2010/main" val="766996515"/>
              </p:ext>
            </p:extLst>
          </p:nvPr>
        </p:nvGraphicFramePr>
        <p:xfrm>
          <a:off x="4560428" y="1313182"/>
          <a:ext cx="4583572" cy="39463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p:cNvGraphicFramePr>
            <a:graphicFrameLocks/>
          </p:cNvGraphicFramePr>
          <p:nvPr>
            <p:extLst>
              <p:ext uri="{D42A27DB-BD31-4B8C-83A1-F6EECF244321}">
                <p14:modId xmlns:p14="http://schemas.microsoft.com/office/powerpoint/2010/main" val="1902700207"/>
              </p:ext>
            </p:extLst>
          </p:nvPr>
        </p:nvGraphicFramePr>
        <p:xfrm>
          <a:off x="0" y="1313182"/>
          <a:ext cx="4560428" cy="394635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202021" y="212651"/>
            <a:ext cx="7921784" cy="646331"/>
          </a:xfrm>
          <a:prstGeom prst="rect">
            <a:avLst/>
          </a:prstGeom>
          <a:noFill/>
        </p:spPr>
        <p:txBody>
          <a:bodyPr wrap="none" rtlCol="0">
            <a:spAutoFit/>
          </a:bodyPr>
          <a:lstStyle/>
          <a:p>
            <a:r>
              <a:rPr lang="en-US" altLang="zh-CN" sz="3600" b="1" dirty="0" smtClean="0">
                <a:solidFill>
                  <a:schemeClr val="accent1">
                    <a:lumMod val="50000"/>
                  </a:schemeClr>
                </a:solidFill>
              </a:rPr>
              <a:t>Results:</a:t>
            </a:r>
            <a:r>
              <a:rPr lang="zh-CN" altLang="en-US" sz="3600" b="1" dirty="0" smtClean="0">
                <a:solidFill>
                  <a:schemeClr val="accent1">
                    <a:lumMod val="50000"/>
                  </a:schemeClr>
                </a:solidFill>
              </a:rPr>
              <a:t> </a:t>
            </a:r>
            <a:r>
              <a:rPr lang="en-US" altLang="zh-CN" sz="3600" b="1" dirty="0">
                <a:solidFill>
                  <a:schemeClr val="accent1">
                    <a:lumMod val="50000"/>
                  </a:schemeClr>
                </a:solidFill>
              </a:rPr>
              <a:t>ARM Cortex-M4 </a:t>
            </a:r>
            <a:r>
              <a:rPr lang="en-US" altLang="zh-CN" sz="3600" b="1" dirty="0" smtClean="0">
                <a:solidFill>
                  <a:schemeClr val="accent1">
                    <a:lumMod val="50000"/>
                  </a:schemeClr>
                </a:solidFill>
              </a:rPr>
              <a:t>microcontroller</a:t>
            </a:r>
            <a:endParaRPr lang="en-US" altLang="zh-CN"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17</a:t>
            </a:fld>
            <a:endParaRPr lang="en-US" dirty="0"/>
          </a:p>
        </p:txBody>
      </p:sp>
      <p:cxnSp>
        <p:nvCxnSpPr>
          <p:cNvPr id="9" name="Straight Connector 8"/>
          <p:cNvCxnSpPr/>
          <p:nvPr/>
        </p:nvCxnSpPr>
        <p:spPr>
          <a:xfrm>
            <a:off x="4561510" y="1313182"/>
            <a:ext cx="0" cy="419778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83247" y="1681557"/>
            <a:ext cx="412292" cy="307777"/>
          </a:xfrm>
          <a:prstGeom prst="rect">
            <a:avLst/>
          </a:prstGeom>
          <a:noFill/>
        </p:spPr>
        <p:txBody>
          <a:bodyPr wrap="none" rtlCol="0">
            <a:spAutoFit/>
          </a:bodyPr>
          <a:lstStyle/>
          <a:p>
            <a:r>
              <a:rPr lang="en-US" altLang="zh-CN" sz="1400" dirty="0" smtClean="0"/>
              <a:t>1.0</a:t>
            </a:r>
            <a:endParaRPr lang="en-US" sz="1400" dirty="0"/>
          </a:p>
        </p:txBody>
      </p:sp>
      <p:sp>
        <p:nvSpPr>
          <p:cNvPr id="16" name="TextBox 15"/>
          <p:cNvSpPr txBox="1"/>
          <p:nvPr/>
        </p:nvSpPr>
        <p:spPr>
          <a:xfrm>
            <a:off x="5628399" y="1681557"/>
            <a:ext cx="412292" cy="307777"/>
          </a:xfrm>
          <a:prstGeom prst="rect">
            <a:avLst/>
          </a:prstGeom>
          <a:noFill/>
        </p:spPr>
        <p:txBody>
          <a:bodyPr wrap="none" rtlCol="0">
            <a:spAutoFit/>
          </a:bodyPr>
          <a:lstStyle/>
          <a:p>
            <a:r>
              <a:rPr lang="en-US" altLang="zh-CN" sz="1400" dirty="0" smtClean="0"/>
              <a:t>1.0</a:t>
            </a:r>
            <a:endParaRPr lang="en-US" sz="1400" dirty="0"/>
          </a:p>
        </p:txBody>
      </p:sp>
      <p:sp>
        <p:nvSpPr>
          <p:cNvPr id="17" name="TextBox 16"/>
          <p:cNvSpPr txBox="1"/>
          <p:nvPr/>
        </p:nvSpPr>
        <p:spPr>
          <a:xfrm>
            <a:off x="6296561" y="1681557"/>
            <a:ext cx="412292" cy="307777"/>
          </a:xfrm>
          <a:prstGeom prst="rect">
            <a:avLst/>
          </a:prstGeom>
          <a:noFill/>
        </p:spPr>
        <p:txBody>
          <a:bodyPr wrap="none" rtlCol="0">
            <a:spAutoFit/>
          </a:bodyPr>
          <a:lstStyle/>
          <a:p>
            <a:r>
              <a:rPr lang="en-US" altLang="zh-CN" sz="1400" dirty="0" smtClean="0"/>
              <a:t>1.0</a:t>
            </a:r>
            <a:endParaRPr lang="en-US" sz="1400" dirty="0"/>
          </a:p>
        </p:txBody>
      </p:sp>
      <p:sp>
        <p:nvSpPr>
          <p:cNvPr id="18" name="TextBox 17"/>
          <p:cNvSpPr txBox="1"/>
          <p:nvPr/>
        </p:nvSpPr>
        <p:spPr>
          <a:xfrm>
            <a:off x="8274088" y="1681557"/>
            <a:ext cx="412292" cy="307777"/>
          </a:xfrm>
          <a:prstGeom prst="rect">
            <a:avLst/>
          </a:prstGeom>
          <a:noFill/>
        </p:spPr>
        <p:txBody>
          <a:bodyPr wrap="none" rtlCol="0">
            <a:spAutoFit/>
          </a:bodyPr>
          <a:lstStyle/>
          <a:p>
            <a:r>
              <a:rPr lang="en-US" altLang="zh-CN" sz="1400" dirty="0" smtClean="0"/>
              <a:t>1.0</a:t>
            </a:r>
            <a:endParaRPr lang="en-US" sz="1400" dirty="0"/>
          </a:p>
        </p:txBody>
      </p:sp>
      <p:sp>
        <p:nvSpPr>
          <p:cNvPr id="20" name="TextBox 19"/>
          <p:cNvSpPr txBox="1"/>
          <p:nvPr/>
        </p:nvSpPr>
        <p:spPr>
          <a:xfrm>
            <a:off x="405112" y="5434767"/>
            <a:ext cx="3125487" cy="461665"/>
          </a:xfrm>
          <a:prstGeom prst="rect">
            <a:avLst/>
          </a:prstGeom>
          <a:noFill/>
        </p:spPr>
        <p:txBody>
          <a:bodyPr wrap="square" rtlCol="0">
            <a:spAutoFit/>
          </a:bodyPr>
          <a:lstStyle/>
          <a:p>
            <a:pPr marL="285750" indent="-285750">
              <a:buFont typeface="Arial" charset="0"/>
              <a:buChar char="•"/>
            </a:pPr>
            <a:r>
              <a:rPr lang="en-US" altLang="zh-CN" sz="2400" smtClean="0"/>
              <a:t>28% execution time</a:t>
            </a:r>
            <a:endParaRPr lang="en-US" altLang="zh-CN" sz="2400" dirty="0"/>
          </a:p>
        </p:txBody>
      </p:sp>
      <p:sp>
        <p:nvSpPr>
          <p:cNvPr id="12" name="TextBox 11"/>
          <p:cNvSpPr txBox="1"/>
          <p:nvPr/>
        </p:nvSpPr>
        <p:spPr>
          <a:xfrm>
            <a:off x="4979547" y="5434766"/>
            <a:ext cx="2752847" cy="461665"/>
          </a:xfrm>
          <a:prstGeom prst="rect">
            <a:avLst/>
          </a:prstGeom>
          <a:noFill/>
        </p:spPr>
        <p:txBody>
          <a:bodyPr wrap="square" rtlCol="0">
            <a:spAutoFit/>
          </a:bodyPr>
          <a:lstStyle/>
          <a:p>
            <a:pPr marL="285750" indent="-285750">
              <a:buFont typeface="Arial" charset="0"/>
              <a:buChar char="•"/>
            </a:pPr>
            <a:r>
              <a:rPr lang="en-US" altLang="zh-CN" sz="2400" dirty="0" smtClean="0"/>
              <a:t>12% model size</a:t>
            </a:r>
            <a:endParaRPr lang="en-US" altLang="zh-CN" sz="2400" dirty="0"/>
          </a:p>
        </p:txBody>
      </p:sp>
    </p:spTree>
    <p:extLst>
      <p:ext uri="{BB962C8B-B14F-4D97-AF65-F5344CB8AC3E}">
        <p14:creationId xmlns:p14="http://schemas.microsoft.com/office/powerpoint/2010/main" val="116679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graphicEl>
                                              <a:chart seriesIdx="1"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graphicEl>
                                              <a:chart seriesIdx="2"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22" grpId="0" uiExpand="1">
        <p:bldSub>
          <a:bldChart bld="series"/>
        </p:bldSub>
      </p:bldGraphic>
      <p:bldP spid="10" grpId="0"/>
      <p:bldP spid="16" grpId="0"/>
      <p:bldP spid="17" grpId="0"/>
      <p:bldP spid="18" grpId="0"/>
      <p:bldP spid="2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1065341526"/>
              </p:ext>
            </p:extLst>
          </p:nvPr>
        </p:nvGraphicFramePr>
        <p:xfrm>
          <a:off x="1" y="1313180"/>
          <a:ext cx="4560426" cy="39463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02021" y="212651"/>
            <a:ext cx="6176306" cy="646331"/>
          </a:xfrm>
          <a:prstGeom prst="rect">
            <a:avLst/>
          </a:prstGeom>
          <a:noFill/>
        </p:spPr>
        <p:txBody>
          <a:bodyPr wrap="none" rtlCol="0">
            <a:spAutoFit/>
          </a:bodyPr>
          <a:lstStyle/>
          <a:p>
            <a:r>
              <a:rPr lang="en-US" altLang="zh-CN" sz="3600" b="1" dirty="0" smtClean="0">
                <a:solidFill>
                  <a:schemeClr val="accent1">
                    <a:lumMod val="50000"/>
                  </a:schemeClr>
                </a:solidFill>
              </a:rPr>
              <a:t>Results:</a:t>
            </a:r>
            <a:r>
              <a:rPr lang="zh-CN" altLang="en-US" sz="3600" b="1" dirty="0" smtClean="0">
                <a:solidFill>
                  <a:schemeClr val="accent1">
                    <a:lumMod val="50000"/>
                  </a:schemeClr>
                </a:solidFill>
              </a:rPr>
              <a:t> </a:t>
            </a:r>
            <a:r>
              <a:rPr lang="en-US" altLang="zh-CN" sz="3600" b="1" dirty="0">
                <a:solidFill>
                  <a:schemeClr val="accent1">
                    <a:lumMod val="50000"/>
                  </a:schemeClr>
                </a:solidFill>
              </a:rPr>
              <a:t>Intel Core i7-6700 </a:t>
            </a:r>
            <a:r>
              <a:rPr lang="en-US" altLang="zh-CN" sz="3600" b="1" dirty="0" smtClean="0">
                <a:solidFill>
                  <a:schemeClr val="accent1">
                    <a:lumMod val="50000"/>
                  </a:schemeClr>
                </a:solidFill>
              </a:rPr>
              <a:t>CPU</a:t>
            </a:r>
            <a:endParaRPr lang="en-US" altLang="zh-CN"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18</a:t>
            </a:fld>
            <a:endParaRPr lang="en-US" dirty="0"/>
          </a:p>
        </p:txBody>
      </p:sp>
      <p:sp>
        <p:nvSpPr>
          <p:cNvPr id="12" name="TextBox 11"/>
          <p:cNvSpPr txBox="1"/>
          <p:nvPr/>
        </p:nvSpPr>
        <p:spPr>
          <a:xfrm>
            <a:off x="405113" y="5434767"/>
            <a:ext cx="3138188" cy="461665"/>
          </a:xfrm>
          <a:prstGeom prst="rect">
            <a:avLst/>
          </a:prstGeom>
          <a:noFill/>
        </p:spPr>
        <p:txBody>
          <a:bodyPr wrap="square" rtlCol="0">
            <a:spAutoFit/>
          </a:bodyPr>
          <a:lstStyle/>
          <a:p>
            <a:pPr marL="285750" indent="-285750">
              <a:buFont typeface="Arial" charset="0"/>
              <a:buChar char="•"/>
            </a:pPr>
            <a:r>
              <a:rPr lang="en-US" altLang="zh-CN" sz="2400" dirty="0" smtClean="0"/>
              <a:t>38% execution time</a:t>
            </a:r>
            <a:endParaRPr lang="en-US" altLang="zh-CN" sz="2400" dirty="0"/>
          </a:p>
        </p:txBody>
      </p:sp>
      <p:cxnSp>
        <p:nvCxnSpPr>
          <p:cNvPr id="15" name="Straight Connector 14"/>
          <p:cNvCxnSpPr/>
          <p:nvPr/>
        </p:nvCxnSpPr>
        <p:spPr>
          <a:xfrm>
            <a:off x="4561510" y="1313182"/>
            <a:ext cx="0" cy="419778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55491" y="1715091"/>
            <a:ext cx="412292" cy="307777"/>
          </a:xfrm>
          <a:prstGeom prst="rect">
            <a:avLst/>
          </a:prstGeom>
          <a:noFill/>
        </p:spPr>
        <p:txBody>
          <a:bodyPr wrap="none" rtlCol="0">
            <a:spAutoFit/>
          </a:bodyPr>
          <a:lstStyle/>
          <a:p>
            <a:r>
              <a:rPr lang="en-US" altLang="zh-CN" sz="1400" dirty="0" smtClean="0"/>
              <a:t>2.7</a:t>
            </a:r>
            <a:endParaRPr lang="en-US" sz="1400" dirty="0"/>
          </a:p>
        </p:txBody>
      </p:sp>
      <p:graphicFrame>
        <p:nvGraphicFramePr>
          <p:cNvPr id="20" name="Chart 19"/>
          <p:cNvGraphicFramePr>
            <a:graphicFrameLocks/>
          </p:cNvGraphicFramePr>
          <p:nvPr>
            <p:extLst>
              <p:ext uri="{D42A27DB-BD31-4B8C-83A1-F6EECF244321}">
                <p14:modId xmlns:p14="http://schemas.microsoft.com/office/powerpoint/2010/main" val="497362870"/>
              </p:ext>
            </p:extLst>
          </p:nvPr>
        </p:nvGraphicFramePr>
        <p:xfrm>
          <a:off x="4560426" y="1313181"/>
          <a:ext cx="4583573" cy="3946359"/>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4979547" y="5434766"/>
            <a:ext cx="2752847" cy="461665"/>
          </a:xfrm>
          <a:prstGeom prst="rect">
            <a:avLst/>
          </a:prstGeom>
          <a:noFill/>
        </p:spPr>
        <p:txBody>
          <a:bodyPr wrap="square" rtlCol="0">
            <a:spAutoFit/>
          </a:bodyPr>
          <a:lstStyle/>
          <a:p>
            <a:pPr marL="285750" indent="-285750">
              <a:buFont typeface="Arial" charset="0"/>
              <a:buChar char="•"/>
            </a:pPr>
            <a:r>
              <a:rPr lang="en-US" altLang="zh-CN" sz="2400" dirty="0" smtClean="0"/>
              <a:t>18% model size</a:t>
            </a:r>
            <a:endParaRPr lang="en-US" altLang="zh-CN" sz="2400" dirty="0"/>
          </a:p>
        </p:txBody>
      </p:sp>
    </p:spTree>
    <p:extLst>
      <p:ext uri="{BB962C8B-B14F-4D97-AF65-F5344CB8AC3E}">
        <p14:creationId xmlns:p14="http://schemas.microsoft.com/office/powerpoint/2010/main" val="66083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a:graphicFrameLocks/>
          </p:cNvGraphicFramePr>
          <p:nvPr>
            <p:extLst>
              <p:ext uri="{D42A27DB-BD31-4B8C-83A1-F6EECF244321}">
                <p14:modId xmlns:p14="http://schemas.microsoft.com/office/powerpoint/2010/main" val="791869050"/>
              </p:ext>
            </p:extLst>
          </p:nvPr>
        </p:nvGraphicFramePr>
        <p:xfrm>
          <a:off x="4560426" y="1313180"/>
          <a:ext cx="4583573" cy="3946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220072512"/>
              </p:ext>
            </p:extLst>
          </p:nvPr>
        </p:nvGraphicFramePr>
        <p:xfrm>
          <a:off x="0" y="1313181"/>
          <a:ext cx="4560427" cy="394635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202021" y="212651"/>
            <a:ext cx="5612755" cy="646331"/>
          </a:xfrm>
          <a:prstGeom prst="rect">
            <a:avLst/>
          </a:prstGeom>
          <a:noFill/>
        </p:spPr>
        <p:txBody>
          <a:bodyPr wrap="none" rtlCol="0">
            <a:spAutoFit/>
          </a:bodyPr>
          <a:lstStyle/>
          <a:p>
            <a:r>
              <a:rPr lang="en-US" altLang="zh-CN" sz="3600" b="1" dirty="0" smtClean="0">
                <a:solidFill>
                  <a:schemeClr val="accent1">
                    <a:lumMod val="50000"/>
                  </a:schemeClr>
                </a:solidFill>
              </a:rPr>
              <a:t>Results:</a:t>
            </a:r>
            <a:r>
              <a:rPr lang="zh-CN" altLang="en-US" sz="3600" b="1" dirty="0" smtClean="0">
                <a:solidFill>
                  <a:schemeClr val="accent1">
                    <a:lumMod val="50000"/>
                  </a:schemeClr>
                </a:solidFill>
              </a:rPr>
              <a:t> </a:t>
            </a:r>
            <a:r>
              <a:rPr lang="en-US" altLang="zh-CN" sz="3600" b="1" dirty="0">
                <a:solidFill>
                  <a:schemeClr val="accent1">
                    <a:lumMod val="50000"/>
                  </a:schemeClr>
                </a:solidFill>
              </a:rPr>
              <a:t>NVIDIA GTX Titan </a:t>
            </a:r>
            <a:r>
              <a:rPr lang="en-US" altLang="zh-CN" sz="3600" b="1" dirty="0" smtClean="0">
                <a:solidFill>
                  <a:schemeClr val="accent1">
                    <a:lumMod val="50000"/>
                  </a:schemeClr>
                </a:solidFill>
              </a:rPr>
              <a:t>X</a:t>
            </a:r>
            <a:endParaRPr lang="en-US" altLang="zh-CN"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19</a:t>
            </a:fld>
            <a:endParaRPr lang="en-US" dirty="0"/>
          </a:p>
        </p:txBody>
      </p:sp>
      <p:sp>
        <p:nvSpPr>
          <p:cNvPr id="13" name="TextBox 12"/>
          <p:cNvSpPr txBox="1"/>
          <p:nvPr/>
        </p:nvSpPr>
        <p:spPr>
          <a:xfrm>
            <a:off x="405112" y="5434767"/>
            <a:ext cx="3311865" cy="461665"/>
          </a:xfrm>
          <a:prstGeom prst="rect">
            <a:avLst/>
          </a:prstGeom>
          <a:noFill/>
        </p:spPr>
        <p:txBody>
          <a:bodyPr wrap="square" rtlCol="0">
            <a:spAutoFit/>
          </a:bodyPr>
          <a:lstStyle/>
          <a:p>
            <a:pPr marL="285750" indent="-285750">
              <a:buFont typeface="Arial" charset="0"/>
              <a:buChar char="•"/>
            </a:pPr>
            <a:r>
              <a:rPr lang="en-US" altLang="zh-CN" sz="2400" dirty="0" smtClean="0"/>
              <a:t>80% execution time</a:t>
            </a:r>
            <a:endParaRPr lang="en-US" altLang="zh-CN" sz="2400" dirty="0"/>
          </a:p>
        </p:txBody>
      </p:sp>
      <p:sp>
        <p:nvSpPr>
          <p:cNvPr id="12" name="Oval 11"/>
          <p:cNvSpPr/>
          <p:nvPr/>
        </p:nvSpPr>
        <p:spPr>
          <a:xfrm>
            <a:off x="8326883" y="3000094"/>
            <a:ext cx="694119" cy="672765"/>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14" name="Straight Connector 13"/>
          <p:cNvCxnSpPr/>
          <p:nvPr/>
        </p:nvCxnSpPr>
        <p:spPr>
          <a:xfrm>
            <a:off x="4561510" y="1313182"/>
            <a:ext cx="0" cy="419778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79547" y="5434766"/>
            <a:ext cx="2752847" cy="461665"/>
          </a:xfrm>
          <a:prstGeom prst="rect">
            <a:avLst/>
          </a:prstGeom>
          <a:noFill/>
        </p:spPr>
        <p:txBody>
          <a:bodyPr wrap="square" rtlCol="0">
            <a:spAutoFit/>
          </a:bodyPr>
          <a:lstStyle/>
          <a:p>
            <a:pPr marL="285750" indent="-285750">
              <a:buFont typeface="Arial" charset="0"/>
              <a:buChar char="•"/>
            </a:pPr>
            <a:r>
              <a:rPr lang="en-US" altLang="zh-CN" sz="2400" dirty="0" smtClean="0"/>
              <a:t>47% model size</a:t>
            </a:r>
            <a:endParaRPr lang="en-US" altLang="zh-CN" sz="2400" dirty="0"/>
          </a:p>
        </p:txBody>
      </p:sp>
      <p:sp>
        <p:nvSpPr>
          <p:cNvPr id="11" name="Oval 10"/>
          <p:cNvSpPr/>
          <p:nvPr/>
        </p:nvSpPr>
        <p:spPr>
          <a:xfrm>
            <a:off x="460698" y="3076294"/>
            <a:ext cx="694119" cy="520365"/>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8302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2" grpId="0" animBg="1"/>
      <p:bldP spid="19"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EBB9E2-618C-C54C-AE7B-41AE09FE051E}" type="slidenum">
              <a:rPr lang="en-US" smtClean="0"/>
              <a:t>2</a:t>
            </a:fld>
            <a:endParaRPr lang="en-US" dirty="0"/>
          </a:p>
        </p:txBody>
      </p:sp>
      <p:sp>
        <p:nvSpPr>
          <p:cNvPr id="6" name="TextBox 5"/>
          <p:cNvSpPr txBox="1"/>
          <p:nvPr/>
        </p:nvSpPr>
        <p:spPr>
          <a:xfrm>
            <a:off x="202021" y="212651"/>
            <a:ext cx="4528163" cy="646331"/>
          </a:xfrm>
          <a:prstGeom prst="rect">
            <a:avLst/>
          </a:prstGeom>
          <a:noFill/>
        </p:spPr>
        <p:txBody>
          <a:bodyPr wrap="none" rtlCol="0">
            <a:spAutoFit/>
          </a:bodyPr>
          <a:lstStyle/>
          <a:p>
            <a:r>
              <a:rPr lang="en-US" sz="3600" b="1" dirty="0" smtClean="0">
                <a:solidFill>
                  <a:schemeClr val="accent1">
                    <a:lumMod val="50000"/>
                  </a:schemeClr>
                </a:solidFill>
              </a:rPr>
              <a:t>Deep Neural Network</a:t>
            </a:r>
            <a:r>
              <a:rPr lang="en-US" altLang="zh-CN" sz="3600" b="1" dirty="0" smtClean="0">
                <a:solidFill>
                  <a:schemeClr val="accent1">
                    <a:lumMod val="50000"/>
                  </a:schemeClr>
                </a:solidFill>
              </a:rPr>
              <a:t>s</a:t>
            </a:r>
            <a:endParaRPr lang="en-US" sz="3600" b="1" dirty="0">
              <a:solidFill>
                <a:schemeClr val="accent1">
                  <a:lumMod val="50000"/>
                </a:schemeClr>
              </a:solidFill>
            </a:endParaRPr>
          </a:p>
        </p:txBody>
      </p:sp>
      <p:sp>
        <p:nvSpPr>
          <p:cNvPr id="25" name="TextBox 24"/>
          <p:cNvSpPr txBox="1"/>
          <p:nvPr/>
        </p:nvSpPr>
        <p:spPr>
          <a:xfrm>
            <a:off x="405115" y="4184304"/>
            <a:ext cx="5670014" cy="2139047"/>
          </a:xfrm>
          <a:prstGeom prst="rect">
            <a:avLst/>
          </a:prstGeom>
          <a:noFill/>
        </p:spPr>
        <p:txBody>
          <a:bodyPr wrap="none" rtlCol="0">
            <a:spAutoFit/>
          </a:bodyPr>
          <a:lstStyle/>
          <a:p>
            <a:pPr marL="285750" indent="-285750">
              <a:buFont typeface="Arial" charset="0"/>
              <a:buChar char="•"/>
            </a:pPr>
            <a:r>
              <a:rPr lang="en-US" sz="2800" dirty="0" smtClean="0"/>
              <a:t>High storage and computation cost</a:t>
            </a:r>
          </a:p>
          <a:p>
            <a:pPr marL="800100" lvl="1" indent="-342900">
              <a:buFont typeface="Helvetica" charset="0"/>
              <a:buChar char="−"/>
            </a:pPr>
            <a:r>
              <a:rPr lang="en-US" sz="2400" dirty="0" err="1" smtClean="0"/>
              <a:t>AlexNet</a:t>
            </a:r>
            <a:r>
              <a:rPr lang="en-US" sz="2400" dirty="0" smtClean="0"/>
              <a:t>: </a:t>
            </a:r>
            <a:r>
              <a:rPr lang="en-US" altLang="zh-CN" sz="2400" dirty="0" smtClean="0"/>
              <a:t>240</a:t>
            </a:r>
            <a:r>
              <a:rPr lang="en-US" sz="2400" dirty="0" smtClean="0"/>
              <a:t> MB, </a:t>
            </a:r>
            <a:r>
              <a:rPr lang="en-US" altLang="zh-CN" sz="2400" dirty="0" smtClean="0"/>
              <a:t>1.5</a:t>
            </a:r>
            <a:r>
              <a:rPr lang="zh-CN" altLang="en-US" sz="2400" dirty="0" smtClean="0"/>
              <a:t> </a:t>
            </a:r>
            <a:r>
              <a:rPr lang="en-US" altLang="zh-CN" sz="2400" dirty="0" smtClean="0"/>
              <a:t>GFLOP</a:t>
            </a:r>
            <a:endParaRPr lang="en-US" sz="2400" dirty="0" smtClean="0"/>
          </a:p>
          <a:p>
            <a:pPr marL="800100" lvl="1" indent="-342900">
              <a:spcAft>
                <a:spcPts val="600"/>
              </a:spcAft>
              <a:buFont typeface="Helvetica" charset="0"/>
              <a:buChar char="−"/>
            </a:pPr>
            <a:r>
              <a:rPr lang="en-US" altLang="zh-CN" sz="2400" dirty="0" smtClean="0"/>
              <a:t>VGG:</a:t>
            </a:r>
            <a:r>
              <a:rPr lang="zh-CN" altLang="en-US" sz="2400" dirty="0" smtClean="0"/>
              <a:t> </a:t>
            </a:r>
            <a:r>
              <a:rPr lang="en-US" altLang="zh-CN" sz="2400" dirty="0" smtClean="0"/>
              <a:t>550</a:t>
            </a:r>
            <a:r>
              <a:rPr lang="zh-CN" altLang="en-US" sz="2400" dirty="0" smtClean="0"/>
              <a:t> </a:t>
            </a:r>
            <a:r>
              <a:rPr lang="en-US" altLang="zh-CN" sz="2400" dirty="0" smtClean="0"/>
              <a:t>MB,</a:t>
            </a:r>
            <a:r>
              <a:rPr lang="zh-CN" altLang="en-US" sz="2400" dirty="0" smtClean="0"/>
              <a:t> </a:t>
            </a:r>
            <a:r>
              <a:rPr lang="en-US" altLang="zh-CN" sz="2400" dirty="0" smtClean="0"/>
              <a:t>30.9</a:t>
            </a:r>
            <a:r>
              <a:rPr lang="zh-CN" altLang="en-US" sz="2400" dirty="0" smtClean="0"/>
              <a:t> </a:t>
            </a:r>
            <a:r>
              <a:rPr lang="en-US" altLang="zh-CN" sz="2400" dirty="0" smtClean="0"/>
              <a:t>GFLOP</a:t>
            </a:r>
            <a:endParaRPr lang="en-US" sz="2400" dirty="0" smtClean="0"/>
          </a:p>
          <a:p>
            <a:pPr marL="342900" indent="-342900">
              <a:buFont typeface="Arial" charset="0"/>
              <a:buChar char="•"/>
            </a:pPr>
            <a:r>
              <a:rPr lang="en-US" altLang="zh-CN" sz="2800" dirty="0" smtClean="0"/>
              <a:t>DNN</a:t>
            </a:r>
            <a:r>
              <a:rPr lang="zh-CN" altLang="en-US" sz="2800" dirty="0" smtClean="0"/>
              <a:t> </a:t>
            </a:r>
            <a:r>
              <a:rPr lang="en-US" altLang="zh-CN" sz="2800" dirty="0" smtClean="0"/>
              <a:t>compression</a:t>
            </a:r>
            <a:r>
              <a:rPr lang="zh-CN" altLang="en-US" sz="2800" dirty="0" smtClean="0"/>
              <a:t> </a:t>
            </a:r>
            <a:r>
              <a:rPr lang="en-US" altLang="zh-CN" sz="2800" dirty="0" smtClean="0"/>
              <a:t>is</a:t>
            </a:r>
            <a:r>
              <a:rPr lang="zh-CN" altLang="en-US" sz="2800" dirty="0" smtClean="0"/>
              <a:t> </a:t>
            </a:r>
            <a:r>
              <a:rPr lang="en-US" altLang="zh-CN" sz="2800" dirty="0" smtClean="0"/>
              <a:t>necessary</a:t>
            </a:r>
          </a:p>
          <a:p>
            <a:pPr marL="800100" lvl="1" indent="-342900">
              <a:spcAft>
                <a:spcPts val="600"/>
              </a:spcAft>
              <a:buFont typeface="Helvetica" charset="0"/>
              <a:buChar char="−"/>
            </a:pPr>
            <a:r>
              <a:rPr lang="en-US" altLang="zh-CN" sz="2400" dirty="0" smtClean="0">
                <a:solidFill>
                  <a:prstClr val="black"/>
                </a:solidFill>
              </a:rPr>
              <a:t>Removing</a:t>
            </a:r>
            <a:r>
              <a:rPr lang="zh-CN" altLang="en-US" sz="2400" dirty="0" smtClean="0">
                <a:solidFill>
                  <a:prstClr val="black"/>
                </a:solidFill>
              </a:rPr>
              <a:t> </a:t>
            </a:r>
            <a:r>
              <a:rPr lang="en-US" altLang="zh-CN" sz="2400" dirty="0" smtClean="0">
                <a:solidFill>
                  <a:prstClr val="black"/>
                </a:solidFill>
              </a:rPr>
              <a:t>unimportant</a:t>
            </a:r>
            <a:r>
              <a:rPr lang="zh-CN" altLang="en-US" sz="2400" dirty="0" smtClean="0">
                <a:solidFill>
                  <a:prstClr val="black"/>
                </a:solidFill>
              </a:rPr>
              <a:t> </a:t>
            </a:r>
            <a:r>
              <a:rPr lang="en-US" altLang="zh-CN" sz="2400" dirty="0" smtClean="0">
                <a:solidFill>
                  <a:prstClr val="black"/>
                </a:solidFill>
              </a:rPr>
              <a:t>parameters</a:t>
            </a:r>
            <a:endParaRPr lang="en-US" sz="2400" dirty="0">
              <a:solidFill>
                <a:prstClr val="black"/>
              </a:solidFill>
            </a:endParaRPr>
          </a:p>
        </p:txBody>
      </p:sp>
      <p:pic>
        <p:nvPicPr>
          <p:cNvPr id="3" name="Picture 2"/>
          <p:cNvPicPr>
            <a:picLocks noChangeAspect="1"/>
          </p:cNvPicPr>
          <p:nvPr/>
        </p:nvPicPr>
        <p:blipFill>
          <a:blip r:embed="rId3"/>
          <a:stretch>
            <a:fillRect/>
          </a:stretch>
        </p:blipFill>
        <p:spPr>
          <a:xfrm>
            <a:off x="405115" y="1001402"/>
            <a:ext cx="8050197" cy="3100861"/>
          </a:xfrm>
          <a:prstGeom prst="rect">
            <a:avLst/>
          </a:prstGeom>
        </p:spPr>
      </p:pic>
    </p:spTree>
    <p:extLst>
      <p:ext uri="{BB962C8B-B14F-4D97-AF65-F5344CB8AC3E}">
        <p14:creationId xmlns:p14="http://schemas.microsoft.com/office/powerpoint/2010/main" val="1969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2460930" cy="646331"/>
          </a:xfrm>
          <a:prstGeom prst="rect">
            <a:avLst/>
          </a:prstGeom>
          <a:noFill/>
        </p:spPr>
        <p:txBody>
          <a:bodyPr wrap="none" rtlCol="0">
            <a:spAutoFit/>
          </a:bodyPr>
          <a:lstStyle/>
          <a:p>
            <a:r>
              <a:rPr lang="en-US" altLang="zh-CN" sz="3600" b="1" dirty="0" smtClean="0">
                <a:solidFill>
                  <a:schemeClr val="accent1">
                    <a:lumMod val="50000"/>
                  </a:schemeClr>
                </a:solidFill>
              </a:rPr>
              <a:t>Conclusions</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20</a:t>
            </a:fld>
            <a:endParaRPr lang="en-US" dirty="0"/>
          </a:p>
        </p:txBody>
      </p:sp>
      <p:sp>
        <p:nvSpPr>
          <p:cNvPr id="21" name="TextBox 20"/>
          <p:cNvSpPr txBox="1"/>
          <p:nvPr/>
        </p:nvSpPr>
        <p:spPr>
          <a:xfrm>
            <a:off x="405113" y="2640086"/>
            <a:ext cx="8129288" cy="1692771"/>
          </a:xfrm>
          <a:prstGeom prst="rect">
            <a:avLst/>
          </a:prstGeom>
          <a:noFill/>
        </p:spPr>
        <p:txBody>
          <a:bodyPr wrap="square" rtlCol="0">
            <a:spAutoFit/>
          </a:bodyPr>
          <a:lstStyle/>
          <a:p>
            <a:pPr marL="285750" lvl="1" indent="-285750">
              <a:buFont typeface="Arial" charset="0"/>
              <a:buChar char="•"/>
            </a:pPr>
            <a:r>
              <a:rPr lang="en-US" altLang="zh-CN" sz="2800" dirty="0" smtClean="0"/>
              <a:t>Scalpel</a:t>
            </a:r>
            <a:r>
              <a:rPr lang="zh-CN" altLang="en-US" sz="2800" dirty="0" smtClean="0"/>
              <a:t> </a:t>
            </a:r>
            <a:r>
              <a:rPr lang="en-US" altLang="zh-CN" sz="2800" dirty="0" smtClean="0"/>
              <a:t>customizes </a:t>
            </a:r>
            <a:r>
              <a:rPr lang="en-US" altLang="zh-CN" sz="2800" dirty="0"/>
              <a:t>pruning for hardware with </a:t>
            </a:r>
            <a:r>
              <a:rPr lang="en-US" altLang="zh-CN" sz="2800" dirty="0" smtClean="0"/>
              <a:t>different parallelism</a:t>
            </a:r>
            <a:endParaRPr lang="en-US" altLang="zh-CN" sz="2400" dirty="0" smtClean="0"/>
          </a:p>
          <a:p>
            <a:pPr marL="914400" lvl="1" indent="-457200">
              <a:buFont typeface="Helvetica" charset="0"/>
              <a:buChar char="−"/>
            </a:pPr>
            <a:r>
              <a:rPr lang="en-US" altLang="zh-CN" sz="2400" dirty="0" smtClean="0"/>
              <a:t>SIMD-aware</a:t>
            </a:r>
            <a:r>
              <a:rPr lang="zh-CN" altLang="en-US" sz="2400" dirty="0" smtClean="0"/>
              <a:t> </a:t>
            </a:r>
            <a:r>
              <a:rPr lang="en-US" altLang="zh-CN" sz="2400" dirty="0" smtClean="0"/>
              <a:t>weight</a:t>
            </a:r>
            <a:r>
              <a:rPr lang="zh-CN" altLang="en-US" sz="2400" dirty="0" smtClean="0"/>
              <a:t> </a:t>
            </a:r>
            <a:r>
              <a:rPr lang="en-US" altLang="zh-CN" sz="2400" dirty="0" smtClean="0"/>
              <a:t>pruning:</a:t>
            </a:r>
            <a:r>
              <a:rPr lang="zh-CN" altLang="en-US" sz="2400" dirty="0" smtClean="0"/>
              <a:t> </a:t>
            </a:r>
            <a:r>
              <a:rPr lang="en-US" altLang="zh-CN" sz="2400" dirty="0" smtClean="0"/>
              <a:t>utilizing</a:t>
            </a:r>
            <a:r>
              <a:rPr lang="zh-CN" altLang="en-US" sz="2400" dirty="0" smtClean="0"/>
              <a:t> </a:t>
            </a:r>
            <a:r>
              <a:rPr lang="en-US" altLang="zh-CN" sz="2400" dirty="0" smtClean="0"/>
              <a:t>SIMD</a:t>
            </a:r>
            <a:r>
              <a:rPr lang="zh-CN" altLang="en-US" sz="2400" dirty="0" smtClean="0"/>
              <a:t> </a:t>
            </a:r>
            <a:r>
              <a:rPr lang="en-US" altLang="zh-CN" sz="2400" dirty="0" smtClean="0"/>
              <a:t>units</a:t>
            </a:r>
          </a:p>
          <a:p>
            <a:pPr marL="914400" lvl="1" indent="-457200">
              <a:buFont typeface="Helvetica" charset="0"/>
              <a:buChar char="−"/>
            </a:pPr>
            <a:r>
              <a:rPr lang="en-US" altLang="zh-CN" sz="2400" dirty="0" smtClean="0"/>
              <a:t>Node</a:t>
            </a:r>
            <a:r>
              <a:rPr lang="zh-CN" altLang="en-US" sz="2400" dirty="0" smtClean="0"/>
              <a:t> </a:t>
            </a:r>
            <a:r>
              <a:rPr lang="en-US" altLang="zh-CN" sz="2400" dirty="0" smtClean="0"/>
              <a:t>pruning:</a:t>
            </a:r>
            <a:r>
              <a:rPr lang="zh-CN" altLang="en-US" sz="2400" dirty="0" smtClean="0"/>
              <a:t> </a:t>
            </a:r>
            <a:r>
              <a:rPr lang="en-US" altLang="zh-CN" sz="2400" dirty="0" smtClean="0"/>
              <a:t>avoiding</a:t>
            </a:r>
            <a:r>
              <a:rPr lang="zh-CN" altLang="en-US" sz="2400" dirty="0"/>
              <a:t> </a:t>
            </a:r>
            <a:r>
              <a:rPr lang="en-US" altLang="zh-CN" sz="2400" dirty="0" smtClean="0"/>
              <a:t>sparsity</a:t>
            </a:r>
            <a:endParaRPr lang="en-US" sz="2400" dirty="0" smtClean="0"/>
          </a:p>
        </p:txBody>
      </p:sp>
      <p:sp>
        <p:nvSpPr>
          <p:cNvPr id="22" name="TextBox 21"/>
          <p:cNvSpPr txBox="1"/>
          <p:nvPr/>
        </p:nvSpPr>
        <p:spPr>
          <a:xfrm>
            <a:off x="405113" y="4592467"/>
            <a:ext cx="8129288" cy="1261884"/>
          </a:xfrm>
          <a:prstGeom prst="rect">
            <a:avLst/>
          </a:prstGeom>
          <a:noFill/>
        </p:spPr>
        <p:txBody>
          <a:bodyPr wrap="square" rtlCol="0">
            <a:spAutoFit/>
          </a:bodyPr>
          <a:lstStyle/>
          <a:p>
            <a:pPr marL="285750" lvl="1" indent="-285750">
              <a:buFont typeface="Arial" charset="0"/>
              <a:buChar char="•"/>
            </a:pPr>
            <a:r>
              <a:rPr lang="en-US" altLang="zh-CN" sz="2800" dirty="0" smtClean="0"/>
              <a:t>Microcontroller</a:t>
            </a:r>
            <a:r>
              <a:rPr lang="zh-CN" altLang="en-US" sz="2800" dirty="0" smtClean="0"/>
              <a:t> </a:t>
            </a:r>
            <a:r>
              <a:rPr lang="en-US" altLang="zh-CN" sz="2800" dirty="0" smtClean="0"/>
              <a:t>/</a:t>
            </a:r>
            <a:r>
              <a:rPr lang="zh-CN" altLang="en-US" sz="2800" dirty="0" smtClean="0"/>
              <a:t> </a:t>
            </a:r>
            <a:r>
              <a:rPr lang="en-US" altLang="zh-CN" sz="2800" dirty="0" smtClean="0"/>
              <a:t>CPU</a:t>
            </a:r>
            <a:r>
              <a:rPr lang="zh-CN" altLang="en-US" sz="2800" dirty="0" smtClean="0"/>
              <a:t> </a:t>
            </a:r>
            <a:r>
              <a:rPr lang="en-US" altLang="zh-CN" sz="2800" dirty="0" smtClean="0"/>
              <a:t>/</a:t>
            </a:r>
            <a:r>
              <a:rPr lang="zh-CN" altLang="en-US" sz="2800" dirty="0" smtClean="0"/>
              <a:t> </a:t>
            </a:r>
            <a:r>
              <a:rPr lang="en-US" altLang="zh-CN" sz="2800" dirty="0" smtClean="0"/>
              <a:t>GPU:</a:t>
            </a:r>
            <a:endParaRPr lang="en-US" altLang="zh-CN" sz="2400" dirty="0" smtClean="0"/>
          </a:p>
          <a:p>
            <a:pPr marL="914400" lvl="1" indent="-457200">
              <a:buFont typeface="Helvetica" charset="0"/>
              <a:buChar char="−"/>
            </a:pPr>
            <a:r>
              <a:rPr lang="en-US" altLang="zh-CN" sz="2400" dirty="0" smtClean="0"/>
              <a:t>Traditional:</a:t>
            </a:r>
            <a:r>
              <a:rPr lang="zh-CN" altLang="en-US" sz="2400" dirty="0" smtClean="0"/>
              <a:t> </a:t>
            </a:r>
            <a:r>
              <a:rPr lang="en-US" altLang="zh-CN" sz="2400" dirty="0" smtClean="0"/>
              <a:t>53%,</a:t>
            </a:r>
            <a:r>
              <a:rPr lang="zh-CN" altLang="en-US" sz="2400" dirty="0" smtClean="0"/>
              <a:t> </a:t>
            </a:r>
            <a:r>
              <a:rPr lang="en-US" altLang="zh-CN" sz="2400" dirty="0" smtClean="0"/>
              <a:t>94%,</a:t>
            </a:r>
            <a:r>
              <a:rPr lang="zh-CN" altLang="en-US" sz="2400" dirty="0" smtClean="0"/>
              <a:t> </a:t>
            </a:r>
            <a:r>
              <a:rPr lang="en-US" altLang="zh-CN" sz="2400" dirty="0" smtClean="0"/>
              <a:t>and</a:t>
            </a:r>
            <a:r>
              <a:rPr lang="zh-CN" altLang="en-US" sz="2400" dirty="0" smtClean="0"/>
              <a:t> </a:t>
            </a:r>
            <a:r>
              <a:rPr lang="en-US" altLang="zh-CN" sz="2400" dirty="0" smtClean="0"/>
              <a:t>242%</a:t>
            </a:r>
            <a:r>
              <a:rPr lang="zh-CN" altLang="en-US" sz="2400" dirty="0" smtClean="0"/>
              <a:t> </a:t>
            </a:r>
            <a:r>
              <a:rPr lang="en-US" altLang="zh-CN" sz="2400" dirty="0" smtClean="0"/>
              <a:t>execution</a:t>
            </a:r>
            <a:r>
              <a:rPr lang="zh-CN" altLang="en-US" sz="2400" dirty="0" smtClean="0"/>
              <a:t> </a:t>
            </a:r>
            <a:r>
              <a:rPr lang="en-US" altLang="zh-CN" sz="2400" dirty="0" smtClean="0"/>
              <a:t>time</a:t>
            </a:r>
          </a:p>
          <a:p>
            <a:pPr marL="914400" lvl="1" indent="-457200">
              <a:buFont typeface="Helvetica" charset="0"/>
              <a:buChar char="−"/>
            </a:pPr>
            <a:r>
              <a:rPr lang="en-US" altLang="zh-CN" sz="2400" dirty="0" smtClean="0"/>
              <a:t>Scalpel:</a:t>
            </a:r>
            <a:r>
              <a:rPr lang="zh-CN" altLang="en-US" sz="2400" dirty="0" smtClean="0"/>
              <a:t> </a:t>
            </a:r>
            <a:r>
              <a:rPr lang="en-US" altLang="zh-CN" sz="2400" dirty="0" smtClean="0"/>
              <a:t>28%,</a:t>
            </a:r>
            <a:r>
              <a:rPr lang="zh-CN" altLang="en-US" sz="2400" dirty="0" smtClean="0"/>
              <a:t> </a:t>
            </a:r>
            <a:r>
              <a:rPr lang="en-US" altLang="zh-CN" sz="2400" dirty="0" smtClean="0"/>
              <a:t>38%, and 80% execution</a:t>
            </a:r>
            <a:r>
              <a:rPr lang="zh-CN" altLang="en-US" sz="2400" dirty="0" smtClean="0"/>
              <a:t> </a:t>
            </a:r>
            <a:r>
              <a:rPr lang="en-US" altLang="zh-CN" sz="2400" dirty="0" smtClean="0"/>
              <a:t>time</a:t>
            </a:r>
          </a:p>
        </p:txBody>
      </p:sp>
      <p:sp>
        <p:nvSpPr>
          <p:cNvPr id="6" name="TextBox 5"/>
          <p:cNvSpPr txBox="1"/>
          <p:nvPr/>
        </p:nvSpPr>
        <p:spPr>
          <a:xfrm>
            <a:off x="405113" y="1118592"/>
            <a:ext cx="8129288" cy="1261884"/>
          </a:xfrm>
          <a:prstGeom prst="rect">
            <a:avLst/>
          </a:prstGeom>
          <a:noFill/>
        </p:spPr>
        <p:txBody>
          <a:bodyPr wrap="square" rtlCol="0">
            <a:spAutoFit/>
          </a:bodyPr>
          <a:lstStyle/>
          <a:p>
            <a:pPr marL="285750" lvl="1" indent="-285750">
              <a:buFont typeface="Arial" charset="0"/>
              <a:buChar char="•"/>
            </a:pPr>
            <a:r>
              <a:rPr lang="en-US" altLang="zh-CN" sz="2800" dirty="0"/>
              <a:t>T</a:t>
            </a:r>
            <a:r>
              <a:rPr lang="en-US" altLang="zh-CN" sz="2800" dirty="0" smtClean="0"/>
              <a:t>raditional</a:t>
            </a:r>
            <a:r>
              <a:rPr lang="zh-CN" altLang="en-US" sz="2800" dirty="0" smtClean="0"/>
              <a:t> </a:t>
            </a:r>
            <a:r>
              <a:rPr lang="en-US" altLang="zh-CN" sz="2800" dirty="0" smtClean="0"/>
              <a:t>weight</a:t>
            </a:r>
            <a:r>
              <a:rPr lang="zh-CN" altLang="en-US" sz="2800" dirty="0" smtClean="0"/>
              <a:t> </a:t>
            </a:r>
            <a:r>
              <a:rPr lang="en-US" altLang="zh-CN" sz="2800" dirty="0" smtClean="0"/>
              <a:t>pruning</a:t>
            </a:r>
            <a:r>
              <a:rPr lang="zh-CN" altLang="en-US" sz="2800" dirty="0" smtClean="0"/>
              <a:t> </a:t>
            </a:r>
            <a:r>
              <a:rPr lang="en-US" altLang="zh-CN" sz="2800" dirty="0" smtClean="0"/>
              <a:t>has</a:t>
            </a:r>
            <a:r>
              <a:rPr lang="zh-CN" altLang="en-US" sz="2800" dirty="0" smtClean="0"/>
              <a:t> </a:t>
            </a:r>
            <a:r>
              <a:rPr lang="en-US" altLang="zh-CN" sz="2800" dirty="0" smtClean="0"/>
              <a:t>drawbacks</a:t>
            </a:r>
          </a:p>
          <a:p>
            <a:pPr marL="914400" lvl="1" indent="-457200">
              <a:buFont typeface="Helvetica" charset="0"/>
              <a:buChar char="−"/>
            </a:pPr>
            <a:r>
              <a:rPr lang="en-US" altLang="zh-CN" sz="2400" dirty="0">
                <a:solidFill>
                  <a:prstClr val="black"/>
                </a:solidFill>
              </a:rPr>
              <a:t>Sparse format needs extra </a:t>
            </a:r>
            <a:r>
              <a:rPr lang="en-US" altLang="zh-CN" sz="2400" dirty="0" smtClean="0">
                <a:solidFill>
                  <a:prstClr val="black"/>
                </a:solidFill>
              </a:rPr>
              <a:t>storage</a:t>
            </a:r>
          </a:p>
          <a:p>
            <a:pPr marL="914400" lvl="1" indent="-457200">
              <a:buFont typeface="Helvetica" charset="0"/>
              <a:buChar char="−"/>
            </a:pPr>
            <a:r>
              <a:rPr lang="en-US" altLang="zh-CN" sz="2400" dirty="0" smtClean="0"/>
              <a:t>Execution</a:t>
            </a:r>
            <a:r>
              <a:rPr lang="zh-CN" altLang="en-US" sz="2400" dirty="0" smtClean="0"/>
              <a:t> </a:t>
            </a:r>
            <a:r>
              <a:rPr lang="en-US" altLang="zh-CN" sz="2400" dirty="0" smtClean="0"/>
              <a:t>time</a:t>
            </a:r>
            <a:r>
              <a:rPr lang="zh-CN" altLang="en-US" sz="2400" dirty="0" smtClean="0"/>
              <a:t> </a:t>
            </a:r>
            <a:r>
              <a:rPr lang="en-US" altLang="zh-CN" sz="2400" dirty="0" smtClean="0"/>
              <a:t>increase</a:t>
            </a:r>
            <a:endParaRPr lang="en-US" altLang="zh-CN" sz="2400" dirty="0" smtClean="0">
              <a:solidFill>
                <a:prstClr val="black"/>
              </a:solidFill>
            </a:endParaRPr>
          </a:p>
        </p:txBody>
      </p:sp>
    </p:spTree>
    <p:extLst>
      <p:ext uri="{BB962C8B-B14F-4D97-AF65-F5344CB8AC3E}">
        <p14:creationId xmlns:p14="http://schemas.microsoft.com/office/powerpoint/2010/main" val="1859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693416" y="3078147"/>
            <a:ext cx="1693092" cy="830997"/>
          </a:xfrm>
          <a:prstGeom prst="rect">
            <a:avLst/>
          </a:prstGeom>
          <a:noFill/>
        </p:spPr>
        <p:txBody>
          <a:bodyPr wrap="none" rtlCol="0">
            <a:spAutoFit/>
          </a:bodyPr>
          <a:lstStyle/>
          <a:p>
            <a:pPr algn="ctr"/>
            <a:r>
              <a:rPr lang="en-US" sz="4800" dirty="0" smtClean="0"/>
              <a:t>Q &amp; A</a:t>
            </a:r>
            <a:endParaRPr lang="en-US" sz="4800" dirty="0"/>
          </a:p>
        </p:txBody>
      </p:sp>
      <p:cxnSp>
        <p:nvCxnSpPr>
          <p:cNvPr id="20" name="Straight Connector 19"/>
          <p:cNvCxnSpPr/>
          <p:nvPr/>
        </p:nvCxnSpPr>
        <p:spPr>
          <a:xfrm>
            <a:off x="180472" y="857398"/>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CSE-marketing-formal.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0614" y="6336068"/>
            <a:ext cx="1885665" cy="3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p:nvPicPr>
        <p:blipFill>
          <a:blip r:embed="rId4" cstate="print"/>
          <a:srcRect/>
          <a:stretch>
            <a:fillRect/>
          </a:stretch>
        </p:blipFill>
        <p:spPr bwMode="auto">
          <a:xfrm>
            <a:off x="3040375" y="6336069"/>
            <a:ext cx="3478366" cy="395184"/>
          </a:xfrm>
          <a:prstGeom prst="rect">
            <a:avLst/>
          </a:prstGeom>
          <a:noFill/>
          <a:ln w="9525">
            <a:noFill/>
            <a:miter lim="800000"/>
            <a:headEnd/>
            <a:tailEnd/>
          </a:ln>
        </p:spPr>
      </p:pic>
      <p:pic>
        <p:nvPicPr>
          <p:cNvPr id="11" name="Picture 10"/>
          <p:cNvPicPr>
            <a:picLocks noChangeAspect="1"/>
          </p:cNvPicPr>
          <p:nvPr/>
        </p:nvPicPr>
        <p:blipFill rotWithShape="1">
          <a:blip r:embed="rId5"/>
          <a:srcRect r="3443"/>
          <a:stretch/>
        </p:blipFill>
        <p:spPr>
          <a:xfrm>
            <a:off x="7366857" y="6336069"/>
            <a:ext cx="1175263" cy="360426"/>
          </a:xfrm>
          <a:prstGeom prst="rect">
            <a:avLst/>
          </a:prstGeom>
        </p:spPr>
      </p:pic>
      <p:cxnSp>
        <p:nvCxnSpPr>
          <p:cNvPr id="13" name="Straight Connector 12"/>
          <p:cNvCxnSpPr/>
          <p:nvPr/>
        </p:nvCxnSpPr>
        <p:spPr>
          <a:xfrm>
            <a:off x="180472" y="6113426"/>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702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22432" y="3078147"/>
            <a:ext cx="3035063" cy="830997"/>
          </a:xfrm>
          <a:prstGeom prst="rect">
            <a:avLst/>
          </a:prstGeom>
          <a:noFill/>
        </p:spPr>
        <p:txBody>
          <a:bodyPr wrap="none" rtlCol="0">
            <a:spAutoFit/>
          </a:bodyPr>
          <a:lstStyle/>
          <a:p>
            <a:pPr algn="ctr"/>
            <a:r>
              <a:rPr lang="en-US" sz="4800" dirty="0" smtClean="0"/>
              <a:t>Thank you!</a:t>
            </a:r>
            <a:endParaRPr lang="en-US" sz="4800" dirty="0"/>
          </a:p>
        </p:txBody>
      </p:sp>
      <p:cxnSp>
        <p:nvCxnSpPr>
          <p:cNvPr id="20" name="Straight Connector 19"/>
          <p:cNvCxnSpPr/>
          <p:nvPr/>
        </p:nvCxnSpPr>
        <p:spPr>
          <a:xfrm>
            <a:off x="180472" y="857398"/>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CSE-marketing-formal.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0614" y="6336068"/>
            <a:ext cx="1885665" cy="3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p:nvPicPr>
        <p:blipFill>
          <a:blip r:embed="rId4" cstate="print"/>
          <a:srcRect/>
          <a:stretch>
            <a:fillRect/>
          </a:stretch>
        </p:blipFill>
        <p:spPr bwMode="auto">
          <a:xfrm>
            <a:off x="3040375" y="6336069"/>
            <a:ext cx="3478366" cy="395184"/>
          </a:xfrm>
          <a:prstGeom prst="rect">
            <a:avLst/>
          </a:prstGeom>
          <a:noFill/>
          <a:ln w="9525">
            <a:noFill/>
            <a:miter lim="800000"/>
            <a:headEnd/>
            <a:tailEnd/>
          </a:ln>
        </p:spPr>
      </p:pic>
      <p:pic>
        <p:nvPicPr>
          <p:cNvPr id="11" name="Picture 10"/>
          <p:cNvPicPr>
            <a:picLocks noChangeAspect="1"/>
          </p:cNvPicPr>
          <p:nvPr/>
        </p:nvPicPr>
        <p:blipFill rotWithShape="1">
          <a:blip r:embed="rId5"/>
          <a:srcRect r="3443"/>
          <a:stretch/>
        </p:blipFill>
        <p:spPr>
          <a:xfrm>
            <a:off x="7366857" y="6336069"/>
            <a:ext cx="1175263" cy="360426"/>
          </a:xfrm>
          <a:prstGeom prst="rect">
            <a:avLst/>
          </a:prstGeom>
        </p:spPr>
      </p:pic>
      <p:cxnSp>
        <p:nvCxnSpPr>
          <p:cNvPr id="14" name="Straight Connector 13"/>
          <p:cNvCxnSpPr/>
          <p:nvPr/>
        </p:nvCxnSpPr>
        <p:spPr>
          <a:xfrm>
            <a:off x="180472" y="6113426"/>
            <a:ext cx="871897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5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2033955" cy="646331"/>
          </a:xfrm>
          <a:prstGeom prst="rect">
            <a:avLst/>
          </a:prstGeom>
          <a:noFill/>
        </p:spPr>
        <p:txBody>
          <a:bodyPr wrap="none" rtlCol="0">
            <a:spAutoFit/>
          </a:bodyPr>
          <a:lstStyle/>
          <a:p>
            <a:r>
              <a:rPr lang="en-US" altLang="zh-CN" sz="3600" b="1" dirty="0" smtClean="0">
                <a:solidFill>
                  <a:schemeClr val="accent1">
                    <a:lumMod val="50000"/>
                  </a:schemeClr>
                </a:solidFill>
              </a:rPr>
              <a:t>Networks</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23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799067"/>
              </p:ext>
            </p:extLst>
          </p:nvPr>
        </p:nvGraphicFramePr>
        <p:xfrm>
          <a:off x="981715" y="1378394"/>
          <a:ext cx="7201588" cy="2626360"/>
        </p:xfrm>
        <a:graphic>
          <a:graphicData uri="http://schemas.openxmlformats.org/drawingml/2006/table">
            <a:tbl>
              <a:tblPr firstRow="1" bandRow="1">
                <a:tableStyleId>{5C22544A-7EE6-4342-B048-85BDC9FD1C3A}</a:tableStyleId>
              </a:tblPr>
              <a:tblGrid>
                <a:gridCol w="2236048"/>
                <a:gridCol w="908613"/>
                <a:gridCol w="908613"/>
                <a:gridCol w="1574157"/>
                <a:gridCol w="1574157"/>
              </a:tblGrid>
              <a:tr h="370840">
                <a:tc rowSpan="2">
                  <a:txBody>
                    <a:bodyPr/>
                    <a:lstStyle/>
                    <a:p>
                      <a:r>
                        <a:rPr lang="en-US" altLang="zh-CN" b="0" dirty="0" smtClean="0">
                          <a:solidFill>
                            <a:schemeClr val="tx1"/>
                          </a:solidFill>
                        </a:rPr>
                        <a:t>Models</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b="0" dirty="0" err="1" smtClean="0">
                          <a:solidFill>
                            <a:schemeClr val="tx1"/>
                          </a:solidFill>
                        </a:rPr>
                        <a:t>Num</a:t>
                      </a:r>
                      <a:r>
                        <a:rPr lang="zh-CN" altLang="en-US" b="0" dirty="0" smtClean="0">
                          <a:solidFill>
                            <a:schemeClr val="tx1"/>
                          </a:solidFill>
                        </a:rPr>
                        <a:t> </a:t>
                      </a:r>
                      <a:r>
                        <a:rPr lang="en-US" altLang="zh-CN" b="0" dirty="0" smtClean="0">
                          <a:solidFill>
                            <a:schemeClr val="tx1"/>
                          </a:solidFill>
                        </a:rPr>
                        <a:t>of</a:t>
                      </a:r>
                      <a:r>
                        <a:rPr lang="zh-CN" altLang="en-US" b="0" dirty="0" smtClean="0">
                          <a:solidFill>
                            <a:schemeClr val="tx1"/>
                          </a:solidFill>
                        </a:rPr>
                        <a:t> </a:t>
                      </a:r>
                      <a:r>
                        <a:rPr lang="en-US" altLang="zh-CN" b="0" dirty="0" smtClean="0">
                          <a:solidFill>
                            <a:schemeClr val="tx1"/>
                          </a:solidFill>
                        </a:rPr>
                        <a:t>Layers</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b="0" dirty="0" smtClean="0">
                          <a:solidFill>
                            <a:schemeClr val="tx1"/>
                          </a:solidFill>
                        </a:rPr>
                        <a:t>Dataset</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b="0" dirty="0" smtClean="0">
                          <a:solidFill>
                            <a:schemeClr val="tx1"/>
                          </a:solidFill>
                        </a:rPr>
                        <a:t>Error</a:t>
                      </a:r>
                      <a:r>
                        <a:rPr lang="zh-CN" altLang="en-US" b="0" dirty="0" smtClean="0">
                          <a:solidFill>
                            <a:schemeClr val="tx1"/>
                          </a:solidFill>
                        </a:rPr>
                        <a:t> </a:t>
                      </a:r>
                      <a:r>
                        <a:rPr lang="en-US" altLang="zh-CN" b="0" dirty="0" smtClean="0">
                          <a:solidFill>
                            <a:schemeClr val="tx1"/>
                          </a:solidFill>
                        </a:rPr>
                        <a:t>Rate</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FC</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CONV</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endParaRPr lang="en-US" sz="2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b="0" dirty="0" smtClean="0">
                          <a:solidFill>
                            <a:schemeClr val="tx1"/>
                          </a:solidFill>
                        </a:rPr>
                        <a:t>LeNet-300-100</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3</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b="0" dirty="0" smtClean="0">
                          <a:solidFill>
                            <a:schemeClr val="tx1"/>
                          </a:solidFill>
                        </a:rPr>
                        <a:t>MNIST</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1.50%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b="0" dirty="0" smtClean="0">
                          <a:solidFill>
                            <a:schemeClr val="tx1"/>
                          </a:solidFill>
                        </a:rPr>
                        <a:t>LeNet-5</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2</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0.68%</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b="0" dirty="0" err="1" smtClean="0">
                          <a:solidFill>
                            <a:schemeClr val="tx1"/>
                          </a:solidFill>
                        </a:rPr>
                        <a:t>ConvNet</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3</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altLang="zh-CN" b="0" dirty="0" smtClean="0">
                          <a:solidFill>
                            <a:schemeClr val="tx1"/>
                          </a:solidFill>
                        </a:rPr>
                        <a:t>CIFAR-10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18.14%</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b="0" dirty="0" smtClean="0">
                          <a:solidFill>
                            <a:schemeClr val="tx1"/>
                          </a:solidFill>
                        </a:rPr>
                        <a:t>Network-In-Network</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9</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10.43%</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altLang="zh-CN" b="0" dirty="0" err="1" smtClean="0">
                          <a:solidFill>
                            <a:schemeClr val="tx1"/>
                          </a:solidFill>
                        </a:rPr>
                        <a:t>AlexNet</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5</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3</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ImageNet</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19.73%</a:t>
                      </a:r>
                      <a:r>
                        <a:rPr lang="zh-CN" altLang="en-US" b="0" dirty="0" smtClean="0">
                          <a:solidFill>
                            <a:schemeClr val="tx1"/>
                          </a:solidFill>
                        </a:rPr>
                        <a:t> </a:t>
                      </a:r>
                      <a:r>
                        <a:rPr lang="en-US" altLang="zh-CN" b="0" dirty="0" smtClean="0">
                          <a:solidFill>
                            <a:schemeClr val="tx1"/>
                          </a:solidFill>
                        </a:rPr>
                        <a:t>(top-5)</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980301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6508833" cy="646331"/>
          </a:xfrm>
          <a:prstGeom prst="rect">
            <a:avLst/>
          </a:prstGeom>
          <a:noFill/>
        </p:spPr>
        <p:txBody>
          <a:bodyPr wrap="none" rtlCol="0">
            <a:spAutoFit/>
          </a:bodyPr>
          <a:lstStyle/>
          <a:p>
            <a:r>
              <a:rPr lang="en-US" altLang="zh-CN" sz="3600" b="1" dirty="0" smtClean="0">
                <a:solidFill>
                  <a:schemeClr val="accent1">
                    <a:lumMod val="50000"/>
                  </a:schemeClr>
                </a:solidFill>
              </a:rPr>
              <a:t>Group</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Importance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Measurement</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24</a:t>
            </a:fld>
            <a:endParaRPr lang="en-US" dirty="0"/>
          </a:p>
        </p:txBody>
      </p:sp>
      <p:sp>
        <p:nvSpPr>
          <p:cNvPr id="14" name="TextBox 13"/>
          <p:cNvSpPr txBox="1"/>
          <p:nvPr/>
        </p:nvSpPr>
        <p:spPr>
          <a:xfrm>
            <a:off x="405113" y="1071595"/>
            <a:ext cx="7014259" cy="1200329"/>
          </a:xfrm>
          <a:prstGeom prst="rect">
            <a:avLst/>
          </a:prstGeom>
          <a:noFill/>
        </p:spPr>
        <p:txBody>
          <a:bodyPr wrap="square" rtlCol="0">
            <a:spAutoFit/>
          </a:bodyPr>
          <a:lstStyle/>
          <a:p>
            <a:pPr marL="285750" indent="-285750">
              <a:buFont typeface="Arial" charset="0"/>
              <a:buChar char="•"/>
            </a:pPr>
            <a:r>
              <a:rPr lang="en-US" altLang="zh-CN" sz="2400" dirty="0" smtClean="0"/>
              <a:t>Maximum </a:t>
            </a:r>
            <a:r>
              <a:rPr lang="en-US" altLang="zh-CN" sz="2400" dirty="0"/>
              <a:t>absolute value (MAX</a:t>
            </a:r>
            <a:r>
              <a:rPr lang="en-US" altLang="zh-CN" sz="2400" dirty="0" smtClean="0"/>
              <a:t>)</a:t>
            </a:r>
          </a:p>
          <a:p>
            <a:pPr marL="285750" indent="-285750">
              <a:buFont typeface="Arial" charset="0"/>
              <a:buChar char="•"/>
            </a:pPr>
            <a:r>
              <a:rPr lang="en-US" altLang="zh-CN" sz="2400" dirty="0" smtClean="0"/>
              <a:t>Mean </a:t>
            </a:r>
            <a:r>
              <a:rPr lang="en-US" altLang="zh-CN" sz="2400" dirty="0"/>
              <a:t>absolute value (</a:t>
            </a:r>
            <a:r>
              <a:rPr lang="en-US" altLang="zh-CN" sz="2400" dirty="0" smtClean="0"/>
              <a:t>MEAN)</a:t>
            </a:r>
          </a:p>
          <a:p>
            <a:pPr marL="285750" indent="-285750">
              <a:buFont typeface="Arial" charset="0"/>
              <a:buChar char="•"/>
            </a:pPr>
            <a:r>
              <a:rPr lang="en-US" altLang="zh-CN" sz="2400" dirty="0" smtClean="0"/>
              <a:t>Root-mean-square </a:t>
            </a:r>
            <a:r>
              <a:rPr lang="en-US" altLang="zh-CN" sz="2400" dirty="0"/>
              <a:t>(RMS</a:t>
            </a:r>
            <a:r>
              <a:rPr lang="en-US" altLang="zh-CN" sz="2400" dirty="0" smtClean="0"/>
              <a:t>)</a:t>
            </a:r>
            <a:endParaRPr lang="en-US" altLang="zh-CN" sz="2400" dirty="0"/>
          </a:p>
        </p:txBody>
      </p:sp>
      <p:graphicFrame>
        <p:nvGraphicFramePr>
          <p:cNvPr id="19" name="Chart 18"/>
          <p:cNvGraphicFramePr>
            <a:graphicFrameLocks/>
          </p:cNvGraphicFramePr>
          <p:nvPr>
            <p:extLst>
              <p:ext uri="{D42A27DB-BD31-4B8C-83A1-F6EECF244321}">
                <p14:modId xmlns:p14="http://schemas.microsoft.com/office/powerpoint/2010/main" val="1350102494"/>
              </p:ext>
            </p:extLst>
          </p:nvPr>
        </p:nvGraphicFramePr>
        <p:xfrm>
          <a:off x="885094" y="2556727"/>
          <a:ext cx="6821905" cy="3537284"/>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6573079" y="2597283"/>
            <a:ext cx="0" cy="2398787"/>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6194831" y="2231368"/>
            <a:ext cx="1512168" cy="506338"/>
          </a:xfrm>
          <a:prstGeom prst="rect">
            <a:avLst/>
          </a:prstGeom>
        </p:spPr>
        <p:txBody>
          <a:bodyPr vert="horz" wrap="none" lIns="0" tIns="0" rIns="0" bIns="0" rtlCol="0" anchor="t">
            <a:normAutofit/>
          </a:bodyPr>
          <a:lstStyle/>
          <a:p>
            <a:pPr algn="ctr"/>
            <a:r>
              <a:rPr lang="en-US" altLang="zh-CN" sz="2800" smtClean="0">
                <a:solidFill>
                  <a:srgbClr val="FF0000"/>
                </a:solidFill>
              </a:rPr>
              <a:t>98%</a:t>
            </a:r>
            <a:endParaRPr lang="en-US" sz="2800" dirty="0" smtClean="0">
              <a:solidFill>
                <a:srgbClr val="FF0000"/>
              </a:solidFill>
            </a:endParaRPr>
          </a:p>
        </p:txBody>
      </p:sp>
    </p:spTree>
    <p:extLst>
      <p:ext uri="{BB962C8B-B14F-4D97-AF65-F5344CB8AC3E}">
        <p14:creationId xmlns:p14="http://schemas.microsoft.com/office/powerpoint/2010/main" val="71295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7856510" cy="646331"/>
          </a:xfrm>
          <a:prstGeom prst="rect">
            <a:avLst/>
          </a:prstGeom>
          <a:noFill/>
        </p:spPr>
        <p:txBody>
          <a:bodyPr wrap="none" rtlCol="0">
            <a:spAutoFit/>
          </a:bodyPr>
          <a:lstStyle/>
          <a:p>
            <a:r>
              <a:rPr lang="en-US" altLang="zh-CN" sz="3600" b="1" dirty="0" smtClean="0">
                <a:solidFill>
                  <a:schemeClr val="accent1">
                    <a:lumMod val="50000"/>
                  </a:schemeClr>
                </a:solidFill>
              </a:rPr>
              <a:t>Nodes Removed in Network-In-Network</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25</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1976903625"/>
              </p:ext>
            </p:extLst>
          </p:nvPr>
        </p:nvGraphicFramePr>
        <p:xfrm>
          <a:off x="410817" y="1991139"/>
          <a:ext cx="8086342" cy="40651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0399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a:graphicFrameLocks/>
          </p:cNvGraphicFramePr>
          <p:nvPr>
            <p:extLst/>
          </p:nvPr>
        </p:nvGraphicFramePr>
        <p:xfrm>
          <a:off x="4560426" y="1313180"/>
          <a:ext cx="4583573" cy="3946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nvPr>
        </p:nvGraphicFramePr>
        <p:xfrm>
          <a:off x="0" y="1313181"/>
          <a:ext cx="4560427" cy="394635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202021" y="212651"/>
            <a:ext cx="4862934" cy="646331"/>
          </a:xfrm>
          <a:prstGeom prst="rect">
            <a:avLst/>
          </a:prstGeom>
          <a:noFill/>
        </p:spPr>
        <p:txBody>
          <a:bodyPr wrap="none" rtlCol="0">
            <a:spAutoFit/>
          </a:bodyPr>
          <a:lstStyle/>
          <a:p>
            <a:r>
              <a:rPr lang="en-US" altLang="zh-CN" sz="3600" b="1" dirty="0" smtClean="0">
                <a:solidFill>
                  <a:schemeClr val="accent1">
                    <a:lumMod val="50000"/>
                  </a:schemeClr>
                </a:solidFill>
              </a:rPr>
              <a:t>Results:</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High</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Parallelism</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26</a:t>
            </a:fld>
            <a:endParaRPr lang="en-US" dirty="0"/>
          </a:p>
        </p:txBody>
      </p:sp>
      <p:sp>
        <p:nvSpPr>
          <p:cNvPr id="9" name="Oval 8"/>
          <p:cNvSpPr/>
          <p:nvPr/>
        </p:nvSpPr>
        <p:spPr>
          <a:xfrm>
            <a:off x="447995" y="3140713"/>
            <a:ext cx="694119" cy="542722"/>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3" name="TextBox 12"/>
          <p:cNvSpPr txBox="1"/>
          <p:nvPr/>
        </p:nvSpPr>
        <p:spPr>
          <a:xfrm>
            <a:off x="405112" y="5510967"/>
            <a:ext cx="3311865" cy="461665"/>
          </a:xfrm>
          <a:prstGeom prst="rect">
            <a:avLst/>
          </a:prstGeom>
          <a:noFill/>
        </p:spPr>
        <p:txBody>
          <a:bodyPr wrap="square" rtlCol="0">
            <a:spAutoFit/>
          </a:bodyPr>
          <a:lstStyle/>
          <a:p>
            <a:pPr marL="285750" indent="-285750">
              <a:buFont typeface="Arial" charset="0"/>
              <a:buChar char="•"/>
            </a:pPr>
            <a:r>
              <a:rPr lang="en-US" altLang="zh-CN" sz="2400" dirty="0" smtClean="0"/>
              <a:t>80% execution time</a:t>
            </a:r>
            <a:endParaRPr lang="en-US" altLang="zh-CN" sz="2400" dirty="0"/>
          </a:p>
        </p:txBody>
      </p:sp>
      <p:sp>
        <p:nvSpPr>
          <p:cNvPr id="12" name="Oval 11"/>
          <p:cNvSpPr/>
          <p:nvPr/>
        </p:nvSpPr>
        <p:spPr>
          <a:xfrm>
            <a:off x="8326883" y="3000094"/>
            <a:ext cx="694119" cy="672765"/>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14" name="Straight Connector 13"/>
          <p:cNvCxnSpPr/>
          <p:nvPr/>
        </p:nvCxnSpPr>
        <p:spPr>
          <a:xfrm>
            <a:off x="4561510" y="1313182"/>
            <a:ext cx="0" cy="419778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79547" y="5510966"/>
            <a:ext cx="2752847" cy="461665"/>
          </a:xfrm>
          <a:prstGeom prst="rect">
            <a:avLst/>
          </a:prstGeom>
          <a:noFill/>
        </p:spPr>
        <p:txBody>
          <a:bodyPr wrap="square" rtlCol="0">
            <a:spAutoFit/>
          </a:bodyPr>
          <a:lstStyle/>
          <a:p>
            <a:pPr marL="285750" indent="-285750">
              <a:buFont typeface="Arial" charset="0"/>
              <a:buChar char="•"/>
            </a:pPr>
            <a:r>
              <a:rPr lang="en-US" altLang="zh-CN" sz="2400" dirty="0" smtClean="0"/>
              <a:t>47% model size</a:t>
            </a:r>
            <a:endParaRPr lang="en-US" altLang="zh-CN" sz="2400" dirty="0"/>
          </a:p>
        </p:txBody>
      </p:sp>
      <p:sp>
        <p:nvSpPr>
          <p:cNvPr id="2" name="Rectangle 1"/>
          <p:cNvSpPr/>
          <p:nvPr/>
        </p:nvSpPr>
        <p:spPr>
          <a:xfrm>
            <a:off x="202021" y="6105582"/>
            <a:ext cx="1826077" cy="338554"/>
          </a:xfrm>
          <a:prstGeom prst="rect">
            <a:avLst/>
          </a:prstGeom>
        </p:spPr>
        <p:txBody>
          <a:bodyPr wrap="none">
            <a:spAutoFit/>
          </a:bodyPr>
          <a:lstStyle/>
          <a:p>
            <a:r>
              <a:rPr lang="en-US" altLang="zh-CN" sz="1600" dirty="0"/>
              <a:t>NVIDIA</a:t>
            </a:r>
            <a:r>
              <a:rPr lang="zh-CN" altLang="en-US" sz="1600" dirty="0"/>
              <a:t> </a:t>
            </a:r>
            <a:r>
              <a:rPr lang="en-US" altLang="zh-CN" sz="1600" dirty="0"/>
              <a:t>GTX</a:t>
            </a:r>
            <a:r>
              <a:rPr lang="zh-CN" altLang="en-US" sz="1600" dirty="0"/>
              <a:t> </a:t>
            </a:r>
            <a:r>
              <a:rPr lang="en-US" altLang="zh-CN" sz="1600" dirty="0"/>
              <a:t>Titan</a:t>
            </a:r>
            <a:r>
              <a:rPr lang="zh-CN" altLang="en-US" sz="1600" dirty="0"/>
              <a:t> </a:t>
            </a:r>
            <a:r>
              <a:rPr lang="en-US" altLang="zh-CN" sz="1600" dirty="0"/>
              <a:t>X</a:t>
            </a:r>
            <a:r>
              <a:rPr lang="zh-CN" altLang="en-US" sz="1600" dirty="0"/>
              <a:t> </a:t>
            </a:r>
            <a:endParaRPr lang="en-US" sz="1600" dirty="0"/>
          </a:p>
        </p:txBody>
      </p:sp>
    </p:spTree>
    <p:extLst>
      <p:ext uri="{BB962C8B-B14F-4D97-AF65-F5344CB8AC3E}">
        <p14:creationId xmlns:p14="http://schemas.microsoft.com/office/powerpoint/2010/main" val="9592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9" grpId="0" animBg="1"/>
      <p:bldP spid="12"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2021" y="212651"/>
            <a:ext cx="8267648" cy="646331"/>
          </a:xfrm>
          <a:prstGeom prst="rect">
            <a:avLst/>
          </a:prstGeom>
          <a:noFill/>
        </p:spPr>
        <p:txBody>
          <a:bodyPr wrap="none" rtlCol="0">
            <a:spAutoFit/>
          </a:bodyPr>
          <a:lstStyle/>
          <a:p>
            <a:r>
              <a:rPr lang="en-US" altLang="zh-CN" sz="3600" b="1" dirty="0" smtClean="0">
                <a:solidFill>
                  <a:schemeClr val="accent1">
                    <a:lumMod val="50000"/>
                  </a:schemeClr>
                </a:solidFill>
              </a:rPr>
              <a:t>Combined</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Pruning</a:t>
            </a:r>
            <a:r>
              <a:rPr lang="zh-CN" altLang="en-US" sz="3600" b="1" dirty="0" smtClean="0">
                <a:solidFill>
                  <a:schemeClr val="accent1">
                    <a:lumMod val="50000"/>
                  </a:schemeClr>
                </a:solidFill>
              </a:rPr>
              <a:t> </a:t>
            </a:r>
            <a:r>
              <a:rPr lang="mr-IN" altLang="zh-CN" sz="3600" b="1" dirty="0" smtClean="0">
                <a:solidFill>
                  <a:schemeClr val="accent1">
                    <a:lumMod val="50000"/>
                  </a:schemeClr>
                </a:solidFill>
              </a:rPr>
              <a:t>–</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Moderate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Parallelism</a:t>
            </a:r>
            <a:endParaRPr lang="en-US" sz="3600" b="1"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3AEBB9E2-618C-C54C-AE7B-41AE09FE051E}" type="slidenum">
              <a:rPr lang="en-US" smtClean="0"/>
              <a:pPr/>
              <a:t>27</a:t>
            </a:fld>
            <a:endParaRPr lang="en-US" dirty="0"/>
          </a:p>
        </p:txBody>
      </p:sp>
      <p:graphicFrame>
        <p:nvGraphicFramePr>
          <p:cNvPr id="21" name="Chart 20"/>
          <p:cNvGraphicFramePr>
            <a:graphicFrameLocks/>
          </p:cNvGraphicFramePr>
          <p:nvPr>
            <p:extLst/>
          </p:nvPr>
        </p:nvGraphicFramePr>
        <p:xfrm>
          <a:off x="81025" y="2615556"/>
          <a:ext cx="4479403" cy="3057424"/>
        </p:xfrm>
        <a:graphic>
          <a:graphicData uri="http://schemas.openxmlformats.org/drawingml/2006/chart">
            <c:chart xmlns:c="http://schemas.openxmlformats.org/drawingml/2006/chart" xmlns:r="http://schemas.openxmlformats.org/officeDocument/2006/relationships" r:id="rId3"/>
          </a:graphicData>
        </a:graphic>
      </p:graphicFrame>
      <p:cxnSp>
        <p:nvCxnSpPr>
          <p:cNvPr id="22" name="Straight Connector 21"/>
          <p:cNvCxnSpPr/>
          <p:nvPr/>
        </p:nvCxnSpPr>
        <p:spPr>
          <a:xfrm>
            <a:off x="4583583" y="2243896"/>
            <a:ext cx="0" cy="3809664"/>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55130" y="2172786"/>
            <a:ext cx="1461747" cy="523220"/>
          </a:xfrm>
          <a:prstGeom prst="rect">
            <a:avLst/>
          </a:prstGeom>
          <a:noFill/>
        </p:spPr>
        <p:txBody>
          <a:bodyPr wrap="square" rtlCol="0">
            <a:spAutoFit/>
          </a:bodyPr>
          <a:lstStyle/>
          <a:p>
            <a:pPr algn="ctr"/>
            <a:r>
              <a:rPr lang="en-US" altLang="zh-CN" sz="2800" dirty="0" smtClean="0"/>
              <a:t>FC</a:t>
            </a:r>
            <a:r>
              <a:rPr lang="zh-CN" altLang="en-US" sz="2800" dirty="0" smtClean="0"/>
              <a:t> </a:t>
            </a:r>
            <a:r>
              <a:rPr lang="en-US" altLang="zh-CN" sz="2800" dirty="0" smtClean="0"/>
              <a:t>layers</a:t>
            </a:r>
            <a:endParaRPr lang="en-US" sz="2800" dirty="0"/>
          </a:p>
        </p:txBody>
      </p:sp>
      <p:sp>
        <p:nvSpPr>
          <p:cNvPr id="26" name="TextBox 25"/>
          <p:cNvSpPr txBox="1"/>
          <p:nvPr/>
        </p:nvSpPr>
        <p:spPr>
          <a:xfrm>
            <a:off x="5849906" y="2172786"/>
            <a:ext cx="1969898" cy="523220"/>
          </a:xfrm>
          <a:prstGeom prst="rect">
            <a:avLst/>
          </a:prstGeom>
          <a:noFill/>
        </p:spPr>
        <p:txBody>
          <a:bodyPr wrap="square" rtlCol="0">
            <a:spAutoFit/>
          </a:bodyPr>
          <a:lstStyle/>
          <a:p>
            <a:pPr algn="ctr"/>
            <a:r>
              <a:rPr lang="en-US" altLang="zh-CN" sz="2800" dirty="0" smtClean="0"/>
              <a:t>CONV</a:t>
            </a:r>
            <a:r>
              <a:rPr lang="zh-CN" altLang="en-US" sz="2800" dirty="0" smtClean="0"/>
              <a:t> </a:t>
            </a:r>
            <a:r>
              <a:rPr lang="en-US" altLang="zh-CN" sz="2800" dirty="0" smtClean="0"/>
              <a:t>layers</a:t>
            </a:r>
            <a:endParaRPr lang="en-US" sz="2800" dirty="0"/>
          </a:p>
        </p:txBody>
      </p:sp>
      <p:graphicFrame>
        <p:nvGraphicFramePr>
          <p:cNvPr id="28" name="Chart 27"/>
          <p:cNvGraphicFramePr>
            <a:graphicFrameLocks/>
          </p:cNvGraphicFramePr>
          <p:nvPr>
            <p:extLst/>
          </p:nvPr>
        </p:nvGraphicFramePr>
        <p:xfrm>
          <a:off x="4560428" y="2615557"/>
          <a:ext cx="4479403" cy="3057424"/>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p:cNvSpPr txBox="1"/>
          <p:nvPr/>
        </p:nvSpPr>
        <p:spPr>
          <a:xfrm>
            <a:off x="405114" y="5633290"/>
            <a:ext cx="4027990" cy="461665"/>
          </a:xfrm>
          <a:prstGeom prst="rect">
            <a:avLst/>
          </a:prstGeom>
          <a:noFill/>
        </p:spPr>
        <p:txBody>
          <a:bodyPr wrap="square" rtlCol="0">
            <a:spAutoFit/>
          </a:bodyPr>
          <a:lstStyle/>
          <a:p>
            <a:pPr marL="285750" indent="-285750">
              <a:buFont typeface="Arial" charset="0"/>
              <a:buChar char="•"/>
            </a:pPr>
            <a:r>
              <a:rPr lang="en-US" altLang="zh-CN" sz="2400" dirty="0" smtClean="0"/>
              <a:t>SIMD-aware</a:t>
            </a:r>
            <a:r>
              <a:rPr lang="zh-CN" altLang="en-US" sz="2400" dirty="0" smtClean="0"/>
              <a:t> </a:t>
            </a:r>
            <a:r>
              <a:rPr lang="en-US" altLang="zh-CN" sz="2400" dirty="0" smtClean="0"/>
              <a:t>weight</a:t>
            </a:r>
            <a:r>
              <a:rPr lang="zh-CN" altLang="en-US" sz="2400" dirty="0" smtClean="0"/>
              <a:t> </a:t>
            </a:r>
            <a:r>
              <a:rPr lang="en-US" altLang="zh-CN" sz="2400" dirty="0" smtClean="0"/>
              <a:t>pruning</a:t>
            </a:r>
          </a:p>
        </p:txBody>
      </p:sp>
      <p:sp>
        <p:nvSpPr>
          <p:cNvPr id="30" name="TextBox 29"/>
          <p:cNvSpPr txBox="1"/>
          <p:nvPr/>
        </p:nvSpPr>
        <p:spPr>
          <a:xfrm>
            <a:off x="4884517" y="5633290"/>
            <a:ext cx="4027990" cy="461665"/>
          </a:xfrm>
          <a:prstGeom prst="rect">
            <a:avLst/>
          </a:prstGeom>
          <a:noFill/>
        </p:spPr>
        <p:txBody>
          <a:bodyPr wrap="square" rtlCol="0">
            <a:spAutoFit/>
          </a:bodyPr>
          <a:lstStyle/>
          <a:p>
            <a:pPr marL="285750" indent="-285750">
              <a:buFont typeface="Arial" charset="0"/>
              <a:buChar char="•"/>
            </a:pPr>
            <a:r>
              <a:rPr lang="en-US" altLang="zh-CN" sz="2400" dirty="0" smtClean="0"/>
              <a:t>Node</a:t>
            </a:r>
            <a:r>
              <a:rPr lang="zh-CN" altLang="en-US" sz="2400" dirty="0" smtClean="0"/>
              <a:t> </a:t>
            </a:r>
            <a:r>
              <a:rPr lang="en-US" altLang="zh-CN" sz="2400" dirty="0" smtClean="0"/>
              <a:t>pruning</a:t>
            </a:r>
          </a:p>
        </p:txBody>
      </p:sp>
      <p:cxnSp>
        <p:nvCxnSpPr>
          <p:cNvPr id="11" name="Straight Connector 10"/>
          <p:cNvCxnSpPr/>
          <p:nvPr/>
        </p:nvCxnSpPr>
        <p:spPr>
          <a:xfrm>
            <a:off x="1031456" y="2732382"/>
            <a:ext cx="0" cy="2082402"/>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672016" y="2594758"/>
            <a:ext cx="1512168" cy="506338"/>
          </a:xfrm>
          <a:prstGeom prst="rect">
            <a:avLst/>
          </a:prstGeom>
        </p:spPr>
        <p:txBody>
          <a:bodyPr vert="horz" wrap="none" lIns="0" tIns="0" rIns="0" bIns="0" rtlCol="0" anchor="t">
            <a:normAutofit/>
          </a:bodyPr>
          <a:lstStyle/>
          <a:p>
            <a:pPr algn="ctr"/>
            <a:r>
              <a:rPr lang="en-US" altLang="zh-CN" sz="2800" smtClean="0">
                <a:solidFill>
                  <a:srgbClr val="FF0000"/>
                </a:solidFill>
              </a:rPr>
              <a:t>3%</a:t>
            </a:r>
            <a:endParaRPr lang="en-US" sz="2800" dirty="0" smtClean="0">
              <a:solidFill>
                <a:srgbClr val="FF0000"/>
              </a:solidFill>
            </a:endParaRPr>
          </a:p>
        </p:txBody>
      </p:sp>
      <p:cxnSp>
        <p:nvCxnSpPr>
          <p:cNvPr id="15" name="Straight Connector 14"/>
          <p:cNvCxnSpPr/>
          <p:nvPr/>
        </p:nvCxnSpPr>
        <p:spPr>
          <a:xfrm>
            <a:off x="6958383" y="2708197"/>
            <a:ext cx="0" cy="2082402"/>
          </a:xfrm>
          <a:prstGeom prst="line">
            <a:avLst/>
          </a:prstGeom>
          <a:ln w="44450">
            <a:solidFill>
              <a:srgbClr val="FF0000"/>
            </a:solidFill>
            <a:prstDash val="dash"/>
          </a:ln>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6637373" y="2591037"/>
            <a:ext cx="1512168" cy="506338"/>
          </a:xfrm>
          <a:prstGeom prst="rect">
            <a:avLst/>
          </a:prstGeom>
        </p:spPr>
        <p:txBody>
          <a:bodyPr vert="horz" wrap="none" lIns="0" tIns="0" rIns="0" bIns="0" rtlCol="0" anchor="t">
            <a:normAutofit/>
          </a:bodyPr>
          <a:lstStyle/>
          <a:p>
            <a:pPr algn="ctr"/>
            <a:r>
              <a:rPr lang="en-US" altLang="zh-CN" sz="2800" dirty="0" smtClean="0">
                <a:solidFill>
                  <a:srgbClr val="FF0000"/>
                </a:solidFill>
              </a:rPr>
              <a:t>84%</a:t>
            </a:r>
            <a:endParaRPr lang="en-US" sz="2800" dirty="0" smtClean="0">
              <a:solidFill>
                <a:srgbClr val="FF0000"/>
              </a:solidFill>
            </a:endParaRPr>
          </a:p>
        </p:txBody>
      </p:sp>
      <p:sp>
        <p:nvSpPr>
          <p:cNvPr id="2" name="TextBox 1"/>
          <p:cNvSpPr txBox="1"/>
          <p:nvPr/>
        </p:nvSpPr>
        <p:spPr>
          <a:xfrm>
            <a:off x="3608656" y="2811109"/>
            <a:ext cx="769763" cy="369332"/>
          </a:xfrm>
          <a:prstGeom prst="rect">
            <a:avLst/>
          </a:prstGeom>
          <a:noFill/>
        </p:spPr>
        <p:txBody>
          <a:bodyPr wrap="square" rtlCol="0">
            <a:spAutoFit/>
          </a:bodyPr>
          <a:lstStyle/>
          <a:p>
            <a:r>
              <a:rPr lang="en-US" altLang="zh-CN" smtClean="0"/>
              <a:t>Dense</a:t>
            </a:r>
            <a:endParaRPr lang="en-US"/>
          </a:p>
        </p:txBody>
      </p:sp>
      <p:sp>
        <p:nvSpPr>
          <p:cNvPr id="17" name="TextBox 16"/>
          <p:cNvSpPr txBox="1"/>
          <p:nvPr/>
        </p:nvSpPr>
        <p:spPr>
          <a:xfrm>
            <a:off x="8100310" y="3601617"/>
            <a:ext cx="769763" cy="369332"/>
          </a:xfrm>
          <a:prstGeom prst="rect">
            <a:avLst/>
          </a:prstGeom>
          <a:noFill/>
        </p:spPr>
        <p:txBody>
          <a:bodyPr wrap="square" rtlCol="0">
            <a:spAutoFit/>
          </a:bodyPr>
          <a:lstStyle/>
          <a:p>
            <a:r>
              <a:rPr lang="en-US" altLang="zh-CN" dirty="0" smtClean="0"/>
              <a:t>Dense</a:t>
            </a:r>
            <a:endParaRPr lang="en-US" dirty="0"/>
          </a:p>
        </p:txBody>
      </p:sp>
      <p:sp>
        <p:nvSpPr>
          <p:cNvPr id="18" name="TextBox 17"/>
          <p:cNvSpPr txBox="1"/>
          <p:nvPr/>
        </p:nvSpPr>
        <p:spPr>
          <a:xfrm>
            <a:off x="405114" y="1009272"/>
            <a:ext cx="3844066" cy="523220"/>
          </a:xfrm>
          <a:prstGeom prst="rect">
            <a:avLst/>
          </a:prstGeom>
          <a:noFill/>
        </p:spPr>
        <p:txBody>
          <a:bodyPr wrap="none" rtlCol="0">
            <a:spAutoFit/>
          </a:bodyPr>
          <a:lstStyle/>
          <a:p>
            <a:pPr marL="285750" indent="-285750">
              <a:buFont typeface="Arial" charset="0"/>
              <a:buChar char="•"/>
            </a:pPr>
            <a:r>
              <a:rPr lang="en-US" altLang="zh-CN" sz="2800" dirty="0"/>
              <a:t>Intel Core i7-6700 </a:t>
            </a:r>
            <a:r>
              <a:rPr lang="en-US" altLang="zh-CN" sz="2800" dirty="0" smtClean="0"/>
              <a:t>CPU</a:t>
            </a:r>
            <a:endParaRPr lang="en-US" altLang="zh-CN" sz="2800" dirty="0"/>
          </a:p>
        </p:txBody>
      </p:sp>
      <p:sp>
        <p:nvSpPr>
          <p:cNvPr id="23" name="TextBox 22"/>
          <p:cNvSpPr txBox="1"/>
          <p:nvPr/>
        </p:nvSpPr>
        <p:spPr>
          <a:xfrm>
            <a:off x="405114" y="1532493"/>
            <a:ext cx="7448257" cy="523220"/>
          </a:xfrm>
          <a:prstGeom prst="rect">
            <a:avLst/>
          </a:prstGeom>
          <a:noFill/>
        </p:spPr>
        <p:txBody>
          <a:bodyPr wrap="none" rtlCol="0">
            <a:spAutoFit/>
          </a:bodyPr>
          <a:lstStyle/>
          <a:p>
            <a:pPr marL="285750" indent="-285750">
              <a:buFont typeface="Arial" charset="0"/>
              <a:buChar char="•"/>
            </a:pPr>
            <a:r>
              <a:rPr lang="en-US" altLang="zh-CN" sz="2800" dirty="0" smtClean="0"/>
              <a:t>Impact</a:t>
            </a:r>
            <a:r>
              <a:rPr lang="zh-CN" altLang="en-US" sz="2800" dirty="0" smtClean="0"/>
              <a:t> </a:t>
            </a:r>
            <a:r>
              <a:rPr lang="en-US" altLang="zh-CN" sz="2800" dirty="0" smtClean="0"/>
              <a:t>of</a:t>
            </a:r>
            <a:r>
              <a:rPr lang="zh-CN" altLang="en-US" sz="2800" dirty="0" smtClean="0"/>
              <a:t> </a:t>
            </a:r>
            <a:r>
              <a:rPr lang="en-US" altLang="zh-CN" sz="2800" dirty="0" smtClean="0"/>
              <a:t>sparsity</a:t>
            </a:r>
            <a:r>
              <a:rPr lang="zh-CN" altLang="en-US" sz="2800" dirty="0" smtClean="0"/>
              <a:t> </a:t>
            </a:r>
            <a:r>
              <a:rPr lang="en-US" altLang="zh-CN" sz="2800" dirty="0" smtClean="0"/>
              <a:t>on</a:t>
            </a:r>
            <a:r>
              <a:rPr lang="zh-CN" altLang="en-US" sz="2800" dirty="0" smtClean="0"/>
              <a:t> </a:t>
            </a:r>
            <a:r>
              <a:rPr lang="en-US" altLang="zh-CN" sz="2800" dirty="0" smtClean="0"/>
              <a:t>computation</a:t>
            </a:r>
            <a:r>
              <a:rPr lang="zh-CN" altLang="en-US" sz="2800" dirty="0" smtClean="0"/>
              <a:t> </a:t>
            </a:r>
            <a:r>
              <a:rPr lang="en-US" altLang="zh-CN" sz="2800" dirty="0" smtClean="0"/>
              <a:t>performance</a:t>
            </a:r>
            <a:endParaRPr lang="en-US" altLang="zh-CN" sz="2800" dirty="0"/>
          </a:p>
        </p:txBody>
      </p:sp>
    </p:spTree>
    <p:extLst>
      <p:ext uri="{BB962C8B-B14F-4D97-AF65-F5344CB8AC3E}">
        <p14:creationId xmlns:p14="http://schemas.microsoft.com/office/powerpoint/2010/main" val="105938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13" grpId="0"/>
      <p:bldP spid="26" grpId="0"/>
      <p:bldGraphic spid="28" grpId="0">
        <p:bldAsOne/>
      </p:bldGraphic>
      <p:bldP spid="29" grpId="0"/>
      <p:bldP spid="30" grpId="0"/>
      <p:bldP spid="12" grpId="0"/>
      <p:bldP spid="16" grpId="0"/>
      <p:bldP spid="2"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EBB9E2-618C-C54C-AE7B-41AE09FE051E}" type="slidenum">
              <a:rPr lang="en-US" smtClean="0"/>
              <a:t>28</a:t>
            </a:fld>
            <a:endParaRPr lang="en-US"/>
          </a:p>
        </p:txBody>
      </p:sp>
      <p:sp>
        <p:nvSpPr>
          <p:cNvPr id="5" name="TextBox 4"/>
          <p:cNvSpPr txBox="1"/>
          <p:nvPr/>
        </p:nvSpPr>
        <p:spPr>
          <a:xfrm>
            <a:off x="202021" y="212651"/>
            <a:ext cx="4265911" cy="646331"/>
          </a:xfrm>
          <a:prstGeom prst="rect">
            <a:avLst/>
          </a:prstGeom>
          <a:noFill/>
        </p:spPr>
        <p:txBody>
          <a:bodyPr wrap="none" rtlCol="0">
            <a:spAutoFit/>
          </a:bodyPr>
          <a:lstStyle/>
          <a:p>
            <a:r>
              <a:rPr lang="en-US" altLang="zh-CN" sz="3600" b="1" dirty="0" smtClean="0">
                <a:solidFill>
                  <a:schemeClr val="accent1">
                    <a:lumMod val="50000"/>
                  </a:schemeClr>
                </a:solidFill>
              </a:rPr>
              <a:t>Hardware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Parallelism</a:t>
            </a:r>
            <a:endParaRPr lang="en-US" sz="3600" b="1" dirty="0">
              <a:solidFill>
                <a:schemeClr val="accent1">
                  <a:lumMod val="50000"/>
                </a:schemeClr>
              </a:solidFill>
            </a:endParaRPr>
          </a:p>
        </p:txBody>
      </p:sp>
      <p:sp>
        <p:nvSpPr>
          <p:cNvPr id="8" name="TextBox 7"/>
          <p:cNvSpPr txBox="1"/>
          <p:nvPr/>
        </p:nvSpPr>
        <p:spPr>
          <a:xfrm>
            <a:off x="405115" y="1209946"/>
            <a:ext cx="5256311" cy="1261884"/>
          </a:xfrm>
          <a:prstGeom prst="rect">
            <a:avLst/>
          </a:prstGeom>
          <a:noFill/>
        </p:spPr>
        <p:txBody>
          <a:bodyPr wrap="none" rtlCol="0">
            <a:spAutoFit/>
          </a:bodyPr>
          <a:lstStyle/>
          <a:p>
            <a:pPr marL="285750" indent="-285750">
              <a:buFont typeface="Arial" charset="0"/>
              <a:buChar char="•"/>
            </a:pPr>
            <a:r>
              <a:rPr lang="en-US" altLang="zh-CN" sz="2800" dirty="0" smtClean="0"/>
              <a:t>Low</a:t>
            </a:r>
            <a:r>
              <a:rPr lang="zh-CN" altLang="en-US" sz="2800" dirty="0" smtClean="0"/>
              <a:t> </a:t>
            </a:r>
            <a:r>
              <a:rPr lang="en-US" altLang="zh-CN" sz="2800" dirty="0"/>
              <a:t>p</a:t>
            </a:r>
            <a:r>
              <a:rPr lang="en-US" altLang="zh-CN" sz="2800" dirty="0" smtClean="0"/>
              <a:t>arallelism</a:t>
            </a:r>
            <a:r>
              <a:rPr lang="zh-CN" altLang="en-US" sz="2800" dirty="0" smtClean="0"/>
              <a:t> </a:t>
            </a:r>
            <a:r>
              <a:rPr lang="en-US" altLang="zh-CN" sz="2800" dirty="0" smtClean="0"/>
              <a:t>-</a:t>
            </a:r>
            <a:r>
              <a:rPr lang="zh-CN" altLang="en-US" sz="2800" dirty="0" smtClean="0"/>
              <a:t> </a:t>
            </a:r>
            <a:r>
              <a:rPr lang="en-US" altLang="zh-CN" sz="2800" dirty="0" smtClean="0"/>
              <a:t>microcontroller</a:t>
            </a:r>
          </a:p>
          <a:p>
            <a:pPr marL="914400" lvl="1" indent="-457200">
              <a:buFont typeface="Helvetica" charset="0"/>
              <a:buChar char="−"/>
            </a:pPr>
            <a:r>
              <a:rPr lang="en-US" altLang="zh-CN" sz="2400" dirty="0" smtClean="0"/>
              <a:t>No</a:t>
            </a:r>
            <a:r>
              <a:rPr lang="zh-CN" altLang="en-US" sz="2400" dirty="0" smtClean="0"/>
              <a:t> </a:t>
            </a:r>
            <a:r>
              <a:rPr lang="en-US" altLang="zh-CN" sz="2400" dirty="0" smtClean="0"/>
              <a:t>cache</a:t>
            </a:r>
          </a:p>
          <a:p>
            <a:pPr marL="914400" lvl="1" indent="-457200">
              <a:buFont typeface="Helvetica" charset="0"/>
              <a:buChar char="−"/>
            </a:pPr>
            <a:r>
              <a:rPr lang="en-US" altLang="zh-CN" sz="2400" dirty="0"/>
              <a:t>L</a:t>
            </a:r>
            <a:r>
              <a:rPr lang="en-US" sz="2400" dirty="0" smtClean="0"/>
              <a:t>ow </a:t>
            </a:r>
            <a:r>
              <a:rPr lang="en-US" sz="2400" dirty="0"/>
              <a:t>storage (~</a:t>
            </a:r>
            <a:r>
              <a:rPr lang="en-US" sz="2400" dirty="0" smtClean="0"/>
              <a:t>100</a:t>
            </a:r>
            <a:r>
              <a:rPr lang="zh-CN" altLang="en-US" sz="2400" dirty="0" smtClean="0"/>
              <a:t> </a:t>
            </a:r>
            <a:r>
              <a:rPr lang="en-US" sz="2400" dirty="0" smtClean="0"/>
              <a:t>KB)</a:t>
            </a:r>
            <a:endParaRPr lang="en-US" sz="2400" dirty="0"/>
          </a:p>
        </p:txBody>
      </p:sp>
      <p:sp>
        <p:nvSpPr>
          <p:cNvPr id="11" name="TextBox 10"/>
          <p:cNvSpPr txBox="1"/>
          <p:nvPr/>
        </p:nvSpPr>
        <p:spPr>
          <a:xfrm>
            <a:off x="405115" y="2528275"/>
            <a:ext cx="5732980" cy="1631216"/>
          </a:xfrm>
          <a:prstGeom prst="rect">
            <a:avLst/>
          </a:prstGeom>
          <a:noFill/>
        </p:spPr>
        <p:txBody>
          <a:bodyPr wrap="none" rtlCol="0">
            <a:spAutoFit/>
          </a:bodyPr>
          <a:lstStyle/>
          <a:p>
            <a:pPr marL="285750" indent="-285750">
              <a:buFont typeface="Arial" charset="0"/>
              <a:buChar char="•"/>
            </a:pPr>
            <a:r>
              <a:rPr lang="en-US" altLang="zh-CN" sz="2800" dirty="0" smtClean="0"/>
              <a:t>Moderate</a:t>
            </a:r>
            <a:r>
              <a:rPr lang="zh-CN" altLang="en-US" sz="2800" dirty="0" smtClean="0"/>
              <a:t> </a:t>
            </a:r>
            <a:r>
              <a:rPr lang="en-US" altLang="zh-CN" sz="2800" dirty="0"/>
              <a:t>p</a:t>
            </a:r>
            <a:r>
              <a:rPr lang="en-US" altLang="zh-CN" sz="2800" dirty="0" smtClean="0"/>
              <a:t>arallelism</a:t>
            </a:r>
            <a:r>
              <a:rPr lang="zh-CN" altLang="en-US" sz="2800" dirty="0" smtClean="0"/>
              <a:t> </a:t>
            </a:r>
            <a:r>
              <a:rPr lang="en-US" altLang="zh-CN" sz="2800" dirty="0" smtClean="0"/>
              <a:t>-</a:t>
            </a:r>
            <a:r>
              <a:rPr lang="zh-CN" altLang="en-US" sz="2800" dirty="0" smtClean="0"/>
              <a:t> </a:t>
            </a:r>
            <a:r>
              <a:rPr lang="en-US" altLang="zh-CN" sz="2800" dirty="0"/>
              <a:t>d</a:t>
            </a:r>
            <a:r>
              <a:rPr lang="en-US" altLang="zh-CN" sz="2800" dirty="0" smtClean="0"/>
              <a:t>esktop</a:t>
            </a:r>
            <a:r>
              <a:rPr lang="zh-CN" altLang="en-US" sz="2800" dirty="0" smtClean="0"/>
              <a:t> </a:t>
            </a:r>
            <a:r>
              <a:rPr lang="en-US" altLang="zh-CN" sz="2800" dirty="0" smtClean="0"/>
              <a:t>CPU</a:t>
            </a:r>
          </a:p>
          <a:p>
            <a:pPr marL="914400" lvl="1" indent="-457200">
              <a:buFont typeface="Helvetica" charset="0"/>
              <a:buChar char="−"/>
            </a:pPr>
            <a:r>
              <a:rPr lang="en-US" altLang="zh-CN" sz="2400" dirty="0" smtClean="0"/>
              <a:t>ILP / MLP</a:t>
            </a:r>
          </a:p>
          <a:p>
            <a:pPr marL="914400" lvl="1" indent="-457200">
              <a:buFont typeface="Helvetica" charset="0"/>
              <a:buChar char="−"/>
            </a:pPr>
            <a:r>
              <a:rPr lang="en-US" altLang="zh-CN" sz="2400" dirty="0" smtClean="0"/>
              <a:t>Deep</a:t>
            </a:r>
            <a:r>
              <a:rPr lang="zh-CN" altLang="en-US" sz="2400" dirty="0" smtClean="0"/>
              <a:t> </a:t>
            </a:r>
            <a:r>
              <a:rPr lang="en-US" altLang="zh-CN" sz="2400" dirty="0" smtClean="0"/>
              <a:t>cache</a:t>
            </a:r>
            <a:r>
              <a:rPr lang="zh-CN" altLang="en-US" sz="2400" dirty="0" smtClean="0"/>
              <a:t> </a:t>
            </a:r>
            <a:r>
              <a:rPr lang="en-US" altLang="zh-CN" sz="2400" dirty="0" smtClean="0"/>
              <a:t>hierarchy</a:t>
            </a:r>
          </a:p>
          <a:p>
            <a:pPr marL="914400" lvl="1" indent="-457200">
              <a:buFont typeface="Helvetica" charset="0"/>
              <a:buChar char="−"/>
            </a:pPr>
            <a:r>
              <a:rPr lang="en-US" altLang="zh-CN" sz="2400" dirty="0" smtClean="0"/>
              <a:t>~8</a:t>
            </a:r>
            <a:r>
              <a:rPr lang="zh-CN" altLang="en-US" sz="2400" dirty="0" smtClean="0"/>
              <a:t> </a:t>
            </a:r>
            <a:r>
              <a:rPr lang="en-US" altLang="zh-CN" sz="2400" dirty="0" smtClean="0"/>
              <a:t>MB</a:t>
            </a:r>
            <a:r>
              <a:rPr lang="zh-CN" altLang="en-US" sz="2400" dirty="0" smtClean="0"/>
              <a:t> </a:t>
            </a:r>
            <a:r>
              <a:rPr lang="en-US" altLang="zh-CN" sz="2400" dirty="0" smtClean="0"/>
              <a:t>on-chip</a:t>
            </a:r>
            <a:r>
              <a:rPr lang="zh-CN" altLang="en-US" sz="2400" dirty="0" smtClean="0"/>
              <a:t> </a:t>
            </a:r>
            <a:r>
              <a:rPr lang="en-US" altLang="zh-CN" sz="2400" dirty="0" smtClean="0"/>
              <a:t>SRAM</a:t>
            </a:r>
          </a:p>
        </p:txBody>
      </p:sp>
      <p:sp>
        <p:nvSpPr>
          <p:cNvPr id="12" name="TextBox 11"/>
          <p:cNvSpPr txBox="1"/>
          <p:nvPr/>
        </p:nvSpPr>
        <p:spPr>
          <a:xfrm>
            <a:off x="405115" y="4215936"/>
            <a:ext cx="5982920" cy="1631216"/>
          </a:xfrm>
          <a:prstGeom prst="rect">
            <a:avLst/>
          </a:prstGeom>
          <a:noFill/>
        </p:spPr>
        <p:txBody>
          <a:bodyPr wrap="none" rtlCol="0">
            <a:spAutoFit/>
          </a:bodyPr>
          <a:lstStyle/>
          <a:p>
            <a:pPr marL="285750" indent="-285750">
              <a:buFont typeface="Arial" charset="0"/>
              <a:buChar char="•"/>
            </a:pPr>
            <a:r>
              <a:rPr lang="en-US" altLang="zh-CN" sz="2800" dirty="0" smtClean="0"/>
              <a:t>High</a:t>
            </a:r>
            <a:r>
              <a:rPr lang="zh-CN" altLang="en-US" sz="2800" dirty="0" smtClean="0"/>
              <a:t> </a:t>
            </a:r>
            <a:r>
              <a:rPr lang="en-US" altLang="zh-CN" sz="2800" dirty="0"/>
              <a:t>p</a:t>
            </a:r>
            <a:r>
              <a:rPr lang="en-US" altLang="zh-CN" sz="2800" dirty="0" smtClean="0"/>
              <a:t>arallelism</a:t>
            </a:r>
            <a:r>
              <a:rPr lang="zh-CN" altLang="en-US" sz="2800" dirty="0" smtClean="0"/>
              <a:t> </a:t>
            </a:r>
            <a:r>
              <a:rPr lang="en-US" altLang="zh-CN" sz="2800" dirty="0" smtClean="0"/>
              <a:t>-</a:t>
            </a:r>
            <a:r>
              <a:rPr lang="zh-CN" altLang="en-US" sz="2800" dirty="0" smtClean="0"/>
              <a:t> </a:t>
            </a:r>
            <a:r>
              <a:rPr lang="en-US" altLang="zh-CN" sz="2800" dirty="0" smtClean="0"/>
              <a:t>GPU</a:t>
            </a:r>
          </a:p>
          <a:p>
            <a:pPr marL="914400" lvl="1" indent="-457200">
              <a:buFont typeface="Helvetica" charset="0"/>
              <a:buChar char="−"/>
            </a:pPr>
            <a:r>
              <a:rPr lang="en-US" altLang="zh-CN" sz="2400" dirty="0" smtClean="0"/>
              <a:t>TLP</a:t>
            </a:r>
          </a:p>
          <a:p>
            <a:pPr marL="914400" lvl="1" indent="-457200">
              <a:buFont typeface="Helvetica" charset="0"/>
              <a:buChar char="−"/>
            </a:pPr>
            <a:r>
              <a:rPr lang="en-US" altLang="zh-CN" sz="2400" dirty="0"/>
              <a:t>High bandwidth / long latency </a:t>
            </a:r>
            <a:r>
              <a:rPr lang="en-US" altLang="zh-CN" sz="2400" dirty="0" smtClean="0"/>
              <a:t>memory</a:t>
            </a:r>
          </a:p>
          <a:p>
            <a:pPr marL="914400" lvl="1" indent="-457200">
              <a:buFont typeface="Helvetica" charset="0"/>
              <a:buChar char="−"/>
            </a:pPr>
            <a:r>
              <a:rPr lang="en-US" altLang="zh-CN" sz="2400" dirty="0" smtClean="0"/>
              <a:t>2-12</a:t>
            </a:r>
            <a:r>
              <a:rPr lang="zh-CN" altLang="en-US" sz="2400" dirty="0" smtClean="0"/>
              <a:t> </a:t>
            </a:r>
            <a:r>
              <a:rPr lang="en-US" altLang="zh-CN" sz="2400" dirty="0" smtClean="0"/>
              <a:t>GB</a:t>
            </a:r>
            <a:r>
              <a:rPr lang="zh-CN" altLang="en-US" sz="2400" dirty="0" smtClean="0"/>
              <a:t> </a:t>
            </a:r>
            <a:r>
              <a:rPr lang="en-US" altLang="zh-CN" sz="2400" dirty="0" smtClean="0"/>
              <a:t>storage</a:t>
            </a:r>
          </a:p>
        </p:txBody>
      </p:sp>
    </p:spTree>
    <p:extLst>
      <p:ext uri="{BB962C8B-B14F-4D97-AF65-F5344CB8AC3E}">
        <p14:creationId xmlns:p14="http://schemas.microsoft.com/office/powerpoint/2010/main" val="841137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rot="16200000">
            <a:off x="1437267" y="1811406"/>
            <a:ext cx="1993900" cy="707886"/>
          </a:xfrm>
          <a:prstGeom prst="rect">
            <a:avLst/>
          </a:prstGeom>
          <a:solidFill>
            <a:srgbClr val="EBFAEB"/>
          </a:solidFill>
        </p:spPr>
        <p:txBody>
          <a:bodyPr wrap="square" rtlCol="0">
            <a:spAutoFit/>
          </a:bodyPr>
          <a:lstStyle/>
          <a:p>
            <a:pPr algn="ctr"/>
            <a:endParaRPr lang="en-US" sz="4000" dirty="0"/>
          </a:p>
        </p:txBody>
      </p:sp>
      <p:sp>
        <p:nvSpPr>
          <p:cNvPr id="21" name="TextBox 20"/>
          <p:cNvSpPr txBox="1"/>
          <p:nvPr/>
        </p:nvSpPr>
        <p:spPr>
          <a:xfrm rot="16200000">
            <a:off x="1705849" y="1972907"/>
            <a:ext cx="2286000" cy="365760"/>
          </a:xfrm>
          <a:prstGeom prst="rect">
            <a:avLst/>
          </a:prstGeom>
          <a:solidFill>
            <a:schemeClr val="accent2">
              <a:lumMod val="40000"/>
              <a:lumOff val="60000"/>
            </a:schemeClr>
          </a:solidFill>
        </p:spPr>
        <p:txBody>
          <a:bodyPr wrap="square" rtlCol="0">
            <a:spAutoFit/>
          </a:bodyPr>
          <a:lstStyle/>
          <a:p>
            <a:pPr algn="ctr"/>
            <a:endParaRPr lang="en-US" sz="1600" dirty="0"/>
          </a:p>
        </p:txBody>
      </p:sp>
      <p:sp>
        <p:nvSpPr>
          <p:cNvPr id="20" name="TextBox 19"/>
          <p:cNvSpPr txBox="1"/>
          <p:nvPr/>
        </p:nvSpPr>
        <p:spPr>
          <a:xfrm rot="16200000">
            <a:off x="896530" y="1972907"/>
            <a:ext cx="2286000" cy="365760"/>
          </a:xfrm>
          <a:prstGeom prst="rect">
            <a:avLst/>
          </a:prstGeom>
          <a:solidFill>
            <a:schemeClr val="bg1">
              <a:lumMod val="85000"/>
            </a:schemeClr>
          </a:solidFill>
        </p:spPr>
        <p:txBody>
          <a:bodyPr wrap="square" rtlCol="0">
            <a:spAutoFit/>
          </a:bodyPr>
          <a:lstStyle/>
          <a:p>
            <a:pPr algn="ctr"/>
            <a:endParaRPr lang="en-US" sz="1600" dirty="0"/>
          </a:p>
        </p:txBody>
      </p:sp>
      <p:sp>
        <p:nvSpPr>
          <p:cNvPr id="4" name="Slide Number Placeholder 3"/>
          <p:cNvSpPr>
            <a:spLocks noGrp="1"/>
          </p:cNvSpPr>
          <p:nvPr>
            <p:ph type="sldNum" sz="quarter" idx="12"/>
          </p:nvPr>
        </p:nvSpPr>
        <p:spPr/>
        <p:txBody>
          <a:bodyPr/>
          <a:lstStyle/>
          <a:p>
            <a:fld id="{3AEBB9E2-618C-C54C-AE7B-41AE09FE051E}" type="slidenum">
              <a:rPr lang="en-US" smtClean="0"/>
              <a:t>3</a:t>
            </a:fld>
            <a:endParaRPr lang="en-US"/>
          </a:p>
        </p:txBody>
      </p:sp>
      <p:sp>
        <p:nvSpPr>
          <p:cNvPr id="5" name="TextBox 4"/>
          <p:cNvSpPr txBox="1"/>
          <p:nvPr/>
        </p:nvSpPr>
        <p:spPr>
          <a:xfrm>
            <a:off x="202021" y="212651"/>
            <a:ext cx="3564374" cy="646331"/>
          </a:xfrm>
          <a:prstGeom prst="rect">
            <a:avLst/>
          </a:prstGeom>
          <a:noFill/>
        </p:spPr>
        <p:txBody>
          <a:bodyPr wrap="none" rtlCol="0">
            <a:spAutoFit/>
          </a:bodyPr>
          <a:lstStyle/>
          <a:p>
            <a:r>
              <a:rPr lang="en-US" altLang="zh-CN" sz="3600" b="1" dirty="0" smtClean="0">
                <a:solidFill>
                  <a:schemeClr val="accent1">
                    <a:lumMod val="50000"/>
                  </a:schemeClr>
                </a:solidFill>
              </a:rPr>
              <a:t>DNN</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Architecture</a:t>
            </a:r>
            <a:endParaRPr lang="en-US" sz="3600" b="1" dirty="0">
              <a:solidFill>
                <a:schemeClr val="accent1">
                  <a:lumMod val="5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13877907"/>
              </p:ext>
            </p:extLst>
          </p:nvPr>
        </p:nvGraphicFramePr>
        <p:xfrm>
          <a:off x="4234498" y="1598929"/>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5FFF5"/>
                    </a:solidFill>
                  </a:tcPr>
                </a:tc>
              </a:tr>
            </a:tbl>
          </a:graphicData>
        </a:graphic>
      </p:graphicFrame>
      <p:sp>
        <p:nvSpPr>
          <p:cNvPr id="11" name="Freeform 10"/>
          <p:cNvSpPr/>
          <p:nvPr/>
        </p:nvSpPr>
        <p:spPr>
          <a:xfrm>
            <a:off x="2406945" y="3298788"/>
            <a:ext cx="1695146" cy="520860"/>
          </a:xfrm>
          <a:custGeom>
            <a:avLst/>
            <a:gdLst>
              <a:gd name="connsiteX0" fmla="*/ 0 w 1446835"/>
              <a:gd name="connsiteY0" fmla="*/ 0 h 469083"/>
              <a:gd name="connsiteX1" fmla="*/ 567159 w 1446835"/>
              <a:gd name="connsiteY1" fmla="*/ 416688 h 469083"/>
              <a:gd name="connsiteX2" fmla="*/ 1446835 w 1446835"/>
              <a:gd name="connsiteY2" fmla="*/ 462987 h 469083"/>
            </a:gdLst>
            <a:ahLst/>
            <a:cxnLst>
              <a:cxn ang="0">
                <a:pos x="connsiteX0" y="connsiteY0"/>
              </a:cxn>
              <a:cxn ang="0">
                <a:pos x="connsiteX1" y="connsiteY1"/>
              </a:cxn>
              <a:cxn ang="0">
                <a:pos x="connsiteX2" y="connsiteY2"/>
              </a:cxn>
            </a:cxnLst>
            <a:rect l="l" t="t" r="r" b="b"/>
            <a:pathLst>
              <a:path w="1446835" h="469083">
                <a:moveTo>
                  <a:pt x="0" y="0"/>
                </a:moveTo>
                <a:cubicBezTo>
                  <a:pt x="163010" y="169761"/>
                  <a:pt x="326020" y="339523"/>
                  <a:pt x="567159" y="416688"/>
                </a:cubicBezTo>
                <a:cubicBezTo>
                  <a:pt x="808298" y="493853"/>
                  <a:pt x="1446835" y="462987"/>
                  <a:pt x="1446835" y="462987"/>
                </a:cubicBezTo>
              </a:path>
            </a:pathLst>
          </a:custGeom>
          <a:noFill/>
          <a:ln w="508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294568" y="2738896"/>
            <a:ext cx="370614" cy="523220"/>
          </a:xfrm>
          <a:prstGeom prst="rect">
            <a:avLst/>
          </a:prstGeom>
          <a:noFill/>
        </p:spPr>
        <p:txBody>
          <a:bodyPr wrap="none" rtlCol="0">
            <a:spAutoFit/>
          </a:bodyPr>
          <a:lstStyle/>
          <a:p>
            <a:r>
              <a:rPr lang="en-US" sz="2800" dirty="0" smtClean="0"/>
              <a:t>X</a:t>
            </a:r>
            <a:endParaRPr lang="en-US" sz="2800" dirty="0"/>
          </a:p>
        </p:txBody>
      </p:sp>
      <p:sp>
        <p:nvSpPr>
          <p:cNvPr id="15" name="TextBox 14"/>
          <p:cNvSpPr txBox="1"/>
          <p:nvPr/>
        </p:nvSpPr>
        <p:spPr>
          <a:xfrm rot="16200000">
            <a:off x="6465028" y="2809403"/>
            <a:ext cx="2820930" cy="394788"/>
          </a:xfrm>
          <a:prstGeom prst="rect">
            <a:avLst/>
          </a:prstGeom>
          <a:solidFill>
            <a:schemeClr val="bg1">
              <a:lumMod val="75000"/>
            </a:schemeClr>
          </a:solidFill>
        </p:spPr>
        <p:txBody>
          <a:bodyPr wrap="square" rtlCol="0">
            <a:spAutoFit/>
          </a:bodyPr>
          <a:lstStyle/>
          <a:p>
            <a:pPr algn="ctr">
              <a:lnSpc>
                <a:spcPts val="2300"/>
              </a:lnSpc>
            </a:pPr>
            <a:r>
              <a:rPr lang="en-US" sz="2400" dirty="0" smtClean="0"/>
              <a:t>Input Vector</a:t>
            </a:r>
            <a:endParaRPr lang="en-US" sz="2400" dirty="0"/>
          </a:p>
        </p:txBody>
      </p:sp>
      <p:pic>
        <p:nvPicPr>
          <p:cNvPr id="12" name="Picture 11"/>
          <p:cNvPicPr>
            <a:picLocks noChangeAspect="1"/>
          </p:cNvPicPr>
          <p:nvPr/>
        </p:nvPicPr>
        <p:blipFill>
          <a:blip r:embed="rId3"/>
          <a:stretch>
            <a:fillRect/>
          </a:stretch>
        </p:blipFill>
        <p:spPr>
          <a:xfrm>
            <a:off x="237775" y="1063459"/>
            <a:ext cx="3601380" cy="2200603"/>
          </a:xfrm>
          <a:prstGeom prst="rect">
            <a:avLst/>
          </a:prstGeom>
        </p:spPr>
      </p:pic>
      <p:sp>
        <p:nvSpPr>
          <p:cNvPr id="18" name="Rectangle 17"/>
          <p:cNvSpPr/>
          <p:nvPr/>
        </p:nvSpPr>
        <p:spPr>
          <a:xfrm>
            <a:off x="4234498" y="1075709"/>
            <a:ext cx="2281522" cy="523220"/>
          </a:xfrm>
          <a:prstGeom prst="rect">
            <a:avLst/>
          </a:prstGeom>
        </p:spPr>
        <p:txBody>
          <a:bodyPr wrap="none">
            <a:spAutoFit/>
          </a:bodyPr>
          <a:lstStyle/>
          <a:p>
            <a:pPr>
              <a:spcAft>
                <a:spcPts val="1200"/>
              </a:spcAft>
            </a:pPr>
            <a:r>
              <a:rPr lang="en-US" altLang="zh-CN" sz="2800" dirty="0" smtClean="0">
                <a:solidFill>
                  <a:prstClr val="black"/>
                </a:solidFill>
                <a:ea typeface="Gill Sans" charset="0"/>
                <a:cs typeface="Gill Sans" charset="0"/>
              </a:rPr>
              <a:t>Weight</a:t>
            </a:r>
            <a:r>
              <a:rPr lang="zh-CN" altLang="en-US" sz="2800" dirty="0" smtClean="0">
                <a:solidFill>
                  <a:prstClr val="black"/>
                </a:solidFill>
                <a:ea typeface="Gill Sans" charset="0"/>
                <a:cs typeface="Gill Sans" charset="0"/>
              </a:rPr>
              <a:t> </a:t>
            </a:r>
            <a:r>
              <a:rPr lang="en-US" altLang="zh-CN" sz="2800" dirty="0" smtClean="0">
                <a:solidFill>
                  <a:prstClr val="black"/>
                </a:solidFill>
                <a:ea typeface="Gill Sans" charset="0"/>
                <a:cs typeface="Gill Sans" charset="0"/>
              </a:rPr>
              <a:t>Matrix</a:t>
            </a:r>
            <a:endParaRPr lang="zh-CN" altLang="en-US" sz="3200" dirty="0">
              <a:solidFill>
                <a:prstClr val="black"/>
              </a:solidFill>
              <a:ea typeface="Gill Sans" charset="0"/>
              <a:cs typeface="Gill Sans" charset="0"/>
            </a:endParaRPr>
          </a:p>
        </p:txBody>
      </p:sp>
      <p:sp>
        <p:nvSpPr>
          <p:cNvPr id="22" name="TextBox 21"/>
          <p:cNvSpPr txBox="1"/>
          <p:nvPr/>
        </p:nvSpPr>
        <p:spPr>
          <a:xfrm>
            <a:off x="8055312" y="2708119"/>
            <a:ext cx="389850" cy="584775"/>
          </a:xfrm>
          <a:prstGeom prst="rect">
            <a:avLst/>
          </a:prstGeom>
          <a:noFill/>
        </p:spPr>
        <p:txBody>
          <a:bodyPr wrap="none" rtlCol="0">
            <a:spAutoFit/>
          </a:bodyPr>
          <a:lstStyle/>
          <a:p>
            <a:r>
              <a:rPr lang="en-US" altLang="zh-CN" sz="3200" dirty="0" smtClean="0"/>
              <a:t>=</a:t>
            </a:r>
            <a:endParaRPr lang="en-US" sz="3200" dirty="0"/>
          </a:p>
        </p:txBody>
      </p:sp>
      <p:sp>
        <p:nvSpPr>
          <p:cNvPr id="23" name="TextBox 22"/>
          <p:cNvSpPr txBox="1"/>
          <p:nvPr/>
        </p:nvSpPr>
        <p:spPr>
          <a:xfrm rot="16200000">
            <a:off x="7214516" y="2803113"/>
            <a:ext cx="2820930" cy="394788"/>
          </a:xfrm>
          <a:prstGeom prst="rect">
            <a:avLst/>
          </a:prstGeom>
          <a:solidFill>
            <a:schemeClr val="accent2">
              <a:lumMod val="60000"/>
              <a:lumOff val="40000"/>
            </a:schemeClr>
          </a:solidFill>
        </p:spPr>
        <p:txBody>
          <a:bodyPr wrap="square" rtlCol="0">
            <a:spAutoFit/>
          </a:bodyPr>
          <a:lstStyle/>
          <a:p>
            <a:pPr algn="ctr">
              <a:lnSpc>
                <a:spcPts val="2300"/>
              </a:lnSpc>
            </a:pPr>
            <a:r>
              <a:rPr lang="en-US" altLang="zh-CN" sz="2400" dirty="0" smtClean="0"/>
              <a:t>Output</a:t>
            </a:r>
            <a:r>
              <a:rPr lang="zh-CN" altLang="en-US" sz="2400" dirty="0" smtClean="0"/>
              <a:t> </a:t>
            </a:r>
            <a:r>
              <a:rPr lang="en-US" sz="2400" dirty="0" smtClean="0"/>
              <a:t>Vector</a:t>
            </a:r>
            <a:endParaRPr lang="en-US" sz="2400" dirty="0"/>
          </a:p>
        </p:txBody>
      </p:sp>
      <p:sp>
        <p:nvSpPr>
          <p:cNvPr id="24" name="Oval 23"/>
          <p:cNvSpPr/>
          <p:nvPr/>
        </p:nvSpPr>
        <p:spPr>
          <a:xfrm>
            <a:off x="1000355" y="2876807"/>
            <a:ext cx="442913" cy="442913"/>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41441" y="4240378"/>
            <a:ext cx="2934179" cy="163972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1221812" y="3319720"/>
            <a:ext cx="148982" cy="94846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234498" y="5178698"/>
            <a:ext cx="2948371" cy="523220"/>
          </a:xfrm>
          <a:prstGeom prst="rect">
            <a:avLst/>
          </a:prstGeom>
          <a:noFill/>
        </p:spPr>
        <p:txBody>
          <a:bodyPr wrap="none" rtlCol="0">
            <a:spAutoFit/>
          </a:bodyPr>
          <a:lstStyle/>
          <a:p>
            <a:pPr marL="285750" indent="-285750">
              <a:buFont typeface="Arial" charset="0"/>
              <a:buChar char="•"/>
            </a:pPr>
            <a:r>
              <a:rPr lang="en-US" altLang="zh-CN" sz="2800" dirty="0" smtClean="0"/>
              <a:t>High</a:t>
            </a:r>
            <a:r>
              <a:rPr lang="zh-CN" altLang="en-US" sz="2800" dirty="0" smtClean="0"/>
              <a:t> </a:t>
            </a:r>
            <a:r>
              <a:rPr lang="en-US" altLang="zh-CN" sz="2800" dirty="0" smtClean="0"/>
              <a:t>redundancy</a:t>
            </a:r>
            <a:endParaRPr lang="en-US" sz="2800" dirty="0" smtClean="0"/>
          </a:p>
        </p:txBody>
      </p:sp>
      <p:pic>
        <p:nvPicPr>
          <p:cNvPr id="3" name="Picture 2"/>
          <p:cNvPicPr>
            <a:picLocks noChangeAspect="1"/>
          </p:cNvPicPr>
          <p:nvPr/>
        </p:nvPicPr>
        <p:blipFill>
          <a:blip r:embed="rId4"/>
          <a:stretch>
            <a:fillRect/>
          </a:stretch>
        </p:blipFill>
        <p:spPr>
          <a:xfrm>
            <a:off x="735609" y="4318137"/>
            <a:ext cx="2940011" cy="1512005"/>
          </a:xfrm>
          <a:prstGeom prst="rect">
            <a:avLst/>
          </a:prstGeom>
        </p:spPr>
      </p:pic>
    </p:spTree>
    <p:extLst>
      <p:ext uri="{BB962C8B-B14F-4D97-AF65-F5344CB8AC3E}">
        <p14:creationId xmlns:p14="http://schemas.microsoft.com/office/powerpoint/2010/main" val="1719082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300"/>
                                        <p:tgtEl>
                                          <p:spTgt spid="11"/>
                                        </p:tgtEl>
                                      </p:cBhvr>
                                    </p:animEffect>
                                  </p:childTnLst>
                                </p:cTn>
                              </p:par>
                            </p:childTnLst>
                          </p:cTn>
                        </p:par>
                        <p:par>
                          <p:cTn id="20" fill="hold">
                            <p:stCondLst>
                              <p:cond delay="3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21" grpId="0" animBg="1"/>
      <p:bldP spid="20" grpId="0" animBg="1"/>
      <p:bldP spid="11" grpId="0" animBg="1"/>
      <p:bldP spid="13" grpId="0"/>
      <p:bldP spid="15" grpId="0" animBg="1"/>
      <p:bldP spid="18" grpId="0"/>
      <p:bldP spid="18" grpId="1"/>
      <p:bldP spid="22" grpId="0"/>
      <p:bldP spid="23" grpId="0" animBg="1"/>
      <p:bldP spid="24" grpId="0" animBg="1"/>
      <p:bldP spid="25"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1800979597"/>
              </p:ext>
            </p:extLst>
          </p:nvPr>
        </p:nvGraphicFramePr>
        <p:xfrm>
          <a:off x="4234498" y="1598929"/>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Slide Number Placeholder 3"/>
          <p:cNvSpPr>
            <a:spLocks noGrp="1"/>
          </p:cNvSpPr>
          <p:nvPr>
            <p:ph type="sldNum" sz="quarter" idx="12"/>
          </p:nvPr>
        </p:nvSpPr>
        <p:spPr/>
        <p:txBody>
          <a:bodyPr/>
          <a:lstStyle/>
          <a:p>
            <a:fld id="{3AEBB9E2-618C-C54C-AE7B-41AE09FE051E}" type="slidenum">
              <a:rPr lang="en-US" smtClean="0"/>
              <a:t>4</a:t>
            </a:fld>
            <a:endParaRPr lang="en-US"/>
          </a:p>
        </p:txBody>
      </p:sp>
      <p:sp>
        <p:nvSpPr>
          <p:cNvPr id="5" name="TextBox 4"/>
          <p:cNvSpPr txBox="1"/>
          <p:nvPr/>
        </p:nvSpPr>
        <p:spPr>
          <a:xfrm>
            <a:off x="202021" y="212651"/>
            <a:ext cx="3482556" cy="646331"/>
          </a:xfrm>
          <a:prstGeom prst="rect">
            <a:avLst/>
          </a:prstGeom>
          <a:noFill/>
        </p:spPr>
        <p:txBody>
          <a:bodyPr wrap="none" rtlCol="0">
            <a:spAutoFit/>
          </a:bodyPr>
          <a:lstStyle/>
          <a:p>
            <a:r>
              <a:rPr lang="en-US" sz="3600" b="1" dirty="0" smtClean="0">
                <a:solidFill>
                  <a:schemeClr val="accent1">
                    <a:lumMod val="50000"/>
                  </a:schemeClr>
                </a:solidFill>
              </a:rPr>
              <a:t>Weight Pruning</a:t>
            </a:r>
            <a:r>
              <a:rPr lang="zh-CN" altLang="en-US" sz="3600" b="1" dirty="0" smtClean="0">
                <a:solidFill>
                  <a:schemeClr val="accent1">
                    <a:lumMod val="50000"/>
                  </a:schemeClr>
                </a:solidFill>
              </a:rPr>
              <a:t> *</a:t>
            </a:r>
            <a:endParaRPr lang="en-US" sz="3600" b="1" dirty="0">
              <a:solidFill>
                <a:schemeClr val="accent1">
                  <a:lumMod val="50000"/>
                </a:schemeClr>
              </a:solidFill>
            </a:endParaRPr>
          </a:p>
        </p:txBody>
      </p:sp>
      <p:sp>
        <p:nvSpPr>
          <p:cNvPr id="19" name="Rectangle 18"/>
          <p:cNvSpPr/>
          <p:nvPr/>
        </p:nvSpPr>
        <p:spPr>
          <a:xfrm>
            <a:off x="4048359" y="4509114"/>
            <a:ext cx="3491661" cy="523220"/>
          </a:xfrm>
          <a:prstGeom prst="rect">
            <a:avLst/>
          </a:prstGeom>
        </p:spPr>
        <p:txBody>
          <a:bodyPr wrap="none">
            <a:spAutoFit/>
          </a:bodyPr>
          <a:lstStyle/>
          <a:p>
            <a:pPr>
              <a:spcAft>
                <a:spcPts val="1200"/>
              </a:spcAft>
            </a:pPr>
            <a:r>
              <a:rPr lang="en-US" altLang="zh-CN" sz="2800" dirty="0">
                <a:solidFill>
                  <a:prstClr val="black"/>
                </a:solidFill>
                <a:ea typeface="Gill Sans" charset="0"/>
                <a:cs typeface="Gill Sans" charset="0"/>
              </a:rPr>
              <a:t>|Weights|</a:t>
            </a:r>
            <a:r>
              <a:rPr lang="zh-CN" altLang="en-US" sz="2800" dirty="0">
                <a:solidFill>
                  <a:prstClr val="black"/>
                </a:solidFill>
                <a:ea typeface="Gill Sans" charset="0"/>
                <a:cs typeface="Gill Sans" charset="0"/>
              </a:rPr>
              <a:t> </a:t>
            </a:r>
            <a:r>
              <a:rPr lang="en-US" altLang="zh-CN" sz="2800" dirty="0" smtClean="0">
                <a:solidFill>
                  <a:prstClr val="black"/>
                </a:solidFill>
                <a:ea typeface="Gill Sans" charset="0"/>
                <a:cs typeface="Gill Sans" charset="0"/>
              </a:rPr>
              <a:t>&gt;</a:t>
            </a:r>
            <a:r>
              <a:rPr lang="zh-CN" altLang="en-US" sz="2800" dirty="0" smtClean="0">
                <a:solidFill>
                  <a:prstClr val="black"/>
                </a:solidFill>
                <a:ea typeface="Gill Sans" charset="0"/>
                <a:cs typeface="Gill Sans" charset="0"/>
              </a:rPr>
              <a:t> </a:t>
            </a:r>
            <a:r>
              <a:rPr lang="en-US" altLang="zh-CN" sz="2800" dirty="0">
                <a:solidFill>
                  <a:prstClr val="black"/>
                </a:solidFill>
                <a:ea typeface="Gill Sans" charset="0"/>
                <a:cs typeface="Gill Sans" charset="0"/>
              </a:rPr>
              <a:t>Threshold</a:t>
            </a:r>
            <a:endParaRPr lang="zh-CN" altLang="en-US" sz="3200" dirty="0">
              <a:solidFill>
                <a:prstClr val="black"/>
              </a:solidFill>
              <a:ea typeface="Gill Sans" charset="0"/>
              <a:cs typeface="Gill Sans" charset="0"/>
            </a:endParaRPr>
          </a:p>
        </p:txBody>
      </p:sp>
      <p:pic>
        <p:nvPicPr>
          <p:cNvPr id="16" name="Picture 15"/>
          <p:cNvPicPr>
            <a:picLocks noChangeAspect="1"/>
          </p:cNvPicPr>
          <p:nvPr/>
        </p:nvPicPr>
        <p:blipFill>
          <a:blip r:embed="rId3"/>
          <a:stretch>
            <a:fillRect/>
          </a:stretch>
        </p:blipFill>
        <p:spPr>
          <a:xfrm>
            <a:off x="237775" y="3842393"/>
            <a:ext cx="3601380" cy="2200603"/>
          </a:xfrm>
          <a:prstGeom prst="rect">
            <a:avLst/>
          </a:prstGeom>
        </p:spPr>
      </p:pic>
      <p:sp>
        <p:nvSpPr>
          <p:cNvPr id="31" name="TextBox 30"/>
          <p:cNvSpPr txBox="1"/>
          <p:nvPr/>
        </p:nvSpPr>
        <p:spPr>
          <a:xfrm>
            <a:off x="405113" y="6168386"/>
            <a:ext cx="6414641" cy="276999"/>
          </a:xfrm>
          <a:prstGeom prst="rect">
            <a:avLst/>
          </a:prstGeom>
          <a:noFill/>
        </p:spPr>
        <p:txBody>
          <a:bodyPr wrap="none" rtlCol="0">
            <a:spAutoFit/>
          </a:bodyPr>
          <a:lstStyle/>
          <a:p>
            <a:r>
              <a:rPr lang="zh-CN" altLang="en-US" sz="1200" dirty="0" smtClean="0"/>
              <a:t>* </a:t>
            </a:r>
            <a:r>
              <a:rPr lang="en-US" sz="1200" dirty="0" smtClean="0"/>
              <a:t>Han</a:t>
            </a:r>
            <a:r>
              <a:rPr lang="en-US" sz="1200" dirty="0"/>
              <a:t>, Song, et al. "Learning both weights and connections for efficient neural network." </a:t>
            </a:r>
            <a:r>
              <a:rPr lang="en-US" altLang="zh-CN" sz="1200" i="1" dirty="0" smtClean="0"/>
              <a:t>NIPS</a:t>
            </a:r>
            <a:r>
              <a:rPr lang="en-US" sz="1200" dirty="0" smtClean="0"/>
              <a:t>. </a:t>
            </a:r>
            <a:r>
              <a:rPr lang="en-US" sz="1200" dirty="0"/>
              <a:t>2015.</a:t>
            </a:r>
          </a:p>
        </p:txBody>
      </p:sp>
      <p:pic>
        <p:nvPicPr>
          <p:cNvPr id="34" name="Picture 33"/>
          <p:cNvPicPr>
            <a:picLocks noChangeAspect="1"/>
          </p:cNvPicPr>
          <p:nvPr/>
        </p:nvPicPr>
        <p:blipFill>
          <a:blip r:embed="rId4"/>
          <a:stretch>
            <a:fillRect/>
          </a:stretch>
        </p:blipFill>
        <p:spPr>
          <a:xfrm>
            <a:off x="237775" y="1063459"/>
            <a:ext cx="3601380" cy="2200603"/>
          </a:xfrm>
          <a:prstGeom prst="rect">
            <a:avLst/>
          </a:prstGeom>
        </p:spPr>
      </p:pic>
      <p:sp>
        <p:nvSpPr>
          <p:cNvPr id="6" name="Down Arrow 5"/>
          <p:cNvSpPr/>
          <p:nvPr/>
        </p:nvSpPr>
        <p:spPr>
          <a:xfrm>
            <a:off x="1743311" y="3374860"/>
            <a:ext cx="583201" cy="338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34498" y="1075709"/>
            <a:ext cx="2281522" cy="523220"/>
          </a:xfrm>
          <a:prstGeom prst="rect">
            <a:avLst/>
          </a:prstGeom>
        </p:spPr>
        <p:txBody>
          <a:bodyPr wrap="none">
            <a:spAutoFit/>
          </a:bodyPr>
          <a:lstStyle/>
          <a:p>
            <a:pPr>
              <a:spcAft>
                <a:spcPts val="1200"/>
              </a:spcAft>
            </a:pPr>
            <a:r>
              <a:rPr lang="en-US" altLang="zh-CN" sz="2800" dirty="0" smtClean="0">
                <a:solidFill>
                  <a:prstClr val="black"/>
                </a:solidFill>
                <a:ea typeface="Gill Sans" charset="0"/>
                <a:cs typeface="Gill Sans" charset="0"/>
              </a:rPr>
              <a:t>Weight</a:t>
            </a:r>
            <a:r>
              <a:rPr lang="zh-CN" altLang="en-US" sz="2800" dirty="0" smtClean="0">
                <a:solidFill>
                  <a:prstClr val="black"/>
                </a:solidFill>
                <a:ea typeface="Gill Sans" charset="0"/>
                <a:cs typeface="Gill Sans" charset="0"/>
              </a:rPr>
              <a:t> </a:t>
            </a:r>
            <a:r>
              <a:rPr lang="en-US" altLang="zh-CN" sz="2800" dirty="0" smtClean="0">
                <a:solidFill>
                  <a:prstClr val="black"/>
                </a:solidFill>
                <a:ea typeface="Gill Sans" charset="0"/>
                <a:cs typeface="Gill Sans" charset="0"/>
              </a:rPr>
              <a:t>Matrix</a:t>
            </a:r>
            <a:endParaRPr lang="zh-CN" altLang="en-US" sz="3200" dirty="0">
              <a:solidFill>
                <a:prstClr val="black"/>
              </a:solidFill>
              <a:ea typeface="Gill Sans" charset="0"/>
              <a:cs typeface="Gill Sans"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1412756685"/>
              </p:ext>
            </p:extLst>
          </p:nvPr>
        </p:nvGraphicFramePr>
        <p:xfrm>
          <a:off x="4234498" y="1598929"/>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22403563"/>
              </p:ext>
            </p:extLst>
          </p:nvPr>
        </p:nvGraphicFramePr>
        <p:xfrm>
          <a:off x="4234498" y="1598929"/>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2" name="Rectangle 31"/>
          <p:cNvSpPr/>
          <p:nvPr/>
        </p:nvSpPr>
        <p:spPr>
          <a:xfrm>
            <a:off x="4451535" y="5320861"/>
            <a:ext cx="3883692" cy="523220"/>
          </a:xfrm>
          <a:prstGeom prst="rect">
            <a:avLst/>
          </a:prstGeom>
        </p:spPr>
        <p:txBody>
          <a:bodyPr wrap="none">
            <a:spAutoFit/>
          </a:bodyPr>
          <a:lstStyle/>
          <a:p>
            <a:pPr>
              <a:spcAft>
                <a:spcPts val="1200"/>
              </a:spcAft>
            </a:pPr>
            <a:r>
              <a:rPr lang="en-US" altLang="zh-CN" sz="2800" dirty="0">
                <a:solidFill>
                  <a:prstClr val="black"/>
                </a:solidFill>
                <a:ea typeface="Gill Sans" charset="0"/>
                <a:cs typeface="Gill Sans" charset="0"/>
              </a:rPr>
              <a:t>C</a:t>
            </a:r>
            <a:r>
              <a:rPr lang="en-US" altLang="zh-CN" sz="2800" dirty="0" smtClean="0">
                <a:solidFill>
                  <a:prstClr val="black"/>
                </a:solidFill>
                <a:ea typeface="Gill Sans" charset="0"/>
                <a:cs typeface="Gill Sans" charset="0"/>
              </a:rPr>
              <a:t>omputation</a:t>
            </a:r>
            <a:r>
              <a:rPr lang="zh-CN" altLang="en-US" sz="2800" dirty="0" smtClean="0">
                <a:solidFill>
                  <a:prstClr val="black"/>
                </a:solidFill>
                <a:ea typeface="Gill Sans" charset="0"/>
                <a:cs typeface="Gill Sans" charset="0"/>
              </a:rPr>
              <a:t> </a:t>
            </a:r>
            <a:r>
              <a:rPr lang="en-US" altLang="zh-CN" sz="2800" dirty="0" smtClean="0">
                <a:solidFill>
                  <a:prstClr val="black"/>
                </a:solidFill>
                <a:ea typeface="Gill Sans" charset="0"/>
                <a:cs typeface="Gill Sans" charset="0"/>
              </a:rPr>
              <a:t>and</a:t>
            </a:r>
            <a:r>
              <a:rPr lang="zh-CN" altLang="en-US" sz="2800" dirty="0" smtClean="0">
                <a:solidFill>
                  <a:prstClr val="black"/>
                </a:solidFill>
                <a:ea typeface="Gill Sans" charset="0"/>
                <a:cs typeface="Gill Sans" charset="0"/>
              </a:rPr>
              <a:t> </a:t>
            </a:r>
            <a:r>
              <a:rPr lang="en-US" altLang="zh-CN" sz="2800" dirty="0" smtClean="0">
                <a:solidFill>
                  <a:prstClr val="black"/>
                </a:solidFill>
                <a:ea typeface="Gill Sans" charset="0"/>
                <a:cs typeface="Gill Sans" charset="0"/>
              </a:rPr>
              <a:t>storage</a:t>
            </a:r>
            <a:endParaRPr lang="zh-CN" altLang="en-US" sz="3200" dirty="0">
              <a:solidFill>
                <a:prstClr val="black"/>
              </a:solidFill>
              <a:ea typeface="Gill Sans" charset="0"/>
              <a:cs typeface="Gill Sans" charset="0"/>
            </a:endParaRPr>
          </a:p>
        </p:txBody>
      </p:sp>
      <p:cxnSp>
        <p:nvCxnSpPr>
          <p:cNvPr id="11" name="Straight Arrow Connector 10"/>
          <p:cNvCxnSpPr/>
          <p:nvPr/>
        </p:nvCxnSpPr>
        <p:spPr>
          <a:xfrm>
            <a:off x="4354255" y="5320861"/>
            <a:ext cx="0" cy="594552"/>
          </a:xfrm>
          <a:prstGeom prst="straightConnector1">
            <a:avLst/>
          </a:prstGeom>
          <a:ln w="63500">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75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780468" y="1855111"/>
            <a:ext cx="0" cy="3589267"/>
          </a:xfrm>
          <a:prstGeom prst="line">
            <a:avLst/>
          </a:prstGeom>
          <a:ln>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3AEBB9E2-618C-C54C-AE7B-41AE09FE051E}" type="slidenum">
              <a:rPr lang="en-US" smtClean="0"/>
              <a:t>5</a:t>
            </a:fld>
            <a:endParaRPr lang="en-US"/>
          </a:p>
        </p:txBody>
      </p:sp>
      <p:sp>
        <p:nvSpPr>
          <p:cNvPr id="5" name="TextBox 4"/>
          <p:cNvSpPr txBox="1"/>
          <p:nvPr/>
        </p:nvSpPr>
        <p:spPr>
          <a:xfrm>
            <a:off x="202021" y="212651"/>
            <a:ext cx="2271199" cy="646331"/>
          </a:xfrm>
          <a:prstGeom prst="rect">
            <a:avLst/>
          </a:prstGeom>
          <a:noFill/>
        </p:spPr>
        <p:txBody>
          <a:bodyPr wrap="none" rtlCol="0">
            <a:spAutoFit/>
          </a:bodyPr>
          <a:lstStyle/>
          <a:p>
            <a:r>
              <a:rPr lang="en-US" sz="3600" b="1" dirty="0" smtClean="0">
                <a:solidFill>
                  <a:schemeClr val="accent1">
                    <a:lumMod val="50000"/>
                  </a:schemeClr>
                </a:solidFill>
              </a:rPr>
              <a:t>Drawbacks</a:t>
            </a:r>
            <a:endParaRPr lang="en-US" sz="3600" b="1" dirty="0">
              <a:solidFill>
                <a:schemeClr val="accent1">
                  <a:lumMod val="50000"/>
                </a:schemeClr>
              </a:solidFill>
            </a:endParaRPr>
          </a:p>
        </p:txBody>
      </p:sp>
      <p:sp>
        <p:nvSpPr>
          <p:cNvPr id="16" name="TextBox 15"/>
          <p:cNvSpPr txBox="1"/>
          <p:nvPr/>
        </p:nvSpPr>
        <p:spPr>
          <a:xfrm>
            <a:off x="405115" y="1110643"/>
            <a:ext cx="5526769" cy="523220"/>
          </a:xfrm>
          <a:prstGeom prst="rect">
            <a:avLst/>
          </a:prstGeom>
          <a:noFill/>
        </p:spPr>
        <p:txBody>
          <a:bodyPr wrap="none" rtlCol="0">
            <a:spAutoFit/>
          </a:bodyPr>
          <a:lstStyle/>
          <a:p>
            <a:pPr marL="285750" indent="-285750">
              <a:buFont typeface="Arial" charset="0"/>
              <a:buChar char="•"/>
            </a:pPr>
            <a:r>
              <a:rPr lang="en-US" altLang="zh-CN" sz="2800" dirty="0" smtClean="0"/>
              <a:t>Sparse</a:t>
            </a:r>
            <a:r>
              <a:rPr lang="zh-CN" altLang="en-US" sz="2800" dirty="0" smtClean="0"/>
              <a:t> </a:t>
            </a:r>
            <a:r>
              <a:rPr lang="en-US" altLang="zh-CN" sz="2800" dirty="0" smtClean="0"/>
              <a:t>format</a:t>
            </a:r>
            <a:r>
              <a:rPr lang="zh-CN" altLang="en-US" sz="2800" dirty="0" smtClean="0"/>
              <a:t> </a:t>
            </a:r>
            <a:r>
              <a:rPr lang="en-US" altLang="zh-CN" sz="2800" dirty="0" smtClean="0"/>
              <a:t>needs</a:t>
            </a:r>
            <a:r>
              <a:rPr lang="zh-CN" altLang="en-US" sz="2800" dirty="0" smtClean="0"/>
              <a:t> </a:t>
            </a:r>
            <a:r>
              <a:rPr lang="en-US" altLang="zh-CN" sz="2800" dirty="0" smtClean="0"/>
              <a:t>extra</a:t>
            </a:r>
            <a:r>
              <a:rPr lang="zh-CN" altLang="en-US" sz="2800" dirty="0" smtClean="0"/>
              <a:t> </a:t>
            </a:r>
            <a:r>
              <a:rPr lang="en-US" altLang="zh-CN" sz="2800" dirty="0" smtClean="0"/>
              <a:t>storage</a:t>
            </a:r>
            <a:endParaRPr lang="en-US" sz="2800" dirty="0" smtClean="0"/>
          </a:p>
        </p:txBody>
      </p:sp>
      <p:sp>
        <p:nvSpPr>
          <p:cNvPr id="18" name="Right Arrow 17"/>
          <p:cNvSpPr/>
          <p:nvPr/>
        </p:nvSpPr>
        <p:spPr>
          <a:xfrm>
            <a:off x="3671843" y="3180732"/>
            <a:ext cx="402447" cy="8448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2085944895"/>
              </p:ext>
            </p:extLst>
          </p:nvPr>
        </p:nvGraphicFramePr>
        <p:xfrm>
          <a:off x="5076217" y="2781043"/>
          <a:ext cx="3789676" cy="470155"/>
        </p:xfrm>
        <a:graphic>
          <a:graphicData uri="http://schemas.openxmlformats.org/drawingml/2006/table">
            <a:tbl>
              <a:tblPr firstRow="1" bandRow="1"/>
              <a:tblGrid>
                <a:gridCol w="344516"/>
                <a:gridCol w="344516"/>
                <a:gridCol w="344516"/>
                <a:gridCol w="344516"/>
                <a:gridCol w="344516"/>
                <a:gridCol w="344516"/>
                <a:gridCol w="344516"/>
                <a:gridCol w="344516"/>
                <a:gridCol w="344516"/>
                <a:gridCol w="344516"/>
                <a:gridCol w="34451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529747530"/>
              </p:ext>
            </p:extLst>
          </p:nvPr>
        </p:nvGraphicFramePr>
        <p:xfrm>
          <a:off x="5076213" y="3895995"/>
          <a:ext cx="3789676" cy="470155"/>
        </p:xfrm>
        <a:graphic>
          <a:graphicData uri="http://schemas.openxmlformats.org/drawingml/2006/table">
            <a:tbl>
              <a:tblPr firstRow="1" bandRow="1"/>
              <a:tblGrid>
                <a:gridCol w="344516"/>
                <a:gridCol w="344516"/>
                <a:gridCol w="344516"/>
                <a:gridCol w="344516"/>
                <a:gridCol w="344516"/>
                <a:gridCol w="344516"/>
                <a:gridCol w="344516"/>
                <a:gridCol w="344516"/>
                <a:gridCol w="344516"/>
                <a:gridCol w="344516"/>
                <a:gridCol w="34451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p>
                      <a:pPr algn="ctr"/>
                      <a:r>
                        <a:rPr lang="en-US" altLang="zh-CN" sz="2600" b="0" kern="1200" dirty="0" smtClean="0">
                          <a:solidFill>
                            <a:srgbClr val="000000"/>
                          </a:solidFill>
                          <a:latin typeface="Gill Sans MT"/>
                          <a:ea typeface="+mn-ea"/>
                          <a:cs typeface="+mn-cs"/>
                        </a:rPr>
                        <a:t>2</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p>
                      <a:pPr algn="ctr"/>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p>
                      <a:pPr algn="ctr"/>
                      <a:r>
                        <a:rPr lang="en-US" altLang="zh-CN" sz="2600" b="0" kern="1200" dirty="0" smtClean="0">
                          <a:solidFill>
                            <a:srgbClr val="000000"/>
                          </a:solidFill>
                          <a:latin typeface="Gill Sans MT"/>
                          <a:ea typeface="+mn-ea"/>
                          <a:cs typeface="+mn-cs"/>
                        </a:rPr>
                        <a:t>0</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c>
                  <a:txBody>
                    <a:bodyPr/>
                    <a:lstStyle/>
                    <a:p>
                      <a:pPr algn="ctr"/>
                      <a:r>
                        <a:rPr lang="en-US" altLang="zh-CN" sz="2600" b="0" kern="1200" dirty="0" smtClean="0">
                          <a:solidFill>
                            <a:srgbClr val="000000"/>
                          </a:solidFill>
                          <a:latin typeface="Gill Sans MT"/>
                          <a:ea typeface="+mn-ea"/>
                          <a:cs typeface="+mn-cs"/>
                        </a:rPr>
                        <a:t>1</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CCAD"/>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275353673"/>
              </p:ext>
            </p:extLst>
          </p:nvPr>
        </p:nvGraphicFramePr>
        <p:xfrm>
          <a:off x="545183" y="2192697"/>
          <a:ext cx="3024336" cy="2820930"/>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6</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7</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8</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4</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sz="2600" b="0" kern="1200" dirty="0" smtClean="0">
                          <a:solidFill>
                            <a:srgbClr val="000000"/>
                          </a:solidFill>
                          <a:latin typeface="Gill Sans MT"/>
                          <a:ea typeface="+mn-ea"/>
                          <a:cs typeface="+mn-cs"/>
                        </a:rPr>
                        <a:t>3</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5</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r>
                        <a:rPr lang="en-US" altLang="zh-CN" sz="2600" b="0" kern="1200" dirty="0" smtClean="0">
                          <a:solidFill>
                            <a:srgbClr val="000000"/>
                          </a:solidFill>
                          <a:latin typeface="Gill Sans MT"/>
                          <a:ea typeface="+mn-ea"/>
                          <a:cs typeface="+mn-cs"/>
                        </a:rPr>
                        <a:t>9</a:t>
                      </a:r>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marL="0" algn="ctr" defTabSz="914400" rtl="0" eaLnBrk="1" latinLnBrk="0" hangingPunct="1"/>
                      <a:endParaRPr lang="en-US" sz="2600" b="0" kern="1200" dirty="0">
                        <a:solidFill>
                          <a:srgbClr val="000000"/>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6" name="TextBox 25"/>
          <p:cNvSpPr txBox="1"/>
          <p:nvPr/>
        </p:nvSpPr>
        <p:spPr>
          <a:xfrm>
            <a:off x="4150020" y="1754772"/>
            <a:ext cx="1867947" cy="523220"/>
          </a:xfrm>
          <a:prstGeom prst="rect">
            <a:avLst/>
          </a:prstGeom>
          <a:noFill/>
        </p:spPr>
        <p:txBody>
          <a:bodyPr wrap="none" rtlCol="0">
            <a:spAutoFit/>
          </a:bodyPr>
          <a:lstStyle/>
          <a:p>
            <a:r>
              <a:rPr lang="en-US" altLang="zh-CN" sz="2800" dirty="0" smtClean="0"/>
              <a:t>CSR</a:t>
            </a:r>
            <a:r>
              <a:rPr lang="zh-CN" altLang="en-US" sz="2800" dirty="0" smtClean="0"/>
              <a:t> </a:t>
            </a:r>
            <a:r>
              <a:rPr lang="en-US" altLang="zh-CN" sz="2800" dirty="0" smtClean="0"/>
              <a:t>Format</a:t>
            </a:r>
            <a:endParaRPr lang="en-US" sz="2800" dirty="0" smtClean="0"/>
          </a:p>
        </p:txBody>
      </p:sp>
      <p:sp>
        <p:nvSpPr>
          <p:cNvPr id="27" name="TextBox 26"/>
          <p:cNvSpPr txBox="1"/>
          <p:nvPr/>
        </p:nvSpPr>
        <p:spPr>
          <a:xfrm>
            <a:off x="4150020" y="2754510"/>
            <a:ext cx="654346" cy="523220"/>
          </a:xfrm>
          <a:prstGeom prst="rect">
            <a:avLst/>
          </a:prstGeom>
          <a:noFill/>
        </p:spPr>
        <p:txBody>
          <a:bodyPr wrap="none" rtlCol="0">
            <a:spAutoFit/>
          </a:bodyPr>
          <a:lstStyle/>
          <a:p>
            <a:r>
              <a:rPr lang="en-US" altLang="zh-CN" sz="2800" dirty="0" smtClean="0"/>
              <a:t>A</a:t>
            </a:r>
            <a:r>
              <a:rPr lang="zh-CN" altLang="en-US" sz="2800" dirty="0" smtClean="0"/>
              <a:t> </a:t>
            </a:r>
            <a:r>
              <a:rPr lang="en-US" altLang="zh-CN" sz="2800" dirty="0" smtClean="0"/>
              <a:t>=</a:t>
            </a:r>
            <a:endParaRPr lang="en-US" sz="2800" dirty="0" smtClean="0"/>
          </a:p>
        </p:txBody>
      </p:sp>
      <p:sp>
        <p:nvSpPr>
          <p:cNvPr id="28" name="TextBox 27"/>
          <p:cNvSpPr txBox="1"/>
          <p:nvPr/>
        </p:nvSpPr>
        <p:spPr>
          <a:xfrm>
            <a:off x="4150020" y="3834308"/>
            <a:ext cx="762068" cy="523220"/>
          </a:xfrm>
          <a:prstGeom prst="rect">
            <a:avLst/>
          </a:prstGeom>
          <a:noFill/>
        </p:spPr>
        <p:txBody>
          <a:bodyPr wrap="none" rtlCol="0">
            <a:spAutoFit/>
          </a:bodyPr>
          <a:lstStyle/>
          <a:p>
            <a:r>
              <a:rPr lang="en-US" altLang="zh-CN" sz="2800" dirty="0" smtClean="0"/>
              <a:t>JA</a:t>
            </a:r>
            <a:r>
              <a:rPr lang="zh-CN" altLang="en-US" sz="2800" dirty="0" smtClean="0"/>
              <a:t> </a:t>
            </a:r>
            <a:r>
              <a:rPr lang="en-US" altLang="zh-CN" sz="2800" dirty="0" smtClean="0"/>
              <a:t>=</a:t>
            </a:r>
            <a:endParaRPr lang="en-US" sz="2800" dirty="0" smtClean="0"/>
          </a:p>
        </p:txBody>
      </p:sp>
      <p:sp>
        <p:nvSpPr>
          <p:cNvPr id="29" name="TextBox 28"/>
          <p:cNvSpPr txBox="1"/>
          <p:nvPr/>
        </p:nvSpPr>
        <p:spPr>
          <a:xfrm>
            <a:off x="4167974" y="4722306"/>
            <a:ext cx="744114" cy="523220"/>
          </a:xfrm>
          <a:prstGeom prst="rect">
            <a:avLst/>
          </a:prstGeom>
          <a:noFill/>
        </p:spPr>
        <p:txBody>
          <a:bodyPr wrap="none" rtlCol="0">
            <a:spAutoFit/>
          </a:bodyPr>
          <a:lstStyle/>
          <a:p>
            <a:r>
              <a:rPr lang="en-US" altLang="zh-CN" sz="2800" dirty="0" smtClean="0">
                <a:solidFill>
                  <a:schemeClr val="bg1">
                    <a:lumMod val="50000"/>
                  </a:schemeClr>
                </a:solidFill>
              </a:rPr>
              <a:t>IA</a:t>
            </a:r>
            <a:r>
              <a:rPr lang="zh-CN" altLang="en-US" sz="2800" dirty="0" smtClean="0">
                <a:solidFill>
                  <a:schemeClr val="bg1">
                    <a:lumMod val="50000"/>
                  </a:schemeClr>
                </a:solidFill>
              </a:rPr>
              <a:t> </a:t>
            </a:r>
            <a:r>
              <a:rPr lang="en-US" altLang="zh-CN" sz="2800" dirty="0" smtClean="0">
                <a:solidFill>
                  <a:schemeClr val="bg1">
                    <a:lumMod val="50000"/>
                  </a:schemeClr>
                </a:solidFill>
              </a:rPr>
              <a:t>=</a:t>
            </a:r>
            <a:endParaRPr lang="en-US" sz="2800" dirty="0" smtClean="0">
              <a:solidFill>
                <a:schemeClr val="bg1">
                  <a:lumMod val="50000"/>
                </a:schemeClr>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29001135"/>
              </p:ext>
            </p:extLst>
          </p:nvPr>
        </p:nvGraphicFramePr>
        <p:xfrm>
          <a:off x="5076217" y="4770727"/>
          <a:ext cx="2401028" cy="426379"/>
        </p:xfrm>
        <a:graphic>
          <a:graphicData uri="http://schemas.openxmlformats.org/drawingml/2006/table">
            <a:tbl>
              <a:tblPr firstRow="1" bandRow="1"/>
              <a:tblGrid>
                <a:gridCol w="343004"/>
                <a:gridCol w="343004"/>
                <a:gridCol w="343004"/>
                <a:gridCol w="343004"/>
                <a:gridCol w="343004"/>
                <a:gridCol w="343004"/>
                <a:gridCol w="343004"/>
              </a:tblGrid>
              <a:tr h="426379">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chemeClr val="bg1">
                              <a:lumMod val="50000"/>
                            </a:schemeClr>
                          </a:solidFill>
                          <a:latin typeface="Gill Sans MT"/>
                          <a:ea typeface="+mn-ea"/>
                          <a:cs typeface="+mn-cs"/>
                        </a:rPr>
                        <a:t>0</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chemeClr val="bg1">
                              <a:lumMod val="50000"/>
                            </a:schemeClr>
                          </a:solidFill>
                          <a:latin typeface="Gill Sans MT"/>
                          <a:ea typeface="+mn-ea"/>
                          <a:cs typeface="+mn-cs"/>
                        </a:rPr>
                        <a:t>2</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400" b="0" kern="1200" dirty="0" smtClean="0">
                          <a:solidFill>
                            <a:schemeClr val="bg1">
                              <a:lumMod val="50000"/>
                            </a:schemeClr>
                          </a:solidFill>
                          <a:latin typeface="Gill Sans MT"/>
                          <a:ea typeface="+mn-ea"/>
                          <a:cs typeface="+mn-cs"/>
                        </a:rPr>
                        <a:t>5</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chemeClr val="bg1">
                              <a:lumMod val="50000"/>
                            </a:schemeClr>
                          </a:solidFill>
                          <a:latin typeface="Gill Sans MT"/>
                          <a:ea typeface="+mn-ea"/>
                          <a:cs typeface="+mn-cs"/>
                        </a:rPr>
                        <a:t>6</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chemeClr val="bg1">
                              <a:lumMod val="50000"/>
                            </a:schemeClr>
                          </a:solidFill>
                          <a:latin typeface="Gill Sans MT"/>
                          <a:ea typeface="+mn-ea"/>
                          <a:cs typeface="+mn-cs"/>
                        </a:rPr>
                        <a:t>9</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chemeClr val="bg1">
                              <a:lumMod val="50000"/>
                            </a:schemeClr>
                          </a:solidFill>
                          <a:latin typeface="Gill Sans MT"/>
                          <a:ea typeface="+mn-ea"/>
                          <a:cs typeface="+mn-cs"/>
                        </a:rPr>
                        <a:t>9</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chemeClr val="bg1">
                              <a:lumMod val="50000"/>
                            </a:schemeClr>
                          </a:solidFill>
                          <a:latin typeface="Gill Sans MT"/>
                          <a:ea typeface="+mn-ea"/>
                          <a:cs typeface="+mn-cs"/>
                        </a:rPr>
                        <a:t>11</a:t>
                      </a:r>
                      <a:endParaRPr lang="en-US" sz="2400" b="0" kern="1200" dirty="0">
                        <a:solidFill>
                          <a:schemeClr val="bg1">
                            <a:lumMod val="50000"/>
                          </a:schemeClr>
                        </a:solidFill>
                        <a:latin typeface="Gill Sans M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1" name="TextBox 30"/>
          <p:cNvSpPr txBox="1"/>
          <p:nvPr/>
        </p:nvSpPr>
        <p:spPr>
          <a:xfrm>
            <a:off x="405115" y="5592623"/>
            <a:ext cx="5454635" cy="523220"/>
          </a:xfrm>
          <a:prstGeom prst="rect">
            <a:avLst/>
          </a:prstGeom>
          <a:noFill/>
        </p:spPr>
        <p:txBody>
          <a:bodyPr wrap="none" rtlCol="0">
            <a:spAutoFit/>
          </a:bodyPr>
          <a:lstStyle/>
          <a:p>
            <a:pPr marL="285750" indent="-285750">
              <a:buFont typeface="Arial" charset="0"/>
              <a:buChar char="•"/>
            </a:pPr>
            <a:r>
              <a:rPr lang="en-US" altLang="zh-CN" sz="2800" dirty="0" smtClean="0"/>
              <a:t>One</a:t>
            </a:r>
            <a:r>
              <a:rPr lang="zh-CN" altLang="en-US" sz="2800" dirty="0" smtClean="0"/>
              <a:t> </a:t>
            </a:r>
            <a:r>
              <a:rPr lang="en-US" altLang="zh-CN" sz="2800" dirty="0" smtClean="0"/>
              <a:t>column</a:t>
            </a:r>
            <a:r>
              <a:rPr lang="zh-CN" altLang="en-US" sz="2800" dirty="0" smtClean="0"/>
              <a:t> </a:t>
            </a:r>
            <a:r>
              <a:rPr lang="en-US" altLang="zh-CN" sz="2800" dirty="0" smtClean="0"/>
              <a:t>index</a:t>
            </a:r>
            <a:r>
              <a:rPr lang="zh-CN" altLang="en-US" sz="2800" dirty="0" smtClean="0"/>
              <a:t> </a:t>
            </a:r>
            <a:r>
              <a:rPr lang="en-US" altLang="zh-CN" sz="2800" dirty="0" smtClean="0"/>
              <a:t>for</a:t>
            </a:r>
            <a:r>
              <a:rPr lang="zh-CN" altLang="en-US" sz="2800" dirty="0" smtClean="0"/>
              <a:t> </a:t>
            </a:r>
            <a:r>
              <a:rPr lang="en-US" altLang="zh-CN" sz="2800" dirty="0" smtClean="0"/>
              <a:t>each</a:t>
            </a:r>
            <a:r>
              <a:rPr lang="zh-CN" altLang="en-US" sz="2800" dirty="0" smtClean="0"/>
              <a:t> </a:t>
            </a:r>
            <a:r>
              <a:rPr lang="en-US" altLang="zh-CN" sz="2800" dirty="0" smtClean="0"/>
              <a:t>weight</a:t>
            </a:r>
            <a:endParaRPr lang="en-US" sz="2800" dirty="0" smtClean="0"/>
          </a:p>
        </p:txBody>
      </p:sp>
      <p:sp>
        <p:nvSpPr>
          <p:cNvPr id="32" name="TextBox 31"/>
          <p:cNvSpPr txBox="1"/>
          <p:nvPr/>
        </p:nvSpPr>
        <p:spPr>
          <a:xfrm>
            <a:off x="7267090" y="2250236"/>
            <a:ext cx="1198341" cy="461665"/>
          </a:xfrm>
          <a:prstGeom prst="rect">
            <a:avLst/>
          </a:prstGeom>
          <a:noFill/>
        </p:spPr>
        <p:txBody>
          <a:bodyPr wrap="none" rtlCol="0">
            <a:spAutoFit/>
          </a:bodyPr>
          <a:lstStyle/>
          <a:p>
            <a:r>
              <a:rPr lang="en-US" altLang="zh-CN" sz="2400" dirty="0" smtClean="0"/>
              <a:t>Weights</a:t>
            </a:r>
            <a:endParaRPr lang="en-US" sz="2400" dirty="0" smtClean="0"/>
          </a:p>
        </p:txBody>
      </p:sp>
      <p:sp>
        <p:nvSpPr>
          <p:cNvPr id="33" name="TextBox 32"/>
          <p:cNvSpPr txBox="1"/>
          <p:nvPr/>
        </p:nvSpPr>
        <p:spPr>
          <a:xfrm>
            <a:off x="6704533" y="3418913"/>
            <a:ext cx="2161361" cy="461665"/>
          </a:xfrm>
          <a:prstGeom prst="rect">
            <a:avLst/>
          </a:prstGeom>
          <a:noFill/>
        </p:spPr>
        <p:txBody>
          <a:bodyPr wrap="none" rtlCol="0">
            <a:spAutoFit/>
          </a:bodyPr>
          <a:lstStyle/>
          <a:p>
            <a:r>
              <a:rPr lang="en-US" altLang="zh-CN" sz="2400" dirty="0" smtClean="0"/>
              <a:t>Column</a:t>
            </a:r>
            <a:r>
              <a:rPr lang="zh-CN" altLang="en-US" sz="2400" dirty="0" smtClean="0"/>
              <a:t> </a:t>
            </a:r>
            <a:r>
              <a:rPr lang="en-US" altLang="zh-CN" sz="2400" dirty="0" smtClean="0"/>
              <a:t>indexes</a:t>
            </a:r>
            <a:endParaRPr lang="en-US" sz="2400" dirty="0" smtClean="0"/>
          </a:p>
        </p:txBody>
      </p:sp>
      <p:graphicFrame>
        <p:nvGraphicFramePr>
          <p:cNvPr id="9" name="Table 8"/>
          <p:cNvGraphicFramePr>
            <a:graphicFrameLocks noGrp="1"/>
          </p:cNvGraphicFramePr>
          <p:nvPr>
            <p:extLst>
              <p:ext uri="{D42A27DB-BD31-4B8C-83A1-F6EECF244321}">
                <p14:modId xmlns:p14="http://schemas.microsoft.com/office/powerpoint/2010/main" val="1617077236"/>
              </p:ext>
            </p:extLst>
          </p:nvPr>
        </p:nvGraphicFramePr>
        <p:xfrm>
          <a:off x="545183" y="1688283"/>
          <a:ext cx="3024336" cy="470155"/>
        </p:xfrm>
        <a:graphic>
          <a:graphicData uri="http://schemas.openxmlformats.org/drawingml/2006/table">
            <a:tbl>
              <a:tblPr firstRow="1" bandRow="1"/>
              <a:tblGrid>
                <a:gridCol w="504056"/>
                <a:gridCol w="504056"/>
                <a:gridCol w="504056"/>
                <a:gridCol w="504056"/>
                <a:gridCol w="504056"/>
                <a:gridCol w="504056"/>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E7A77A"/>
                          </a:solidFill>
                          <a:latin typeface="Gill Sans MT"/>
                          <a:ea typeface="+mn-ea"/>
                          <a:cs typeface="+mn-cs"/>
                        </a:rPr>
                        <a:t>0</a:t>
                      </a:r>
                      <a:endParaRPr lang="en-US" sz="2600" b="0" kern="1200" dirty="0">
                        <a:solidFill>
                          <a:srgbClr val="E7A77A"/>
                        </a:solidFill>
                        <a:latin typeface="Gill Sans M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E7A77A"/>
                          </a:solidFill>
                          <a:latin typeface="Gill Sans MT"/>
                          <a:ea typeface="+mn-ea"/>
                          <a:cs typeface="+mn-cs"/>
                        </a:rPr>
                        <a:t>1</a:t>
                      </a:r>
                      <a:endParaRPr lang="en-US" sz="2600" b="0" kern="1200" dirty="0">
                        <a:solidFill>
                          <a:srgbClr val="E7A77A"/>
                        </a:solidFill>
                        <a:latin typeface="Gill Sans M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E7A77A"/>
                          </a:solidFill>
                          <a:latin typeface="Gill Sans MT"/>
                          <a:ea typeface="+mn-ea"/>
                          <a:cs typeface="+mn-cs"/>
                        </a:rPr>
                        <a:t>2</a:t>
                      </a:r>
                      <a:endParaRPr lang="en-US" sz="2600" b="0" kern="1200" dirty="0">
                        <a:solidFill>
                          <a:srgbClr val="E7A77A"/>
                        </a:solidFill>
                        <a:latin typeface="Gill Sans M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E7A77A"/>
                          </a:solidFill>
                          <a:latin typeface="Gill Sans MT"/>
                          <a:ea typeface="+mn-ea"/>
                          <a:cs typeface="+mn-cs"/>
                        </a:rPr>
                        <a:t>3</a:t>
                      </a:r>
                      <a:endParaRPr lang="en-US" sz="2600" b="0" kern="1200" dirty="0">
                        <a:solidFill>
                          <a:srgbClr val="E7A77A"/>
                        </a:solidFill>
                        <a:latin typeface="Gill Sans M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E7A77A"/>
                          </a:solidFill>
                          <a:latin typeface="Gill Sans MT"/>
                          <a:ea typeface="+mn-ea"/>
                          <a:cs typeface="+mn-cs"/>
                        </a:rPr>
                        <a:t>4</a:t>
                      </a:r>
                      <a:endParaRPr lang="en-US" sz="2600" b="0" kern="1200" dirty="0">
                        <a:solidFill>
                          <a:srgbClr val="E7A77A"/>
                        </a:solidFill>
                        <a:latin typeface="Gill Sans M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algn="ctr" defTabSz="914400" rtl="0" eaLnBrk="1" latinLnBrk="0" hangingPunct="1"/>
                      <a:r>
                        <a:rPr lang="en-US" altLang="zh-CN" sz="2600" b="0" kern="1200" dirty="0" smtClean="0">
                          <a:solidFill>
                            <a:srgbClr val="E7A77A"/>
                          </a:solidFill>
                          <a:latin typeface="Gill Sans MT"/>
                          <a:ea typeface="+mn-ea"/>
                          <a:cs typeface="+mn-cs"/>
                        </a:rPr>
                        <a:t>5</a:t>
                      </a:r>
                      <a:endParaRPr lang="en-US" sz="2600" b="0" kern="1200" dirty="0">
                        <a:solidFill>
                          <a:srgbClr val="E7A77A"/>
                        </a:solidFill>
                        <a:latin typeface="Gill Sans M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015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300"/>
                                        <p:tgtEl>
                                          <p:spTgt spid="18"/>
                                        </p:tgtEl>
                                      </p:cBhvr>
                                    </p:animEffect>
                                  </p:childTnLst>
                                </p:cTn>
                              </p:par>
                            </p:childTnLst>
                          </p:cTn>
                        </p:par>
                        <p:par>
                          <p:cTn id="16" fill="hold">
                            <p:stCondLst>
                              <p:cond delay="300"/>
                            </p:stCondLst>
                            <p:childTnLst>
                              <p:par>
                                <p:cTn id="17" presetID="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p:bldP spid="27" grpId="0"/>
      <p:bldP spid="28" grpId="0"/>
      <p:bldP spid="29"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ext uri="{D42A27DB-BD31-4B8C-83A1-F6EECF244321}">
                <p14:modId xmlns:p14="http://schemas.microsoft.com/office/powerpoint/2010/main" val="742357776"/>
              </p:ext>
            </p:extLst>
          </p:nvPr>
        </p:nvGraphicFramePr>
        <p:xfrm>
          <a:off x="977900" y="2667146"/>
          <a:ext cx="6680200" cy="3460433"/>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3AEBB9E2-618C-C54C-AE7B-41AE09FE051E}" type="slidenum">
              <a:rPr lang="en-US" smtClean="0"/>
              <a:t>6</a:t>
            </a:fld>
            <a:endParaRPr lang="en-US"/>
          </a:p>
        </p:txBody>
      </p:sp>
      <p:sp>
        <p:nvSpPr>
          <p:cNvPr id="5" name="TextBox 4"/>
          <p:cNvSpPr txBox="1"/>
          <p:nvPr/>
        </p:nvSpPr>
        <p:spPr>
          <a:xfrm>
            <a:off x="202021" y="212651"/>
            <a:ext cx="2271199" cy="646331"/>
          </a:xfrm>
          <a:prstGeom prst="rect">
            <a:avLst/>
          </a:prstGeom>
          <a:noFill/>
        </p:spPr>
        <p:txBody>
          <a:bodyPr wrap="none" rtlCol="0">
            <a:spAutoFit/>
          </a:bodyPr>
          <a:lstStyle/>
          <a:p>
            <a:r>
              <a:rPr lang="en-US" sz="3600" b="1" dirty="0" smtClean="0">
                <a:solidFill>
                  <a:schemeClr val="accent1">
                    <a:lumMod val="50000"/>
                  </a:schemeClr>
                </a:solidFill>
              </a:rPr>
              <a:t>Drawbacks</a:t>
            </a:r>
            <a:endParaRPr lang="en-US" sz="3600" b="1" dirty="0">
              <a:solidFill>
                <a:schemeClr val="accent1">
                  <a:lumMod val="50000"/>
                </a:schemeClr>
              </a:solidFill>
            </a:endParaRPr>
          </a:p>
        </p:txBody>
      </p:sp>
      <p:sp>
        <p:nvSpPr>
          <p:cNvPr id="16" name="TextBox 15"/>
          <p:cNvSpPr txBox="1"/>
          <p:nvPr/>
        </p:nvSpPr>
        <p:spPr>
          <a:xfrm>
            <a:off x="405115" y="882043"/>
            <a:ext cx="6729406" cy="1261884"/>
          </a:xfrm>
          <a:prstGeom prst="rect">
            <a:avLst/>
          </a:prstGeom>
          <a:noFill/>
        </p:spPr>
        <p:txBody>
          <a:bodyPr wrap="none" rtlCol="0">
            <a:spAutoFit/>
          </a:bodyPr>
          <a:lstStyle/>
          <a:p>
            <a:pPr marL="285750" indent="-285750">
              <a:buFont typeface="Arial" charset="0"/>
              <a:buChar char="•"/>
            </a:pPr>
            <a:r>
              <a:rPr lang="en-US" altLang="zh-CN" sz="2800" dirty="0" smtClean="0"/>
              <a:t>Execution</a:t>
            </a:r>
            <a:r>
              <a:rPr lang="zh-CN" altLang="en-US" sz="2800" dirty="0" smtClean="0"/>
              <a:t> </a:t>
            </a:r>
            <a:r>
              <a:rPr lang="en-US" altLang="zh-CN" sz="2800" dirty="0" smtClean="0"/>
              <a:t>time</a:t>
            </a:r>
            <a:r>
              <a:rPr lang="zh-CN" altLang="en-US" sz="2800" dirty="0" smtClean="0"/>
              <a:t> </a:t>
            </a:r>
            <a:r>
              <a:rPr lang="en-US" altLang="zh-CN" sz="2800" dirty="0" smtClean="0"/>
              <a:t>increase</a:t>
            </a:r>
          </a:p>
          <a:p>
            <a:pPr marL="800100" lvl="1" indent="-342900">
              <a:buFont typeface="Helvetica" charset="0"/>
              <a:buChar char="−"/>
            </a:pPr>
            <a:r>
              <a:rPr lang="en-US" altLang="zh-CN" sz="2400" dirty="0" smtClean="0"/>
              <a:t>Computation</a:t>
            </a:r>
            <a:r>
              <a:rPr lang="zh-CN" altLang="en-US" sz="2400" dirty="0" smtClean="0"/>
              <a:t> </a:t>
            </a:r>
            <a:r>
              <a:rPr lang="en-US" altLang="zh-CN" sz="2400" dirty="0" smtClean="0"/>
              <a:t>reduction</a:t>
            </a:r>
            <a:r>
              <a:rPr lang="zh-CN" altLang="en-US" sz="2400" dirty="0" smtClean="0"/>
              <a:t> </a:t>
            </a:r>
            <a:r>
              <a:rPr lang="en-US" altLang="zh-CN" sz="2400" dirty="0" smtClean="0"/>
              <a:t>not</a:t>
            </a:r>
            <a:r>
              <a:rPr lang="zh-CN" altLang="en-US" sz="2400" dirty="0" smtClean="0"/>
              <a:t> </a:t>
            </a:r>
            <a:r>
              <a:rPr lang="en-US" altLang="zh-CN" sz="2400" dirty="0" smtClean="0"/>
              <a:t>fully</a:t>
            </a:r>
            <a:r>
              <a:rPr lang="zh-CN" altLang="en-US" sz="2400" dirty="0" smtClean="0"/>
              <a:t> </a:t>
            </a:r>
            <a:r>
              <a:rPr lang="en-US" altLang="zh-CN" sz="2400" dirty="0" smtClean="0"/>
              <a:t>utilized</a:t>
            </a:r>
          </a:p>
          <a:p>
            <a:pPr marL="800100" lvl="1" indent="-342900">
              <a:buFont typeface="Helvetica" charset="0"/>
              <a:buChar char="−"/>
            </a:pPr>
            <a:r>
              <a:rPr lang="en-US" sz="2400" dirty="0" smtClean="0"/>
              <a:t>Extra computation for decoding sparse format</a:t>
            </a:r>
          </a:p>
        </p:txBody>
      </p:sp>
      <p:cxnSp>
        <p:nvCxnSpPr>
          <p:cNvPr id="3" name="Straight Connector 2"/>
          <p:cNvCxnSpPr/>
          <p:nvPr/>
        </p:nvCxnSpPr>
        <p:spPr>
          <a:xfrm>
            <a:off x="1384300" y="5003800"/>
            <a:ext cx="6121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2021" y="6127580"/>
            <a:ext cx="3077766" cy="307777"/>
          </a:xfrm>
          <a:prstGeom prst="rect">
            <a:avLst/>
          </a:prstGeom>
          <a:noFill/>
        </p:spPr>
        <p:txBody>
          <a:bodyPr wrap="none" rtlCol="0">
            <a:spAutoFit/>
          </a:bodyPr>
          <a:lstStyle/>
          <a:p>
            <a:r>
              <a:rPr lang="zh-CN" altLang="en-US" sz="1400" dirty="0" smtClean="0"/>
              <a:t>* </a:t>
            </a:r>
            <a:r>
              <a:rPr lang="en-US" altLang="zh-CN" sz="1400" dirty="0" err="1" smtClean="0"/>
              <a:t>AlexNet</a:t>
            </a:r>
            <a:r>
              <a:rPr lang="zh-CN" altLang="en-US" sz="1400" dirty="0" smtClean="0"/>
              <a:t> </a:t>
            </a:r>
            <a:r>
              <a:rPr lang="en-US" altLang="zh-CN" sz="1400" dirty="0" smtClean="0"/>
              <a:t>not</a:t>
            </a:r>
            <a:r>
              <a:rPr lang="zh-CN" altLang="en-US" sz="1400" dirty="0" smtClean="0"/>
              <a:t> </a:t>
            </a:r>
            <a:r>
              <a:rPr lang="en-US" altLang="zh-CN" sz="1400" dirty="0" smtClean="0"/>
              <a:t>tested</a:t>
            </a:r>
            <a:r>
              <a:rPr lang="zh-CN" altLang="en-US" sz="1400" dirty="0" smtClean="0"/>
              <a:t> </a:t>
            </a:r>
            <a:r>
              <a:rPr lang="en-US" altLang="zh-CN" sz="1400" dirty="0" smtClean="0"/>
              <a:t>on</a:t>
            </a:r>
            <a:r>
              <a:rPr lang="zh-CN" altLang="en-US" sz="1400" dirty="0" smtClean="0"/>
              <a:t> </a:t>
            </a:r>
            <a:r>
              <a:rPr lang="en-US" altLang="zh-CN" sz="1400" dirty="0"/>
              <a:t>m</a:t>
            </a:r>
            <a:r>
              <a:rPr lang="en-US" altLang="zh-CN" sz="1400" dirty="0" smtClean="0"/>
              <a:t>icrocontroller</a:t>
            </a:r>
            <a:endParaRPr lang="en-US" sz="1400" dirty="0"/>
          </a:p>
        </p:txBody>
      </p:sp>
      <p:sp>
        <p:nvSpPr>
          <p:cNvPr id="8" name="TextBox 7"/>
          <p:cNvSpPr txBox="1"/>
          <p:nvPr/>
        </p:nvSpPr>
        <p:spPr>
          <a:xfrm>
            <a:off x="405115" y="2143927"/>
            <a:ext cx="1881477" cy="523220"/>
          </a:xfrm>
          <a:prstGeom prst="rect">
            <a:avLst/>
          </a:prstGeom>
          <a:noFill/>
        </p:spPr>
        <p:txBody>
          <a:bodyPr wrap="none" rtlCol="0">
            <a:spAutoFit/>
          </a:bodyPr>
          <a:lstStyle/>
          <a:p>
            <a:pPr marL="285750" indent="-285750">
              <a:buFont typeface="Arial" charset="0"/>
              <a:buChar char="•"/>
            </a:pPr>
            <a:r>
              <a:rPr lang="en-US" altLang="zh-CN" sz="2800" dirty="0" err="1" smtClean="0"/>
              <a:t>AlexNet</a:t>
            </a:r>
            <a:r>
              <a:rPr lang="zh-CN" altLang="en-US" sz="2800" dirty="0" smtClean="0"/>
              <a:t> *</a:t>
            </a:r>
            <a:endParaRPr lang="en-US" sz="2400" dirty="0" smtClean="0"/>
          </a:p>
        </p:txBody>
      </p:sp>
      <p:sp>
        <p:nvSpPr>
          <p:cNvPr id="7" name="TextBox 6"/>
          <p:cNvSpPr txBox="1"/>
          <p:nvPr/>
        </p:nvSpPr>
        <p:spPr>
          <a:xfrm>
            <a:off x="7467600" y="4693334"/>
            <a:ext cx="1136850" cy="646331"/>
          </a:xfrm>
          <a:prstGeom prst="rect">
            <a:avLst/>
          </a:prstGeom>
          <a:noFill/>
        </p:spPr>
        <p:txBody>
          <a:bodyPr wrap="none" rtlCol="0">
            <a:spAutoFit/>
          </a:bodyPr>
          <a:lstStyle/>
          <a:p>
            <a:r>
              <a:rPr lang="en-US" altLang="zh-CN" dirty="0" smtClean="0"/>
              <a:t>Unpruned</a:t>
            </a:r>
          </a:p>
          <a:p>
            <a:r>
              <a:rPr lang="en-US" altLang="zh-CN" dirty="0" smtClean="0"/>
              <a:t>Baseline</a:t>
            </a:r>
            <a:endParaRPr lang="en-US" dirty="0"/>
          </a:p>
        </p:txBody>
      </p:sp>
      <p:sp>
        <p:nvSpPr>
          <p:cNvPr id="11" name="TextBox 10"/>
          <p:cNvSpPr txBox="1"/>
          <p:nvPr/>
        </p:nvSpPr>
        <p:spPr>
          <a:xfrm>
            <a:off x="1851306" y="5091501"/>
            <a:ext cx="631904" cy="400110"/>
          </a:xfrm>
          <a:prstGeom prst="rect">
            <a:avLst/>
          </a:prstGeom>
          <a:noFill/>
        </p:spPr>
        <p:txBody>
          <a:bodyPr wrap="none" rtlCol="0">
            <a:spAutoFit/>
          </a:bodyPr>
          <a:lstStyle/>
          <a:p>
            <a:r>
              <a:rPr lang="en-US" altLang="zh-CN" sz="2000" b="1" smtClean="0">
                <a:solidFill>
                  <a:srgbClr val="00B050"/>
                </a:solidFill>
              </a:rPr>
              <a:t>22%</a:t>
            </a:r>
            <a:endParaRPr lang="en-US" sz="2000" b="1">
              <a:solidFill>
                <a:srgbClr val="00B050"/>
              </a:solidFill>
            </a:endParaRPr>
          </a:p>
        </p:txBody>
      </p:sp>
      <p:sp>
        <p:nvSpPr>
          <p:cNvPr id="13" name="TextBox 12"/>
          <p:cNvSpPr txBox="1"/>
          <p:nvPr/>
        </p:nvSpPr>
        <p:spPr>
          <a:xfrm>
            <a:off x="3382016" y="4991099"/>
            <a:ext cx="631904" cy="400110"/>
          </a:xfrm>
          <a:prstGeom prst="rect">
            <a:avLst/>
          </a:prstGeom>
          <a:noFill/>
        </p:spPr>
        <p:txBody>
          <a:bodyPr wrap="none" rtlCol="0">
            <a:spAutoFit/>
          </a:bodyPr>
          <a:lstStyle/>
          <a:p>
            <a:r>
              <a:rPr lang="en-US" altLang="zh-CN" sz="2000" b="1" dirty="0" smtClean="0">
                <a:solidFill>
                  <a:srgbClr val="00B050"/>
                </a:solidFill>
              </a:rPr>
              <a:t>42%</a:t>
            </a:r>
            <a:endParaRPr lang="en-US" sz="2000" b="1" dirty="0">
              <a:solidFill>
                <a:srgbClr val="00B050"/>
              </a:solidFill>
            </a:endParaRPr>
          </a:p>
        </p:txBody>
      </p:sp>
      <p:sp>
        <p:nvSpPr>
          <p:cNvPr id="14" name="TextBox 13"/>
          <p:cNvSpPr txBox="1"/>
          <p:nvPr/>
        </p:nvSpPr>
        <p:spPr>
          <a:xfrm>
            <a:off x="4842516" y="4515990"/>
            <a:ext cx="761747" cy="400110"/>
          </a:xfrm>
          <a:prstGeom prst="rect">
            <a:avLst/>
          </a:prstGeom>
          <a:noFill/>
        </p:spPr>
        <p:txBody>
          <a:bodyPr wrap="none" rtlCol="0">
            <a:spAutoFit/>
          </a:bodyPr>
          <a:lstStyle/>
          <a:p>
            <a:r>
              <a:rPr lang="en-US" altLang="zh-CN" sz="2000" b="1" smtClean="0">
                <a:solidFill>
                  <a:srgbClr val="FF0000"/>
                </a:solidFill>
              </a:rPr>
              <a:t>125%</a:t>
            </a:r>
            <a:endParaRPr lang="en-US" sz="2000" b="1">
              <a:solidFill>
                <a:srgbClr val="FF0000"/>
              </a:solidFill>
            </a:endParaRPr>
          </a:p>
        </p:txBody>
      </p:sp>
      <p:sp>
        <p:nvSpPr>
          <p:cNvPr id="15" name="TextBox 14"/>
          <p:cNvSpPr txBox="1"/>
          <p:nvPr/>
        </p:nvSpPr>
        <p:spPr>
          <a:xfrm>
            <a:off x="6372774" y="3341219"/>
            <a:ext cx="761747" cy="400110"/>
          </a:xfrm>
          <a:prstGeom prst="rect">
            <a:avLst/>
          </a:prstGeom>
          <a:noFill/>
        </p:spPr>
        <p:txBody>
          <a:bodyPr wrap="none" rtlCol="0">
            <a:spAutoFit/>
          </a:bodyPr>
          <a:lstStyle/>
          <a:p>
            <a:r>
              <a:rPr lang="en-US" altLang="zh-CN" sz="2000" b="1" dirty="0" smtClean="0">
                <a:solidFill>
                  <a:srgbClr val="FF0000"/>
                </a:solidFill>
              </a:rPr>
              <a:t>334%</a:t>
            </a:r>
            <a:endParaRPr lang="en-US" sz="2000" b="1" dirty="0">
              <a:solidFill>
                <a:srgbClr val="FF0000"/>
              </a:solidFill>
            </a:endParaRPr>
          </a:p>
        </p:txBody>
      </p:sp>
    </p:spTree>
    <p:extLst>
      <p:ext uri="{BB962C8B-B14F-4D97-AF65-F5344CB8AC3E}">
        <p14:creationId xmlns:p14="http://schemas.microsoft.com/office/powerpoint/2010/main" val="5871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4" categoryIdx="0" bldStep="category"/>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graphicEl>
                                              <a:chart seriesIdx="-4" categoryIdx="1" bldStep="category"/>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graphicEl>
                                              <a:chart seriesIdx="-4" categoryIdx="2" bldStep="category"/>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graphicEl>
                                              <a:chart seriesIdx="-4" categoryIdx="3" bldStep="category"/>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category"/>
        </p:bldSub>
      </p:bldGraphic>
      <p:bldP spid="9" grpId="0"/>
      <p:bldP spid="8" grpId="0"/>
      <p:bldP spid="7" grpId="0"/>
      <p:bldP spid="11"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295687" y="1155475"/>
            <a:ext cx="3899113" cy="1077218"/>
          </a:xfrm>
          <a:prstGeom prst="rect">
            <a:avLst/>
          </a:prstGeom>
          <a:noFill/>
        </p:spPr>
        <p:txBody>
          <a:bodyPr wrap="square" rtlCol="0">
            <a:spAutoFit/>
          </a:bodyPr>
          <a:lstStyle/>
          <a:p>
            <a:pPr marL="285750" indent="-285750">
              <a:buFont typeface="Arial" charset="0"/>
              <a:buChar char="•"/>
            </a:pPr>
            <a:r>
              <a:rPr lang="en-US" altLang="zh-CN" sz="2400" dirty="0" smtClean="0"/>
              <a:t>Low</a:t>
            </a:r>
            <a:r>
              <a:rPr lang="zh-CN" altLang="en-US" sz="2400" dirty="0" smtClean="0"/>
              <a:t> </a:t>
            </a:r>
            <a:r>
              <a:rPr lang="en-US" altLang="zh-CN" sz="2400" dirty="0"/>
              <a:t>p</a:t>
            </a:r>
            <a:r>
              <a:rPr lang="en-US" altLang="zh-CN" sz="2400" dirty="0" smtClean="0"/>
              <a:t>arallelism</a:t>
            </a:r>
            <a:r>
              <a:rPr lang="zh-CN" altLang="en-US" sz="2400" dirty="0" smtClean="0"/>
              <a:t> </a:t>
            </a:r>
            <a:r>
              <a:rPr lang="en-US" altLang="zh-CN" sz="2400" dirty="0" smtClean="0"/>
              <a:t>-</a:t>
            </a:r>
            <a:r>
              <a:rPr lang="zh-CN" altLang="en-US" sz="2400" dirty="0" smtClean="0"/>
              <a:t> </a:t>
            </a:r>
            <a:r>
              <a:rPr lang="en-US" altLang="zh-CN" sz="2400" dirty="0" smtClean="0"/>
              <a:t>Micro.</a:t>
            </a:r>
          </a:p>
          <a:p>
            <a:pPr marL="914400" lvl="1" indent="-457200">
              <a:buFont typeface="Helvetica" charset="0"/>
              <a:buChar char="−"/>
            </a:pPr>
            <a:r>
              <a:rPr lang="en-US" altLang="zh-CN" sz="2000" dirty="0" smtClean="0"/>
              <a:t>No</a:t>
            </a:r>
            <a:r>
              <a:rPr lang="zh-CN" altLang="en-US" sz="2000" dirty="0" smtClean="0"/>
              <a:t> </a:t>
            </a:r>
            <a:r>
              <a:rPr lang="en-US" altLang="zh-CN" sz="2000" dirty="0" smtClean="0"/>
              <a:t>cache</a:t>
            </a:r>
          </a:p>
          <a:p>
            <a:pPr marL="914400" lvl="1" indent="-457200">
              <a:buFont typeface="Helvetica" charset="0"/>
              <a:buChar char="−"/>
            </a:pPr>
            <a:r>
              <a:rPr lang="en-US" altLang="zh-CN" sz="2000" dirty="0"/>
              <a:t>L</a:t>
            </a:r>
            <a:r>
              <a:rPr lang="en-US" sz="2000" dirty="0" smtClean="0"/>
              <a:t>ow </a:t>
            </a:r>
            <a:r>
              <a:rPr lang="en-US" sz="2000" dirty="0"/>
              <a:t>storage (~</a:t>
            </a:r>
            <a:r>
              <a:rPr lang="en-US" sz="2000" dirty="0" smtClean="0"/>
              <a:t>100</a:t>
            </a:r>
            <a:r>
              <a:rPr lang="zh-CN" altLang="en-US" sz="2000" dirty="0" smtClean="0"/>
              <a:t> </a:t>
            </a:r>
            <a:r>
              <a:rPr lang="en-US" sz="2000" dirty="0" smtClean="0"/>
              <a:t>KB)</a:t>
            </a:r>
            <a:endParaRPr lang="en-US" sz="2000" dirty="0"/>
          </a:p>
        </p:txBody>
      </p:sp>
      <p:sp>
        <p:nvSpPr>
          <p:cNvPr id="46" name="TextBox 45"/>
          <p:cNvSpPr txBox="1"/>
          <p:nvPr/>
        </p:nvSpPr>
        <p:spPr>
          <a:xfrm>
            <a:off x="5292219" y="4320508"/>
            <a:ext cx="3899114" cy="769441"/>
          </a:xfrm>
          <a:prstGeom prst="rect">
            <a:avLst/>
          </a:prstGeom>
          <a:noFill/>
        </p:spPr>
        <p:txBody>
          <a:bodyPr wrap="square" rtlCol="0">
            <a:spAutoFit/>
          </a:bodyPr>
          <a:lstStyle/>
          <a:p>
            <a:pPr marL="285750" indent="-285750">
              <a:buFont typeface="Arial" charset="0"/>
              <a:buChar char="•"/>
            </a:pPr>
            <a:r>
              <a:rPr lang="en-US" altLang="zh-CN" sz="2400" dirty="0" smtClean="0"/>
              <a:t>Moderate</a:t>
            </a:r>
            <a:r>
              <a:rPr lang="zh-CN" altLang="en-US" sz="2400" dirty="0" smtClean="0"/>
              <a:t> </a:t>
            </a:r>
            <a:r>
              <a:rPr lang="en-US" altLang="zh-CN" sz="2400" dirty="0"/>
              <a:t>p</a:t>
            </a:r>
            <a:r>
              <a:rPr lang="en-US" altLang="zh-CN" sz="2400" dirty="0" smtClean="0"/>
              <a:t>arallelism</a:t>
            </a:r>
            <a:r>
              <a:rPr lang="zh-CN" altLang="en-US" sz="2400" dirty="0" smtClean="0"/>
              <a:t> </a:t>
            </a:r>
            <a:r>
              <a:rPr lang="en-US" altLang="zh-CN" sz="2400" dirty="0" smtClean="0"/>
              <a:t>-</a:t>
            </a:r>
            <a:r>
              <a:rPr lang="zh-CN" altLang="en-US" sz="2400" dirty="0" smtClean="0"/>
              <a:t> </a:t>
            </a:r>
            <a:r>
              <a:rPr lang="en-US" altLang="zh-CN" sz="2400" dirty="0" smtClean="0"/>
              <a:t>CPU</a:t>
            </a:r>
          </a:p>
          <a:p>
            <a:pPr marL="914400" lvl="1" indent="-457200">
              <a:buFont typeface="Helvetica" charset="0"/>
              <a:buChar char="−"/>
            </a:pPr>
            <a:r>
              <a:rPr lang="en-US" altLang="zh-CN" sz="2000" dirty="0" smtClean="0"/>
              <a:t>ILP / MLP</a:t>
            </a:r>
          </a:p>
        </p:txBody>
      </p:sp>
      <p:sp>
        <p:nvSpPr>
          <p:cNvPr id="47" name="TextBox 46"/>
          <p:cNvSpPr txBox="1"/>
          <p:nvPr/>
        </p:nvSpPr>
        <p:spPr>
          <a:xfrm>
            <a:off x="5295687" y="2584103"/>
            <a:ext cx="3899114" cy="1384995"/>
          </a:xfrm>
          <a:prstGeom prst="rect">
            <a:avLst/>
          </a:prstGeom>
          <a:noFill/>
        </p:spPr>
        <p:txBody>
          <a:bodyPr wrap="square" rtlCol="0">
            <a:spAutoFit/>
          </a:bodyPr>
          <a:lstStyle/>
          <a:p>
            <a:pPr marL="285750" indent="-285750">
              <a:buFont typeface="Arial" charset="0"/>
              <a:buChar char="•"/>
            </a:pPr>
            <a:r>
              <a:rPr lang="en-US" altLang="zh-CN" sz="2400" dirty="0" smtClean="0"/>
              <a:t>High</a:t>
            </a:r>
            <a:r>
              <a:rPr lang="zh-CN" altLang="en-US" sz="2400" dirty="0" smtClean="0"/>
              <a:t> </a:t>
            </a:r>
            <a:r>
              <a:rPr lang="en-US" altLang="zh-CN" sz="2400" dirty="0"/>
              <a:t>p</a:t>
            </a:r>
            <a:r>
              <a:rPr lang="en-US" altLang="zh-CN" sz="2400" dirty="0" smtClean="0"/>
              <a:t>arallelism</a:t>
            </a:r>
            <a:r>
              <a:rPr lang="zh-CN" altLang="en-US" sz="2400" dirty="0" smtClean="0"/>
              <a:t> </a:t>
            </a:r>
            <a:r>
              <a:rPr lang="en-US" altLang="zh-CN" sz="2400" dirty="0" smtClean="0"/>
              <a:t>-</a:t>
            </a:r>
            <a:r>
              <a:rPr lang="zh-CN" altLang="en-US" sz="2400" dirty="0" smtClean="0"/>
              <a:t> </a:t>
            </a:r>
            <a:r>
              <a:rPr lang="en-US" altLang="zh-CN" sz="2400" dirty="0" smtClean="0"/>
              <a:t>GPU</a:t>
            </a:r>
          </a:p>
          <a:p>
            <a:pPr marL="914400" lvl="1" indent="-457200">
              <a:buFont typeface="Helvetica" charset="0"/>
              <a:buChar char="−"/>
            </a:pPr>
            <a:r>
              <a:rPr lang="en-US" altLang="zh-CN" sz="2000" dirty="0" smtClean="0"/>
              <a:t>TLP</a:t>
            </a:r>
          </a:p>
          <a:p>
            <a:pPr marL="914400" lvl="1" indent="-457200">
              <a:buFont typeface="Helvetica" charset="0"/>
              <a:buChar char="−"/>
            </a:pPr>
            <a:r>
              <a:rPr lang="en-US" altLang="zh-CN" sz="2000" dirty="0"/>
              <a:t>High bandwidth / long latency </a:t>
            </a:r>
            <a:r>
              <a:rPr lang="en-US" altLang="zh-CN" sz="2000" dirty="0" smtClean="0"/>
              <a:t>memory</a:t>
            </a:r>
          </a:p>
        </p:txBody>
      </p:sp>
      <p:sp>
        <p:nvSpPr>
          <p:cNvPr id="72" name="TextBox 71"/>
          <p:cNvSpPr txBox="1"/>
          <p:nvPr/>
        </p:nvSpPr>
        <p:spPr>
          <a:xfrm>
            <a:off x="3476119" y="3501792"/>
            <a:ext cx="1270463" cy="430887"/>
          </a:xfrm>
          <a:prstGeom prst="rect">
            <a:avLst/>
          </a:prstGeom>
          <a:noFill/>
        </p:spPr>
        <p:txBody>
          <a:bodyPr wrap="square" rtlCol="0">
            <a:spAutoFit/>
          </a:bodyPr>
          <a:lstStyle/>
          <a:p>
            <a:r>
              <a:rPr lang="en-US" altLang="zh-CN" sz="2200" dirty="0" smtClean="0"/>
              <a:t>CONV</a:t>
            </a:r>
            <a:endParaRPr lang="en-US" sz="2200" dirty="0"/>
          </a:p>
        </p:txBody>
      </p:sp>
      <p:cxnSp>
        <p:nvCxnSpPr>
          <p:cNvPr id="58" name="Straight Arrow Connector 57"/>
          <p:cNvCxnSpPr>
            <a:stCxn id="7" idx="3"/>
            <a:endCxn id="10" idx="1"/>
          </p:cNvCxnSpPr>
          <p:nvPr/>
        </p:nvCxnSpPr>
        <p:spPr>
          <a:xfrm>
            <a:off x="2032965" y="4860093"/>
            <a:ext cx="1157383" cy="1123"/>
          </a:xfrm>
          <a:prstGeom prst="straightConnector1">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 idx="2"/>
            <a:endCxn id="37" idx="0"/>
          </p:cNvCxnSpPr>
          <p:nvPr/>
        </p:nvCxnSpPr>
        <p:spPr>
          <a:xfrm>
            <a:off x="2604234" y="2991229"/>
            <a:ext cx="7422" cy="527728"/>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077238" y="3885301"/>
            <a:ext cx="1022831" cy="0"/>
          </a:xfrm>
          <a:prstGeom prst="straightConnector1">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828977" y="2464581"/>
            <a:ext cx="1011473" cy="0"/>
          </a:xfrm>
          <a:prstGeom prst="straightConnector1">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073168" y="3890496"/>
            <a:ext cx="1022831" cy="0"/>
          </a:xfrm>
          <a:prstGeom prst="straightConnector1">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49132" y="2464581"/>
            <a:ext cx="1022831" cy="0"/>
          </a:xfrm>
          <a:prstGeom prst="straightConnector1">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3AEBB9E2-618C-C54C-AE7B-41AE09FE051E}" type="slidenum">
              <a:rPr lang="en-US" smtClean="0"/>
              <a:t>7</a:t>
            </a:fld>
            <a:endParaRPr lang="en-US"/>
          </a:p>
        </p:txBody>
      </p:sp>
      <p:sp>
        <p:nvSpPr>
          <p:cNvPr id="5" name="TextBox 4"/>
          <p:cNvSpPr txBox="1"/>
          <p:nvPr/>
        </p:nvSpPr>
        <p:spPr>
          <a:xfrm>
            <a:off x="202021" y="212651"/>
            <a:ext cx="1530484" cy="646331"/>
          </a:xfrm>
          <a:prstGeom prst="rect">
            <a:avLst/>
          </a:prstGeom>
          <a:noFill/>
        </p:spPr>
        <p:txBody>
          <a:bodyPr wrap="none" rtlCol="0">
            <a:spAutoFit/>
          </a:bodyPr>
          <a:lstStyle/>
          <a:p>
            <a:r>
              <a:rPr lang="en-US" altLang="zh-CN" sz="3600" b="1" dirty="0" smtClean="0">
                <a:solidFill>
                  <a:schemeClr val="accent1">
                    <a:lumMod val="50000"/>
                  </a:schemeClr>
                </a:solidFill>
              </a:rPr>
              <a:t>Scalpel</a:t>
            </a:r>
            <a:endParaRPr lang="en-US" sz="3600" b="1" dirty="0">
              <a:solidFill>
                <a:schemeClr val="accent1">
                  <a:lumMod val="50000"/>
                </a:schemeClr>
              </a:solidFill>
            </a:endParaRPr>
          </a:p>
        </p:txBody>
      </p:sp>
      <p:sp>
        <p:nvSpPr>
          <p:cNvPr id="2" name="Rounded Rectangle 1"/>
          <p:cNvSpPr/>
          <p:nvPr/>
        </p:nvSpPr>
        <p:spPr>
          <a:xfrm>
            <a:off x="1701780" y="1109768"/>
            <a:ext cx="1804907" cy="42826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tx1"/>
                </a:solidFill>
              </a:rPr>
              <a:t>Trained</a:t>
            </a:r>
            <a:r>
              <a:rPr lang="zh-CN" altLang="en-US" sz="2200" dirty="0" smtClean="0">
                <a:solidFill>
                  <a:schemeClr val="tx1"/>
                </a:solidFill>
              </a:rPr>
              <a:t> </a:t>
            </a:r>
            <a:r>
              <a:rPr lang="en-US" altLang="zh-CN" sz="2200" dirty="0" smtClean="0">
                <a:solidFill>
                  <a:schemeClr val="tx1"/>
                </a:solidFill>
              </a:rPr>
              <a:t>DNN</a:t>
            </a:r>
            <a:endParaRPr lang="en-US" sz="2200" dirty="0">
              <a:solidFill>
                <a:schemeClr val="tx1"/>
              </a:solidFill>
            </a:endParaRPr>
          </a:p>
        </p:txBody>
      </p:sp>
      <p:sp>
        <p:nvSpPr>
          <p:cNvPr id="3" name="Diamond 2"/>
          <p:cNvSpPr/>
          <p:nvPr/>
        </p:nvSpPr>
        <p:spPr>
          <a:xfrm>
            <a:off x="1171899" y="1937933"/>
            <a:ext cx="2864670" cy="1053296"/>
          </a:xfrm>
          <a:prstGeom prst="diamond">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300"/>
              </a:lnSpc>
            </a:pPr>
            <a:r>
              <a:rPr lang="en-US" altLang="zh-CN" sz="2200" dirty="0" smtClean="0">
                <a:solidFill>
                  <a:schemeClr val="tx1"/>
                </a:solidFill>
              </a:rPr>
              <a:t>Hardware</a:t>
            </a:r>
          </a:p>
          <a:p>
            <a:pPr algn="ctr">
              <a:lnSpc>
                <a:spcPts val="2300"/>
              </a:lnSpc>
            </a:pPr>
            <a:r>
              <a:rPr lang="en-US" altLang="zh-CN" sz="2200" dirty="0" smtClean="0">
                <a:solidFill>
                  <a:schemeClr val="tx1"/>
                </a:solidFill>
              </a:rPr>
              <a:t>Parallelism</a:t>
            </a:r>
            <a:endParaRPr lang="en-US" sz="2200" dirty="0">
              <a:solidFill>
                <a:schemeClr val="tx1"/>
              </a:solidFill>
            </a:endParaRPr>
          </a:p>
        </p:txBody>
      </p:sp>
      <p:sp>
        <p:nvSpPr>
          <p:cNvPr id="7" name="Rectangle 6"/>
          <p:cNvSpPr/>
          <p:nvPr/>
        </p:nvSpPr>
        <p:spPr>
          <a:xfrm>
            <a:off x="93241" y="4414535"/>
            <a:ext cx="1939724" cy="891116"/>
          </a:xfrm>
          <a:prstGeom prst="rect">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SIMD-Aware</a:t>
            </a:r>
          </a:p>
          <a:p>
            <a:pPr algn="ctr"/>
            <a:r>
              <a:rPr lang="en-US" altLang="zh-CN" sz="2200" dirty="0">
                <a:solidFill>
                  <a:schemeClr val="tx1"/>
                </a:solidFill>
              </a:rPr>
              <a:t>Weight</a:t>
            </a:r>
            <a:r>
              <a:rPr lang="zh-CN" altLang="en-US" sz="2200" dirty="0">
                <a:solidFill>
                  <a:schemeClr val="tx1"/>
                </a:solidFill>
              </a:rPr>
              <a:t> </a:t>
            </a:r>
            <a:r>
              <a:rPr lang="en-US" altLang="zh-CN" sz="2200" dirty="0">
                <a:solidFill>
                  <a:schemeClr val="tx1"/>
                </a:solidFill>
              </a:rPr>
              <a:t>Pruning</a:t>
            </a:r>
            <a:endParaRPr lang="en-US" sz="2200" dirty="0">
              <a:solidFill>
                <a:schemeClr val="tx1"/>
              </a:solidFill>
            </a:endParaRPr>
          </a:p>
        </p:txBody>
      </p:sp>
      <p:sp>
        <p:nvSpPr>
          <p:cNvPr id="10" name="Rectangle 9"/>
          <p:cNvSpPr/>
          <p:nvPr/>
        </p:nvSpPr>
        <p:spPr>
          <a:xfrm>
            <a:off x="3190348" y="4415658"/>
            <a:ext cx="1939724" cy="891116"/>
          </a:xfrm>
          <a:prstGeom prst="rect">
            <a:avLst/>
          </a:prstGeom>
          <a:solidFill>
            <a:schemeClr val="accent2">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tx1"/>
                </a:solidFill>
              </a:rPr>
              <a:t>Node</a:t>
            </a:r>
            <a:r>
              <a:rPr lang="zh-CN" altLang="en-US" sz="2200" dirty="0" smtClean="0">
                <a:solidFill>
                  <a:schemeClr val="tx1"/>
                </a:solidFill>
              </a:rPr>
              <a:t> </a:t>
            </a:r>
            <a:r>
              <a:rPr lang="en-US" altLang="zh-CN" sz="2200" dirty="0" smtClean="0">
                <a:solidFill>
                  <a:schemeClr val="tx1"/>
                </a:solidFill>
              </a:rPr>
              <a:t>Pruning</a:t>
            </a:r>
            <a:endParaRPr lang="en-US" sz="2200" dirty="0">
              <a:solidFill>
                <a:schemeClr val="tx1"/>
              </a:solidFill>
            </a:endParaRPr>
          </a:p>
        </p:txBody>
      </p:sp>
      <p:cxnSp>
        <p:nvCxnSpPr>
          <p:cNvPr id="18" name="Straight Arrow Connector 17"/>
          <p:cNvCxnSpPr/>
          <p:nvPr/>
        </p:nvCxnSpPr>
        <p:spPr>
          <a:xfrm>
            <a:off x="452017" y="2457570"/>
            <a:ext cx="0" cy="194995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21675" y="2464581"/>
            <a:ext cx="0" cy="194995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1625595" y="3518957"/>
            <a:ext cx="1972121" cy="752832"/>
          </a:xfrm>
          <a:prstGeom prst="diamond">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300"/>
              </a:lnSpc>
            </a:pPr>
            <a:r>
              <a:rPr lang="en-US" altLang="zh-CN" sz="2200" dirty="0" smtClean="0">
                <a:solidFill>
                  <a:schemeClr val="tx1"/>
                </a:solidFill>
              </a:rPr>
              <a:t>Layer</a:t>
            </a:r>
            <a:r>
              <a:rPr lang="zh-CN" altLang="en-US" sz="2200" dirty="0" smtClean="0">
                <a:solidFill>
                  <a:schemeClr val="tx1"/>
                </a:solidFill>
              </a:rPr>
              <a:t> </a:t>
            </a:r>
            <a:r>
              <a:rPr lang="en-US" altLang="zh-CN" sz="2200" dirty="0" smtClean="0">
                <a:solidFill>
                  <a:schemeClr val="tx1"/>
                </a:solidFill>
              </a:rPr>
              <a:t>Type</a:t>
            </a:r>
            <a:endParaRPr lang="en-US" sz="2200" dirty="0">
              <a:solidFill>
                <a:schemeClr val="tx1"/>
              </a:solidFill>
            </a:endParaRPr>
          </a:p>
        </p:txBody>
      </p:sp>
      <p:cxnSp>
        <p:nvCxnSpPr>
          <p:cNvPr id="39" name="Straight Arrow Connector 38"/>
          <p:cNvCxnSpPr/>
          <p:nvPr/>
        </p:nvCxnSpPr>
        <p:spPr>
          <a:xfrm>
            <a:off x="1085868" y="3878495"/>
            <a:ext cx="0" cy="52923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080902" y="3878495"/>
            <a:ext cx="0" cy="52923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 idx="2"/>
            <a:endCxn id="3" idx="0"/>
          </p:cNvCxnSpPr>
          <p:nvPr/>
        </p:nvCxnSpPr>
        <p:spPr>
          <a:xfrm>
            <a:off x="2604234" y="1538032"/>
            <a:ext cx="0" cy="39990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604234" y="4860793"/>
            <a:ext cx="0" cy="94051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1680283" y="5797423"/>
            <a:ext cx="1855844" cy="42826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tx1"/>
                </a:solidFill>
              </a:rPr>
              <a:t>Pruned</a:t>
            </a:r>
            <a:r>
              <a:rPr lang="zh-CN" altLang="en-US" sz="2200" dirty="0" smtClean="0">
                <a:solidFill>
                  <a:schemeClr val="tx1"/>
                </a:solidFill>
              </a:rPr>
              <a:t> </a:t>
            </a:r>
            <a:r>
              <a:rPr lang="en-US" altLang="zh-CN" sz="2200" dirty="0" smtClean="0">
                <a:solidFill>
                  <a:schemeClr val="tx1"/>
                </a:solidFill>
              </a:rPr>
              <a:t>DNN</a:t>
            </a:r>
            <a:endParaRPr lang="en-US" sz="2200" dirty="0">
              <a:solidFill>
                <a:schemeClr val="tx1"/>
              </a:solidFill>
            </a:endParaRPr>
          </a:p>
        </p:txBody>
      </p:sp>
      <p:sp>
        <p:nvSpPr>
          <p:cNvPr id="67" name="TextBox 66"/>
          <p:cNvSpPr txBox="1"/>
          <p:nvPr/>
        </p:nvSpPr>
        <p:spPr>
          <a:xfrm>
            <a:off x="507055" y="2026683"/>
            <a:ext cx="816254" cy="430887"/>
          </a:xfrm>
          <a:prstGeom prst="rect">
            <a:avLst/>
          </a:prstGeom>
          <a:noFill/>
        </p:spPr>
        <p:txBody>
          <a:bodyPr wrap="square" rtlCol="0">
            <a:spAutoFit/>
          </a:bodyPr>
          <a:lstStyle/>
          <a:p>
            <a:r>
              <a:rPr lang="en-US" altLang="zh-CN" sz="2200" dirty="0"/>
              <a:t>Low</a:t>
            </a:r>
            <a:endParaRPr lang="en-US" sz="2200" dirty="0"/>
          </a:p>
        </p:txBody>
      </p:sp>
      <p:sp>
        <p:nvSpPr>
          <p:cNvPr id="68" name="TextBox 67"/>
          <p:cNvSpPr txBox="1"/>
          <p:nvPr/>
        </p:nvSpPr>
        <p:spPr>
          <a:xfrm>
            <a:off x="4093602" y="1988779"/>
            <a:ext cx="1109072" cy="430887"/>
          </a:xfrm>
          <a:prstGeom prst="rect">
            <a:avLst/>
          </a:prstGeom>
          <a:noFill/>
        </p:spPr>
        <p:txBody>
          <a:bodyPr wrap="square" rtlCol="0">
            <a:spAutoFit/>
          </a:bodyPr>
          <a:lstStyle/>
          <a:p>
            <a:r>
              <a:rPr lang="en-US" altLang="zh-CN" sz="2200" dirty="0" smtClean="0"/>
              <a:t>High</a:t>
            </a:r>
            <a:endParaRPr lang="en-US" sz="2200" dirty="0"/>
          </a:p>
        </p:txBody>
      </p:sp>
      <p:sp>
        <p:nvSpPr>
          <p:cNvPr id="70" name="TextBox 69"/>
          <p:cNvSpPr txBox="1"/>
          <p:nvPr/>
        </p:nvSpPr>
        <p:spPr>
          <a:xfrm>
            <a:off x="2611656" y="2900287"/>
            <a:ext cx="1815089" cy="430887"/>
          </a:xfrm>
          <a:prstGeom prst="rect">
            <a:avLst/>
          </a:prstGeom>
          <a:noFill/>
        </p:spPr>
        <p:txBody>
          <a:bodyPr wrap="square" rtlCol="0">
            <a:spAutoFit/>
          </a:bodyPr>
          <a:lstStyle/>
          <a:p>
            <a:r>
              <a:rPr lang="en-US" altLang="zh-CN" sz="2200" dirty="0" smtClean="0"/>
              <a:t>Moderate</a:t>
            </a:r>
            <a:endParaRPr lang="en-US" sz="2200" dirty="0"/>
          </a:p>
        </p:txBody>
      </p:sp>
      <p:sp>
        <p:nvSpPr>
          <p:cNvPr id="71" name="TextBox 70"/>
          <p:cNvSpPr txBox="1"/>
          <p:nvPr/>
        </p:nvSpPr>
        <p:spPr>
          <a:xfrm>
            <a:off x="1042559" y="3493322"/>
            <a:ext cx="509685" cy="430887"/>
          </a:xfrm>
          <a:prstGeom prst="rect">
            <a:avLst/>
          </a:prstGeom>
          <a:noFill/>
        </p:spPr>
        <p:txBody>
          <a:bodyPr wrap="square" rtlCol="0">
            <a:spAutoFit/>
          </a:bodyPr>
          <a:lstStyle/>
          <a:p>
            <a:r>
              <a:rPr lang="en-US" altLang="zh-CN" sz="2200" smtClean="0"/>
              <a:t>FC</a:t>
            </a:r>
            <a:endParaRPr lang="en-US" sz="2200" dirty="0"/>
          </a:p>
        </p:txBody>
      </p:sp>
    </p:spTree>
    <p:extLst>
      <p:ext uri="{BB962C8B-B14F-4D97-AF65-F5344CB8AC3E}">
        <p14:creationId xmlns:p14="http://schemas.microsoft.com/office/powerpoint/2010/main" val="12329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72" grpId="0"/>
      <p:bldP spid="7" grpId="0" animBg="1"/>
      <p:bldP spid="10" grpId="0" animBg="1"/>
      <p:bldP spid="37" grpId="0" animBg="1"/>
      <p:bldP spid="66" grpId="0" animBg="1"/>
      <p:bldP spid="67" grpId="0"/>
      <p:bldP spid="68" grpId="0"/>
      <p:bldP spid="70" grpId="0"/>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479403" y="972273"/>
            <a:ext cx="0" cy="37986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3AEBB9E2-618C-C54C-AE7B-41AE09FE051E}" type="slidenum">
              <a:rPr lang="en-US" smtClean="0"/>
              <a:t>8</a:t>
            </a:fld>
            <a:endParaRPr lang="en-US"/>
          </a:p>
        </p:txBody>
      </p:sp>
      <p:sp>
        <p:nvSpPr>
          <p:cNvPr id="5" name="TextBox 4"/>
          <p:cNvSpPr txBox="1"/>
          <p:nvPr/>
        </p:nvSpPr>
        <p:spPr>
          <a:xfrm>
            <a:off x="202021" y="212651"/>
            <a:ext cx="7751096" cy="646331"/>
          </a:xfrm>
          <a:prstGeom prst="rect">
            <a:avLst/>
          </a:prstGeom>
          <a:noFill/>
        </p:spPr>
        <p:txBody>
          <a:bodyPr wrap="none" rtlCol="0">
            <a:spAutoFit/>
          </a:bodyPr>
          <a:lstStyle/>
          <a:p>
            <a:r>
              <a:rPr lang="en-US" altLang="zh-CN" sz="3600" b="1" dirty="0" smtClean="0">
                <a:solidFill>
                  <a:schemeClr val="accent1">
                    <a:lumMod val="50000"/>
                  </a:schemeClr>
                </a:solidFill>
              </a:rPr>
              <a:t>Matrix-Vector</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Multiplication</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with</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SIMD</a:t>
            </a:r>
            <a:endParaRPr lang="en-US" sz="3600" b="1" dirty="0">
              <a:solidFill>
                <a:schemeClr val="accent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5961093"/>
              </p:ext>
            </p:extLst>
          </p:nvPr>
        </p:nvGraphicFramePr>
        <p:xfrm>
          <a:off x="527889" y="1598442"/>
          <a:ext cx="2749002" cy="2820930"/>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3</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1</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32988288"/>
              </p:ext>
            </p:extLst>
          </p:nvPr>
        </p:nvGraphicFramePr>
        <p:xfrm>
          <a:off x="3739942" y="1598444"/>
          <a:ext cx="449140" cy="2820930"/>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Box 10"/>
          <p:cNvSpPr txBox="1"/>
          <p:nvPr/>
        </p:nvSpPr>
        <p:spPr>
          <a:xfrm>
            <a:off x="3276892" y="2712505"/>
            <a:ext cx="397866" cy="584775"/>
          </a:xfrm>
          <a:prstGeom prst="rect">
            <a:avLst/>
          </a:prstGeom>
          <a:noFill/>
        </p:spPr>
        <p:txBody>
          <a:bodyPr wrap="none" rtlCol="0">
            <a:spAutoFit/>
          </a:bodyPr>
          <a:lstStyle/>
          <a:p>
            <a:pPr defTabSz="457200"/>
            <a:r>
              <a:rPr lang="en-US" sz="3200" dirty="0" smtClean="0">
                <a:solidFill>
                  <a:srgbClr val="000000"/>
                </a:solidFill>
                <a:latin typeface="Gill Sans MT"/>
              </a:rPr>
              <a:t>X</a:t>
            </a:r>
            <a:endParaRPr lang="en-US" sz="3200" dirty="0">
              <a:solidFill>
                <a:srgbClr val="000000"/>
              </a:solidFill>
              <a:latin typeface="Gill Sans MT"/>
            </a:endParaRPr>
          </a:p>
        </p:txBody>
      </p:sp>
      <p:sp>
        <p:nvSpPr>
          <p:cNvPr id="14" name="TextBox 13"/>
          <p:cNvSpPr txBox="1"/>
          <p:nvPr/>
        </p:nvSpPr>
        <p:spPr>
          <a:xfrm>
            <a:off x="405115" y="5685876"/>
            <a:ext cx="7622408" cy="523220"/>
          </a:xfrm>
          <a:prstGeom prst="rect">
            <a:avLst/>
          </a:prstGeom>
          <a:noFill/>
        </p:spPr>
        <p:txBody>
          <a:bodyPr wrap="none" rtlCol="0">
            <a:spAutoFit/>
          </a:bodyPr>
          <a:lstStyle/>
          <a:p>
            <a:pPr marL="285750" indent="-285750">
              <a:buFont typeface="Arial" charset="0"/>
              <a:buChar char="•"/>
            </a:pPr>
            <a:r>
              <a:rPr lang="en-US" altLang="zh-CN" sz="2800" dirty="0" smtClean="0"/>
              <a:t>SIMD</a:t>
            </a:r>
            <a:r>
              <a:rPr lang="zh-CN" altLang="en-US" sz="2800" dirty="0" smtClean="0"/>
              <a:t> </a:t>
            </a:r>
            <a:r>
              <a:rPr lang="en-US" altLang="zh-CN" sz="2800" dirty="0" smtClean="0"/>
              <a:t>benefits</a:t>
            </a:r>
            <a:r>
              <a:rPr lang="zh-CN" altLang="en-US" sz="2800" dirty="0" smtClean="0"/>
              <a:t> </a:t>
            </a:r>
            <a:r>
              <a:rPr lang="en-US" altLang="zh-CN" sz="2800" b="1" dirty="0" smtClean="0"/>
              <a:t>dense</a:t>
            </a:r>
            <a:r>
              <a:rPr lang="zh-CN" altLang="en-US" sz="2800" dirty="0" smtClean="0"/>
              <a:t> </a:t>
            </a:r>
            <a:r>
              <a:rPr lang="en-US" altLang="zh-CN" sz="2800" dirty="0" smtClean="0"/>
              <a:t>matrix-vector</a:t>
            </a:r>
            <a:r>
              <a:rPr lang="zh-CN" altLang="en-US" sz="2800" dirty="0" smtClean="0"/>
              <a:t> </a:t>
            </a:r>
            <a:r>
              <a:rPr lang="en-US" altLang="zh-CN" sz="2800" dirty="0" smtClean="0"/>
              <a:t>multiplication</a:t>
            </a:r>
            <a:endParaRPr lang="en-US" sz="2800" dirty="0" smtClean="0"/>
          </a:p>
        </p:txBody>
      </p:sp>
      <p:graphicFrame>
        <p:nvGraphicFramePr>
          <p:cNvPr id="17" name="Table 16"/>
          <p:cNvGraphicFramePr>
            <a:graphicFrameLocks noGrp="1"/>
          </p:cNvGraphicFramePr>
          <p:nvPr>
            <p:extLst>
              <p:ext uri="{D42A27DB-BD31-4B8C-83A1-F6EECF244321}">
                <p14:modId xmlns:p14="http://schemas.microsoft.com/office/powerpoint/2010/main" val="105737956"/>
              </p:ext>
            </p:extLst>
          </p:nvPr>
        </p:nvGraphicFramePr>
        <p:xfrm>
          <a:off x="527888" y="1598442"/>
          <a:ext cx="2749002" cy="2820930"/>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4</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chemeClr val="bg1">
                              <a:lumMod val="85000"/>
                            </a:schemeClr>
                          </a:solidFill>
                          <a:latin typeface="Gill Sans MT" charset="0"/>
                          <a:ea typeface="Gill Sans MT" charset="0"/>
                          <a:cs typeface="Gill Sans MT" charset="0"/>
                        </a:rPr>
                        <a:t>4</a:t>
                      </a:r>
                      <a:endParaRPr lang="en-US" sz="2600" b="0" kern="1200" dirty="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chemeClr val="bg1">
                              <a:lumMod val="85000"/>
                            </a:schemeClr>
                          </a:solidFill>
                          <a:latin typeface="Gill Sans MT" charset="0"/>
                          <a:ea typeface="Gill Sans MT" charset="0"/>
                          <a:cs typeface="Gill Sans MT" charset="0"/>
                        </a:rPr>
                        <a:t>3</a:t>
                      </a:r>
                      <a:endParaRPr lang="en-US" sz="2600" b="0" kern="1200" dirty="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chemeClr val="bg1">
                              <a:lumMod val="85000"/>
                            </a:schemeClr>
                          </a:solidFill>
                          <a:latin typeface="Gill Sans MT" charset="0"/>
                          <a:ea typeface="Gill Sans MT" charset="0"/>
                          <a:cs typeface="Gill Sans MT" charset="0"/>
                        </a:rPr>
                        <a:t>1</a:t>
                      </a:r>
                      <a:endParaRPr lang="en-US" sz="2600" b="0" kern="1200" dirty="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2</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chemeClr val="bg1">
                              <a:lumMod val="85000"/>
                            </a:schemeClr>
                          </a:solidFill>
                          <a:latin typeface="Gill Sans MT" charset="0"/>
                          <a:ea typeface="Gill Sans MT" charset="0"/>
                          <a:cs typeface="Gill Sans MT" charset="0"/>
                        </a:rPr>
                        <a:t>0</a:t>
                      </a:r>
                      <a:endParaRPr lang="en-US" sz="2600" b="0" kern="1200" dirty="0" smtClean="0">
                        <a:solidFill>
                          <a:schemeClr val="bg1">
                            <a:lumMod val="85000"/>
                          </a:schemeClr>
                        </a:solidFill>
                        <a:latin typeface="Gill Sans MT" charset="0"/>
                        <a:ea typeface="Gill Sans MT" charset="0"/>
                        <a:cs typeface="Gill Sans MT" charset="0"/>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2" name="TextBox 21"/>
          <p:cNvSpPr txBox="1"/>
          <p:nvPr/>
        </p:nvSpPr>
        <p:spPr>
          <a:xfrm>
            <a:off x="405115" y="4770965"/>
            <a:ext cx="8220905" cy="892552"/>
          </a:xfrm>
          <a:prstGeom prst="rect">
            <a:avLst/>
          </a:prstGeom>
          <a:noFill/>
        </p:spPr>
        <p:txBody>
          <a:bodyPr wrap="none" rtlCol="0">
            <a:spAutoFit/>
          </a:bodyPr>
          <a:lstStyle/>
          <a:p>
            <a:pPr marL="285750" indent="-285750">
              <a:buFont typeface="Arial" charset="0"/>
              <a:buChar char="•"/>
            </a:pPr>
            <a:r>
              <a:rPr lang="en-US" altLang="zh-CN" sz="2800" dirty="0" smtClean="0"/>
              <a:t>Assume</a:t>
            </a:r>
            <a:r>
              <a:rPr lang="zh-CN" altLang="en-US" sz="2800" dirty="0" smtClean="0"/>
              <a:t> </a:t>
            </a:r>
            <a:r>
              <a:rPr lang="en-US" altLang="zh-CN" sz="2800" dirty="0" smtClean="0"/>
              <a:t>SIMD</a:t>
            </a:r>
            <a:r>
              <a:rPr lang="zh-CN" altLang="en-US" sz="2800" dirty="0" smtClean="0"/>
              <a:t> </a:t>
            </a:r>
            <a:r>
              <a:rPr lang="en-US" altLang="zh-CN" sz="2800" dirty="0" smtClean="0"/>
              <a:t>width</a:t>
            </a:r>
            <a:r>
              <a:rPr lang="zh-CN" altLang="en-US" sz="2800" dirty="0" smtClean="0"/>
              <a:t> </a:t>
            </a:r>
            <a:r>
              <a:rPr lang="en-US" altLang="zh-CN" sz="2800" dirty="0" smtClean="0"/>
              <a:t>=</a:t>
            </a:r>
            <a:r>
              <a:rPr lang="zh-CN" altLang="en-US" sz="2800" dirty="0" smtClean="0"/>
              <a:t> </a:t>
            </a:r>
            <a:r>
              <a:rPr lang="en-US" altLang="zh-CN" sz="2800" dirty="0" smtClean="0"/>
              <a:t>2</a:t>
            </a:r>
          </a:p>
          <a:p>
            <a:pPr marL="914400" lvl="1" indent="-457200">
              <a:buFont typeface="Helvetica" charset="0"/>
              <a:buChar char="−"/>
            </a:pPr>
            <a:r>
              <a:rPr lang="en-US" altLang="zh-CN" sz="2400" dirty="0" smtClean="0"/>
              <a:t>Two</a:t>
            </a:r>
            <a:r>
              <a:rPr lang="zh-CN" altLang="en-US" sz="2400" dirty="0" smtClean="0"/>
              <a:t> </a:t>
            </a:r>
            <a:r>
              <a:rPr lang="en-US" altLang="zh-CN" sz="2400" dirty="0" smtClean="0"/>
              <a:t>loads</a:t>
            </a:r>
            <a:r>
              <a:rPr lang="zh-CN" altLang="en-US" sz="2400" dirty="0" smtClean="0"/>
              <a:t> </a:t>
            </a:r>
            <a:r>
              <a:rPr lang="en-US" altLang="zh-CN" sz="2400" dirty="0" smtClean="0"/>
              <a:t>/</a:t>
            </a:r>
            <a:r>
              <a:rPr lang="zh-CN" altLang="en-US" sz="2400" dirty="0" smtClean="0"/>
              <a:t> </a:t>
            </a:r>
            <a:r>
              <a:rPr lang="en-US" altLang="zh-CN" sz="2400" dirty="0" smtClean="0"/>
              <a:t>multiply-accumulate</a:t>
            </a:r>
            <a:r>
              <a:rPr lang="zh-CN" altLang="en-US" sz="2400" dirty="0" smtClean="0"/>
              <a:t> </a:t>
            </a:r>
            <a:r>
              <a:rPr lang="en-US" altLang="zh-CN" sz="2400" dirty="0" smtClean="0"/>
              <a:t>(MAC)</a:t>
            </a:r>
            <a:r>
              <a:rPr lang="zh-CN" altLang="en-US" sz="2400" dirty="0" smtClean="0"/>
              <a:t> </a:t>
            </a:r>
            <a:r>
              <a:rPr lang="en-US" altLang="zh-CN" sz="2400" dirty="0" smtClean="0"/>
              <a:t>in</a:t>
            </a:r>
            <a:r>
              <a:rPr lang="zh-CN" altLang="en-US" sz="2400" dirty="0" smtClean="0"/>
              <a:t> </a:t>
            </a:r>
            <a:r>
              <a:rPr lang="en-US" altLang="zh-CN" sz="2400" dirty="0" smtClean="0"/>
              <a:t>one</a:t>
            </a:r>
            <a:r>
              <a:rPr lang="zh-CN" altLang="en-US" sz="2400" dirty="0" smtClean="0"/>
              <a:t> </a:t>
            </a:r>
            <a:r>
              <a:rPr lang="en-US" altLang="zh-CN" sz="2400" dirty="0" smtClean="0"/>
              <a:t>instruction</a:t>
            </a:r>
            <a:endParaRPr lang="en-US" sz="2400" dirty="0" smtClean="0"/>
          </a:p>
        </p:txBody>
      </p:sp>
      <p:sp>
        <p:nvSpPr>
          <p:cNvPr id="23" name="Rectangle 22"/>
          <p:cNvSpPr/>
          <p:nvPr/>
        </p:nvSpPr>
        <p:spPr>
          <a:xfrm>
            <a:off x="527888" y="1594427"/>
            <a:ext cx="907373" cy="45429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a:off x="3500085" y="1834287"/>
            <a:ext cx="928854" cy="44914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995422" y="1180618"/>
            <a:ext cx="0" cy="41380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981575" y="1193746"/>
            <a:ext cx="5474797" cy="0"/>
          </a:xfrm>
          <a:prstGeom prst="line">
            <a:avLst/>
          </a:prstGeom>
          <a:ln w="50800"/>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620030262"/>
              </p:ext>
            </p:extLst>
          </p:nvPr>
        </p:nvGraphicFramePr>
        <p:xfrm>
          <a:off x="4716053" y="1575685"/>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0</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45942026"/>
              </p:ext>
            </p:extLst>
          </p:nvPr>
        </p:nvGraphicFramePr>
        <p:xfrm>
          <a:off x="5437517" y="1575685"/>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75686794"/>
              </p:ext>
            </p:extLst>
          </p:nvPr>
        </p:nvGraphicFramePr>
        <p:xfrm>
          <a:off x="6231802" y="1575684"/>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0</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988152618"/>
              </p:ext>
            </p:extLst>
          </p:nvPr>
        </p:nvGraphicFramePr>
        <p:xfrm>
          <a:off x="6953266" y="1575684"/>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9" name="TextBox 38"/>
          <p:cNvSpPr txBox="1"/>
          <p:nvPr/>
        </p:nvSpPr>
        <p:spPr>
          <a:xfrm>
            <a:off x="5126598" y="1522619"/>
            <a:ext cx="340158" cy="523220"/>
          </a:xfrm>
          <a:prstGeom prst="rect">
            <a:avLst/>
          </a:prstGeom>
          <a:noFill/>
        </p:spPr>
        <p:txBody>
          <a:bodyPr wrap="none" rtlCol="0">
            <a:spAutoFit/>
          </a:bodyPr>
          <a:lstStyle/>
          <a:p>
            <a:r>
              <a:rPr lang="en-US" altLang="zh-CN" sz="2800" dirty="0" smtClean="0"/>
              <a:t>x</a:t>
            </a:r>
            <a:endParaRPr lang="en-US" sz="2800" dirty="0"/>
          </a:p>
        </p:txBody>
      </p:sp>
      <p:sp>
        <p:nvSpPr>
          <p:cNvPr id="40" name="TextBox 39"/>
          <p:cNvSpPr txBox="1"/>
          <p:nvPr/>
        </p:nvSpPr>
        <p:spPr>
          <a:xfrm>
            <a:off x="6647833" y="1522619"/>
            <a:ext cx="340158" cy="523220"/>
          </a:xfrm>
          <a:prstGeom prst="rect">
            <a:avLst/>
          </a:prstGeom>
          <a:noFill/>
        </p:spPr>
        <p:txBody>
          <a:bodyPr wrap="none" rtlCol="0">
            <a:spAutoFit/>
          </a:bodyPr>
          <a:lstStyle/>
          <a:p>
            <a:r>
              <a:rPr lang="en-US" altLang="zh-CN" sz="2800" smtClean="0"/>
              <a:t>x</a:t>
            </a:r>
            <a:endParaRPr lang="en-US" sz="2800"/>
          </a:p>
        </p:txBody>
      </p:sp>
      <p:sp>
        <p:nvSpPr>
          <p:cNvPr id="41" name="TextBox 40"/>
          <p:cNvSpPr txBox="1"/>
          <p:nvPr/>
        </p:nvSpPr>
        <p:spPr>
          <a:xfrm>
            <a:off x="5880301" y="1519739"/>
            <a:ext cx="364202" cy="523220"/>
          </a:xfrm>
          <a:prstGeom prst="rect">
            <a:avLst/>
          </a:prstGeom>
          <a:noFill/>
        </p:spPr>
        <p:txBody>
          <a:bodyPr wrap="none" rtlCol="0">
            <a:spAutoFit/>
          </a:bodyPr>
          <a:lstStyle/>
          <a:p>
            <a:r>
              <a:rPr lang="en-US" altLang="zh-CN" sz="2800" dirty="0" smtClean="0"/>
              <a:t>+</a:t>
            </a:r>
            <a:endParaRPr lang="en-US" sz="2800" dirty="0"/>
          </a:p>
        </p:txBody>
      </p:sp>
      <p:sp>
        <p:nvSpPr>
          <p:cNvPr id="42" name="TextBox 41"/>
          <p:cNvSpPr txBox="1"/>
          <p:nvPr/>
        </p:nvSpPr>
        <p:spPr>
          <a:xfrm>
            <a:off x="7600716" y="1535127"/>
            <a:ext cx="1156087" cy="492443"/>
          </a:xfrm>
          <a:prstGeom prst="rect">
            <a:avLst/>
          </a:prstGeom>
          <a:noFill/>
        </p:spPr>
        <p:txBody>
          <a:bodyPr wrap="none" rtlCol="0">
            <a:spAutoFit/>
          </a:bodyPr>
          <a:lstStyle/>
          <a:p>
            <a:pPr algn="r"/>
            <a:r>
              <a:rPr lang="en-US" altLang="zh-CN" sz="2600" dirty="0" smtClean="0"/>
              <a:t>+</a:t>
            </a:r>
            <a:r>
              <a:rPr lang="zh-CN" altLang="en-US" sz="2600" dirty="0" smtClean="0"/>
              <a:t> </a:t>
            </a:r>
            <a:r>
              <a:rPr lang="en-US" altLang="zh-CN" sz="2600" dirty="0" smtClean="0"/>
              <a:t>0</a:t>
            </a:r>
            <a:r>
              <a:rPr lang="zh-CN" altLang="en-US" sz="2600" dirty="0" smtClean="0"/>
              <a:t>  </a:t>
            </a:r>
            <a:r>
              <a:rPr lang="en-US" altLang="zh-CN" sz="2600" dirty="0" smtClean="0"/>
              <a:t>=</a:t>
            </a:r>
            <a:r>
              <a:rPr lang="zh-CN" altLang="en-US" sz="2600" dirty="0" smtClean="0"/>
              <a:t> </a:t>
            </a:r>
            <a:r>
              <a:rPr lang="en-US" altLang="zh-CN" sz="2600" dirty="0" smtClean="0"/>
              <a:t>0</a:t>
            </a:r>
            <a:endParaRPr lang="en-US" sz="2600" dirty="0"/>
          </a:p>
        </p:txBody>
      </p:sp>
      <p:cxnSp>
        <p:nvCxnSpPr>
          <p:cNvPr id="44" name="Straight Connector 43"/>
          <p:cNvCxnSpPr/>
          <p:nvPr/>
        </p:nvCxnSpPr>
        <p:spPr>
          <a:xfrm flipV="1">
            <a:off x="6446726" y="1173450"/>
            <a:ext cx="0" cy="413809"/>
          </a:xfrm>
          <a:prstGeom prst="line">
            <a:avLst/>
          </a:prstGeom>
          <a:ln w="50800">
            <a:head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942180" y="1193746"/>
            <a:ext cx="0" cy="383869"/>
          </a:xfrm>
          <a:prstGeom prst="line">
            <a:avLst/>
          </a:prstGeom>
          <a:ln w="50800">
            <a:head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216320" y="2419114"/>
            <a:ext cx="2961516"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77836" y="2027570"/>
            <a:ext cx="0" cy="413809"/>
          </a:xfrm>
          <a:prstGeom prst="line">
            <a:avLst/>
          </a:prstGeom>
          <a:ln w="50800">
            <a:solidFill>
              <a:schemeClr val="bg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665549" y="2028455"/>
            <a:ext cx="0" cy="413809"/>
          </a:xfrm>
          <a:prstGeom prst="line">
            <a:avLst/>
          </a:prstGeom>
          <a:ln w="50800">
            <a:solidFill>
              <a:schemeClr val="bg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444624" y="1594427"/>
            <a:ext cx="907373" cy="45429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5400000">
            <a:off x="3503284" y="2794482"/>
            <a:ext cx="928854" cy="44914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5400000">
            <a:off x="3496886" y="3705163"/>
            <a:ext cx="928854" cy="44914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359642" y="1598442"/>
            <a:ext cx="907373" cy="45429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7" name="Table 56"/>
          <p:cNvGraphicFramePr>
            <a:graphicFrameLocks noGrp="1"/>
          </p:cNvGraphicFramePr>
          <p:nvPr>
            <p:extLst>
              <p:ext uri="{D42A27DB-BD31-4B8C-83A1-F6EECF244321}">
                <p14:modId xmlns:p14="http://schemas.microsoft.com/office/powerpoint/2010/main" val="380956818"/>
              </p:ext>
            </p:extLst>
          </p:nvPr>
        </p:nvGraphicFramePr>
        <p:xfrm>
          <a:off x="4716053" y="2744273"/>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6</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852774423"/>
              </p:ext>
            </p:extLst>
          </p:nvPr>
        </p:nvGraphicFramePr>
        <p:xfrm>
          <a:off x="5437517" y="2744273"/>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295190300"/>
              </p:ext>
            </p:extLst>
          </p:nvPr>
        </p:nvGraphicFramePr>
        <p:xfrm>
          <a:off x="6231802" y="2744272"/>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0</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35503406"/>
              </p:ext>
            </p:extLst>
          </p:nvPr>
        </p:nvGraphicFramePr>
        <p:xfrm>
          <a:off x="6953266" y="2744272"/>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1" name="TextBox 60"/>
          <p:cNvSpPr txBox="1"/>
          <p:nvPr/>
        </p:nvSpPr>
        <p:spPr>
          <a:xfrm>
            <a:off x="5126598" y="2691207"/>
            <a:ext cx="340158" cy="523220"/>
          </a:xfrm>
          <a:prstGeom prst="rect">
            <a:avLst/>
          </a:prstGeom>
          <a:noFill/>
        </p:spPr>
        <p:txBody>
          <a:bodyPr wrap="none" rtlCol="0">
            <a:spAutoFit/>
          </a:bodyPr>
          <a:lstStyle/>
          <a:p>
            <a:r>
              <a:rPr lang="en-US" altLang="zh-CN" sz="2800" dirty="0" smtClean="0"/>
              <a:t>x</a:t>
            </a:r>
            <a:endParaRPr lang="en-US" sz="2800" dirty="0"/>
          </a:p>
        </p:txBody>
      </p:sp>
      <p:sp>
        <p:nvSpPr>
          <p:cNvPr id="62" name="TextBox 61"/>
          <p:cNvSpPr txBox="1"/>
          <p:nvPr/>
        </p:nvSpPr>
        <p:spPr>
          <a:xfrm>
            <a:off x="6647833" y="2691207"/>
            <a:ext cx="340158" cy="523220"/>
          </a:xfrm>
          <a:prstGeom prst="rect">
            <a:avLst/>
          </a:prstGeom>
          <a:noFill/>
        </p:spPr>
        <p:txBody>
          <a:bodyPr wrap="none" rtlCol="0">
            <a:spAutoFit/>
          </a:bodyPr>
          <a:lstStyle/>
          <a:p>
            <a:r>
              <a:rPr lang="en-US" altLang="zh-CN" sz="2800" smtClean="0"/>
              <a:t>x</a:t>
            </a:r>
            <a:endParaRPr lang="en-US" sz="2800"/>
          </a:p>
        </p:txBody>
      </p:sp>
      <p:sp>
        <p:nvSpPr>
          <p:cNvPr id="63" name="TextBox 62"/>
          <p:cNvSpPr txBox="1"/>
          <p:nvPr/>
        </p:nvSpPr>
        <p:spPr>
          <a:xfrm>
            <a:off x="5880301" y="2688327"/>
            <a:ext cx="364202" cy="523220"/>
          </a:xfrm>
          <a:prstGeom prst="rect">
            <a:avLst/>
          </a:prstGeom>
          <a:noFill/>
        </p:spPr>
        <p:txBody>
          <a:bodyPr wrap="none" rtlCol="0">
            <a:spAutoFit/>
          </a:bodyPr>
          <a:lstStyle/>
          <a:p>
            <a:r>
              <a:rPr lang="en-US" altLang="zh-CN" sz="2800" smtClean="0"/>
              <a:t>+</a:t>
            </a:r>
            <a:endParaRPr lang="en-US" sz="2800" dirty="0"/>
          </a:p>
        </p:txBody>
      </p:sp>
      <p:sp>
        <p:nvSpPr>
          <p:cNvPr id="64" name="TextBox 63"/>
          <p:cNvSpPr txBox="1"/>
          <p:nvPr/>
        </p:nvSpPr>
        <p:spPr>
          <a:xfrm>
            <a:off x="7600717" y="2703715"/>
            <a:ext cx="1156086" cy="492443"/>
          </a:xfrm>
          <a:prstGeom prst="rect">
            <a:avLst/>
          </a:prstGeom>
          <a:noFill/>
        </p:spPr>
        <p:txBody>
          <a:bodyPr wrap="none" rtlCol="0">
            <a:spAutoFit/>
          </a:bodyPr>
          <a:lstStyle/>
          <a:p>
            <a:pPr algn="r"/>
            <a:r>
              <a:rPr lang="en-US" altLang="zh-CN" sz="2600" dirty="0" smtClean="0"/>
              <a:t>+</a:t>
            </a:r>
            <a:r>
              <a:rPr lang="zh-CN" altLang="en-US" sz="2600" dirty="0" smtClean="0"/>
              <a:t> </a:t>
            </a:r>
            <a:r>
              <a:rPr lang="en-US" altLang="zh-CN" sz="2600" dirty="0" smtClean="0"/>
              <a:t>0</a:t>
            </a:r>
            <a:r>
              <a:rPr lang="zh-CN" altLang="en-US" sz="2600" dirty="0" smtClean="0"/>
              <a:t>  </a:t>
            </a:r>
            <a:r>
              <a:rPr lang="en-US" altLang="zh-CN" sz="2600" dirty="0" smtClean="0"/>
              <a:t>=</a:t>
            </a:r>
            <a:r>
              <a:rPr lang="zh-CN" altLang="en-US" sz="2600" dirty="0" smtClean="0"/>
              <a:t> </a:t>
            </a:r>
            <a:r>
              <a:rPr lang="en-US" altLang="zh-CN" sz="2600" dirty="0" smtClean="0"/>
              <a:t>6</a:t>
            </a:r>
            <a:endParaRPr lang="en-US" sz="2600" dirty="0"/>
          </a:p>
        </p:txBody>
      </p:sp>
      <p:graphicFrame>
        <p:nvGraphicFramePr>
          <p:cNvPr id="65" name="Table 64"/>
          <p:cNvGraphicFramePr>
            <a:graphicFrameLocks noGrp="1"/>
          </p:cNvGraphicFramePr>
          <p:nvPr>
            <p:extLst>
              <p:ext uri="{D42A27DB-BD31-4B8C-83A1-F6EECF244321}">
                <p14:modId xmlns:p14="http://schemas.microsoft.com/office/powerpoint/2010/main" val="626338973"/>
              </p:ext>
            </p:extLst>
          </p:nvPr>
        </p:nvGraphicFramePr>
        <p:xfrm>
          <a:off x="4716053" y="3872303"/>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5</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061765264"/>
              </p:ext>
            </p:extLst>
          </p:nvPr>
        </p:nvGraphicFramePr>
        <p:xfrm>
          <a:off x="5437517" y="3872303"/>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92664056"/>
              </p:ext>
            </p:extLst>
          </p:nvPr>
        </p:nvGraphicFramePr>
        <p:xfrm>
          <a:off x="6231802" y="3872302"/>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7</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1067237562"/>
              </p:ext>
            </p:extLst>
          </p:nvPr>
        </p:nvGraphicFramePr>
        <p:xfrm>
          <a:off x="6953266" y="3872302"/>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9" name="TextBox 68"/>
          <p:cNvSpPr txBox="1"/>
          <p:nvPr/>
        </p:nvSpPr>
        <p:spPr>
          <a:xfrm>
            <a:off x="5126598" y="3819237"/>
            <a:ext cx="340158" cy="523220"/>
          </a:xfrm>
          <a:prstGeom prst="rect">
            <a:avLst/>
          </a:prstGeom>
          <a:noFill/>
        </p:spPr>
        <p:txBody>
          <a:bodyPr wrap="none" rtlCol="0">
            <a:spAutoFit/>
          </a:bodyPr>
          <a:lstStyle/>
          <a:p>
            <a:r>
              <a:rPr lang="en-US" altLang="zh-CN" sz="2800" dirty="0" smtClean="0"/>
              <a:t>x</a:t>
            </a:r>
            <a:endParaRPr lang="en-US" sz="2800" dirty="0"/>
          </a:p>
        </p:txBody>
      </p:sp>
      <p:sp>
        <p:nvSpPr>
          <p:cNvPr id="70" name="TextBox 69"/>
          <p:cNvSpPr txBox="1"/>
          <p:nvPr/>
        </p:nvSpPr>
        <p:spPr>
          <a:xfrm>
            <a:off x="6647833" y="3819237"/>
            <a:ext cx="340158" cy="523220"/>
          </a:xfrm>
          <a:prstGeom prst="rect">
            <a:avLst/>
          </a:prstGeom>
          <a:noFill/>
        </p:spPr>
        <p:txBody>
          <a:bodyPr wrap="none" rtlCol="0">
            <a:spAutoFit/>
          </a:bodyPr>
          <a:lstStyle/>
          <a:p>
            <a:r>
              <a:rPr lang="en-US" altLang="zh-CN" sz="2800" smtClean="0"/>
              <a:t>x</a:t>
            </a:r>
            <a:endParaRPr lang="en-US" sz="2800"/>
          </a:p>
        </p:txBody>
      </p:sp>
      <p:sp>
        <p:nvSpPr>
          <p:cNvPr id="71" name="TextBox 70"/>
          <p:cNvSpPr txBox="1"/>
          <p:nvPr/>
        </p:nvSpPr>
        <p:spPr>
          <a:xfrm>
            <a:off x="5880301" y="3816357"/>
            <a:ext cx="364202" cy="523220"/>
          </a:xfrm>
          <a:prstGeom prst="rect">
            <a:avLst/>
          </a:prstGeom>
          <a:noFill/>
        </p:spPr>
        <p:txBody>
          <a:bodyPr wrap="none" rtlCol="0">
            <a:spAutoFit/>
          </a:bodyPr>
          <a:lstStyle/>
          <a:p>
            <a:r>
              <a:rPr lang="en-US" altLang="zh-CN" sz="2800" smtClean="0"/>
              <a:t>+</a:t>
            </a:r>
            <a:endParaRPr lang="en-US" sz="2800" dirty="0"/>
          </a:p>
        </p:txBody>
      </p:sp>
      <p:sp>
        <p:nvSpPr>
          <p:cNvPr id="72" name="TextBox 71"/>
          <p:cNvSpPr txBox="1"/>
          <p:nvPr/>
        </p:nvSpPr>
        <p:spPr>
          <a:xfrm>
            <a:off x="7612601" y="3823087"/>
            <a:ext cx="1324402" cy="492443"/>
          </a:xfrm>
          <a:prstGeom prst="rect">
            <a:avLst/>
          </a:prstGeom>
          <a:noFill/>
        </p:spPr>
        <p:txBody>
          <a:bodyPr wrap="none" rtlCol="0">
            <a:spAutoFit/>
          </a:bodyPr>
          <a:lstStyle/>
          <a:p>
            <a:pPr algn="r"/>
            <a:r>
              <a:rPr lang="en-US" altLang="zh-CN" sz="2600" dirty="0" smtClean="0"/>
              <a:t>+</a:t>
            </a:r>
            <a:r>
              <a:rPr lang="zh-CN" altLang="en-US" sz="2600" dirty="0" smtClean="0"/>
              <a:t> </a:t>
            </a:r>
            <a:r>
              <a:rPr lang="en-US" altLang="zh-CN" sz="2600" dirty="0" smtClean="0"/>
              <a:t>6</a:t>
            </a:r>
            <a:r>
              <a:rPr lang="zh-CN" altLang="en-US" sz="2600" dirty="0" smtClean="0"/>
              <a:t>  </a:t>
            </a:r>
            <a:r>
              <a:rPr lang="en-US" altLang="zh-CN" sz="2600" dirty="0" smtClean="0"/>
              <a:t>=</a:t>
            </a:r>
            <a:r>
              <a:rPr lang="zh-CN" altLang="en-US" sz="2600" dirty="0" smtClean="0"/>
              <a:t> </a:t>
            </a:r>
            <a:r>
              <a:rPr lang="en-US" altLang="zh-CN" sz="2600" u="sng" dirty="0" smtClean="0"/>
              <a:t>18</a:t>
            </a:r>
            <a:endParaRPr lang="en-US" sz="2600" u="sng" dirty="0"/>
          </a:p>
        </p:txBody>
      </p:sp>
    </p:spTree>
    <p:extLst>
      <p:ext uri="{BB962C8B-B14F-4D97-AF65-F5344CB8AC3E}">
        <p14:creationId xmlns:p14="http://schemas.microsoft.com/office/powerpoint/2010/main" val="6755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6"/>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6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54"/>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52"/>
                                        </p:tgtEl>
                                        <p:attrNameLst>
                                          <p:attrName>style.visibility</p:attrName>
                                        </p:attrNameLst>
                                      </p:cBhvr>
                                      <p:to>
                                        <p:strVal val="hidden"/>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3" grpId="1" animBg="1"/>
      <p:bldP spid="24" grpId="0" animBg="1"/>
      <p:bldP spid="24" grpId="1" animBg="1"/>
      <p:bldP spid="39" grpId="0"/>
      <p:bldP spid="40" grpId="0"/>
      <p:bldP spid="41" grpId="0"/>
      <p:bldP spid="42" grpId="0"/>
      <p:bldP spid="52" grpId="0" animBg="1"/>
      <p:bldP spid="52" grpId="1" animBg="1"/>
      <p:bldP spid="54" grpId="0" animBg="1"/>
      <p:bldP spid="54" grpId="1" animBg="1"/>
      <p:bldP spid="55" grpId="0" animBg="1"/>
      <p:bldP spid="56" grpId="0" animBg="1"/>
      <p:bldP spid="61" grpId="0"/>
      <p:bldP spid="62" grpId="0"/>
      <p:bldP spid="63" grpId="0"/>
      <p:bldP spid="64" grpId="0"/>
      <p:bldP spid="69" grpId="0"/>
      <p:bldP spid="70" grpId="0"/>
      <p:bldP spid="71"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 name="Table 79"/>
          <p:cNvGraphicFramePr>
            <a:graphicFrameLocks noGrp="1"/>
          </p:cNvGraphicFramePr>
          <p:nvPr>
            <p:extLst>
              <p:ext uri="{D42A27DB-BD31-4B8C-83A1-F6EECF244321}">
                <p14:modId xmlns:p14="http://schemas.microsoft.com/office/powerpoint/2010/main" val="1481708534"/>
              </p:ext>
            </p:extLst>
          </p:nvPr>
        </p:nvGraphicFramePr>
        <p:xfrm>
          <a:off x="6364647" y="3380275"/>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6</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854960326"/>
              </p:ext>
            </p:extLst>
          </p:nvPr>
        </p:nvGraphicFramePr>
        <p:xfrm>
          <a:off x="7086111" y="3380275"/>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82" name="TextBox 81"/>
          <p:cNvSpPr txBox="1"/>
          <p:nvPr/>
        </p:nvSpPr>
        <p:spPr>
          <a:xfrm>
            <a:off x="6775192" y="3327209"/>
            <a:ext cx="340158" cy="523220"/>
          </a:xfrm>
          <a:prstGeom prst="rect">
            <a:avLst/>
          </a:prstGeom>
          <a:noFill/>
        </p:spPr>
        <p:txBody>
          <a:bodyPr wrap="none" rtlCol="0">
            <a:spAutoFit/>
          </a:bodyPr>
          <a:lstStyle/>
          <a:p>
            <a:r>
              <a:rPr lang="en-US" altLang="zh-CN" sz="2800" dirty="0" smtClean="0"/>
              <a:t>x</a:t>
            </a:r>
            <a:endParaRPr lang="en-US" sz="2800" dirty="0"/>
          </a:p>
        </p:txBody>
      </p:sp>
      <p:sp>
        <p:nvSpPr>
          <p:cNvPr id="83" name="TextBox 82"/>
          <p:cNvSpPr txBox="1"/>
          <p:nvPr/>
        </p:nvSpPr>
        <p:spPr>
          <a:xfrm>
            <a:off x="7616031" y="3373414"/>
            <a:ext cx="1306768" cy="492443"/>
          </a:xfrm>
          <a:prstGeom prst="rect">
            <a:avLst/>
          </a:prstGeom>
          <a:noFill/>
        </p:spPr>
        <p:txBody>
          <a:bodyPr wrap="none" rtlCol="0">
            <a:spAutoFit/>
          </a:bodyPr>
          <a:lstStyle/>
          <a:p>
            <a:r>
              <a:rPr lang="en-US" altLang="zh-CN" sz="2600" dirty="0" smtClean="0"/>
              <a:t>+</a:t>
            </a:r>
            <a:r>
              <a:rPr lang="zh-CN" altLang="en-US" sz="2600" dirty="0" smtClean="0"/>
              <a:t> </a:t>
            </a:r>
            <a:r>
              <a:rPr lang="en-US" altLang="zh-CN" sz="2600" dirty="0" smtClean="0"/>
              <a:t>0</a:t>
            </a:r>
            <a:r>
              <a:rPr lang="zh-CN" altLang="en-US" sz="2600" dirty="0" smtClean="0"/>
              <a:t>    </a:t>
            </a:r>
            <a:r>
              <a:rPr lang="en-US" altLang="zh-CN" sz="2600" dirty="0" smtClean="0"/>
              <a:t>=</a:t>
            </a:r>
            <a:r>
              <a:rPr lang="zh-CN" altLang="en-US" sz="2600" dirty="0" smtClean="0"/>
              <a:t> </a:t>
            </a:r>
            <a:r>
              <a:rPr lang="en-US" altLang="zh-CN" sz="2600" dirty="0" smtClean="0"/>
              <a:t>6</a:t>
            </a:r>
            <a:endParaRPr lang="en-US" sz="2600" dirty="0"/>
          </a:p>
        </p:txBody>
      </p:sp>
      <p:graphicFrame>
        <p:nvGraphicFramePr>
          <p:cNvPr id="89" name="Table 88"/>
          <p:cNvGraphicFramePr>
            <a:graphicFrameLocks noGrp="1"/>
          </p:cNvGraphicFramePr>
          <p:nvPr>
            <p:extLst>
              <p:ext uri="{D42A27DB-BD31-4B8C-83A1-F6EECF244321}">
                <p14:modId xmlns:p14="http://schemas.microsoft.com/office/powerpoint/2010/main" val="505117005"/>
              </p:ext>
            </p:extLst>
          </p:nvPr>
        </p:nvGraphicFramePr>
        <p:xfrm>
          <a:off x="6364647" y="4027930"/>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5</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498646444"/>
              </p:ext>
            </p:extLst>
          </p:nvPr>
        </p:nvGraphicFramePr>
        <p:xfrm>
          <a:off x="7086111" y="4027930"/>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91" name="TextBox 90"/>
          <p:cNvSpPr txBox="1"/>
          <p:nvPr/>
        </p:nvSpPr>
        <p:spPr>
          <a:xfrm>
            <a:off x="6775192" y="3974864"/>
            <a:ext cx="340158" cy="523220"/>
          </a:xfrm>
          <a:prstGeom prst="rect">
            <a:avLst/>
          </a:prstGeom>
          <a:noFill/>
        </p:spPr>
        <p:txBody>
          <a:bodyPr wrap="none" rtlCol="0">
            <a:spAutoFit/>
          </a:bodyPr>
          <a:lstStyle/>
          <a:p>
            <a:r>
              <a:rPr lang="en-US" altLang="zh-CN" sz="2800" dirty="0" smtClean="0"/>
              <a:t>x</a:t>
            </a:r>
            <a:endParaRPr lang="en-US" sz="2800" dirty="0"/>
          </a:p>
        </p:txBody>
      </p:sp>
      <p:sp>
        <p:nvSpPr>
          <p:cNvPr id="92" name="TextBox 91"/>
          <p:cNvSpPr txBox="1"/>
          <p:nvPr/>
        </p:nvSpPr>
        <p:spPr>
          <a:xfrm>
            <a:off x="7616031" y="4006441"/>
            <a:ext cx="1475084" cy="492443"/>
          </a:xfrm>
          <a:prstGeom prst="rect">
            <a:avLst/>
          </a:prstGeom>
          <a:noFill/>
        </p:spPr>
        <p:txBody>
          <a:bodyPr wrap="none" rtlCol="0">
            <a:spAutoFit/>
          </a:bodyPr>
          <a:lstStyle/>
          <a:p>
            <a:r>
              <a:rPr lang="en-US" altLang="zh-CN" sz="2600" dirty="0" smtClean="0"/>
              <a:t>+</a:t>
            </a:r>
            <a:r>
              <a:rPr lang="zh-CN" altLang="en-US" sz="2600" dirty="0" smtClean="0"/>
              <a:t> </a:t>
            </a:r>
            <a:r>
              <a:rPr lang="en-US" altLang="zh-CN" sz="2600" dirty="0" smtClean="0"/>
              <a:t>6</a:t>
            </a:r>
            <a:r>
              <a:rPr lang="zh-CN" altLang="en-US" sz="2600" dirty="0" smtClean="0"/>
              <a:t>    </a:t>
            </a:r>
            <a:r>
              <a:rPr lang="en-US" altLang="zh-CN" sz="2600" dirty="0" smtClean="0"/>
              <a:t>=</a:t>
            </a:r>
            <a:r>
              <a:rPr lang="zh-CN" altLang="en-US" sz="2600" dirty="0" smtClean="0"/>
              <a:t> </a:t>
            </a:r>
            <a:r>
              <a:rPr lang="en-US" altLang="zh-CN" sz="2600" dirty="0" smtClean="0"/>
              <a:t>11</a:t>
            </a:r>
            <a:endParaRPr lang="en-US" sz="2600" dirty="0"/>
          </a:p>
        </p:txBody>
      </p:sp>
      <p:graphicFrame>
        <p:nvGraphicFramePr>
          <p:cNvPr id="98" name="Table 97"/>
          <p:cNvGraphicFramePr>
            <a:graphicFrameLocks noGrp="1"/>
          </p:cNvGraphicFramePr>
          <p:nvPr>
            <p:extLst>
              <p:ext uri="{D42A27DB-BD31-4B8C-83A1-F6EECF244321}">
                <p14:modId xmlns:p14="http://schemas.microsoft.com/office/powerpoint/2010/main" val="1269593714"/>
              </p:ext>
            </p:extLst>
          </p:nvPr>
        </p:nvGraphicFramePr>
        <p:xfrm>
          <a:off x="6364647" y="4691146"/>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7</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664034606"/>
              </p:ext>
            </p:extLst>
          </p:nvPr>
        </p:nvGraphicFramePr>
        <p:xfrm>
          <a:off x="7086111" y="4691146"/>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0" name="TextBox 99"/>
          <p:cNvSpPr txBox="1"/>
          <p:nvPr/>
        </p:nvSpPr>
        <p:spPr>
          <a:xfrm>
            <a:off x="6775192" y="4638080"/>
            <a:ext cx="340158" cy="523220"/>
          </a:xfrm>
          <a:prstGeom prst="rect">
            <a:avLst/>
          </a:prstGeom>
          <a:noFill/>
        </p:spPr>
        <p:txBody>
          <a:bodyPr wrap="none" rtlCol="0">
            <a:spAutoFit/>
          </a:bodyPr>
          <a:lstStyle/>
          <a:p>
            <a:r>
              <a:rPr lang="en-US" altLang="zh-CN" sz="2800" dirty="0" smtClean="0"/>
              <a:t>x</a:t>
            </a:r>
            <a:endParaRPr lang="en-US" sz="2800" dirty="0"/>
          </a:p>
        </p:txBody>
      </p:sp>
      <p:sp>
        <p:nvSpPr>
          <p:cNvPr id="101" name="TextBox 100"/>
          <p:cNvSpPr txBox="1"/>
          <p:nvPr/>
        </p:nvSpPr>
        <p:spPr>
          <a:xfrm>
            <a:off x="7616031" y="4669657"/>
            <a:ext cx="1492716" cy="492443"/>
          </a:xfrm>
          <a:prstGeom prst="rect">
            <a:avLst/>
          </a:prstGeom>
          <a:noFill/>
        </p:spPr>
        <p:txBody>
          <a:bodyPr wrap="none" rtlCol="0">
            <a:spAutoFit/>
          </a:bodyPr>
          <a:lstStyle/>
          <a:p>
            <a:r>
              <a:rPr lang="en-US" altLang="zh-CN" sz="2600" dirty="0" smtClean="0"/>
              <a:t>+</a:t>
            </a:r>
            <a:r>
              <a:rPr lang="zh-CN" altLang="en-US" sz="2600" dirty="0" smtClean="0"/>
              <a:t> </a:t>
            </a:r>
            <a:r>
              <a:rPr lang="en-US" altLang="zh-CN" sz="2600" dirty="0" smtClean="0"/>
              <a:t>11</a:t>
            </a:r>
            <a:r>
              <a:rPr lang="zh-CN" altLang="en-US" sz="2600" dirty="0" smtClean="0"/>
              <a:t>  </a:t>
            </a:r>
            <a:r>
              <a:rPr lang="en-US" altLang="zh-CN" sz="2600" dirty="0" smtClean="0"/>
              <a:t>=</a:t>
            </a:r>
            <a:r>
              <a:rPr lang="zh-CN" altLang="en-US" sz="2600" dirty="0" smtClean="0"/>
              <a:t> </a:t>
            </a:r>
            <a:r>
              <a:rPr lang="en-US" altLang="zh-CN" sz="2600" u="sng" dirty="0" smtClean="0"/>
              <a:t>18</a:t>
            </a:r>
            <a:endParaRPr lang="en-US" sz="2600" u="sng" dirty="0"/>
          </a:p>
        </p:txBody>
      </p:sp>
      <p:graphicFrame>
        <p:nvGraphicFramePr>
          <p:cNvPr id="43" name="Table 42"/>
          <p:cNvGraphicFramePr>
            <a:graphicFrameLocks noGrp="1"/>
          </p:cNvGraphicFramePr>
          <p:nvPr>
            <p:extLst>
              <p:ext uri="{D42A27DB-BD31-4B8C-83A1-F6EECF244321}">
                <p14:modId xmlns:p14="http://schemas.microsoft.com/office/powerpoint/2010/main" val="2104593230"/>
              </p:ext>
            </p:extLst>
          </p:nvPr>
        </p:nvGraphicFramePr>
        <p:xfrm>
          <a:off x="4849022" y="4688028"/>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695266873"/>
              </p:ext>
            </p:extLst>
          </p:nvPr>
        </p:nvGraphicFramePr>
        <p:xfrm>
          <a:off x="5570486" y="4688028"/>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5" name="TextBox 44"/>
          <p:cNvSpPr txBox="1"/>
          <p:nvPr/>
        </p:nvSpPr>
        <p:spPr>
          <a:xfrm>
            <a:off x="5259567" y="4634962"/>
            <a:ext cx="340158" cy="523220"/>
          </a:xfrm>
          <a:prstGeom prst="rect">
            <a:avLst/>
          </a:prstGeom>
          <a:noFill/>
        </p:spPr>
        <p:txBody>
          <a:bodyPr wrap="none" rtlCol="0">
            <a:spAutoFit/>
          </a:bodyPr>
          <a:lstStyle/>
          <a:p>
            <a:r>
              <a:rPr lang="en-US" altLang="zh-CN" sz="2800" dirty="0" smtClean="0"/>
              <a:t>x</a:t>
            </a:r>
            <a:endParaRPr lang="en-US" sz="2800" dirty="0"/>
          </a:p>
        </p:txBody>
      </p:sp>
      <p:sp>
        <p:nvSpPr>
          <p:cNvPr id="46" name="TextBox 45"/>
          <p:cNvSpPr txBox="1"/>
          <p:nvPr/>
        </p:nvSpPr>
        <p:spPr>
          <a:xfrm>
            <a:off x="6013270" y="4632082"/>
            <a:ext cx="364202" cy="523220"/>
          </a:xfrm>
          <a:prstGeom prst="rect">
            <a:avLst/>
          </a:prstGeom>
          <a:noFill/>
        </p:spPr>
        <p:txBody>
          <a:bodyPr wrap="none" rtlCol="0">
            <a:spAutoFit/>
          </a:bodyPr>
          <a:lstStyle/>
          <a:p>
            <a:r>
              <a:rPr lang="en-US" altLang="zh-CN" sz="2800" dirty="0" smtClean="0"/>
              <a:t>+</a:t>
            </a:r>
            <a:endParaRPr lang="en-US" sz="2800" dirty="0"/>
          </a:p>
        </p:txBody>
      </p:sp>
      <p:graphicFrame>
        <p:nvGraphicFramePr>
          <p:cNvPr id="50" name="Table 49"/>
          <p:cNvGraphicFramePr>
            <a:graphicFrameLocks noGrp="1"/>
          </p:cNvGraphicFramePr>
          <p:nvPr>
            <p:extLst>
              <p:ext uri="{D42A27DB-BD31-4B8C-83A1-F6EECF244321}">
                <p14:modId xmlns:p14="http://schemas.microsoft.com/office/powerpoint/2010/main" val="891811184"/>
              </p:ext>
            </p:extLst>
          </p:nvPr>
        </p:nvGraphicFramePr>
        <p:xfrm>
          <a:off x="4849022" y="4027929"/>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382197075"/>
              </p:ext>
            </p:extLst>
          </p:nvPr>
        </p:nvGraphicFramePr>
        <p:xfrm>
          <a:off x="5570486" y="4027929"/>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52" name="TextBox 51"/>
          <p:cNvSpPr txBox="1"/>
          <p:nvPr/>
        </p:nvSpPr>
        <p:spPr>
          <a:xfrm>
            <a:off x="5259567" y="3974863"/>
            <a:ext cx="340158" cy="523220"/>
          </a:xfrm>
          <a:prstGeom prst="rect">
            <a:avLst/>
          </a:prstGeom>
          <a:noFill/>
        </p:spPr>
        <p:txBody>
          <a:bodyPr wrap="none" rtlCol="0">
            <a:spAutoFit/>
          </a:bodyPr>
          <a:lstStyle/>
          <a:p>
            <a:r>
              <a:rPr lang="en-US" altLang="zh-CN" sz="2800" dirty="0" smtClean="0"/>
              <a:t>x</a:t>
            </a:r>
            <a:endParaRPr lang="en-US" sz="2800" dirty="0"/>
          </a:p>
        </p:txBody>
      </p:sp>
      <p:sp>
        <p:nvSpPr>
          <p:cNvPr id="54" name="TextBox 53"/>
          <p:cNvSpPr txBox="1"/>
          <p:nvPr/>
        </p:nvSpPr>
        <p:spPr>
          <a:xfrm>
            <a:off x="6013270" y="3971983"/>
            <a:ext cx="364202" cy="523220"/>
          </a:xfrm>
          <a:prstGeom prst="rect">
            <a:avLst/>
          </a:prstGeom>
          <a:noFill/>
        </p:spPr>
        <p:txBody>
          <a:bodyPr wrap="none" rtlCol="0">
            <a:spAutoFit/>
          </a:bodyPr>
          <a:lstStyle/>
          <a:p>
            <a:r>
              <a:rPr lang="en-US" altLang="zh-CN" sz="2800" dirty="0" smtClean="0"/>
              <a:t>+</a:t>
            </a:r>
            <a:endParaRPr lang="en-US" sz="2800" dirty="0"/>
          </a:p>
        </p:txBody>
      </p:sp>
      <p:graphicFrame>
        <p:nvGraphicFramePr>
          <p:cNvPr id="55" name="Table 54"/>
          <p:cNvGraphicFramePr>
            <a:graphicFrameLocks noGrp="1"/>
          </p:cNvGraphicFramePr>
          <p:nvPr>
            <p:extLst>
              <p:ext uri="{D42A27DB-BD31-4B8C-83A1-F6EECF244321}">
                <p14:modId xmlns:p14="http://schemas.microsoft.com/office/powerpoint/2010/main" val="1255629926"/>
              </p:ext>
            </p:extLst>
          </p:nvPr>
        </p:nvGraphicFramePr>
        <p:xfrm>
          <a:off x="4849022" y="3380274"/>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50367213"/>
              </p:ext>
            </p:extLst>
          </p:nvPr>
        </p:nvGraphicFramePr>
        <p:xfrm>
          <a:off x="5570486" y="3380274"/>
          <a:ext cx="449140" cy="470155"/>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57" name="TextBox 56"/>
          <p:cNvSpPr txBox="1"/>
          <p:nvPr/>
        </p:nvSpPr>
        <p:spPr>
          <a:xfrm>
            <a:off x="5259567" y="3327208"/>
            <a:ext cx="340158" cy="523220"/>
          </a:xfrm>
          <a:prstGeom prst="rect">
            <a:avLst/>
          </a:prstGeom>
          <a:noFill/>
        </p:spPr>
        <p:txBody>
          <a:bodyPr wrap="none" rtlCol="0">
            <a:spAutoFit/>
          </a:bodyPr>
          <a:lstStyle/>
          <a:p>
            <a:r>
              <a:rPr lang="en-US" altLang="zh-CN" sz="2800" dirty="0" smtClean="0"/>
              <a:t>x</a:t>
            </a:r>
            <a:endParaRPr lang="en-US" sz="2800" dirty="0"/>
          </a:p>
        </p:txBody>
      </p:sp>
      <p:sp>
        <p:nvSpPr>
          <p:cNvPr id="58" name="TextBox 57"/>
          <p:cNvSpPr txBox="1"/>
          <p:nvPr/>
        </p:nvSpPr>
        <p:spPr>
          <a:xfrm>
            <a:off x="6013270" y="3324328"/>
            <a:ext cx="364202" cy="523220"/>
          </a:xfrm>
          <a:prstGeom prst="rect">
            <a:avLst/>
          </a:prstGeom>
          <a:noFill/>
        </p:spPr>
        <p:txBody>
          <a:bodyPr wrap="none" rtlCol="0">
            <a:spAutoFit/>
          </a:bodyPr>
          <a:lstStyle/>
          <a:p>
            <a:r>
              <a:rPr lang="en-US" altLang="zh-CN" sz="2800" dirty="0" smtClean="0"/>
              <a:t>+</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653842455"/>
              </p:ext>
            </p:extLst>
          </p:nvPr>
        </p:nvGraphicFramePr>
        <p:xfrm>
          <a:off x="527889" y="1128287"/>
          <a:ext cx="2749002" cy="470155"/>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1</a:t>
                      </a:r>
                      <a:endParaRPr lang="en-US" sz="2600" b="0" kern="1200" dirty="0" smtClean="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E7A77A"/>
                          </a:solidFill>
                          <a:latin typeface="Gill Sans MT" charset="0"/>
                          <a:ea typeface="Gill Sans MT" charset="0"/>
                          <a:cs typeface="Gill Sans MT" charset="0"/>
                        </a:rPr>
                        <a:t>2</a:t>
                      </a:r>
                      <a:endParaRPr lang="en-US" sz="2600" b="0" kern="1200" dirty="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E7A77A"/>
                          </a:solidFill>
                          <a:latin typeface="Gill Sans MT" charset="0"/>
                          <a:ea typeface="Gill Sans MT" charset="0"/>
                          <a:cs typeface="Gill Sans MT" charset="0"/>
                        </a:rPr>
                        <a:t>3</a:t>
                      </a:r>
                      <a:endParaRPr lang="en-US" sz="2600" b="0" kern="1200" dirty="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E7A77A"/>
                          </a:solidFill>
                          <a:latin typeface="Gill Sans MT" charset="0"/>
                          <a:ea typeface="Gill Sans MT" charset="0"/>
                          <a:cs typeface="Gill Sans MT" charset="0"/>
                        </a:rPr>
                        <a:t>5</a:t>
                      </a:r>
                      <a:endParaRPr lang="en-US" sz="2600" b="0" kern="1200" dirty="0" smtClean="0">
                        <a:solidFill>
                          <a:srgbClr val="E7A77A"/>
                        </a:solidFill>
                        <a:latin typeface="Gill Sans MT" charset="0"/>
                        <a:ea typeface="Gill Sans MT" charset="0"/>
                        <a:cs typeface="Gill Sans MT"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Slide Number Placeholder 3"/>
          <p:cNvSpPr>
            <a:spLocks noGrp="1"/>
          </p:cNvSpPr>
          <p:nvPr>
            <p:ph type="sldNum" sz="quarter" idx="12"/>
          </p:nvPr>
        </p:nvSpPr>
        <p:spPr/>
        <p:txBody>
          <a:bodyPr/>
          <a:lstStyle/>
          <a:p>
            <a:fld id="{3AEBB9E2-618C-C54C-AE7B-41AE09FE051E}" type="slidenum">
              <a:rPr lang="en-US" smtClean="0"/>
              <a:t>9</a:t>
            </a:fld>
            <a:endParaRPr lang="en-US"/>
          </a:p>
        </p:txBody>
      </p:sp>
      <p:sp>
        <p:nvSpPr>
          <p:cNvPr id="5" name="TextBox 4"/>
          <p:cNvSpPr txBox="1"/>
          <p:nvPr/>
        </p:nvSpPr>
        <p:spPr>
          <a:xfrm>
            <a:off x="202021" y="212651"/>
            <a:ext cx="7115602" cy="646331"/>
          </a:xfrm>
          <a:prstGeom prst="rect">
            <a:avLst/>
          </a:prstGeom>
          <a:noFill/>
        </p:spPr>
        <p:txBody>
          <a:bodyPr wrap="none" rtlCol="0">
            <a:spAutoFit/>
          </a:bodyPr>
          <a:lstStyle/>
          <a:p>
            <a:r>
              <a:rPr lang="en-US" altLang="zh-CN" sz="3600" b="1" dirty="0" smtClean="0">
                <a:solidFill>
                  <a:schemeClr val="accent1">
                    <a:lumMod val="50000"/>
                  </a:schemeClr>
                </a:solidFill>
              </a:rPr>
              <a:t>Sparse</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Matrix-Vector</a:t>
            </a:r>
            <a:r>
              <a:rPr lang="zh-CN" altLang="en-US" sz="3600" b="1" dirty="0" smtClean="0">
                <a:solidFill>
                  <a:schemeClr val="accent1">
                    <a:lumMod val="50000"/>
                  </a:schemeClr>
                </a:solidFill>
              </a:rPr>
              <a:t> </a:t>
            </a:r>
            <a:r>
              <a:rPr lang="en-US" altLang="zh-CN" sz="3600" b="1" dirty="0" smtClean="0">
                <a:solidFill>
                  <a:schemeClr val="accent1">
                    <a:lumMod val="50000"/>
                  </a:schemeClr>
                </a:solidFill>
              </a:rPr>
              <a:t>Multiplication</a:t>
            </a:r>
            <a:endParaRPr lang="en-US" sz="3600" b="1" dirty="0">
              <a:solidFill>
                <a:schemeClr val="accent1">
                  <a:lumMod val="50000"/>
                </a:schemeClr>
              </a:solidFill>
            </a:endParaRPr>
          </a:p>
        </p:txBody>
      </p:sp>
      <p:graphicFrame>
        <p:nvGraphicFramePr>
          <p:cNvPr id="47" name="Table 46"/>
          <p:cNvGraphicFramePr>
            <a:graphicFrameLocks noGrp="1"/>
          </p:cNvGraphicFramePr>
          <p:nvPr>
            <p:extLst>
              <p:ext uri="{D42A27DB-BD31-4B8C-83A1-F6EECF244321}">
                <p14:modId xmlns:p14="http://schemas.microsoft.com/office/powerpoint/2010/main" val="33245654"/>
              </p:ext>
            </p:extLst>
          </p:nvPr>
        </p:nvGraphicFramePr>
        <p:xfrm>
          <a:off x="527889" y="1598442"/>
          <a:ext cx="2749002" cy="2820930"/>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3</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0</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1</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0</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771916921"/>
              </p:ext>
            </p:extLst>
          </p:nvPr>
        </p:nvGraphicFramePr>
        <p:xfrm>
          <a:off x="527889" y="1598442"/>
          <a:ext cx="2749002" cy="2820930"/>
        </p:xfrm>
        <a:graphic>
          <a:graphicData uri="http://schemas.openxmlformats.org/drawingml/2006/table">
            <a:tbl>
              <a:tblPr firstRow="1" bandRow="1"/>
              <a:tblGrid>
                <a:gridCol w="458167"/>
                <a:gridCol w="458167"/>
                <a:gridCol w="458167"/>
                <a:gridCol w="458167"/>
                <a:gridCol w="458167"/>
                <a:gridCol w="45816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6</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7</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3</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600" b="0" kern="1200" dirty="0" smtClean="0">
                          <a:solidFill>
                            <a:srgbClr val="000000"/>
                          </a:solidFill>
                          <a:latin typeface="Gill Sans MT" charset="0"/>
                          <a:ea typeface="Gill Sans MT" charset="0"/>
                          <a:cs typeface="Gill Sans MT" charset="0"/>
                        </a:rPr>
                        <a:t>1</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49" name="Straight Connector 48"/>
          <p:cNvCxnSpPr/>
          <p:nvPr/>
        </p:nvCxnSpPr>
        <p:spPr>
          <a:xfrm>
            <a:off x="4479403" y="972273"/>
            <a:ext cx="0" cy="37986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2007993412"/>
              </p:ext>
            </p:extLst>
          </p:nvPr>
        </p:nvGraphicFramePr>
        <p:xfrm>
          <a:off x="3739942" y="1598444"/>
          <a:ext cx="449140" cy="2820930"/>
        </p:xfrm>
        <a:graphic>
          <a:graphicData uri="http://schemas.openxmlformats.org/drawingml/2006/table">
            <a:tbl>
              <a:tblPr firstRow="1" bandRow="1"/>
              <a:tblGrid>
                <a:gridCol w="449140"/>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2</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7015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pPr algn="ctr"/>
                      <a:r>
                        <a:rPr lang="en-US" sz="2400" b="0" kern="1200" dirty="0" smtClean="0">
                          <a:solidFill>
                            <a:srgbClr val="000000"/>
                          </a:solidFill>
                          <a:latin typeface="Gill Sans MT"/>
                          <a:ea typeface="+mn-ea"/>
                          <a:cs typeface="+mn-cs"/>
                        </a:rPr>
                        <a:t>1</a:t>
                      </a:r>
                      <a:endParaRPr lang="en-US" sz="2400" b="0" kern="1200" dirty="0">
                        <a:solidFill>
                          <a:srgbClr val="000000"/>
                        </a:solidFill>
                        <a:latin typeface="Gill Sans M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3" name="TextBox 72"/>
          <p:cNvSpPr txBox="1"/>
          <p:nvPr/>
        </p:nvSpPr>
        <p:spPr>
          <a:xfrm>
            <a:off x="3276892" y="2712505"/>
            <a:ext cx="397866" cy="584775"/>
          </a:xfrm>
          <a:prstGeom prst="rect">
            <a:avLst/>
          </a:prstGeom>
          <a:noFill/>
        </p:spPr>
        <p:txBody>
          <a:bodyPr wrap="none" rtlCol="0">
            <a:spAutoFit/>
          </a:bodyPr>
          <a:lstStyle/>
          <a:p>
            <a:pPr defTabSz="457200"/>
            <a:r>
              <a:rPr lang="en-US" sz="3200" dirty="0" smtClean="0">
                <a:solidFill>
                  <a:srgbClr val="000000"/>
                </a:solidFill>
                <a:latin typeface="Gill Sans MT"/>
              </a:rPr>
              <a:t>X</a:t>
            </a:r>
            <a:endParaRPr lang="en-US" sz="3200" dirty="0">
              <a:solidFill>
                <a:srgbClr val="000000"/>
              </a:solidFill>
              <a:latin typeface="Gill Sans MT"/>
            </a:endParaRPr>
          </a:p>
        </p:txBody>
      </p:sp>
      <p:graphicFrame>
        <p:nvGraphicFramePr>
          <p:cNvPr id="3" name="Table 2"/>
          <p:cNvGraphicFramePr>
            <a:graphicFrameLocks noGrp="1"/>
          </p:cNvGraphicFramePr>
          <p:nvPr>
            <p:extLst>
              <p:ext uri="{D42A27DB-BD31-4B8C-83A1-F6EECF244321}">
                <p14:modId xmlns:p14="http://schemas.microsoft.com/office/powerpoint/2010/main" val="238991256"/>
              </p:ext>
            </p:extLst>
          </p:nvPr>
        </p:nvGraphicFramePr>
        <p:xfrm>
          <a:off x="5058945" y="1413244"/>
          <a:ext cx="3658856" cy="470155"/>
        </p:xfrm>
        <a:graphic>
          <a:graphicData uri="http://schemas.openxmlformats.org/drawingml/2006/table">
            <a:tbl>
              <a:tblPr firstRow="1" bandRow="1"/>
              <a:tblGrid>
                <a:gridCol w="457357"/>
                <a:gridCol w="457357"/>
                <a:gridCol w="457357"/>
                <a:gridCol w="457357"/>
                <a:gridCol w="457357"/>
                <a:gridCol w="457357"/>
                <a:gridCol w="457357"/>
                <a:gridCol w="45735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5</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7</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3</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1</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182155501"/>
              </p:ext>
            </p:extLst>
          </p:nvPr>
        </p:nvGraphicFramePr>
        <p:xfrm>
          <a:off x="5058945" y="2478071"/>
          <a:ext cx="3658856" cy="470155"/>
        </p:xfrm>
        <a:graphic>
          <a:graphicData uri="http://schemas.openxmlformats.org/drawingml/2006/table">
            <a:tbl>
              <a:tblPr firstRow="1" bandRow="1"/>
              <a:tblGrid>
                <a:gridCol w="457357"/>
                <a:gridCol w="457357"/>
                <a:gridCol w="457357"/>
                <a:gridCol w="457357"/>
                <a:gridCol w="457357"/>
                <a:gridCol w="457357"/>
                <a:gridCol w="457357"/>
                <a:gridCol w="457357"/>
              </a:tblGrid>
              <a:tr h="470155">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4</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5</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algn="ctr"/>
                      <a:r>
                        <a:rPr lang="en-US" altLang="zh-CN" sz="2600" b="0" kern="1200" dirty="0" smtClean="0">
                          <a:solidFill>
                            <a:srgbClr val="000000"/>
                          </a:solidFill>
                          <a:latin typeface="Gill Sans MT" charset="0"/>
                          <a:ea typeface="Gill Sans MT" charset="0"/>
                          <a:cs typeface="Gill Sans MT" charset="0"/>
                        </a:rPr>
                        <a:t>4</a:t>
                      </a:r>
                      <a:endParaRPr lang="en-US" sz="2600" b="0" kern="1200" dirty="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3</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2</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b="0" kern="1200" dirty="0" smtClean="0">
                          <a:solidFill>
                            <a:srgbClr val="000000"/>
                          </a:solidFill>
                          <a:latin typeface="Gill Sans MT" charset="0"/>
                          <a:ea typeface="Gill Sans MT" charset="0"/>
                          <a:cs typeface="Gill Sans MT" charset="0"/>
                        </a:rPr>
                        <a:t>3</a:t>
                      </a:r>
                      <a:endParaRPr lang="en-US" sz="2600" b="0" kern="1200" dirty="0" smtClean="0">
                        <a:solidFill>
                          <a:srgbClr val="000000"/>
                        </a:solidFill>
                        <a:latin typeface="Gill Sans MT" charset="0"/>
                        <a:ea typeface="Gill Sans MT" charset="0"/>
                        <a:cs typeface="Gill Sans MT"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7" name="TextBox 6"/>
          <p:cNvSpPr txBox="1"/>
          <p:nvPr/>
        </p:nvSpPr>
        <p:spPr>
          <a:xfrm>
            <a:off x="7369748" y="916556"/>
            <a:ext cx="1365951" cy="523220"/>
          </a:xfrm>
          <a:prstGeom prst="rect">
            <a:avLst/>
          </a:prstGeom>
          <a:noFill/>
        </p:spPr>
        <p:txBody>
          <a:bodyPr wrap="none" rtlCol="0">
            <a:spAutoFit/>
          </a:bodyPr>
          <a:lstStyle/>
          <a:p>
            <a:pPr algn="r"/>
            <a:r>
              <a:rPr lang="en-US" altLang="zh-CN" sz="2800" smtClean="0"/>
              <a:t>Weights</a:t>
            </a:r>
            <a:endParaRPr lang="en-US" sz="2800"/>
          </a:p>
        </p:txBody>
      </p:sp>
      <p:sp>
        <p:nvSpPr>
          <p:cNvPr id="75" name="TextBox 74"/>
          <p:cNvSpPr txBox="1"/>
          <p:nvPr/>
        </p:nvSpPr>
        <p:spPr>
          <a:xfrm>
            <a:off x="7445281" y="1954851"/>
            <a:ext cx="1290418" cy="523220"/>
          </a:xfrm>
          <a:prstGeom prst="rect">
            <a:avLst/>
          </a:prstGeom>
          <a:noFill/>
        </p:spPr>
        <p:txBody>
          <a:bodyPr wrap="none" rtlCol="0">
            <a:spAutoFit/>
          </a:bodyPr>
          <a:lstStyle/>
          <a:p>
            <a:pPr algn="r"/>
            <a:r>
              <a:rPr lang="en-US" altLang="zh-CN" sz="2800" dirty="0" smtClean="0"/>
              <a:t>Indexes</a:t>
            </a:r>
            <a:endParaRPr lang="en-US" sz="2800" dirty="0"/>
          </a:p>
        </p:txBody>
      </p:sp>
      <p:sp>
        <p:nvSpPr>
          <p:cNvPr id="76" name="Rectangle 75"/>
          <p:cNvSpPr/>
          <p:nvPr/>
        </p:nvSpPr>
        <p:spPr>
          <a:xfrm>
            <a:off x="5070520" y="1413244"/>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5070520" y="2478071"/>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6" idx="2"/>
            <a:endCxn id="78" idx="0"/>
          </p:cNvCxnSpPr>
          <p:nvPr/>
        </p:nvCxnSpPr>
        <p:spPr>
          <a:xfrm>
            <a:off x="5290035" y="1883399"/>
            <a:ext cx="0" cy="59467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8" idx="1"/>
            <a:endCxn id="79" idx="3"/>
          </p:cNvCxnSpPr>
          <p:nvPr/>
        </p:nvCxnSpPr>
        <p:spPr>
          <a:xfrm flipH="1">
            <a:off x="4189081" y="2713149"/>
            <a:ext cx="881439" cy="5666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739942" y="2534737"/>
            <a:ext cx="449139"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19659" y="1412600"/>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519659" y="2477427"/>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5739174" y="1882755"/>
            <a:ext cx="0" cy="59467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8" idx="3"/>
          </p:cNvCxnSpPr>
          <p:nvPr/>
        </p:nvCxnSpPr>
        <p:spPr>
          <a:xfrm flipH="1">
            <a:off x="4189080" y="2712505"/>
            <a:ext cx="1330580" cy="99360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739941" y="3471030"/>
            <a:ext cx="449139"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974727" y="1412600"/>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974727" y="2477427"/>
            <a:ext cx="439030"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6194242" y="1882755"/>
            <a:ext cx="0" cy="59467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4219430" y="2712505"/>
            <a:ext cx="1755298" cy="146148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742222" y="3947211"/>
            <a:ext cx="449139" cy="47015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05115" y="5057212"/>
            <a:ext cx="3679341" cy="523220"/>
          </a:xfrm>
          <a:prstGeom prst="rect">
            <a:avLst/>
          </a:prstGeom>
          <a:noFill/>
        </p:spPr>
        <p:txBody>
          <a:bodyPr wrap="none" rtlCol="0">
            <a:spAutoFit/>
          </a:bodyPr>
          <a:lstStyle/>
          <a:p>
            <a:pPr marL="285750" indent="-285750">
              <a:buFont typeface="Arial" charset="0"/>
              <a:buChar char="•"/>
            </a:pPr>
            <a:r>
              <a:rPr lang="en-US" altLang="zh-CN" sz="2800" dirty="0" smtClean="0"/>
              <a:t>SIMD</a:t>
            </a:r>
            <a:r>
              <a:rPr lang="zh-CN" altLang="en-US" sz="2800" dirty="0" smtClean="0"/>
              <a:t> </a:t>
            </a:r>
            <a:r>
              <a:rPr lang="en-US" altLang="zh-CN" sz="2800" dirty="0" smtClean="0"/>
              <a:t>not</a:t>
            </a:r>
            <a:r>
              <a:rPr lang="zh-CN" altLang="en-US" sz="2800" dirty="0" smtClean="0"/>
              <a:t> </a:t>
            </a:r>
            <a:r>
              <a:rPr lang="en-US" altLang="zh-CN" sz="2800" dirty="0" smtClean="0"/>
              <a:t>fully</a:t>
            </a:r>
            <a:r>
              <a:rPr lang="zh-CN" altLang="en-US" sz="2800" dirty="0" smtClean="0"/>
              <a:t> </a:t>
            </a:r>
            <a:r>
              <a:rPr lang="en-US" altLang="zh-CN" sz="2800" dirty="0" smtClean="0"/>
              <a:t>utilized</a:t>
            </a:r>
            <a:endParaRPr lang="en-US" sz="2800" dirty="0" smtClean="0"/>
          </a:p>
        </p:txBody>
      </p:sp>
      <p:sp>
        <p:nvSpPr>
          <p:cNvPr id="104" name="TextBox 103"/>
          <p:cNvSpPr txBox="1"/>
          <p:nvPr/>
        </p:nvSpPr>
        <p:spPr>
          <a:xfrm>
            <a:off x="405115" y="5601348"/>
            <a:ext cx="5264133" cy="523220"/>
          </a:xfrm>
          <a:prstGeom prst="rect">
            <a:avLst/>
          </a:prstGeom>
          <a:noFill/>
        </p:spPr>
        <p:txBody>
          <a:bodyPr wrap="none" rtlCol="0">
            <a:spAutoFit/>
          </a:bodyPr>
          <a:lstStyle/>
          <a:p>
            <a:pPr marL="285750" indent="-285750">
              <a:buFont typeface="Arial" charset="0"/>
              <a:buChar char="•"/>
            </a:pPr>
            <a:r>
              <a:rPr lang="en-US" altLang="zh-CN" sz="2800" dirty="0" smtClean="0"/>
              <a:t>Extra</a:t>
            </a:r>
            <a:r>
              <a:rPr lang="zh-CN" altLang="en-US" sz="2800" dirty="0" smtClean="0"/>
              <a:t> </a:t>
            </a:r>
            <a:r>
              <a:rPr lang="en-US" altLang="zh-CN" sz="2800" dirty="0" smtClean="0"/>
              <a:t>storage</a:t>
            </a:r>
            <a:r>
              <a:rPr lang="zh-CN" altLang="en-US" sz="2800" dirty="0" smtClean="0"/>
              <a:t> </a:t>
            </a:r>
            <a:r>
              <a:rPr lang="en-US" altLang="zh-CN" sz="2800" dirty="0" smtClean="0"/>
              <a:t>for</a:t>
            </a:r>
            <a:r>
              <a:rPr lang="zh-CN" altLang="en-US" sz="2800" dirty="0" smtClean="0"/>
              <a:t> </a:t>
            </a:r>
            <a:r>
              <a:rPr lang="en-US" altLang="zh-CN" sz="2800" dirty="0" smtClean="0"/>
              <a:t>column</a:t>
            </a:r>
            <a:r>
              <a:rPr lang="zh-CN" altLang="en-US" sz="2800" dirty="0" smtClean="0"/>
              <a:t> </a:t>
            </a:r>
            <a:r>
              <a:rPr lang="en-US" altLang="zh-CN" sz="2800" dirty="0" smtClean="0"/>
              <a:t>indexes</a:t>
            </a:r>
            <a:endParaRPr lang="en-US" sz="2800" dirty="0" smtClean="0"/>
          </a:p>
        </p:txBody>
      </p:sp>
    </p:spTree>
    <p:extLst>
      <p:ext uri="{BB962C8B-B14F-4D97-AF65-F5344CB8AC3E}">
        <p14:creationId xmlns:p14="http://schemas.microsoft.com/office/powerpoint/2010/main" val="116094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8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87"/>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8"/>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9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91" grpId="0"/>
      <p:bldP spid="92" grpId="0"/>
      <p:bldP spid="100" grpId="0"/>
      <p:bldP spid="101" grpId="0"/>
      <p:bldP spid="45" grpId="0"/>
      <p:bldP spid="46" grpId="0"/>
      <p:bldP spid="52" grpId="0"/>
      <p:bldP spid="54" grpId="0"/>
      <p:bldP spid="57" grpId="0"/>
      <p:bldP spid="58" grpId="0"/>
      <p:bldP spid="7" grpId="0"/>
      <p:bldP spid="75" grpId="0"/>
      <p:bldP spid="76" grpId="0" animBg="1"/>
      <p:bldP spid="76" grpId="1" animBg="1"/>
      <p:bldP spid="78" grpId="0" animBg="1"/>
      <p:bldP spid="78" grpId="1" animBg="1"/>
      <p:bldP spid="79" grpId="0" animBg="1"/>
      <p:bldP spid="79" grpId="1" animBg="1"/>
      <p:bldP spid="84" grpId="0" animBg="1"/>
      <p:bldP spid="84" grpId="1" animBg="1"/>
      <p:bldP spid="85" grpId="0" animBg="1"/>
      <p:bldP spid="85" grpId="1" animBg="1"/>
      <p:bldP spid="88" grpId="0" animBg="1"/>
      <p:bldP spid="88" grpId="1" animBg="1"/>
      <p:bldP spid="93" grpId="0" animBg="1"/>
      <p:bldP spid="94" grpId="0" animBg="1"/>
      <p:bldP spid="97" grpId="0" animBg="1"/>
      <p:bldP spid="103" grpId="0"/>
      <p:bldP spid="10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7377</TotalTime>
  <Words>4433</Words>
  <Application>Microsoft Macintosh PowerPoint</Application>
  <PresentationFormat>On-screen Show (4:3)</PresentationFormat>
  <Paragraphs>834</Paragraphs>
  <Slides>28</Slides>
  <Notes>28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Calibri</vt:lpstr>
      <vt:lpstr>Calibri Light</vt:lpstr>
      <vt:lpstr>DengXian</vt:lpstr>
      <vt:lpstr>Gill Sans</vt:lpstr>
      <vt:lpstr>Gill Sans MT</vt:lpstr>
      <vt:lpstr>Helvetica</vt:lpstr>
      <vt:lpstr>Mangal</vt:lpstr>
      <vt:lpstr>等线</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Jiecao Yu</dc:creator>
  <cp:lastModifiedBy>Jiecao Yu</cp:lastModifiedBy>
  <cp:revision>1244</cp:revision>
  <dcterms:created xsi:type="dcterms:W3CDTF">2017-05-25T01:57:59Z</dcterms:created>
  <dcterms:modified xsi:type="dcterms:W3CDTF">2017-06-28T13:18:15Z</dcterms:modified>
</cp:coreProperties>
</file>