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73" r:id="rId4"/>
    <p:sldId id="274" r:id="rId5"/>
    <p:sldId id="292" r:id="rId6"/>
    <p:sldId id="276" r:id="rId7"/>
    <p:sldId id="277" r:id="rId8"/>
    <p:sldId id="261" r:id="rId9"/>
    <p:sldId id="279" r:id="rId10"/>
    <p:sldId id="301" r:id="rId11"/>
    <p:sldId id="281" r:id="rId12"/>
    <p:sldId id="290" r:id="rId13"/>
    <p:sldId id="291" r:id="rId14"/>
    <p:sldId id="296" r:id="rId15"/>
    <p:sldId id="284" r:id="rId16"/>
    <p:sldId id="299" r:id="rId17"/>
    <p:sldId id="285" r:id="rId18"/>
    <p:sldId id="298" r:id="rId19"/>
    <p:sldId id="288" r:id="rId20"/>
    <p:sldId id="289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5673"/>
  </p:normalViewPr>
  <p:slideViewPr>
    <p:cSldViewPr snapToGrid="0" snapToObjects="1">
      <p:cViewPr>
        <p:scale>
          <a:sx n="100" d="100"/>
          <a:sy n="100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shruti\Desktop\numbers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1.xlsx"/><Relationship Id="rId3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oleObject" Target="file:///C:\Users\shruti\Desktop\numbers_1.xlsx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0013964600579"/>
          <c:y val="0.113338848283246"/>
          <c:w val="0.872061208695067"/>
          <c:h val="0.579228638086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mot_oracle!$B$1</c:f>
              <c:strCache>
                <c:ptCount val="1"/>
                <c:pt idx="0">
                  <c:v>No Memoization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mot_oracle!$A$2:$A$29</c:f>
              <c:strCache>
                <c:ptCount val="28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libquantum</c:v>
                </c:pt>
                <c:pt idx="7">
                  <c:v>mcf</c:v>
                </c:pt>
                <c:pt idx="8">
                  <c:v>omnetpp</c:v>
                </c:pt>
                <c:pt idx="9">
                  <c:v>perlbench</c:v>
                </c:pt>
                <c:pt idx="10">
                  <c:v>sjeng</c:v>
                </c:pt>
                <c:pt idx="11">
                  <c:v>xalancbmk</c:v>
                </c:pt>
                <c:pt idx="12">
                  <c:v>cactusADM</c:v>
                </c:pt>
                <c:pt idx="13">
                  <c:v>calculix</c:v>
                </c:pt>
                <c:pt idx="14">
                  <c:v>gromacs</c:v>
                </c:pt>
                <c:pt idx="15">
                  <c:v>milc</c:v>
                </c:pt>
                <c:pt idx="16">
                  <c:v>namd</c:v>
                </c:pt>
                <c:pt idx="17">
                  <c:v>wrf</c:v>
                </c:pt>
                <c:pt idx="18">
                  <c:v>leslie3d</c:v>
                </c:pt>
                <c:pt idx="19">
                  <c:v>bwaves</c:v>
                </c:pt>
                <c:pt idx="20">
                  <c:v>povray</c:v>
                </c:pt>
                <c:pt idx="21">
                  <c:v>dealII</c:v>
                </c:pt>
                <c:pt idx="22">
                  <c:v>GemsFDTD</c:v>
                </c:pt>
                <c:pt idx="23">
                  <c:v>gamess</c:v>
                </c:pt>
                <c:pt idx="24">
                  <c:v>tonto</c:v>
                </c:pt>
                <c:pt idx="25">
                  <c:v>zeusmp</c:v>
                </c:pt>
                <c:pt idx="27">
                  <c:v>average</c:v>
                </c:pt>
              </c:strCache>
            </c:strRef>
          </c:cat>
          <c:val>
            <c:numRef>
              <c:f>mot_oracle!$B$2:$B$29</c:f>
              <c:numCache>
                <c:formatCode>0.00%</c:formatCode>
                <c:ptCount val="28"/>
                <c:pt idx="0">
                  <c:v>0.5411</c:v>
                </c:pt>
                <c:pt idx="1">
                  <c:v>0.2025</c:v>
                </c:pt>
                <c:pt idx="2">
                  <c:v>0.4998</c:v>
                </c:pt>
                <c:pt idx="3">
                  <c:v>0.6073</c:v>
                </c:pt>
                <c:pt idx="4">
                  <c:v>0.2227</c:v>
                </c:pt>
                <c:pt idx="5">
                  <c:v>0.1197</c:v>
                </c:pt>
                <c:pt idx="6">
                  <c:v>0.177</c:v>
                </c:pt>
                <c:pt idx="7">
                  <c:v>0.4785</c:v>
                </c:pt>
                <c:pt idx="8">
                  <c:v>0.6304</c:v>
                </c:pt>
                <c:pt idx="9">
                  <c:v>0.4702</c:v>
                </c:pt>
                <c:pt idx="10">
                  <c:v>0.612</c:v>
                </c:pt>
                <c:pt idx="11">
                  <c:v>0.4169</c:v>
                </c:pt>
                <c:pt idx="12">
                  <c:v>0.194</c:v>
                </c:pt>
                <c:pt idx="13">
                  <c:v>0.3661</c:v>
                </c:pt>
                <c:pt idx="14">
                  <c:v>0.2079</c:v>
                </c:pt>
                <c:pt idx="15">
                  <c:v>0.2669</c:v>
                </c:pt>
                <c:pt idx="16">
                  <c:v>0.2608</c:v>
                </c:pt>
                <c:pt idx="17">
                  <c:v>0.3026</c:v>
                </c:pt>
                <c:pt idx="18">
                  <c:v>0.218</c:v>
                </c:pt>
                <c:pt idx="19">
                  <c:v>0.4017</c:v>
                </c:pt>
                <c:pt idx="20">
                  <c:v>0.2241</c:v>
                </c:pt>
                <c:pt idx="21">
                  <c:v>0.3272</c:v>
                </c:pt>
                <c:pt idx="22">
                  <c:v>0.2791</c:v>
                </c:pt>
                <c:pt idx="23">
                  <c:v>0.1535</c:v>
                </c:pt>
                <c:pt idx="24">
                  <c:v>0.2349</c:v>
                </c:pt>
                <c:pt idx="25">
                  <c:v>0.2231</c:v>
                </c:pt>
                <c:pt idx="27">
                  <c:v>0.300019834071175</c:v>
                </c:pt>
              </c:numCache>
            </c:numRef>
          </c:val>
        </c:ser>
        <c:ser>
          <c:idx val="1"/>
          <c:order val="1"/>
          <c:tx>
            <c:strRef>
              <c:f>mot_oracle!$C$1</c:f>
              <c:strCache>
                <c:ptCount val="1"/>
                <c:pt idx="0">
                  <c:v>With Memoization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mot_oracle!$A$2:$A$29</c:f>
              <c:strCache>
                <c:ptCount val="28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libquantum</c:v>
                </c:pt>
                <c:pt idx="7">
                  <c:v>mcf</c:v>
                </c:pt>
                <c:pt idx="8">
                  <c:v>omnetpp</c:v>
                </c:pt>
                <c:pt idx="9">
                  <c:v>perlbench</c:v>
                </c:pt>
                <c:pt idx="10">
                  <c:v>sjeng</c:v>
                </c:pt>
                <c:pt idx="11">
                  <c:v>xalancbmk</c:v>
                </c:pt>
                <c:pt idx="12">
                  <c:v>cactusADM</c:v>
                </c:pt>
                <c:pt idx="13">
                  <c:v>calculix</c:v>
                </c:pt>
                <c:pt idx="14">
                  <c:v>gromacs</c:v>
                </c:pt>
                <c:pt idx="15">
                  <c:v>milc</c:v>
                </c:pt>
                <c:pt idx="16">
                  <c:v>namd</c:v>
                </c:pt>
                <c:pt idx="17">
                  <c:v>wrf</c:v>
                </c:pt>
                <c:pt idx="18">
                  <c:v>leslie3d</c:v>
                </c:pt>
                <c:pt idx="19">
                  <c:v>bwaves</c:v>
                </c:pt>
                <c:pt idx="20">
                  <c:v>povray</c:v>
                </c:pt>
                <c:pt idx="21">
                  <c:v>dealII</c:v>
                </c:pt>
                <c:pt idx="22">
                  <c:v>GemsFDTD</c:v>
                </c:pt>
                <c:pt idx="23">
                  <c:v>gamess</c:v>
                </c:pt>
                <c:pt idx="24">
                  <c:v>tonto</c:v>
                </c:pt>
                <c:pt idx="25">
                  <c:v>zeusmp</c:v>
                </c:pt>
                <c:pt idx="27">
                  <c:v>average</c:v>
                </c:pt>
              </c:strCache>
            </c:strRef>
          </c:cat>
          <c:val>
            <c:numRef>
              <c:f>mot_oracle!$C$2:$C$29</c:f>
              <c:numCache>
                <c:formatCode>0.00%</c:formatCode>
                <c:ptCount val="28"/>
                <c:pt idx="0">
                  <c:v>0.6408</c:v>
                </c:pt>
                <c:pt idx="1">
                  <c:v>0.9017</c:v>
                </c:pt>
                <c:pt idx="2">
                  <c:v>0.9454</c:v>
                </c:pt>
                <c:pt idx="3">
                  <c:v>1.0</c:v>
                </c:pt>
                <c:pt idx="4">
                  <c:v>0.7787</c:v>
                </c:pt>
                <c:pt idx="5">
                  <c:v>0.5959</c:v>
                </c:pt>
                <c:pt idx="6">
                  <c:v>0.6961</c:v>
                </c:pt>
                <c:pt idx="7">
                  <c:v>0.7434</c:v>
                </c:pt>
                <c:pt idx="8">
                  <c:v>0.9802</c:v>
                </c:pt>
                <c:pt idx="9">
                  <c:v>0.9629</c:v>
                </c:pt>
                <c:pt idx="10">
                  <c:v>0.9707</c:v>
                </c:pt>
                <c:pt idx="11">
                  <c:v>0.8643</c:v>
                </c:pt>
                <c:pt idx="12">
                  <c:v>0.8691</c:v>
                </c:pt>
                <c:pt idx="13">
                  <c:v>0.78</c:v>
                </c:pt>
                <c:pt idx="14">
                  <c:v>0.8109</c:v>
                </c:pt>
                <c:pt idx="15">
                  <c:v>0.6976</c:v>
                </c:pt>
                <c:pt idx="16">
                  <c:v>0.9336</c:v>
                </c:pt>
                <c:pt idx="17">
                  <c:v>0.7193</c:v>
                </c:pt>
                <c:pt idx="18">
                  <c:v>0.6368</c:v>
                </c:pt>
                <c:pt idx="19">
                  <c:v>0.9192</c:v>
                </c:pt>
                <c:pt idx="20">
                  <c:v>0.845</c:v>
                </c:pt>
                <c:pt idx="21">
                  <c:v>0.7501</c:v>
                </c:pt>
                <c:pt idx="22">
                  <c:v>0.9592</c:v>
                </c:pt>
                <c:pt idx="23">
                  <c:v>0.553</c:v>
                </c:pt>
                <c:pt idx="24">
                  <c:v>0.8389</c:v>
                </c:pt>
                <c:pt idx="25">
                  <c:v>0.8226</c:v>
                </c:pt>
                <c:pt idx="27">
                  <c:v>0.80567909854176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3916992"/>
        <c:axId val="-2036153728"/>
      </c:barChart>
      <c:catAx>
        <c:axId val="-2033916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6153728"/>
        <c:crosses val="autoZero"/>
        <c:auto val="1"/>
        <c:lblAlgn val="ctr"/>
        <c:lblOffset val="100"/>
        <c:noMultiLvlLbl val="0"/>
      </c:catAx>
      <c:valAx>
        <c:axId val="-2036153728"/>
        <c:scaling>
          <c:orientation val="minMax"/>
          <c:max val="1.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dirty="0"/>
                  <a:t>% Execution </a:t>
                </a:r>
                <a:r>
                  <a:rPr lang="en-US" sz="1800" b="0"/>
                  <a:t>on </a:t>
                </a:r>
                <a:r>
                  <a:rPr lang="en-US" sz="1800" b="0" dirty="0" err="1" smtClean="0"/>
                  <a:t>InO</a:t>
                </a:r>
                <a:endParaRPr lang="en-US" sz="1800" b="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91699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22660172286157"/>
          <c:y val="0.015039005540974"/>
          <c:w val="0.600944713641564"/>
          <c:h val="0.0922875453913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6634096755693"/>
          <c:y val="0.187974628171479"/>
          <c:w val="0.810894299982126"/>
          <c:h val="0.6539881613897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'res_%memoize'!$E$210</c:f>
              <c:strCache>
                <c:ptCount val="1"/>
                <c:pt idx="0">
                  <c:v>%Big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invertIfNegative val="0"/>
          <c:cat>
            <c:strRef>
              <c:f>'res_%memoize'!$D$211:$D$221</c:f>
              <c:strCache>
                <c:ptCount val="9"/>
                <c:pt idx="1">
                  <c:v>average</c:v>
                </c:pt>
                <c:pt idx="4">
                  <c:v>astar</c:v>
                </c:pt>
                <c:pt idx="7">
                  <c:v>bzip2</c:v>
                </c:pt>
                <c:pt idx="8">
                  <c:v> </c:v>
                </c:pt>
              </c:strCache>
            </c:strRef>
          </c:cat>
          <c:val>
            <c:numRef>
              <c:f>'res_%memoize'!$E$211:$E$218</c:f>
              <c:numCache>
                <c:formatCode>0%</c:formatCode>
                <c:ptCount val="8"/>
                <c:pt idx="0">
                  <c:v>0.86914391464304</c:v>
                </c:pt>
                <c:pt idx="1">
                  <c:v>0.624857804807702</c:v>
                </c:pt>
                <c:pt idx="3">
                  <c:v>0.852816394341309</c:v>
                </c:pt>
                <c:pt idx="4">
                  <c:v>0.835355547148923</c:v>
                </c:pt>
                <c:pt idx="6">
                  <c:v>0.858695422008809</c:v>
                </c:pt>
                <c:pt idx="7">
                  <c:v>0.224035632484772</c:v>
                </c:pt>
              </c:numCache>
            </c:numRef>
          </c:val>
        </c:ser>
        <c:ser>
          <c:idx val="1"/>
          <c:order val="1"/>
          <c:tx>
            <c:strRef>
              <c:f>'res_%memoize'!$F$210</c:f>
              <c:strCache>
                <c:ptCount val="1"/>
                <c:pt idx="0">
                  <c:v>%InO mode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c:spPr>
          <c:invertIfNegative val="0"/>
          <c:cat>
            <c:strRef>
              <c:f>'res_%memoize'!$D$211:$D$221</c:f>
              <c:strCache>
                <c:ptCount val="9"/>
                <c:pt idx="1">
                  <c:v>average</c:v>
                </c:pt>
                <c:pt idx="4">
                  <c:v>astar</c:v>
                </c:pt>
                <c:pt idx="7">
                  <c:v>bzip2</c:v>
                </c:pt>
                <c:pt idx="8">
                  <c:v> </c:v>
                </c:pt>
              </c:strCache>
            </c:strRef>
          </c:cat>
          <c:val>
            <c:numRef>
              <c:f>'res_%memoize'!$F$211:$F$218</c:f>
              <c:numCache>
                <c:formatCode>0%</c:formatCode>
                <c:ptCount val="8"/>
                <c:pt idx="0">
                  <c:v>0.130738450566842</c:v>
                </c:pt>
                <c:pt idx="1">
                  <c:v>0.0976718302466223</c:v>
                </c:pt>
                <c:pt idx="3">
                  <c:v>0.147183613160248</c:v>
                </c:pt>
                <c:pt idx="4">
                  <c:v>0.143977231308102</c:v>
                </c:pt>
                <c:pt idx="6">
                  <c:v>0.141304578917947</c:v>
                </c:pt>
                <c:pt idx="7">
                  <c:v>0.12843384368694</c:v>
                </c:pt>
              </c:numCache>
            </c:numRef>
          </c:val>
        </c:ser>
        <c:ser>
          <c:idx val="2"/>
          <c:order val="2"/>
          <c:tx>
            <c:strRef>
              <c:f>'res_%memoize'!$G$210</c:f>
              <c:strCache>
                <c:ptCount val="1"/>
                <c:pt idx="0">
                  <c:v>%OinO mode</c:v>
                </c:pt>
              </c:strCache>
            </c:strRef>
          </c:tx>
          <c:spPr>
            <a:solidFill>
              <a:srgbClr val="5B9B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solidFill>
                  <a:schemeClr val="accent5"/>
                </a:solidFill>
              </a:ln>
            </c:spPr>
          </c:dPt>
          <c:cat>
            <c:strRef>
              <c:f>'res_%memoize'!$D$211:$D$221</c:f>
              <c:strCache>
                <c:ptCount val="9"/>
                <c:pt idx="1">
                  <c:v>average</c:v>
                </c:pt>
                <c:pt idx="4">
                  <c:v>astar</c:v>
                </c:pt>
                <c:pt idx="7">
                  <c:v>bzip2</c:v>
                </c:pt>
                <c:pt idx="8">
                  <c:v> </c:v>
                </c:pt>
              </c:strCache>
            </c:strRef>
          </c:cat>
          <c:val>
            <c:numRef>
              <c:f>'res_%memoize'!$G$211:$G$218</c:f>
              <c:numCache>
                <c:formatCode>0%</c:formatCode>
                <c:ptCount val="8"/>
                <c:pt idx="0">
                  <c:v>0.0</c:v>
                </c:pt>
                <c:pt idx="1">
                  <c:v>0.277470364945676</c:v>
                </c:pt>
                <c:pt idx="3">
                  <c:v>0.0</c:v>
                </c:pt>
                <c:pt idx="4">
                  <c:v>0.0206672215429746</c:v>
                </c:pt>
                <c:pt idx="6">
                  <c:v>0.0</c:v>
                </c:pt>
                <c:pt idx="7">
                  <c:v>0.647530523828287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overlap val="100"/>
        <c:axId val="-2063811856"/>
        <c:axId val="-2031998672"/>
      </c:barChart>
      <c:catAx>
        <c:axId val="-2063811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en-US"/>
          </a:p>
        </c:txPr>
        <c:crossAx val="-2031998672"/>
        <c:crosses val="autoZero"/>
        <c:auto val="1"/>
        <c:lblAlgn val="ctr"/>
        <c:lblOffset val="100"/>
        <c:tickLblSkip val="1"/>
        <c:tickMarkSkip val="3"/>
        <c:noMultiLvlLbl val="0"/>
      </c:catAx>
      <c:valAx>
        <c:axId val="-203199867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 dirty="0" smtClean="0"/>
                  <a:t>% Execution On </a:t>
                </a:r>
                <a:r>
                  <a:rPr lang="en-US" sz="1800" b="0" dirty="0" err="1" smtClean="0"/>
                  <a:t>InO</a:t>
                </a:r>
                <a:endParaRPr lang="en-US" sz="1800" b="0" dirty="0"/>
              </a:p>
            </c:rich>
          </c:tx>
          <c:layout>
            <c:manualLayout>
              <c:xMode val="edge"/>
              <c:yMode val="edge"/>
              <c:x val="0.0206043087352215"/>
              <c:y val="0.209584702813049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38118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541084474442"/>
          <c:y val="0.113136118401866"/>
          <c:w val="0.8588209350685"/>
          <c:h val="0.583590696996209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res_energy!$Q$1</c:f>
              <c:strCache>
                <c:ptCount val="1"/>
                <c:pt idx="0">
                  <c:v>DynaMOS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res_energy!$N$2:$N$29</c:f>
              <c:strCache>
                <c:ptCount val="28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libquantum</c:v>
                </c:pt>
                <c:pt idx="7">
                  <c:v>mcf</c:v>
                </c:pt>
                <c:pt idx="8">
                  <c:v>omnetpp</c:v>
                </c:pt>
                <c:pt idx="9">
                  <c:v>perlbench</c:v>
                </c:pt>
                <c:pt idx="10">
                  <c:v>sjeng</c:v>
                </c:pt>
                <c:pt idx="11">
                  <c:v>xalancbmk</c:v>
                </c:pt>
                <c:pt idx="12">
                  <c:v>bwaves</c:v>
                </c:pt>
                <c:pt idx="13">
                  <c:v>cactusADM</c:v>
                </c:pt>
                <c:pt idx="14">
                  <c:v>calculix</c:v>
                </c:pt>
                <c:pt idx="15">
                  <c:v>dealII</c:v>
                </c:pt>
                <c:pt idx="16">
                  <c:v>gamess</c:v>
                </c:pt>
                <c:pt idx="17">
                  <c:v>GemsFDTD</c:v>
                </c:pt>
                <c:pt idx="18">
                  <c:v>gromacs</c:v>
                </c:pt>
                <c:pt idx="19">
                  <c:v>leslie3d</c:v>
                </c:pt>
                <c:pt idx="20">
                  <c:v>milc</c:v>
                </c:pt>
                <c:pt idx="21">
                  <c:v>namd</c:v>
                </c:pt>
                <c:pt idx="22">
                  <c:v>povray</c:v>
                </c:pt>
                <c:pt idx="23">
                  <c:v>tonto</c:v>
                </c:pt>
                <c:pt idx="24">
                  <c:v>wrf</c:v>
                </c:pt>
                <c:pt idx="25">
                  <c:v>zeusmp</c:v>
                </c:pt>
                <c:pt idx="27">
                  <c:v>average</c:v>
                </c:pt>
              </c:strCache>
            </c:strRef>
          </c:cat>
          <c:val>
            <c:numRef>
              <c:f>res_energy!$Q$2:$Q$29</c:f>
              <c:numCache>
                <c:formatCode>0.00%</c:formatCode>
                <c:ptCount val="28"/>
                <c:pt idx="0">
                  <c:v>0.21424459851651</c:v>
                </c:pt>
                <c:pt idx="1">
                  <c:v>0.422471904247275</c:v>
                </c:pt>
                <c:pt idx="2">
                  <c:v>0.308121373110909</c:v>
                </c:pt>
                <c:pt idx="3">
                  <c:v>0.328277675563744</c:v>
                </c:pt>
                <c:pt idx="4">
                  <c:v>0.254716556610822</c:v>
                </c:pt>
                <c:pt idx="5">
                  <c:v>0.299800181333702</c:v>
                </c:pt>
                <c:pt idx="6">
                  <c:v>0.353251572045604</c:v>
                </c:pt>
                <c:pt idx="7">
                  <c:v>0.237914684448972</c:v>
                </c:pt>
                <c:pt idx="8">
                  <c:v>0.533186401614676</c:v>
                </c:pt>
                <c:pt idx="9">
                  <c:v>0.382253645610597</c:v>
                </c:pt>
                <c:pt idx="10">
                  <c:v>0.281992025515568</c:v>
                </c:pt>
                <c:pt idx="11">
                  <c:v>0.299013310424085</c:v>
                </c:pt>
                <c:pt idx="12">
                  <c:v>0.310918547728993</c:v>
                </c:pt>
                <c:pt idx="13">
                  <c:v>0.164564049437164</c:v>
                </c:pt>
                <c:pt idx="14">
                  <c:v>0.347094756108857</c:v>
                </c:pt>
                <c:pt idx="15">
                  <c:v>0.323108773325514</c:v>
                </c:pt>
                <c:pt idx="16">
                  <c:v>0.234076655682062</c:v>
                </c:pt>
                <c:pt idx="17">
                  <c:v>0.379065924108865</c:v>
                </c:pt>
                <c:pt idx="18">
                  <c:v>0.469297611833658</c:v>
                </c:pt>
                <c:pt idx="19">
                  <c:v>0.216866368642665</c:v>
                </c:pt>
                <c:pt idx="20">
                  <c:v>0.303628083885942</c:v>
                </c:pt>
                <c:pt idx="21">
                  <c:v>0.354021994682632</c:v>
                </c:pt>
                <c:pt idx="22">
                  <c:v>0.281697595721663</c:v>
                </c:pt>
                <c:pt idx="23">
                  <c:v>0.444787007916671</c:v>
                </c:pt>
                <c:pt idx="24">
                  <c:v>0.356929481532754</c:v>
                </c:pt>
                <c:pt idx="25">
                  <c:v>0.394734585194609</c:v>
                </c:pt>
                <c:pt idx="27">
                  <c:v>0.316141245874081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912880"/>
        <c:axId val="-2034606464"/>
      </c:barChart>
      <c:catAx>
        <c:axId val="-2079912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4606464"/>
        <c:crosses val="autoZero"/>
        <c:auto val="1"/>
        <c:lblAlgn val="ctr"/>
        <c:lblOffset val="100"/>
        <c:noMultiLvlLbl val="0"/>
      </c:catAx>
      <c:valAx>
        <c:axId val="-203460646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dirty="0" smtClean="0"/>
                  <a:t>Energy</a:t>
                </a:r>
                <a:r>
                  <a:rPr lang="en-US" sz="1800" b="0" baseline="0" dirty="0" smtClean="0"/>
                  <a:t> savings relating to </a:t>
                </a:r>
                <a:r>
                  <a:rPr lang="en-US" sz="1800" b="0" baseline="0" dirty="0" err="1" smtClean="0"/>
                  <a:t>OoO</a:t>
                </a:r>
                <a:endParaRPr lang="en-US" sz="1800" b="0" dirty="0"/>
              </a:p>
            </c:rich>
          </c:tx>
          <c:layout>
            <c:manualLayout>
              <c:xMode val="edge"/>
              <c:yMode val="edge"/>
              <c:x val="0.0201082775556589"/>
              <c:y val="0.104380078035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91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0.3125</cdr:x>
      <cdr:y>0.02414</cdr:y>
    </cdr:from>
    <cdr:to>
      <cdr:x>0.7619</cdr:x>
      <cdr:y>0.09557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4000498" y="99332"/>
          <a:ext cx="5753100" cy="293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D46F-7B00-2644-ABE5-FDFAF96CB5C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9A42-26CB-CA44-88BD-FDCD088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16F2B-27E8-1642-A1AF-B9D5DE5836BC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F9A3-515B-4C46-A016-56136A3C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OoO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achieves optimal schedules for its resources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At the cost of power-hungry hardware</a:t>
            </a: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- ROB, RAT, Issue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F9A3-515B-4C46-A016-56136A3CA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F9A3-515B-4C46-A016-56136A3CA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83D99-6AA3-4857-84DC-F1F5A0F7DE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0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1151-ABDC-DB41-8DFF-1C9B8DF6C5A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20C0-1129-484A-B6AF-5A474EFF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84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DynaMOS</a:t>
            </a:r>
            <a:r>
              <a:rPr lang="en-US" dirty="0" smtClean="0"/>
              <a:t>: Dynamic Schedule Migration for Heterogeneous Cores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0637"/>
            <a:ext cx="6858000" cy="206009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Shruti</a:t>
            </a:r>
            <a:r>
              <a:rPr lang="en-US" sz="2800" dirty="0" smtClean="0"/>
              <a:t> </a:t>
            </a:r>
            <a:r>
              <a:rPr lang="en-US" sz="2800" dirty="0" err="1" smtClean="0"/>
              <a:t>Padmanabha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Andrew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Lukefahr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Reetuparna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Das, Scott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Mahlke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/>
              <a:t>Micro-48, Waikiki, Hawaii</a:t>
            </a:r>
          </a:p>
          <a:p>
            <a:fld id="{B004BA0F-8D3D-9847-A543-1E526DBED0ED}" type="datetime4">
              <a:rPr lang="en-US" sz="2000" smtClean="0"/>
              <a:t>December 14, 2015</a:t>
            </a:fld>
            <a:endParaRPr lang="en-US" sz="2000" dirty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72" y="6096589"/>
            <a:ext cx="4204652" cy="6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72000" y="5966936"/>
            <a:ext cx="37798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University of Michigan</a:t>
            </a:r>
          </a:p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Electrical Engineering and Computer Science</a:t>
            </a:r>
          </a:p>
        </p:txBody>
      </p:sp>
      <p:pic>
        <p:nvPicPr>
          <p:cNvPr id="6" name="Picture 9" descr="CSeal"/>
          <p:cNvPicPr>
            <a:picLocks noChangeAspect="1" noChangeArrowheads="1"/>
          </p:cNvPicPr>
          <p:nvPr/>
        </p:nvPicPr>
        <p:blipFill>
          <a:blip r:embed="rId3" cstate="print">
            <a:lum bright="-26000"/>
          </a:blip>
          <a:srcRect/>
          <a:stretch>
            <a:fillRect/>
          </a:stretch>
        </p:blipFill>
        <p:spPr bwMode="auto">
          <a:xfrm>
            <a:off x="8297376" y="5890735"/>
            <a:ext cx="821206" cy="8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69" y="578966"/>
            <a:ext cx="544662" cy="88670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999100" y="200308"/>
            <a:ext cx="1016001" cy="960273"/>
            <a:chOff x="4100504" y="1346549"/>
            <a:chExt cx="1817945" cy="1648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504" y="1346549"/>
              <a:ext cx="1817945" cy="164827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2013" y="2871788"/>
              <a:ext cx="714375" cy="123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212727"/>
            <a:ext cx="7886700" cy="841374"/>
          </a:xfrm>
        </p:spPr>
        <p:txBody>
          <a:bodyPr/>
          <a:lstStyle/>
          <a:p>
            <a:r>
              <a:rPr lang="en-US" dirty="0" err="1" smtClean="0"/>
              <a:t>DynaMOS</a:t>
            </a:r>
            <a:r>
              <a:rPr lang="en-US" dirty="0" smtClean="0"/>
              <a:t>: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5253" y="5489184"/>
            <a:ext cx="996026" cy="698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691249" y="3723115"/>
            <a:ext cx="1346200" cy="115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OoO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24621" y="5584472"/>
            <a:ext cx="627327" cy="687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Trace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4340" y="4313308"/>
            <a:ext cx="989978" cy="687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I$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 rot="5400000">
            <a:off x="3044353" y="5675245"/>
            <a:ext cx="654994" cy="32831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0"/>
            <a:endCxn id="4" idx="1"/>
          </p:cNvCxnSpPr>
          <p:nvPr/>
        </p:nvCxnSpPr>
        <p:spPr>
          <a:xfrm flipV="1">
            <a:off x="3536006" y="5838554"/>
            <a:ext cx="339247" cy="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2151948" y="5928011"/>
            <a:ext cx="1053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27017" y="4656847"/>
            <a:ext cx="991600" cy="1066800"/>
            <a:chOff x="2227017" y="3873245"/>
            <a:chExt cx="991600" cy="1066800"/>
          </a:xfrm>
        </p:grpSpPr>
        <p:cxnSp>
          <p:nvCxnSpPr>
            <p:cNvPr id="18" name="Elbow Connector 17"/>
            <p:cNvCxnSpPr/>
            <p:nvPr/>
          </p:nvCxnSpPr>
          <p:spPr>
            <a:xfrm rot="16200000" flipH="1">
              <a:off x="2014332" y="4085930"/>
              <a:ext cx="1066800" cy="641429"/>
            </a:xfrm>
            <a:prstGeom prst="bentConnector3">
              <a:avLst>
                <a:gd name="adj1" fmla="val -93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68447" y="4927600"/>
              <a:ext cx="3501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Elbow Connector 31"/>
          <p:cNvCxnSpPr>
            <a:stCxn id="7" idx="3"/>
            <a:endCxn id="5" idx="1"/>
          </p:cNvCxnSpPr>
          <p:nvPr/>
        </p:nvCxnSpPr>
        <p:spPr>
          <a:xfrm flipV="1">
            <a:off x="2214318" y="4302925"/>
            <a:ext cx="1476931" cy="353922"/>
          </a:xfrm>
          <a:prstGeom prst="bentConnector3">
            <a:avLst>
              <a:gd name="adj1" fmla="val 448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34759" y="5063758"/>
            <a:ext cx="2273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generation </a:t>
            </a:r>
            <a:r>
              <a:rPr lang="en-US" smtClean="0"/>
              <a:t>&amp; Selection</a:t>
            </a:r>
            <a:endParaRPr lang="en-US"/>
          </a:p>
        </p:txBody>
      </p:sp>
      <p:cxnSp>
        <p:nvCxnSpPr>
          <p:cNvPr id="43" name="Elbow Connector 42"/>
          <p:cNvCxnSpPr>
            <a:stCxn id="5" idx="3"/>
            <a:endCxn id="41" idx="0"/>
          </p:cNvCxnSpPr>
          <p:nvPr/>
        </p:nvCxnSpPr>
        <p:spPr>
          <a:xfrm>
            <a:off x="5037449" y="4302925"/>
            <a:ext cx="2133960" cy="7608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2"/>
            <a:endCxn id="6" idx="2"/>
          </p:cNvCxnSpPr>
          <p:nvPr/>
        </p:nvCxnSpPr>
        <p:spPr>
          <a:xfrm rot="5400000">
            <a:off x="4218451" y="3318592"/>
            <a:ext cx="572792" cy="5333124"/>
          </a:xfrm>
          <a:prstGeom prst="bentConnector3">
            <a:avLst>
              <a:gd name="adj1" fmla="val 1602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75253" y="6199587"/>
            <a:ext cx="996026" cy="186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OinO</a:t>
            </a:r>
            <a:r>
              <a:rPr lang="en-US" sz="1600" dirty="0" smtClean="0"/>
              <a:t> HW</a:t>
            </a:r>
            <a:endParaRPr lang="en-US" sz="1600" dirty="0"/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565150" y="2394786"/>
            <a:ext cx="7886700" cy="847857"/>
          </a:xfrm>
        </p:spPr>
        <p:txBody>
          <a:bodyPr>
            <a:normAutofit/>
          </a:bodyPr>
          <a:lstStyle/>
          <a:p>
            <a:r>
              <a:rPr lang="en-US" sz="2400" kern="0" dirty="0" smtClean="0"/>
              <a:t>Guarantee correct execution of reordered schedule on </a:t>
            </a:r>
            <a:r>
              <a:rPr lang="en-US" sz="2400" kern="0" dirty="0" err="1" smtClean="0"/>
              <a:t>InO</a:t>
            </a:r>
            <a:r>
              <a:rPr lang="en-US" sz="2400" kern="0" dirty="0" smtClean="0"/>
              <a:t> –</a:t>
            </a:r>
            <a:r>
              <a:rPr lang="en-US" sz="2400" b="1" kern="0" dirty="0" smtClean="0"/>
              <a:t> </a:t>
            </a:r>
            <a:r>
              <a:rPr lang="en-US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OinO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</a:t>
            </a:r>
            <a:endParaRPr lang="en-US" sz="2400" b="1" kern="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565150" y="1361748"/>
            <a:ext cx="7863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kern="0" dirty="0"/>
              <a:t>Detect profitable traces to </a:t>
            </a:r>
            <a:r>
              <a:rPr lang="en-US" sz="2400" kern="0" dirty="0" err="1"/>
              <a:t>memoize</a:t>
            </a:r>
            <a:r>
              <a:rPr lang="en-US" sz="2400" kern="0" dirty="0"/>
              <a:t> – </a:t>
            </a: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Intelligent trace-based predictor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4799" y="1322963"/>
            <a:ext cx="520701" cy="5068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71" name="Oval 70"/>
          <p:cNvSpPr/>
          <p:nvPr/>
        </p:nvSpPr>
        <p:spPr>
          <a:xfrm>
            <a:off x="304798" y="2362518"/>
            <a:ext cx="520701" cy="5068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2" name="Oval 71"/>
          <p:cNvSpPr/>
          <p:nvPr/>
        </p:nvSpPr>
        <p:spPr>
          <a:xfrm>
            <a:off x="8013700" y="4619466"/>
            <a:ext cx="377303" cy="367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73" name="Oval 72"/>
          <p:cNvSpPr/>
          <p:nvPr/>
        </p:nvSpPr>
        <p:spPr>
          <a:xfrm>
            <a:off x="4996291" y="6145365"/>
            <a:ext cx="377303" cy="367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82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18804"/>
              </p:ext>
            </p:extLst>
          </p:nvPr>
        </p:nvGraphicFramePr>
        <p:xfrm>
          <a:off x="1028700" y="1602494"/>
          <a:ext cx="7086516" cy="2291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4067"/>
                <a:gridCol w="2336800"/>
                <a:gridCol w="2025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Correctness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OinO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Memory disambiguation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Load Store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  <a:latin typeface="+mn-lt"/>
                        </a:rPr>
                        <a:t>Specialized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+mn-lt"/>
                        </a:rPr>
                        <a:t>LSQ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False register dependencies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renaming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  <a:latin typeface="+mn-lt"/>
                        </a:rPr>
                        <a:t>2 – level renaming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Divergence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from predicted behavior or interrupts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Reorder buffer and Register</a:t>
                      </a:r>
                      <a:r>
                        <a:rPr lang="en-US" baseline="0" dirty="0" smtClean="0"/>
                        <a:t> Alias 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  <a:latin typeface="+mn-lt"/>
                        </a:rPr>
                        <a:t>Atomic commit</a:t>
                      </a:r>
                      <a:endParaRPr lang="en-US" sz="2800" dirty="0" smtClean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12727"/>
            <a:ext cx="7486650" cy="930274"/>
          </a:xfrm>
        </p:spPr>
        <p:txBody>
          <a:bodyPr/>
          <a:lstStyle/>
          <a:p>
            <a:pPr lvl="0"/>
            <a:r>
              <a:rPr lang="en-US" dirty="0"/>
              <a:t>Designing t</a:t>
            </a:r>
            <a:r>
              <a:rPr lang="en-US" dirty="0" smtClean="0"/>
              <a:t>he </a:t>
            </a:r>
            <a:r>
              <a:rPr lang="en-US" dirty="0" err="1"/>
              <a:t>OinO</a:t>
            </a:r>
            <a:r>
              <a:rPr lang="en-US" dirty="0"/>
              <a:t>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4330" y="403544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21" name="Straight Arrow Connector 20"/>
          <p:cNvCxnSpPr>
            <a:stCxn id="22" idx="3"/>
            <a:endCxn id="23" idx="1"/>
          </p:cNvCxnSpPr>
          <p:nvPr/>
        </p:nvCxnSpPr>
        <p:spPr>
          <a:xfrm>
            <a:off x="2132968" y="4830529"/>
            <a:ext cx="652463" cy="182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1167517" y="4678961"/>
            <a:ext cx="965451" cy="30313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85431" y="4680087"/>
            <a:ext cx="965451" cy="30453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52910" y="4680084"/>
            <a:ext cx="1524094" cy="30453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48238" y="4471647"/>
            <a:ext cx="654860" cy="18525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LSQ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936886" y="4455452"/>
            <a:ext cx="618473" cy="197952"/>
            <a:chOff x="4455915" y="3863778"/>
            <a:chExt cx="503762" cy="155251"/>
          </a:xfrm>
        </p:grpSpPr>
        <p:sp>
          <p:nvSpPr>
            <p:cNvPr id="38" name="Rectangle 37"/>
            <p:cNvSpPr/>
            <p:nvPr/>
          </p:nvSpPr>
          <p:spPr>
            <a:xfrm>
              <a:off x="4455915" y="3863778"/>
              <a:ext cx="393192" cy="155251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5915" y="3863778"/>
              <a:ext cx="503762" cy="15383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32234" y="5539162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sng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InO</a:t>
            </a:r>
            <a:r>
              <a:rPr kumimoji="0" lang="en-US" sz="2400" i="0" u="sng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 Core</a:t>
            </a:r>
            <a:endParaRPr kumimoji="0" lang="en-US" sz="2400" i="0" u="sng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5" name="Straight Arrow Connector 44"/>
          <p:cNvCxnSpPr>
            <a:stCxn id="26" idx="3"/>
          </p:cNvCxnSpPr>
          <p:nvPr/>
        </p:nvCxnSpPr>
        <p:spPr bwMode="auto">
          <a:xfrm flipV="1">
            <a:off x="5877004" y="4831735"/>
            <a:ext cx="906258" cy="618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6761684" y="4569361"/>
            <a:ext cx="978966" cy="4903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</a:t>
            </a:r>
            <a:r>
              <a:rPr kumimoji="0" lang="en-US" b="0" i="0" u="none" strike="noStrike" kern="0" cap="none" spc="0" normalizeH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Commit</a:t>
            </a:r>
            <a:endParaRPr kumimoji="0" lang="en-US" b="0" i="0" u="none" strike="noStrike" kern="0" cap="none" spc="0" normalizeH="0" baseline="0" noProof="0" dirty="0" smtClean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67256" y="4946388"/>
            <a:ext cx="124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Trace </a:t>
            </a:r>
            <a:r>
              <a:rPr lang="en-US" kern="0" dirty="0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complete?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783745" y="4319279"/>
            <a:ext cx="918388" cy="43285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67" tIns="40084" rIns="80167" bIns="4008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589878" y="4340155"/>
            <a:ext cx="918388" cy="43285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67" tIns="40084" rIns="80167" bIns="4008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6669649" y="4481699"/>
            <a:ext cx="1246749" cy="6421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67" tIns="40084" rIns="80167" bIns="4008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2896" y="5945448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*Modifications for </a:t>
            </a:r>
            <a:r>
              <a:rPr lang="en-US" dirty="0" err="1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OinO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 mode are shaded in blue</a:t>
            </a:r>
            <a:endParaRPr lang="en-US" dirty="0">
              <a:solidFill>
                <a:srgbClr val="5B9BD5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55" name="Straight Arrow Connector 54"/>
          <p:cNvCxnSpPr>
            <a:stCxn id="23" idx="3"/>
            <a:endCxn id="24" idx="1"/>
          </p:cNvCxnSpPr>
          <p:nvPr/>
        </p:nvCxnSpPr>
        <p:spPr>
          <a:xfrm flipV="1">
            <a:off x="3750882" y="4832353"/>
            <a:ext cx="60202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1716" y="2651996"/>
            <a:ext cx="6960483" cy="55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09636" y="3302768"/>
            <a:ext cx="6960483" cy="55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92200" y="2021058"/>
            <a:ext cx="6960483" cy="55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7527" y="2021058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410390" y="2659974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185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3" animBg="1"/>
      <p:bldP spid="49" grpId="0" animBg="1"/>
      <p:bldP spid="50" grpId="0" animBg="1"/>
      <p:bldP spid="27" grpId="0" animBg="1"/>
      <p:bldP spid="30" grpId="0" animBg="1"/>
      <p:bldP spid="31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296" y="171733"/>
            <a:ext cx="7462053" cy="1012261"/>
          </a:xfrm>
        </p:spPr>
        <p:txBody>
          <a:bodyPr/>
          <a:lstStyle/>
          <a:p>
            <a:pPr lvl="0"/>
            <a:r>
              <a:rPr lang="en-US" dirty="0"/>
              <a:t>Handling False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4330" y="403544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42094"/>
              </p:ext>
            </p:extLst>
          </p:nvPr>
        </p:nvGraphicFramePr>
        <p:xfrm>
          <a:off x="1053296" y="1550621"/>
          <a:ext cx="2560020" cy="1644213"/>
        </p:xfrm>
        <a:graphic>
          <a:graphicData uri="http://schemas.openxmlformats.org/drawingml/2006/table">
            <a:tbl>
              <a:tblPr firstRow="1" lastRow="1"/>
              <a:tblGrid>
                <a:gridCol w="840259"/>
                <a:gridCol w="1719761"/>
              </a:tblGrid>
              <a:tr h="6770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Original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1(HEAD)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r2, [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r2]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 r5, r2, #4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r2, [r3]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468971"/>
              </p:ext>
            </p:extLst>
          </p:nvPr>
        </p:nvGraphicFramePr>
        <p:xfrm>
          <a:off x="1419054" y="4724919"/>
          <a:ext cx="1719761" cy="1644213"/>
        </p:xfrm>
        <a:graphic>
          <a:graphicData uri="http://schemas.openxmlformats.org/drawingml/2006/table">
            <a:tbl>
              <a:tblPr firstRow="1" lastRow="1"/>
              <a:tblGrid>
                <a:gridCol w="1719761"/>
              </a:tblGrid>
              <a:tr h="6770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Memoized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Trace on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OinO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]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.2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[r3.0]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r5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.1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r2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.1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858305" y="1390607"/>
            <a:ext cx="2772178" cy="1213625"/>
            <a:chOff x="2736044" y="3352800"/>
            <a:chExt cx="2772178" cy="1213625"/>
          </a:xfrm>
        </p:grpSpPr>
        <p:sp>
          <p:nvSpPr>
            <p:cNvPr id="9" name="TextBox 8"/>
            <p:cNvSpPr txBox="1"/>
            <p:nvPr/>
          </p:nvSpPr>
          <p:spPr>
            <a:xfrm>
              <a:off x="4060422" y="3352800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True Dependency (RAW)!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2891290" y="3814465"/>
              <a:ext cx="1169132" cy="751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2736044" y="3814465"/>
              <a:ext cx="1324378" cy="4452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01940" y="2379481"/>
            <a:ext cx="2780629" cy="923330"/>
            <a:chOff x="2727593" y="3352800"/>
            <a:chExt cx="278062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4060422" y="3352800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False Dependency (WAW)!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2727593" y="3495584"/>
              <a:ext cx="1332830" cy="3188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783958" y="3814465"/>
              <a:ext cx="1276464" cy="148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1801" y="1905627"/>
            <a:ext cx="1445042" cy="923330"/>
            <a:chOff x="4059160" y="2564712"/>
            <a:chExt cx="1445042" cy="923330"/>
          </a:xfrm>
        </p:grpSpPr>
        <p:sp>
          <p:nvSpPr>
            <p:cNvPr id="22" name="Right Arrow 21"/>
            <p:cNvSpPr/>
            <p:nvPr/>
          </p:nvSpPr>
          <p:spPr>
            <a:xfrm>
              <a:off x="4267200" y="3124200"/>
              <a:ext cx="1066800" cy="1143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9160" y="2564712"/>
              <a:ext cx="14450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OoO</a:t>
              </a:r>
              <a:r>
                <a:rPr lang="en-US" dirty="0" smtClean="0"/>
                <a:t> reorders independent instructions</a:t>
              </a:r>
              <a:endParaRPr lang="en-US" dirty="0"/>
            </a:p>
          </p:txBody>
        </p:sp>
      </p:grp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265553"/>
              </p:ext>
            </p:extLst>
          </p:nvPr>
        </p:nvGraphicFramePr>
        <p:xfrm>
          <a:off x="5810212" y="1550621"/>
          <a:ext cx="2560020" cy="1569602"/>
        </p:xfrm>
        <a:graphic>
          <a:graphicData uri="http://schemas.openxmlformats.org/drawingml/2006/table">
            <a:tbl>
              <a:tblPr firstRow="1" lastRow="1"/>
              <a:tblGrid>
                <a:gridCol w="840259"/>
                <a:gridCol w="1719761"/>
              </a:tblGrid>
              <a:tr h="6024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Reordering on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1(HEAD)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r2, [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r2]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r2, [r3]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 r5, r2, #4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249085" y="3161338"/>
            <a:ext cx="2461550" cy="20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07653" y="2500445"/>
            <a:ext cx="281867" cy="3091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50331" y="2836240"/>
            <a:ext cx="261257" cy="2506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75376" y="3485185"/>
            <a:ext cx="2807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1:	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Intra trace dependencies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Done on the </a:t>
            </a:r>
            <a:r>
              <a:rPr lang="en-US" dirty="0" err="1" smtClean="0"/>
              <a:t>OoO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941536" y="5442763"/>
            <a:ext cx="398881" cy="2607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61173" y="5770800"/>
            <a:ext cx="398881" cy="2607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48239"/>
              </p:ext>
            </p:extLst>
          </p:nvPr>
        </p:nvGraphicFramePr>
        <p:xfrm>
          <a:off x="5236401" y="4642691"/>
          <a:ext cx="877746" cy="1854200"/>
        </p:xfrm>
        <a:graphic>
          <a:graphicData uri="http://schemas.openxmlformats.org/drawingml/2006/table">
            <a:tbl>
              <a:tblPr firstRow="1" bandRow="1"/>
              <a:tblGrid>
                <a:gridCol w="87774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PR 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20571" y="4283581"/>
            <a:ext cx="21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Physical Register File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199287" y="5285023"/>
            <a:ext cx="1917671" cy="746540"/>
            <a:chOff x="3695753" y="5512526"/>
            <a:chExt cx="1917671" cy="746540"/>
          </a:xfrm>
        </p:grpSpPr>
        <p:sp>
          <p:nvSpPr>
            <p:cNvPr id="49" name="Right Arrow 48"/>
            <p:cNvSpPr/>
            <p:nvPr/>
          </p:nvSpPr>
          <p:spPr>
            <a:xfrm>
              <a:off x="4182683" y="5512526"/>
              <a:ext cx="885706" cy="9182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95753" y="5612735"/>
              <a:ext cx="1917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Access indexed physical location</a:t>
              </a:r>
              <a:endParaRPr lang="en-US" dirty="0"/>
            </a:p>
          </p:txBody>
        </p:sp>
      </p:grpSp>
      <p:sp>
        <p:nvSpPr>
          <p:cNvPr id="54" name="Oval 53"/>
          <p:cNvSpPr/>
          <p:nvPr/>
        </p:nvSpPr>
        <p:spPr>
          <a:xfrm>
            <a:off x="2313666" y="6084986"/>
            <a:ext cx="398881" cy="2607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48448" y="5536148"/>
            <a:ext cx="1836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Constraint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Only 4 PR per Arch Register!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48447" y="4519433"/>
            <a:ext cx="1836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Overhead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Bigger PRF 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49" y="2549756"/>
            <a:ext cx="411831" cy="4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 animBg="1"/>
      <p:bldP spid="45" grpId="0" animBg="1"/>
      <p:bldP spid="48" grpId="0"/>
      <p:bldP spid="54" grpId="0" animBg="1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296" y="171733"/>
            <a:ext cx="7462053" cy="1012261"/>
          </a:xfrm>
        </p:spPr>
        <p:txBody>
          <a:bodyPr/>
          <a:lstStyle/>
          <a:p>
            <a:pPr lvl="0"/>
            <a:r>
              <a:rPr lang="en-US" dirty="0"/>
              <a:t>Handling False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4330" y="403544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43309"/>
              </p:ext>
            </p:extLst>
          </p:nvPr>
        </p:nvGraphicFramePr>
        <p:xfrm>
          <a:off x="902968" y="2830369"/>
          <a:ext cx="2036175" cy="1644213"/>
        </p:xfrm>
        <a:graphic>
          <a:graphicData uri="http://schemas.openxmlformats.org/drawingml/2006/table">
            <a:tbl>
              <a:tblPr firstRow="1" lastRow="1"/>
              <a:tblGrid>
                <a:gridCol w="500740"/>
                <a:gridCol w="1535435"/>
              </a:tblGrid>
              <a:tr h="677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Memoized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Trace on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]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.2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[r3.0]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r5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.1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r2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.1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83172" y="1485645"/>
            <a:ext cx="281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2:	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 trace dependencies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Done by the </a:t>
            </a:r>
            <a:r>
              <a:rPr lang="en-US" dirty="0" err="1" smtClean="0"/>
              <a:t>OinO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47102"/>
              </p:ext>
            </p:extLst>
          </p:nvPr>
        </p:nvGraphicFramePr>
        <p:xfrm>
          <a:off x="5849400" y="3342986"/>
          <a:ext cx="877746" cy="1849120"/>
        </p:xfrm>
        <a:graphic>
          <a:graphicData uri="http://schemas.openxmlformats.org/drawingml/2006/table">
            <a:tbl>
              <a:tblPr firstRow="1" bandRow="1"/>
              <a:tblGrid>
                <a:gridCol w="87774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PR 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233570" y="2983876"/>
            <a:ext cx="21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Physical Register File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78869"/>
              </p:ext>
            </p:extLst>
          </p:nvPr>
        </p:nvGraphicFramePr>
        <p:xfrm>
          <a:off x="902968" y="4567456"/>
          <a:ext cx="203617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821"/>
                <a:gridCol w="1528355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]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ldr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r2</a:t>
                      </a:r>
                      <a:r>
                        <a:rPr lang="en-US" sz="1600" b="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.2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[r3.0]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r5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.1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r2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.1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340822" y="3479503"/>
            <a:ext cx="398881" cy="34594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88832" y="3712318"/>
            <a:ext cx="398881" cy="3459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35874" y="3482301"/>
            <a:ext cx="398881" cy="34594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35874" y="3816921"/>
            <a:ext cx="398881" cy="34594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52160" y="4100377"/>
            <a:ext cx="861923" cy="3169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46180" y="4472550"/>
            <a:ext cx="861923" cy="3169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40821" y="4563817"/>
            <a:ext cx="398881" cy="34594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18699" y="3516536"/>
            <a:ext cx="1791375" cy="646331"/>
            <a:chOff x="6779510" y="4452576"/>
            <a:chExt cx="179137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42976" y="4452576"/>
              <a:ext cx="1227909" cy="64633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Committed Offset 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Ptr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 flipV="1">
              <a:off x="6779510" y="4775741"/>
              <a:ext cx="563466" cy="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85" y="4507836"/>
            <a:ext cx="291960" cy="2706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98383" y="3785126"/>
            <a:ext cx="286205" cy="2862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03107" y="2726402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Rotating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56201"/>
              </p:ext>
            </p:extLst>
          </p:nvPr>
        </p:nvGraphicFramePr>
        <p:xfrm>
          <a:off x="5859326" y="3338534"/>
          <a:ext cx="877746" cy="1849120"/>
        </p:xfrm>
        <a:graphic>
          <a:graphicData uri="http://schemas.openxmlformats.org/drawingml/2006/table">
            <a:tbl>
              <a:tblPr firstRow="1" bandRow="1"/>
              <a:tblGrid>
                <a:gridCol w="87774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PR 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862449" y="4475733"/>
            <a:ext cx="861923" cy="31699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3.61111E-6 0.12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9" grpId="1" animBg="1"/>
      <p:bldP spid="29" grpId="2" animBg="1"/>
      <p:bldP spid="30" grpId="1" animBg="1"/>
      <p:bldP spid="30" grpId="3" animBg="1"/>
      <p:bldP spid="31" grpId="1" animBg="1"/>
      <p:bldP spid="31" grpId="2" animBg="1"/>
      <p:bldP spid="32" grpId="1" animBg="1"/>
      <p:bldP spid="4" grpId="0" animBg="1"/>
      <p:bldP spid="4" grpId="1" animBg="1"/>
      <p:bldP spid="34" grpId="0" animBg="1"/>
      <p:bldP spid="34" grpId="1" animBg="1"/>
      <p:bldP spid="35" grpId="1" animBg="1"/>
      <p:bldP spid="36" grpId="0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1032398" y="214835"/>
            <a:ext cx="7705420" cy="83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lvl="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Handling memory disambiguation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228645" y="1566001"/>
          <a:ext cx="1799152" cy="2103120"/>
        </p:xfrm>
        <a:graphic>
          <a:graphicData uri="http://schemas.openxmlformats.org/drawingml/2006/table">
            <a:tbl>
              <a:tblPr firstRow="1" bandRow="1"/>
              <a:tblGrid>
                <a:gridCol w="658052"/>
                <a:gridCol w="1141100"/>
              </a:tblGrid>
              <a:tr h="483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Seq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#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Prog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(Mem)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</a:tr>
              <a:tr h="276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Ld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Ld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Ld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5031087" y="1529535"/>
          <a:ext cx="1239758" cy="2103120"/>
        </p:xfrm>
        <a:graphic>
          <a:graphicData uri="http://schemas.openxmlformats.org/drawingml/2006/table">
            <a:tbl>
              <a:tblPr firstRow="1" bandRow="1"/>
              <a:tblGrid>
                <a:gridCol w="1239758"/>
              </a:tblGrid>
              <a:tr h="5620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Memoized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Trace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(Mem)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</a:tr>
              <a:tr h="267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Ld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Ld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Ld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92427"/>
              </p:ext>
            </p:extLst>
          </p:nvPr>
        </p:nvGraphicFramePr>
        <p:xfrm>
          <a:off x="6595563" y="1717422"/>
          <a:ext cx="664345" cy="1859280"/>
        </p:xfrm>
        <a:graphic>
          <a:graphicData uri="http://schemas.openxmlformats.org/drawingml/2006/table">
            <a:tbl>
              <a:tblPr firstRow="1" bandRow="1"/>
              <a:tblGrid>
                <a:gridCol w="664345"/>
              </a:tblGrid>
              <a:tr h="2832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  <a:endParaRPr 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</a:tr>
              <a:tr h="254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</a:tr>
              <a:tr h="254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</a:tr>
              <a:tr h="254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</a:tr>
              <a:tr h="254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</a:tr>
              <a:tr h="254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6480"/>
              </p:ext>
            </p:extLst>
          </p:nvPr>
        </p:nvGraphicFramePr>
        <p:xfrm>
          <a:off x="2837761" y="4822765"/>
          <a:ext cx="2838025" cy="944880"/>
        </p:xfrm>
        <a:graphic>
          <a:graphicData uri="http://schemas.openxmlformats.org/drawingml/2006/table">
            <a:tbl>
              <a:tblPr firstRow="1" bandRow="1"/>
              <a:tblGrid>
                <a:gridCol w="590170"/>
                <a:gridCol w="572812"/>
                <a:gridCol w="546777"/>
                <a:gridCol w="555454"/>
                <a:gridCol w="572812"/>
              </a:tblGrid>
              <a:tr h="3042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Load/Store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Queue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04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</a:tr>
              <a:tr h="304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381564" y="5341447"/>
            <a:ext cx="1260182" cy="753036"/>
            <a:chOff x="5416465" y="3347702"/>
            <a:chExt cx="1260182" cy="753036"/>
          </a:xfrm>
        </p:grpSpPr>
        <p:sp>
          <p:nvSpPr>
            <p:cNvPr id="36" name="U-Turn Arrow 35"/>
            <p:cNvSpPr/>
            <p:nvPr/>
          </p:nvSpPr>
          <p:spPr>
            <a:xfrm rot="10800000">
              <a:off x="5955125" y="3780542"/>
              <a:ext cx="491780" cy="253573"/>
            </a:xfrm>
            <a:prstGeom prst="uturnArrow">
              <a:avLst>
                <a:gd name="adj1" fmla="val 12879"/>
                <a:gd name="adj2" fmla="val 25000"/>
                <a:gd name="adj3" fmla="val 25000"/>
                <a:gd name="adj4" fmla="val 46780"/>
                <a:gd name="adj5" fmla="val 75000"/>
              </a:avLst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10800000">
              <a:off x="5416465" y="3347702"/>
              <a:ext cx="1260182" cy="753036"/>
            </a:xfrm>
            <a:prstGeom prst="circularArrow">
              <a:avLst>
                <a:gd name="adj1" fmla="val 3187"/>
                <a:gd name="adj2" fmla="val 1222738"/>
                <a:gd name="adj3" fmla="val 19402105"/>
                <a:gd name="adj4" fmla="val 15391593"/>
                <a:gd name="adj5" fmla="val 10819"/>
              </a:avLst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84050" y="4161157"/>
            <a:ext cx="37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(iv) Allocate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OinO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 LSQ entries in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 # Order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95066" y="1157435"/>
            <a:ext cx="29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(iii) Trace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Memoized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Tr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$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92222" y="2301438"/>
            <a:ext cx="203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(ii) Encode Mem Position With Trace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72" y="5959553"/>
            <a:ext cx="337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(v) Check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/>
              </a:rPr>
              <a:t>Younger Mem 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Ops for Aliasing</a:t>
            </a:r>
          </a:p>
        </p:txBody>
      </p:sp>
      <p:sp>
        <p:nvSpPr>
          <p:cNvPr id="42" name="Cross 41"/>
          <p:cNvSpPr/>
          <p:nvPr/>
        </p:nvSpPr>
        <p:spPr>
          <a:xfrm>
            <a:off x="6327590" y="2478024"/>
            <a:ext cx="233464" cy="224840"/>
          </a:xfrm>
          <a:prstGeom prst="plus">
            <a:avLst>
              <a:gd name="adj" fmla="val 45097"/>
            </a:avLst>
          </a:prstGeom>
          <a:solidFill>
            <a:srgbClr val="E7E6E6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Elbow Connector 42"/>
          <p:cNvCxnSpPr>
            <a:endCxn id="34" idx="3"/>
          </p:cNvCxnSpPr>
          <p:nvPr/>
        </p:nvCxnSpPr>
        <p:spPr>
          <a:xfrm rot="5400000">
            <a:off x="5560062" y="4095651"/>
            <a:ext cx="1315279" cy="108382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874199" y="1162552"/>
            <a:ext cx="27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/>
              </a:rPr>
              <a:t>) Trace Selected by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/>
              </a:rPr>
              <a:t>OoO</a:t>
            </a: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27098" y="2159772"/>
            <a:ext cx="155801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397725" y="241370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alibri" panose="020F0502020204030204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/>
              </a:rPr>
              <a:t> 2</a:t>
            </a:r>
            <a:endParaRPr lang="en-US" sz="1400" dirty="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32802" y="5457744"/>
            <a:ext cx="1160559" cy="305352"/>
            <a:chOff x="2832802" y="5216444"/>
            <a:chExt cx="1160559" cy="305352"/>
          </a:xfrm>
        </p:grpSpPr>
        <p:sp>
          <p:nvSpPr>
            <p:cNvPr id="2" name="Rectangle 1"/>
            <p:cNvSpPr/>
            <p:nvPr/>
          </p:nvSpPr>
          <p:spPr>
            <a:xfrm>
              <a:off x="3430595" y="5217219"/>
              <a:ext cx="562766" cy="304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32802" y="5216444"/>
              <a:ext cx="592837" cy="304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416986" y="2109439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alibri" panose="020F0502020204030204"/>
              </a:rPr>
              <a:t>Ld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/>
              </a:rPr>
              <a:t> 3</a:t>
            </a:r>
            <a:endParaRPr lang="en-US" sz="14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54330" y="357244"/>
            <a:ext cx="54864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3976" y="4499982"/>
            <a:ext cx="19510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Overhead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LSQ structure and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 table per trace</a:t>
            </a:r>
          </a:p>
        </p:txBody>
      </p:sp>
      <p:sp>
        <p:nvSpPr>
          <p:cNvPr id="4" name="Oval 3"/>
          <p:cNvSpPr/>
          <p:nvPr/>
        </p:nvSpPr>
        <p:spPr>
          <a:xfrm>
            <a:off x="5245100" y="2090363"/>
            <a:ext cx="1996261" cy="309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54179" y="2369474"/>
            <a:ext cx="1996261" cy="309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3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8 -2.59259E-6 L 0.14167 -2.59259E-6 L 0.14167 0.48658 L -0.26441 0.48658 " pathEditMode="relative" rAng="0" ptsTypes="AAAA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4.44444E-6 L 0.11528 4.44444E-6 L 0.11528 0.44236 L -0.14653 0.44236 " pathEditMode="relative" rAng="0" ptsTypes="AAAA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  <p:bldP spid="53" grpId="0"/>
      <p:bldP spid="53" grpId="1"/>
      <p:bldP spid="52" grpId="0"/>
      <p:bldP spid="52" grpId="1"/>
      <p:bldP spid="54" grpId="0"/>
      <p:bldP spid="4" grpId="0" animBg="1"/>
      <p:bldP spid="4" grpId="1" animBg="1"/>
      <p:bldP spid="55" grpId="0" animBg="1"/>
      <p:bldP spid="5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8115300" cy="1143000"/>
          </a:xfrm>
        </p:spPr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6979"/>
              </p:ext>
            </p:extLst>
          </p:nvPr>
        </p:nvGraphicFramePr>
        <p:xfrm>
          <a:off x="1295400" y="1041400"/>
          <a:ext cx="6934200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886200"/>
              </a:tblGrid>
              <a:tr h="388842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Architectural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</a:tr>
              <a:tr h="1246425">
                <a:tc>
                  <a:txBody>
                    <a:bodyPr/>
                    <a:lstStyle/>
                    <a:p>
                      <a:r>
                        <a:rPr lang="en-US" dirty="0" smtClean="0"/>
                        <a:t>Big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wide</a:t>
                      </a:r>
                      <a:r>
                        <a:rPr lang="en-US" baseline="0" dirty="0" smtClean="0"/>
                        <a:t> O3 @ 2GHz</a:t>
                      </a:r>
                    </a:p>
                    <a:p>
                      <a:r>
                        <a:rPr lang="en-US" baseline="0" dirty="0" smtClean="0"/>
                        <a:t>12 stage pipeline</a:t>
                      </a:r>
                    </a:p>
                    <a:p>
                      <a:r>
                        <a:rPr lang="en-US" baseline="0" dirty="0" smtClean="0"/>
                        <a:t>128 ROB Entries</a:t>
                      </a:r>
                    </a:p>
                    <a:p>
                      <a:r>
                        <a:rPr lang="en-US" baseline="0" dirty="0" smtClean="0"/>
                        <a:t>128 entry PRF, 32 entry LSQ</a:t>
                      </a:r>
                    </a:p>
                  </a:txBody>
                  <a:tcPr/>
                </a:tc>
              </a:tr>
              <a:tr h="958788">
                <a:tc>
                  <a:txBody>
                    <a:bodyPr/>
                    <a:lstStyle/>
                    <a:p>
                      <a:r>
                        <a:rPr lang="en-US" dirty="0" smtClean="0"/>
                        <a:t>Little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wide</a:t>
                      </a:r>
                      <a:r>
                        <a:rPr lang="en-US" baseline="0" dirty="0" smtClean="0"/>
                        <a:t> InOrder @ 2GHz</a:t>
                      </a:r>
                    </a:p>
                    <a:p>
                      <a:r>
                        <a:rPr lang="en-US" baseline="0" dirty="0" smtClean="0"/>
                        <a:t>8 stage pipeline</a:t>
                      </a:r>
                    </a:p>
                    <a:p>
                      <a:r>
                        <a:rPr lang="en-US" baseline="0" dirty="0" smtClean="0"/>
                        <a:t>128 entry PRF, 32 entry LSQ</a:t>
                      </a:r>
                    </a:p>
                  </a:txBody>
                  <a:tcPr/>
                </a:tc>
              </a:tr>
              <a:tr h="124642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KB L1</a:t>
                      </a:r>
                      <a:r>
                        <a:rPr lang="en-US" baseline="0" dirty="0" smtClean="0"/>
                        <a:t> i/d cache, 2 cycle access</a:t>
                      </a:r>
                    </a:p>
                    <a:p>
                      <a:r>
                        <a:rPr lang="en-US" baseline="0" dirty="0" smtClean="0"/>
                        <a:t>4KB Trace cache, 1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1MB L2 cache, 15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1GB Main Mem, 80 cycle access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36858"/>
              </p:ext>
            </p:extLst>
          </p:nvPr>
        </p:nvGraphicFramePr>
        <p:xfrm>
          <a:off x="1295400" y="4889500"/>
          <a:ext cx="6934200" cy="1656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30480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Simulator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Gem5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Energy Model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McPAT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Benchmarks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SPEC 2k6, compiled for ARM</a:t>
                      </a:r>
                      <a:r>
                        <a:rPr lang="en-US" sz="1800" kern="1200" baseline="0" dirty="0" smtClean="0"/>
                        <a:t> ISA</a:t>
                      </a:r>
                    </a:p>
                    <a:p>
                      <a:r>
                        <a:rPr lang="en-US" sz="1800" kern="1200" baseline="0" dirty="0" smtClean="0"/>
                        <a:t>Simulated for a total of 108 </a:t>
                      </a:r>
                      <a:r>
                        <a:rPr lang="en-US" sz="1800" kern="1200" baseline="0" dirty="0" err="1" smtClean="0"/>
                        <a:t>simpoints</a:t>
                      </a:r>
                      <a:r>
                        <a:rPr lang="en-US" sz="1800" kern="1200" baseline="0" dirty="0" smtClean="0"/>
                        <a:t> of 300M instructions each</a:t>
                      </a:r>
                      <a:endParaRPr lang="en-US" sz="180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DAD-E6B9-45DE-B686-25606B6CB41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79900" y="3937000"/>
            <a:ext cx="17399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9900" y="3225800"/>
            <a:ext cx="289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7800" y="5372100"/>
            <a:ext cx="8801100" cy="1244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Overheads: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overheads induce 8% increase in the power of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Calibri" panose="020F0502020204030204"/>
              </a:rPr>
              <a:t>4kB Trace $ adds 10% to the leakage energy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2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622667" y="216113"/>
            <a:ext cx="8368485" cy="922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Utilization</a:t>
            </a:r>
            <a:r>
              <a:rPr lang="en-US" dirty="0"/>
              <a:t> of Little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06910" y="1237540"/>
            <a:ext cx="1752716" cy="28380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accent5">
                    <a:lumMod val="10000"/>
                  </a:schemeClr>
                </a:solidFill>
              </a:rPr>
              <a:t>Bar </a:t>
            </a:r>
            <a:r>
              <a:rPr lang="en-US" sz="1800" b="0" dirty="0" smtClean="0">
                <a:solidFill>
                  <a:schemeClr val="accent5">
                    <a:lumMod val="10000"/>
                  </a:schemeClr>
                </a:solidFill>
              </a:rPr>
              <a:t>2 </a:t>
            </a:r>
            <a:r>
              <a:rPr lang="en-US" sz="1800" b="0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sz="1800" b="0" dirty="0" err="1" smtClean="0">
                <a:solidFill>
                  <a:schemeClr val="accent5">
                    <a:lumMod val="10000"/>
                  </a:schemeClr>
                </a:solidFill>
              </a:rPr>
              <a:t>DynaMOS</a:t>
            </a:r>
            <a:endParaRPr lang="en-US" sz="1800" b="0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(With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</a:rPr>
              <a:t>Memoization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en-US" sz="1800" b="0" dirty="0">
                <a:solidFill>
                  <a:schemeClr val="accent5">
                    <a:lumMod val="10000"/>
                  </a:schemeClr>
                </a:solidFill>
              </a:rPr>
              <a:t>		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00414" y="1239635"/>
            <a:ext cx="2194560" cy="61026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>
                <a:solidFill>
                  <a:schemeClr val="accent5">
                    <a:lumMod val="10000"/>
                  </a:schemeClr>
                </a:solidFill>
              </a:rPr>
              <a:t>Bar 1 = </a:t>
            </a:r>
            <a:r>
              <a:rPr lang="en-US" sz="1800" b="0" dirty="0" smtClean="0">
                <a:solidFill>
                  <a:schemeClr val="accent5">
                    <a:lumMod val="10000"/>
                  </a:schemeClr>
                </a:solidFill>
              </a:rPr>
              <a:t>Composite 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</a:rPr>
              <a:t>Core</a:t>
            </a:r>
          </a:p>
          <a:p>
            <a:pPr algn="ctr"/>
            <a:r>
              <a:rPr lang="en-US" sz="1800" b="0" dirty="0" smtClean="0">
                <a:solidFill>
                  <a:schemeClr val="accent5">
                    <a:lumMod val="10000"/>
                  </a:schemeClr>
                </a:solidFill>
              </a:rPr>
              <a:t>(No </a:t>
            </a:r>
            <a:r>
              <a:rPr lang="en-US" sz="1800" b="0" dirty="0" err="1" smtClean="0">
                <a:solidFill>
                  <a:schemeClr val="accent5">
                    <a:lumMod val="10000"/>
                  </a:schemeClr>
                </a:solidFill>
              </a:rPr>
              <a:t>Memoization</a:t>
            </a:r>
            <a:r>
              <a:rPr lang="en-US" sz="1800" b="0" dirty="0" smtClean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en-US" sz="1800" b="0" dirty="0">
                <a:solidFill>
                  <a:schemeClr val="accent5">
                    <a:lumMod val="10000"/>
                  </a:schemeClr>
                </a:solidFill>
              </a:rPr>
              <a:t>		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850037" y="1615798"/>
          <a:ext cx="6815225" cy="317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622667" y="5041623"/>
            <a:ext cx="8127633" cy="1482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dk1"/>
                </a:solidFill>
                <a:latin typeface="Calibri" panose="020F0502020204030204"/>
              </a:rPr>
              <a:t>Worst-case </a:t>
            </a:r>
            <a:r>
              <a:rPr lang="en-US" sz="2400" kern="0" dirty="0" err="1">
                <a:solidFill>
                  <a:schemeClr val="dk1"/>
                </a:solidFill>
                <a:latin typeface="Calibri" panose="020F0502020204030204"/>
              </a:rPr>
              <a:t>DynaMOS</a:t>
            </a:r>
            <a:r>
              <a:rPr lang="en-US" sz="2400" kern="0" dirty="0">
                <a:solidFill>
                  <a:schemeClr val="dk1"/>
                </a:solidFill>
                <a:latin typeface="Calibri" panose="020F0502020204030204"/>
              </a:rPr>
              <a:t> performance ~ Composite </a:t>
            </a:r>
            <a:r>
              <a:rPr lang="en-US" sz="2400" kern="0" dirty="0" smtClean="0">
                <a:solidFill>
                  <a:schemeClr val="dk1"/>
                </a:solidFill>
                <a:latin typeface="Calibri" panose="020F0502020204030204"/>
              </a:rPr>
              <a:t>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Little executes both low-performance traces and traces with high </a:t>
            </a:r>
            <a:r>
              <a:rPr lang="en-US" sz="2400" kern="0" dirty="0" err="1" smtClean="0"/>
              <a:t>memoizability</a:t>
            </a:r>
            <a:endParaRPr lang="en-US" sz="2400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3129967" y="4602957"/>
            <a:ext cx="31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loss capped at 5%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97694" y="1821960"/>
            <a:ext cx="3223476" cy="353642"/>
            <a:chOff x="4806910" y="784724"/>
            <a:chExt cx="3223476" cy="353642"/>
          </a:xfrm>
        </p:grpSpPr>
        <p:sp>
          <p:nvSpPr>
            <p:cNvPr id="2" name="TextBox 1"/>
            <p:cNvSpPr txBox="1"/>
            <p:nvPr/>
          </p:nvSpPr>
          <p:spPr>
            <a:xfrm>
              <a:off x="4933908" y="799812"/>
              <a:ext cx="7119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%</a:t>
              </a:r>
              <a:r>
                <a:rPr lang="en-US" sz="1600" dirty="0" err="1" smtClean="0"/>
                <a:t>OoO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6910" y="887436"/>
              <a:ext cx="165100" cy="1654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0548" y="875732"/>
              <a:ext cx="152400" cy="1565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8578" y="784724"/>
              <a:ext cx="7356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%</a:t>
              </a:r>
              <a:r>
                <a:rPr lang="en-US" sz="1600" dirty="0" err="1" smtClean="0"/>
                <a:t>InO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6978" y="799812"/>
              <a:ext cx="7834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%</a:t>
              </a:r>
              <a:r>
                <a:rPr lang="en-US" sz="1600" dirty="0" err="1" smtClean="0"/>
                <a:t>OinO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16926" y="891007"/>
              <a:ext cx="165100" cy="16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5600" y="88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98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1" uiExpand="1">
        <p:bldSub>
          <a:bldChart bld="categoryEl"/>
        </p:bldSub>
      </p:bldGraphic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50184" y="37356"/>
            <a:ext cx="7886700" cy="1052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Energy Savings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06932"/>
              </p:ext>
            </p:extLst>
          </p:nvPr>
        </p:nvGraphicFramePr>
        <p:xfrm>
          <a:off x="302008" y="1160080"/>
          <a:ext cx="833487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97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smtClean="0"/>
              <a:t>Results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 smtClean="0"/>
              <a:t>Sensitivity studies to different microarchitecture configurations of </a:t>
            </a:r>
            <a:r>
              <a:rPr lang="en-US" dirty="0" err="1" smtClean="0"/>
              <a:t>OoO</a:t>
            </a:r>
            <a:r>
              <a:rPr lang="en-US" dirty="0" smtClean="0"/>
              <a:t> and </a:t>
            </a:r>
            <a:r>
              <a:rPr lang="en-US" dirty="0" err="1" smtClean="0"/>
              <a:t>InO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Equal widths in both cores allows the simplest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memoization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leading to best results</a:t>
            </a:r>
          </a:p>
          <a:p>
            <a:r>
              <a:rPr lang="en-US" dirty="0" smtClean="0"/>
              <a:t>Comparison studies to Loop Caches and Execution Caches	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Switching over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core saves the most energy </a:t>
            </a:r>
          </a:p>
          <a:p>
            <a:r>
              <a:rPr lang="en-US" dirty="0" smtClean="0"/>
              <a:t>Sensitivity studies to the size of the Trace Cache and various other constraints imposed in </a:t>
            </a:r>
            <a:r>
              <a:rPr lang="en-US" dirty="0" err="1" smtClean="0"/>
              <a:t>OinO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837"/>
            <a:ext cx="7886700" cy="11477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9400"/>
            <a:ext cx="7886700" cy="4851399"/>
          </a:xfrm>
        </p:spPr>
        <p:txBody>
          <a:bodyPr/>
          <a:lstStyle/>
          <a:p>
            <a:r>
              <a:rPr lang="en-US" dirty="0" smtClean="0"/>
              <a:t>Out-of-order cores create similar schedules for repeating code </a:t>
            </a:r>
          </a:p>
          <a:p>
            <a:pPr lvl="1"/>
            <a:r>
              <a:rPr lang="en-US" dirty="0" smtClean="0"/>
              <a:t>Wasteful use of expensive resources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DynaMOS</a:t>
            </a:r>
            <a:r>
              <a:rPr lang="en-US" dirty="0" smtClean="0"/>
              <a:t>: Exploit fine-grained heterogeneity to allow sharing of </a:t>
            </a:r>
            <a:r>
              <a:rPr lang="en-US" dirty="0" err="1" smtClean="0"/>
              <a:t>OoO</a:t>
            </a:r>
            <a:r>
              <a:rPr lang="en-US" dirty="0" smtClean="0"/>
              <a:t> schedules with </a:t>
            </a:r>
            <a:r>
              <a:rPr lang="en-US" dirty="0" err="1" smtClean="0"/>
              <a:t>InO</a:t>
            </a:r>
            <a:r>
              <a:rPr lang="en-US" dirty="0" smtClean="0"/>
              <a:t> cores</a:t>
            </a:r>
          </a:p>
          <a:p>
            <a:pPr lvl="1"/>
            <a:r>
              <a:rPr lang="en-US" dirty="0" smtClean="0"/>
              <a:t>Allows 32% energy savings over only an </a:t>
            </a:r>
            <a:r>
              <a:rPr lang="en-US" dirty="0" err="1" smtClean="0"/>
              <a:t>OoO</a:t>
            </a:r>
            <a:r>
              <a:rPr lang="en-US" dirty="0" smtClean="0"/>
              <a:t> core with a 5% performance loss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details and comparison to related work in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0" y="560302"/>
            <a:ext cx="1370827" cy="1436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014" y="2409755"/>
            <a:ext cx="114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Program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Order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4095" y="2409838"/>
            <a:ext cx="1574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Dependency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Graph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286" y="3419379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0286" y="3738330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0286" y="4067079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0286" y="4448079"/>
            <a:ext cx="228600" cy="228600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286" y="4787713"/>
            <a:ext cx="228600" cy="228600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0286" y="5171979"/>
            <a:ext cx="228600" cy="228600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44053" y="3419379"/>
            <a:ext cx="685800" cy="996892"/>
            <a:chOff x="1944053" y="3495579"/>
            <a:chExt cx="685800" cy="996892"/>
          </a:xfrm>
        </p:grpSpPr>
        <p:sp>
          <p:nvSpPr>
            <p:cNvPr id="14" name="Oval 13"/>
            <p:cNvSpPr/>
            <p:nvPr/>
          </p:nvSpPr>
          <p:spPr>
            <a:xfrm>
              <a:off x="1944053" y="34955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44053" y="38765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944053" y="42575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058353" y="3724179"/>
              <a:ext cx="0" cy="152400"/>
            </a:xfrm>
            <a:prstGeom prst="straightConnector1">
              <a:avLst/>
            </a:prstGeom>
            <a:ln w="25400" cmpd="sng">
              <a:solidFill>
                <a:schemeClr val="accent4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58353" y="4105179"/>
              <a:ext cx="0" cy="152400"/>
            </a:xfrm>
            <a:prstGeom prst="straightConnector1">
              <a:avLst/>
            </a:prstGeom>
            <a:ln w="25400" cmpd="sng">
              <a:solidFill>
                <a:schemeClr val="accent4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401253" y="349557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401253" y="387657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401253" y="4263871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15553" y="3724179"/>
              <a:ext cx="0" cy="152400"/>
            </a:xfrm>
            <a:prstGeom prst="straightConnector1">
              <a:avLst/>
            </a:prstGeom>
            <a:ln w="25400" cmpd="sng">
              <a:solidFill>
                <a:schemeClr val="accent4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15553" y="4120302"/>
              <a:ext cx="0" cy="152400"/>
            </a:xfrm>
            <a:prstGeom prst="straightConnector1">
              <a:avLst/>
            </a:prstGeom>
            <a:ln w="25400" cmpd="sng">
              <a:solidFill>
                <a:schemeClr val="accent4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553296" y="594263"/>
            <a:ext cx="1752096" cy="137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864125" y="3393979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864125" y="3712930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64125" y="4041679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864125" y="4387054"/>
            <a:ext cx="228600" cy="228600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64125" y="4790188"/>
            <a:ext cx="228600" cy="228600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07024" y="4042314"/>
            <a:ext cx="228600" cy="228600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00744" y="3390632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00744" y="3709583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200744" y="4038332"/>
            <a:ext cx="2286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7557951" y="3390632"/>
            <a:ext cx="214292" cy="214292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557951" y="3706516"/>
            <a:ext cx="214292" cy="214292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557951" y="4043282"/>
            <a:ext cx="214292" cy="214292"/>
          </a:xfrm>
          <a:prstGeom prst="ellipse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27166" y="2100262"/>
            <a:ext cx="1921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2-wide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In-order 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InO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) Execution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5622" y="2097069"/>
            <a:ext cx="2059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2-wide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Out-of-order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OoO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) Execution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4709" y="5502179"/>
            <a:ext cx="652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Reordering instructions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 2x performance!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07341" y="6025399"/>
            <a:ext cx="525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Reordering hardware </a:t>
            </a:r>
            <a:r>
              <a:rPr lang="en-US" sz="2800" dirty="0" smtClean="0">
                <a:solidFill>
                  <a:srgbClr val="C00000"/>
                </a:solidFill>
                <a:sym typeface="Wingdings"/>
              </a:rPr>
              <a:t> 6x power!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05" y="922930"/>
            <a:ext cx="729122" cy="96282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506006" y="916670"/>
            <a:ext cx="936319" cy="9770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6984139" y="807049"/>
            <a:ext cx="1042328" cy="1017740"/>
            <a:chOff x="4092642" y="1814924"/>
            <a:chExt cx="830254" cy="824918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642" y="1814924"/>
              <a:ext cx="830254" cy="807179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344642" y="2579592"/>
              <a:ext cx="326254" cy="60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80233" y="873634"/>
            <a:ext cx="641091" cy="1043696"/>
            <a:chOff x="4997272" y="5249045"/>
            <a:chExt cx="641091" cy="1043696"/>
          </a:xfrm>
        </p:grpSpPr>
        <p:sp>
          <p:nvSpPr>
            <p:cNvPr id="59" name="Rectangle 58"/>
            <p:cNvSpPr/>
            <p:nvPr/>
          </p:nvSpPr>
          <p:spPr>
            <a:xfrm>
              <a:off x="5160656" y="5485562"/>
              <a:ext cx="288850" cy="144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272" y="5249045"/>
              <a:ext cx="641091" cy="1043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02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4976" y="286749"/>
            <a:ext cx="7971324" cy="1288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solidFill>
                  <a:schemeClr val="bg2">
                    <a:lumMod val="75000"/>
                  </a:schemeClr>
                </a:solidFill>
              </a:rPr>
              <a:t>DynaMOS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: Dynamic Schedule Migration for Heterogeneous Cores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2999" y="461224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Shruti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Padmanabha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, Andrew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Lukefahr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Reetuparna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Das, Scott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Mahlke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Micro-48, Waikiki, Hawaii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72" y="6096589"/>
            <a:ext cx="4204652" cy="6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72000" y="5966936"/>
            <a:ext cx="37798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University of Michigan</a:t>
            </a:r>
          </a:p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Electrical Engineering and Computer Science</a:t>
            </a:r>
          </a:p>
        </p:txBody>
      </p:sp>
      <p:pic>
        <p:nvPicPr>
          <p:cNvPr id="8" name="Picture 9" descr="CSeal"/>
          <p:cNvPicPr>
            <a:picLocks noChangeAspect="1" noChangeArrowheads="1"/>
          </p:cNvPicPr>
          <p:nvPr/>
        </p:nvPicPr>
        <p:blipFill>
          <a:blip r:embed="rId3" cstate="print">
            <a:lum bright="-26000"/>
          </a:blip>
          <a:srcRect/>
          <a:stretch>
            <a:fillRect/>
          </a:stretch>
        </p:blipFill>
        <p:spPr bwMode="auto">
          <a:xfrm>
            <a:off x="8297376" y="5890735"/>
            <a:ext cx="821206" cy="8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06731" y="1935580"/>
            <a:ext cx="31305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MAHALO!</a:t>
            </a:r>
          </a:p>
          <a:p>
            <a:pPr algn="ctr">
              <a:lnSpc>
                <a:spcPct val="200000"/>
              </a:lnSpc>
            </a:pPr>
            <a:r>
              <a:rPr lang="en-US" sz="4400" dirty="0" smtClean="0">
                <a:solidFill>
                  <a:srgbClr val="002060"/>
                </a:solidFill>
              </a:rPr>
              <a:t>QUESTIONS?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38" y="2466031"/>
            <a:ext cx="641091" cy="104369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142999" y="2466031"/>
            <a:ext cx="1158873" cy="1102516"/>
            <a:chOff x="4100504" y="1346549"/>
            <a:chExt cx="1817945" cy="164827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504" y="1346549"/>
              <a:ext cx="1817945" cy="164827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672013" y="2871788"/>
              <a:ext cx="714375" cy="123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8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3755"/>
          </a:xfrm>
        </p:spPr>
        <p:txBody>
          <a:bodyPr/>
          <a:lstStyle/>
          <a:p>
            <a:r>
              <a:rPr lang="en-US" dirty="0" smtClean="0"/>
              <a:t>Redundancy on </a:t>
            </a:r>
            <a:r>
              <a:rPr lang="en-US" dirty="0" err="1" smtClean="0"/>
              <a:t>OoO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409630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 repeats!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21278" y="2619829"/>
            <a:ext cx="228600" cy="1622995"/>
            <a:chOff x="3479470" y="2619004"/>
            <a:chExt cx="228600" cy="1622995"/>
          </a:xfrm>
        </p:grpSpPr>
        <p:sp>
          <p:nvSpPr>
            <p:cNvPr id="16" name="Oval 15"/>
            <p:cNvSpPr/>
            <p:nvPr/>
          </p:nvSpPr>
          <p:spPr>
            <a:xfrm>
              <a:off x="3479470" y="2619004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79470" y="2881880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79470" y="31426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470" y="343362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79470" y="3732708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470" y="401339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rc 22"/>
          <p:cNvSpPr/>
          <p:nvPr/>
        </p:nvSpPr>
        <p:spPr>
          <a:xfrm>
            <a:off x="1140031" y="2660073"/>
            <a:ext cx="439387" cy="1592092"/>
          </a:xfrm>
          <a:prstGeom prst="arc">
            <a:avLst>
              <a:gd name="adj1" fmla="val 15570132"/>
              <a:gd name="adj2" fmla="val 5898912"/>
            </a:avLst>
          </a:prstGeom>
          <a:ln w="19050">
            <a:solidFill>
              <a:schemeClr val="accent4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131126" y="3059130"/>
            <a:ext cx="478974" cy="764975"/>
            <a:chOff x="7200744" y="3492232"/>
            <a:chExt cx="478974" cy="764975"/>
          </a:xfrm>
        </p:grpSpPr>
        <p:sp>
          <p:nvSpPr>
            <p:cNvPr id="24" name="Oval 23"/>
            <p:cNvSpPr/>
            <p:nvPr/>
          </p:nvSpPr>
          <p:spPr>
            <a:xfrm>
              <a:off x="7200744" y="3492232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0744" y="3755108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00744" y="4028607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65426" y="3492232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65426" y="3752041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65426" y="4033557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82507" y="1691073"/>
            <a:ext cx="222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Create optimal reordered schedule!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46468" y="1884720"/>
            <a:ext cx="62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OoO</a:t>
            </a:r>
            <a:endParaRPr lang="en-US" dirty="0"/>
          </a:p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77763" y="3790502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Redundantly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1" y="4402835"/>
            <a:ext cx="978013" cy="5437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7" y="2581004"/>
            <a:ext cx="1528293" cy="169373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60505" y="5385043"/>
            <a:ext cx="7208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ctr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90% probability of creating similar schedules for 70% of traces!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127" y="1844962"/>
            <a:ext cx="114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Program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Traces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30400" y="3379896"/>
            <a:ext cx="1168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1670" y="3379896"/>
            <a:ext cx="736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21280" y="2619824"/>
            <a:ext cx="228602" cy="1620573"/>
            <a:chOff x="1021280" y="2619824"/>
            <a:chExt cx="228602" cy="1620573"/>
          </a:xfrm>
        </p:grpSpPr>
        <p:grpSp>
          <p:nvGrpSpPr>
            <p:cNvPr id="38" name="Group 37"/>
            <p:cNvGrpSpPr/>
            <p:nvPr/>
          </p:nvGrpSpPr>
          <p:grpSpPr>
            <a:xfrm>
              <a:off x="1021280" y="2619824"/>
              <a:ext cx="228602" cy="1620573"/>
              <a:chOff x="3479470" y="2621426"/>
              <a:chExt cx="228602" cy="16205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479472" y="2621426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79470" y="2881880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479470" y="314267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479470" y="3433629"/>
                <a:ext cx="228600" cy="228600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479470" y="3732708"/>
                <a:ext cx="228600" cy="228600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79470" y="4013399"/>
                <a:ext cx="228600" cy="228600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39" idx="4"/>
              <a:endCxn id="40" idx="0"/>
            </p:cNvCxnSpPr>
            <p:nvPr/>
          </p:nvCxnSpPr>
          <p:spPr>
            <a:xfrm flipH="1">
              <a:off x="1135580" y="2848424"/>
              <a:ext cx="2" cy="31854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4"/>
              <a:endCxn id="41" idx="0"/>
            </p:cNvCxnSpPr>
            <p:nvPr/>
          </p:nvCxnSpPr>
          <p:spPr>
            <a:xfrm>
              <a:off x="1135580" y="3108878"/>
              <a:ext cx="0" cy="32199"/>
            </a:xfrm>
            <a:prstGeom prst="straightConnector1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4"/>
              <a:endCxn id="43" idx="0"/>
            </p:cNvCxnSpPr>
            <p:nvPr/>
          </p:nvCxnSpPr>
          <p:spPr>
            <a:xfrm>
              <a:off x="1135580" y="3660627"/>
              <a:ext cx="0" cy="7047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135582" y="3948491"/>
              <a:ext cx="0" cy="7047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1287982" y="4134756"/>
            <a:ext cx="0" cy="7047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684647" y="3036001"/>
            <a:ext cx="478974" cy="764975"/>
            <a:chOff x="6684647" y="3036001"/>
            <a:chExt cx="478974" cy="764975"/>
          </a:xfrm>
        </p:grpSpPr>
        <p:grpSp>
          <p:nvGrpSpPr>
            <p:cNvPr id="47" name="Group 46"/>
            <p:cNvGrpSpPr/>
            <p:nvPr/>
          </p:nvGrpSpPr>
          <p:grpSpPr>
            <a:xfrm>
              <a:off x="6684647" y="3036001"/>
              <a:ext cx="478974" cy="764975"/>
              <a:chOff x="7200744" y="3492232"/>
              <a:chExt cx="478974" cy="76497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7200744" y="3492232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200744" y="3755108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200744" y="402860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65426" y="3492232"/>
                <a:ext cx="214292" cy="214292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465426" y="3752041"/>
                <a:ext cx="214292" cy="214292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465426" y="4033557"/>
                <a:ext cx="214292" cy="214292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/>
            <p:cNvCxnSpPr>
              <a:stCxn id="57" idx="4"/>
              <a:endCxn id="59" idx="0"/>
            </p:cNvCxnSpPr>
            <p:nvPr/>
          </p:nvCxnSpPr>
          <p:spPr>
            <a:xfrm>
              <a:off x="6798947" y="3264601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98953" y="3535525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052949" y="3529879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058595" y="3253305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48148E-6 L 0.34722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8004 -0.003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48148E-6 L 0.35174 -1.48148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8889E-6 -1.85185E-6 L 0.27795 -0.003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48148E-6 L 0.33924 0.0004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2" y="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8889E-6 -1.85185E-6 L 0.27952 -0.0039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417 L 0.33924 0.0004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1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8889E-6 -1.85185E-6 L 0.27952 -0.0039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32" grpId="0"/>
      <p:bldP spid="46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217"/>
            <a:ext cx="7886700" cy="1010258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9198"/>
            <a:ext cx="7886700" cy="15113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Expose and eliminate wasteful work on the expensive </a:t>
            </a:r>
            <a:r>
              <a:rPr lang="en-US" dirty="0" err="1" smtClean="0"/>
              <a:t>OoO</a:t>
            </a:r>
            <a:r>
              <a:rPr lang="en-US" dirty="0" smtClean="0"/>
              <a:t> hardware</a:t>
            </a:r>
          </a:p>
          <a:p>
            <a:pPr marL="0" indent="0" algn="ctr">
              <a:buNone/>
            </a:pPr>
            <a:r>
              <a:rPr lang="en-US" dirty="0" smtClean="0"/>
              <a:t>Without significantly hurting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4610759"/>
            <a:ext cx="4089400" cy="199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41" y="3768785"/>
            <a:ext cx="1552621" cy="1164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20" y="3677023"/>
            <a:ext cx="1290680" cy="12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45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Background: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 smtClean="0"/>
              <a:t>Heterogeneity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2827"/>
            <a:ext cx="7886700" cy="3787773"/>
          </a:xfrm>
        </p:spPr>
        <p:txBody>
          <a:bodyPr>
            <a:normAutofit/>
          </a:bodyPr>
          <a:lstStyle/>
          <a:p>
            <a:r>
              <a:rPr lang="en-US" dirty="0" smtClean="0"/>
              <a:t>Many hardware designs of varying capabilities on the same chip</a:t>
            </a:r>
          </a:p>
          <a:p>
            <a:pPr lvl="1"/>
            <a:r>
              <a:rPr lang="en-US" dirty="0" err="1" smtClean="0"/>
              <a:t>OoOs</a:t>
            </a:r>
            <a:r>
              <a:rPr lang="en-US" dirty="0" smtClean="0"/>
              <a:t>, In-orders, Accelerators, FPGAs…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efficient hardware chosen for application</a:t>
            </a:r>
          </a:p>
          <a:p>
            <a:endParaRPr lang="en-US" dirty="0" smtClean="0"/>
          </a:p>
          <a:p>
            <a:r>
              <a:rPr lang="en-US" dirty="0" smtClean="0"/>
              <a:t>ARM’s </a:t>
            </a:r>
            <a:r>
              <a:rPr lang="en-US" dirty="0" err="1" smtClean="0"/>
              <a:t>big.LITTLE</a:t>
            </a:r>
            <a:r>
              <a:rPr lang="en-US" dirty="0" smtClean="0"/>
              <a:t>, </a:t>
            </a:r>
            <a:r>
              <a:rPr lang="en-US" dirty="0" err="1" smtClean="0"/>
              <a:t>Nvidia’s</a:t>
            </a:r>
            <a:r>
              <a:rPr lang="en-US" dirty="0" smtClean="0"/>
              <a:t> Tegra-3, Intel </a:t>
            </a:r>
            <a:r>
              <a:rPr lang="en-US" dirty="0" err="1" smtClean="0"/>
              <a:t>Xeon+FPGA</a:t>
            </a:r>
            <a:r>
              <a:rPr lang="en-US" dirty="0" smtClean="0"/>
              <a:t>, AMD Fusion…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52400"/>
            <a:ext cx="1651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38" y="151841"/>
            <a:ext cx="8087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4000" dirty="0" smtClean="0"/>
              <a:t>Fine-grained Heterogeneous Architectures</a:t>
            </a:r>
            <a:endParaRPr lang="en-US" dirty="0"/>
          </a:p>
        </p:txBody>
      </p:sp>
      <p:sp>
        <p:nvSpPr>
          <p:cNvPr id="40" name="Up-Down Arrow 39"/>
          <p:cNvSpPr/>
          <p:nvPr/>
        </p:nvSpPr>
        <p:spPr>
          <a:xfrm>
            <a:off x="6145536" y="3165381"/>
            <a:ext cx="176996" cy="563879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Content Placeholder 4"/>
          <p:cNvSpPr txBox="1">
            <a:spLocks/>
          </p:cNvSpPr>
          <p:nvPr/>
        </p:nvSpPr>
        <p:spPr>
          <a:xfrm>
            <a:off x="738361" y="4687437"/>
            <a:ext cx="8229600" cy="5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Composite Cores: Pushing Heterogeneity into a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 Lukefahr et al, Micro 2012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  <a:endCxn id="94" idx="3"/>
          </p:cNvCxnSpPr>
          <p:nvPr/>
        </p:nvCxnSpPr>
        <p:spPr>
          <a:xfrm flipH="1" flipV="1">
            <a:off x="2478261" y="3073069"/>
            <a:ext cx="131769" cy="9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888017" y="1614045"/>
            <a:ext cx="1485900" cy="14903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OoO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5864465" y="3781706"/>
            <a:ext cx="1242752" cy="88762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894252" y="3799767"/>
            <a:ext cx="679565" cy="152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911569" y="2797033"/>
            <a:ext cx="914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RF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610030" y="2654936"/>
            <a:ext cx="1096706" cy="838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Shared Frontend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25648" y="2749871"/>
            <a:ext cx="649801" cy="64639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L2$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81659" y="2811279"/>
            <a:ext cx="496602" cy="52358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L1$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94" idx="1"/>
            <a:endCxn id="86" idx="3"/>
          </p:cNvCxnSpPr>
          <p:nvPr/>
        </p:nvCxnSpPr>
        <p:spPr>
          <a:xfrm flipH="1">
            <a:off x="1775449" y="3073069"/>
            <a:ext cx="20621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7721" y="5385636"/>
            <a:ext cx="750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Minimize </a:t>
            </a:r>
            <a:r>
              <a:rPr lang="en-US" sz="2400" dirty="0"/>
              <a:t>t</a:t>
            </a:r>
            <a:r>
              <a:rPr lang="en-US" sz="2400" dirty="0" smtClean="0"/>
              <a:t>ransfer overhead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497741" y="5841545"/>
            <a:ext cx="213959" cy="2925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1433" y="6234833"/>
            <a:ext cx="8621899" cy="46166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>
                <a:sym typeface="Wingdings"/>
              </a:rPr>
              <a:t>Allow application migration at the granularity of 100s of instructions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011898" y="2896017"/>
            <a:ext cx="1070263" cy="354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Controller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2" idx="3"/>
            <a:endCxn id="25" idx="1"/>
          </p:cNvCxnSpPr>
          <p:nvPr/>
        </p:nvCxnSpPr>
        <p:spPr>
          <a:xfrm flipV="1">
            <a:off x="3706736" y="3073068"/>
            <a:ext cx="305162" cy="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5" idx="3"/>
            <a:endCxn id="43" idx="1"/>
          </p:cNvCxnSpPr>
          <p:nvPr/>
        </p:nvCxnSpPr>
        <p:spPr>
          <a:xfrm flipV="1">
            <a:off x="5082161" y="2359228"/>
            <a:ext cx="805856" cy="7138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5" idx="3"/>
            <a:endCxn id="55" idx="1"/>
          </p:cNvCxnSpPr>
          <p:nvPr/>
        </p:nvCxnSpPr>
        <p:spPr>
          <a:xfrm>
            <a:off x="5082161" y="3073068"/>
            <a:ext cx="782304" cy="11524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Left Arrow 19"/>
          <p:cNvSpPr/>
          <p:nvPr/>
        </p:nvSpPr>
        <p:spPr>
          <a:xfrm>
            <a:off x="7632700" y="2171700"/>
            <a:ext cx="724346" cy="205381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5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6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DynaMOS</a:t>
            </a:r>
            <a:r>
              <a:rPr lang="en-US" dirty="0"/>
              <a:t>: Dynamic Schedule Migration for Heterogeneous Cores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1574" y="4611988"/>
            <a:ext cx="1242752" cy="8876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6127" y="2565610"/>
            <a:ext cx="114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Program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Traces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Arc 14"/>
          <p:cNvSpPr/>
          <p:nvPr/>
        </p:nvSpPr>
        <p:spPr>
          <a:xfrm>
            <a:off x="1145478" y="3312510"/>
            <a:ext cx="439387" cy="1739531"/>
          </a:xfrm>
          <a:prstGeom prst="arc">
            <a:avLst>
              <a:gd name="adj1" fmla="val 15570132"/>
              <a:gd name="adj2" fmla="val 5898912"/>
            </a:avLst>
          </a:prstGeom>
          <a:ln w="19050">
            <a:solidFill>
              <a:schemeClr val="accent4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51563" y="2565610"/>
            <a:ext cx="440874" cy="650675"/>
            <a:chOff x="7200744" y="3492232"/>
            <a:chExt cx="440874" cy="650675"/>
          </a:xfrm>
        </p:grpSpPr>
        <p:sp>
          <p:nvSpPr>
            <p:cNvPr id="24" name="Oval 23"/>
            <p:cNvSpPr/>
            <p:nvPr/>
          </p:nvSpPr>
          <p:spPr>
            <a:xfrm>
              <a:off x="7200744" y="3492232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0744" y="3704308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00744" y="3914307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27326" y="3492232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27326" y="3701241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27326" y="3919257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71104" y="3760521"/>
            <a:ext cx="440874" cy="650675"/>
            <a:chOff x="7200744" y="3492232"/>
            <a:chExt cx="440874" cy="650675"/>
          </a:xfrm>
        </p:grpSpPr>
        <p:sp>
          <p:nvSpPr>
            <p:cNvPr id="33" name="Oval 32"/>
            <p:cNvSpPr/>
            <p:nvPr/>
          </p:nvSpPr>
          <p:spPr>
            <a:xfrm>
              <a:off x="7200744" y="3492232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00744" y="3704308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200744" y="3914307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427326" y="3492232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427326" y="3701241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427326" y="3919257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810000" y="2011868"/>
            <a:ext cx="1485900" cy="1657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OoO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884022" y="3745367"/>
            <a:ext cx="627327" cy="687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Trace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73159" y="4653877"/>
            <a:ext cx="144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Memoize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017" y="6018401"/>
            <a:ext cx="8451866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Achieve near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OoO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performance with near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InO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hardware!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18805" y="3410224"/>
            <a:ext cx="228600" cy="1594775"/>
            <a:chOff x="3479470" y="2619004"/>
            <a:chExt cx="228600" cy="1594775"/>
          </a:xfrm>
        </p:grpSpPr>
        <p:sp>
          <p:nvSpPr>
            <p:cNvPr id="42" name="Oval 41"/>
            <p:cNvSpPr/>
            <p:nvPr/>
          </p:nvSpPr>
          <p:spPr>
            <a:xfrm>
              <a:off x="3479470" y="2619004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79470" y="2881880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479470" y="31426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79470" y="343362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479470" y="3704488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79470" y="398517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18805" y="3410224"/>
            <a:ext cx="228600" cy="1594775"/>
            <a:chOff x="3479470" y="2619004"/>
            <a:chExt cx="228600" cy="1594775"/>
          </a:xfrm>
        </p:grpSpPr>
        <p:sp>
          <p:nvSpPr>
            <p:cNvPr id="49" name="Oval 48"/>
            <p:cNvSpPr/>
            <p:nvPr/>
          </p:nvSpPr>
          <p:spPr>
            <a:xfrm>
              <a:off x="3479470" y="2619004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479470" y="2881880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479470" y="31426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479470" y="343362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79470" y="3704488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79470" y="398517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833429" y="3006286"/>
            <a:ext cx="1722571" cy="754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22482" y="3006286"/>
            <a:ext cx="1233918" cy="632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295900" y="4559789"/>
            <a:ext cx="1532785" cy="54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36441 -0.200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42" y="-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repeatCount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8576 0.1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28577 0.1356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8" y="678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48" y="216813"/>
            <a:ext cx="7960036" cy="705910"/>
          </a:xfrm>
        </p:spPr>
        <p:txBody>
          <a:bodyPr>
            <a:noAutofit/>
          </a:bodyPr>
          <a:lstStyle/>
          <a:p>
            <a:r>
              <a:rPr lang="en-US" dirty="0" smtClean="0"/>
              <a:t>Motivation - Oracle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080147"/>
              </p:ext>
            </p:extLst>
          </p:nvPr>
        </p:nvGraphicFramePr>
        <p:xfrm>
          <a:off x="193183" y="1258463"/>
          <a:ext cx="832216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172335" y="2498010"/>
            <a:ext cx="231820" cy="1880315"/>
          </a:xfrm>
          <a:prstGeom prst="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9828" y="1960281"/>
            <a:ext cx="255407" cy="2421517"/>
          </a:xfrm>
          <a:prstGeom prst="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851900" y="2498010"/>
            <a:ext cx="0" cy="109609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0" y="1960281"/>
            <a:ext cx="495300" cy="49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9635" y="5062801"/>
            <a:ext cx="311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loss capped at 5%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5888" y="5246407"/>
            <a:ext cx="7820526" cy="8359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2000" dirty="0"/>
              <a:t>Benchmarks with unpredictable control/data flow are not </a:t>
            </a:r>
            <a:r>
              <a:rPr lang="en-US" sz="2000" dirty="0" err="1"/>
              <a:t>memoizable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65888" y="5156435"/>
            <a:ext cx="7820526" cy="8359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2000" dirty="0" err="1"/>
              <a:t>Memoization</a:t>
            </a:r>
            <a:r>
              <a:rPr lang="en-US" sz="2000" dirty="0"/>
              <a:t> works for regular benchmarks with predictable control/data flow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63099" y="2320343"/>
            <a:ext cx="7820526" cy="13747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 algn="ctr"/>
            <a:r>
              <a:rPr lang="en-US" sz="2000" dirty="0" err="1" smtClean="0"/>
              <a:t>DynaMOS</a:t>
            </a:r>
            <a:r>
              <a:rPr lang="en-US" sz="2000" dirty="0" smtClean="0"/>
              <a:t> can potentially execute 80% of the application on an </a:t>
            </a:r>
            <a:r>
              <a:rPr lang="en-US" sz="2000" dirty="0" err="1" smtClean="0"/>
              <a:t>InO</a:t>
            </a:r>
            <a:r>
              <a:rPr lang="en-US" sz="2000" dirty="0" smtClean="0"/>
              <a:t> core, to achieve 95% of an </a:t>
            </a:r>
            <a:r>
              <a:rPr lang="en-US" sz="2000" dirty="0" err="1" smtClean="0"/>
              <a:t>OoO</a:t>
            </a:r>
            <a:r>
              <a:rPr lang="en-US" sz="2000" dirty="0"/>
              <a:t> </a:t>
            </a:r>
            <a:r>
              <a:rPr lang="en-US" sz="2000" dirty="0" smtClean="0"/>
              <a:t>core’s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series"/>
        </p:bldSub>
      </p:bldGraphic>
      <p:bldGraphic spid="12" grpId="2" uiExpand="1">
        <p:bldSub>
          <a:bldChart bld="series" animBg="0"/>
        </p:bldSub>
      </p:bldGraphic>
      <p:bldP spid="13" grpId="0" animBg="1"/>
      <p:bldP spid="13" grpId="1" animBg="1"/>
      <p:bldP spid="13" grpId="2" animBg="1"/>
      <p:bldP spid="14" grpId="0" animBg="1"/>
      <p:bldP spid="14" grpId="1" animBg="1"/>
      <p:bldP spid="5" grpId="0"/>
      <p:bldP spid="15" grpId="0" animBg="1"/>
      <p:bldP spid="15" grpId="1" animBg="1"/>
      <p:bldP spid="15" grpId="2" animBg="1"/>
      <p:bldP spid="7" grpId="0" animBg="1"/>
      <p:bldP spid="7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212727"/>
            <a:ext cx="7886700" cy="841374"/>
          </a:xfrm>
        </p:spPr>
        <p:txBody>
          <a:bodyPr/>
          <a:lstStyle/>
          <a:p>
            <a:r>
              <a:rPr lang="en-US" dirty="0" err="1" smtClean="0"/>
              <a:t>DynaMOS</a:t>
            </a:r>
            <a:r>
              <a:rPr lang="en-US" dirty="0" smtClean="0"/>
              <a:t>: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5253" y="5489184"/>
            <a:ext cx="996026" cy="698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691249" y="3723115"/>
            <a:ext cx="1346200" cy="115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OoO</a:t>
            </a:r>
            <a:endParaRPr lang="en-US" sz="1600" dirty="0" smtClean="0"/>
          </a:p>
          <a:p>
            <a:pPr algn="ctr"/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24621" y="5584472"/>
            <a:ext cx="627327" cy="687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Trace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4340" y="4313308"/>
            <a:ext cx="989978" cy="687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L1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I$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 rot="5400000">
            <a:off x="3044353" y="5675245"/>
            <a:ext cx="654994" cy="32831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0"/>
            <a:endCxn id="4" idx="1"/>
          </p:cNvCxnSpPr>
          <p:nvPr/>
        </p:nvCxnSpPr>
        <p:spPr>
          <a:xfrm flipV="1">
            <a:off x="3536006" y="5838554"/>
            <a:ext cx="339247" cy="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2151948" y="5928011"/>
            <a:ext cx="1053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27017" y="4656847"/>
            <a:ext cx="991600" cy="1066800"/>
            <a:chOff x="2227017" y="3873245"/>
            <a:chExt cx="991600" cy="1066800"/>
          </a:xfrm>
        </p:grpSpPr>
        <p:cxnSp>
          <p:nvCxnSpPr>
            <p:cNvPr id="18" name="Elbow Connector 17"/>
            <p:cNvCxnSpPr/>
            <p:nvPr/>
          </p:nvCxnSpPr>
          <p:spPr>
            <a:xfrm rot="16200000" flipH="1">
              <a:off x="2014332" y="4085930"/>
              <a:ext cx="1066800" cy="641429"/>
            </a:xfrm>
            <a:prstGeom prst="bentConnector3">
              <a:avLst>
                <a:gd name="adj1" fmla="val -93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68447" y="4927600"/>
              <a:ext cx="3501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Elbow Connector 31"/>
          <p:cNvCxnSpPr>
            <a:stCxn id="7" idx="3"/>
            <a:endCxn id="5" idx="1"/>
          </p:cNvCxnSpPr>
          <p:nvPr/>
        </p:nvCxnSpPr>
        <p:spPr>
          <a:xfrm flipV="1">
            <a:off x="2214318" y="4302925"/>
            <a:ext cx="1476931" cy="353922"/>
          </a:xfrm>
          <a:prstGeom prst="bentConnector3">
            <a:avLst>
              <a:gd name="adj1" fmla="val 448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34759" y="5063758"/>
            <a:ext cx="2273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generation </a:t>
            </a:r>
            <a:r>
              <a:rPr lang="en-US" smtClean="0"/>
              <a:t>&amp; Selection</a:t>
            </a:r>
            <a:endParaRPr lang="en-US"/>
          </a:p>
        </p:txBody>
      </p:sp>
      <p:cxnSp>
        <p:nvCxnSpPr>
          <p:cNvPr id="43" name="Elbow Connector 42"/>
          <p:cNvCxnSpPr>
            <a:stCxn id="5" idx="3"/>
            <a:endCxn id="41" idx="0"/>
          </p:cNvCxnSpPr>
          <p:nvPr/>
        </p:nvCxnSpPr>
        <p:spPr>
          <a:xfrm>
            <a:off x="5037449" y="4302925"/>
            <a:ext cx="2133960" cy="7608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2"/>
            <a:endCxn id="6" idx="2"/>
          </p:cNvCxnSpPr>
          <p:nvPr/>
        </p:nvCxnSpPr>
        <p:spPr>
          <a:xfrm rot="5400000">
            <a:off x="4218451" y="3318592"/>
            <a:ext cx="572792" cy="5333124"/>
          </a:xfrm>
          <a:prstGeom prst="bentConnector3">
            <a:avLst>
              <a:gd name="adj1" fmla="val 1602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65150" y="1361748"/>
            <a:ext cx="7863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kern="0" dirty="0"/>
              <a:t>Detect profitable traces to </a:t>
            </a:r>
            <a:r>
              <a:rPr lang="en-US" sz="2400" kern="0" dirty="0" err="1"/>
              <a:t>memoize</a:t>
            </a:r>
            <a:r>
              <a:rPr lang="en-US" sz="2400" kern="0" dirty="0"/>
              <a:t> – </a:t>
            </a: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Intelligent trace-based predictor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4799" y="1322963"/>
            <a:ext cx="520701" cy="5068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72" name="Oval 71"/>
          <p:cNvSpPr/>
          <p:nvPr/>
        </p:nvSpPr>
        <p:spPr>
          <a:xfrm>
            <a:off x="8013700" y="4619466"/>
            <a:ext cx="377303" cy="367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1050605" y="2251334"/>
            <a:ext cx="678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Determine a trace boundary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Find repeatability in schedules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Determine profitability of </a:t>
            </a:r>
            <a:r>
              <a:rPr lang="en-US" sz="2000" dirty="0" err="1" smtClean="0"/>
              <a:t>memoizing</a:t>
            </a:r>
            <a:r>
              <a:rPr lang="en-US" sz="2000" dirty="0" smtClean="0"/>
              <a:t> a trace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2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9" grpId="0"/>
      <p:bldP spid="70" grpId="0" animBg="1"/>
      <p:bldP spid="72" grpId="0" animBg="1"/>
      <p:bldP spid="1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.2|34.1|7.9|5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4191</TotalTime>
  <Words>1075</Words>
  <Application>Microsoft Macintosh PowerPoint</Application>
  <PresentationFormat>On-screen Show (4:3)</PresentationFormat>
  <Paragraphs>329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Gill Sans</vt:lpstr>
      <vt:lpstr>ＭＳ Ｐゴシック</vt:lpstr>
      <vt:lpstr>Wingdings</vt:lpstr>
      <vt:lpstr>Arial</vt:lpstr>
      <vt:lpstr>Office Theme</vt:lpstr>
      <vt:lpstr>DynaMOS: Dynamic Schedule Migration for Heterogeneous Cores</vt:lpstr>
      <vt:lpstr>PowerPoint Presentation</vt:lpstr>
      <vt:lpstr>Redundancy on OoO </vt:lpstr>
      <vt:lpstr>Objective</vt:lpstr>
      <vt:lpstr>Background:  Heterogeneity In Hardware</vt:lpstr>
      <vt:lpstr>Background:  Fine-grained Heterogeneous Architectures</vt:lpstr>
      <vt:lpstr>DynaMOS: Dynamic Schedule Migration for Heterogeneous Cores</vt:lpstr>
      <vt:lpstr>Motivation - Oracle</vt:lpstr>
      <vt:lpstr>DynaMOS: Challenges</vt:lpstr>
      <vt:lpstr>DynaMOS: Challenges</vt:lpstr>
      <vt:lpstr>Designing the OinO Mode</vt:lpstr>
      <vt:lpstr>Handling False Dependencies</vt:lpstr>
      <vt:lpstr>Handling False Dependencies</vt:lpstr>
      <vt:lpstr>PowerPoint Presentation</vt:lpstr>
      <vt:lpstr>Evaluation Methodology</vt:lpstr>
      <vt:lpstr>PowerPoint Presentation</vt:lpstr>
      <vt:lpstr>PowerPoint Presentation</vt:lpstr>
      <vt:lpstr>Additional Results in the Paper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200</cp:revision>
  <cp:lastPrinted>2015-12-02T20:00:25Z</cp:lastPrinted>
  <dcterms:created xsi:type="dcterms:W3CDTF">2015-11-28T18:50:45Z</dcterms:created>
  <dcterms:modified xsi:type="dcterms:W3CDTF">2015-12-14T15:00:21Z</dcterms:modified>
</cp:coreProperties>
</file>