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 id="2147483684" r:id="rId6"/>
  </p:sldMasterIdLst>
  <p:notesMasterIdLst>
    <p:notesMasterId r:id="rId27"/>
  </p:notesMasterIdLst>
  <p:sldIdLst>
    <p:sldId id="405" r:id="rId7"/>
    <p:sldId id="406" r:id="rId8"/>
    <p:sldId id="444" r:id="rId9"/>
    <p:sldId id="409" r:id="rId10"/>
    <p:sldId id="430" r:id="rId11"/>
    <p:sldId id="431" r:id="rId12"/>
    <p:sldId id="433" r:id="rId13"/>
    <p:sldId id="434" r:id="rId14"/>
    <p:sldId id="435" r:id="rId15"/>
    <p:sldId id="436" r:id="rId16"/>
    <p:sldId id="437" r:id="rId17"/>
    <p:sldId id="438" r:id="rId18"/>
    <p:sldId id="439" r:id="rId19"/>
    <p:sldId id="440" r:id="rId20"/>
    <p:sldId id="441" r:id="rId21"/>
    <p:sldId id="442" r:id="rId22"/>
    <p:sldId id="446" r:id="rId23"/>
    <p:sldId id="443" r:id="rId24"/>
    <p:sldId id="425" r:id="rId25"/>
    <p:sldId id="407" r:id="rId26"/>
  </p:sldIdLst>
  <p:sldSz cx="9144000" cy="6858000" type="screen4x3"/>
  <p:notesSz cx="6797675" cy="9928225"/>
  <p:defaultTextStyle>
    <a:defPPr>
      <a:defRPr lang="en-US"/>
    </a:defPPr>
    <a:lvl1pPr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1pPr>
    <a:lvl2pPr marL="4572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2pPr>
    <a:lvl3pPr marL="9144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3pPr>
    <a:lvl4pPr marL="13716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4pPr>
    <a:lvl5pPr marL="18288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5pPr>
    <a:lvl6pPr marL="2286000" algn="l" defTabSz="914400" rtl="0" eaLnBrk="1" latinLnBrk="0" hangingPunct="1">
      <a:defRPr sz="2400" kern="1200">
        <a:solidFill>
          <a:schemeClr val="tx1"/>
        </a:solidFill>
        <a:latin typeface="Lucida Grande" pitchFamily="84" charset="0"/>
        <a:ea typeface="ヒラギノ角ゴ Pro W3" pitchFamily="84" charset="-128"/>
        <a:cs typeface="+mn-cs"/>
      </a:defRPr>
    </a:lvl6pPr>
    <a:lvl7pPr marL="2743200" algn="l" defTabSz="914400" rtl="0" eaLnBrk="1" latinLnBrk="0" hangingPunct="1">
      <a:defRPr sz="2400" kern="1200">
        <a:solidFill>
          <a:schemeClr val="tx1"/>
        </a:solidFill>
        <a:latin typeface="Lucida Grande" pitchFamily="84" charset="0"/>
        <a:ea typeface="ヒラギノ角ゴ Pro W3" pitchFamily="84" charset="-128"/>
        <a:cs typeface="+mn-cs"/>
      </a:defRPr>
    </a:lvl7pPr>
    <a:lvl8pPr marL="3200400" algn="l" defTabSz="914400" rtl="0" eaLnBrk="1" latinLnBrk="0" hangingPunct="1">
      <a:defRPr sz="2400" kern="1200">
        <a:solidFill>
          <a:schemeClr val="tx1"/>
        </a:solidFill>
        <a:latin typeface="Lucida Grande" pitchFamily="84" charset="0"/>
        <a:ea typeface="ヒラギノ角ゴ Pro W3" pitchFamily="84" charset="-128"/>
        <a:cs typeface="+mn-cs"/>
      </a:defRPr>
    </a:lvl8pPr>
    <a:lvl9pPr marL="3657600" algn="l" defTabSz="914400" rtl="0" eaLnBrk="1" latinLnBrk="0" hangingPunct="1">
      <a:defRPr sz="2400" kern="1200">
        <a:solidFill>
          <a:schemeClr val="tx1"/>
        </a:solidFill>
        <a:latin typeface="Lucida Grande" pitchFamily="84" charset="0"/>
        <a:ea typeface="ヒラギノ角ゴ Pro W3" pitchFamily="8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6633"/>
    <a:srgbClr val="0000FF"/>
    <a:srgbClr val="FFFF66"/>
    <a:srgbClr val="006600"/>
    <a:srgbClr val="E1E1FF"/>
    <a:srgbClr val="D0EAE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365" autoAdjust="0"/>
  </p:normalViewPr>
  <p:slideViewPr>
    <p:cSldViewPr>
      <p:cViewPr varScale="1">
        <p:scale>
          <a:sx n="72" d="100"/>
          <a:sy n="72" d="100"/>
        </p:scale>
        <p:origin x="-101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798" y="219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ヒラギノ角ゴ Pro W3" pitchFamily="84" charset="-128"/>
              </a:defRPr>
            </a:lvl1pPr>
          </a:lstStyle>
          <a:p>
            <a:pPr>
              <a:defRPr/>
            </a:pPr>
            <a:endParaRPr lang="en-US"/>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ヒラギノ角ゴ Pro W3" pitchFamily="84" charset="-128"/>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ヒラギノ角ゴ Pro W3" pitchFamily="84" charset="-128"/>
              </a:defRPr>
            </a:lvl1pPr>
          </a:lstStyle>
          <a:p>
            <a:pPr>
              <a:defRPr/>
            </a:pPr>
            <a:endParaRPr lang="en-US"/>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ヒラギノ角ゴ Pro W3" pitchFamily="84" charset="-128"/>
              </a:defRPr>
            </a:lvl1pPr>
          </a:lstStyle>
          <a:p>
            <a:pPr>
              <a:defRPr/>
            </a:pPr>
            <a:fld id="{E7A0234B-B3D8-4CAA-914D-7ABAE08173B8}"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mn-cs"/>
      </a:defRPr>
    </a:lvl1pPr>
    <a:lvl2pPr marL="4572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mn-cs"/>
      </a:defRPr>
    </a:lvl2pPr>
    <a:lvl3pPr marL="9144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mn-cs"/>
      </a:defRPr>
    </a:lvl3pPr>
    <a:lvl4pPr marL="13716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mn-cs"/>
      </a:defRPr>
    </a:lvl4pPr>
    <a:lvl5pPr marL="18288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catproject.org/mvn/site/icat/4.2.1/icat.client/manual.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GB" dirty="0" smtClean="0"/>
              <a:t>The message is sent as an </a:t>
            </a:r>
            <a:r>
              <a:rPr lang="en-GB" dirty="0" err="1" smtClean="0"/>
              <a:t>ObjectMessage</a:t>
            </a:r>
            <a:r>
              <a:rPr lang="en-GB" dirty="0" smtClean="0"/>
              <a:t> - but without an Object being attached. All the information is sent as properties with the same name as requested in the </a:t>
            </a:r>
            <a:r>
              <a:rPr lang="en-GB" dirty="0" err="1" smtClean="0"/>
              <a:t>dataTypes</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E7A0234B-B3D8-4CAA-914D-7ABAE08173B8}" type="slidenum">
              <a:rPr lang="en-US" smtClean="0"/>
              <a:pPr>
                <a:defRPr/>
              </a:pPr>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GB" dirty="0" smtClean="0"/>
              <a:t>ICAT is able to send JMS messages. To do this, the table "</a:t>
            </a:r>
            <a:r>
              <a:rPr lang="en-GB" dirty="0" err="1" smtClean="0"/>
              <a:t>NotificationRequest</a:t>
            </a:r>
            <a:r>
              <a:rPr lang="en-GB" dirty="0" smtClean="0"/>
              <a:t>" should be populated as needed. This table includes two columns: </a:t>
            </a:r>
            <a:r>
              <a:rPr lang="en-GB" dirty="0" err="1" smtClean="0"/>
              <a:t>crudFlags</a:t>
            </a:r>
            <a:r>
              <a:rPr lang="en-GB" dirty="0" smtClean="0"/>
              <a:t> and what which are treated in a similar way to columns of the same name in the </a:t>
            </a:r>
            <a:r>
              <a:rPr lang="en-GB" dirty="0" smtClean="0">
                <a:hlinkClick r:id="rId3"/>
              </a:rPr>
              <a:t>authorization rules</a:t>
            </a:r>
            <a:r>
              <a:rPr lang="en-GB" dirty="0" smtClean="0"/>
              <a:t> to choose the conditions for sending a message. However if the what field is more than just the name of the entity the request will not be honoured for search calls.</a:t>
            </a:r>
            <a:endParaRPr lang="en-GB" dirty="0"/>
          </a:p>
        </p:txBody>
      </p:sp>
      <p:sp>
        <p:nvSpPr>
          <p:cNvPr id="4" name="Slide Number Placeholder 3"/>
          <p:cNvSpPr>
            <a:spLocks noGrp="1"/>
          </p:cNvSpPr>
          <p:nvPr>
            <p:ph type="sldNum" sz="quarter" idx="10"/>
          </p:nvPr>
        </p:nvSpPr>
        <p:spPr/>
        <p:txBody>
          <a:bodyPr/>
          <a:lstStyle/>
          <a:p>
            <a:pPr>
              <a:defRPr/>
            </a:pPr>
            <a:fld id="{E7A0234B-B3D8-4CAA-914D-7ABAE08173B8}" type="slidenum">
              <a:rPr lang="en-US" smtClean="0"/>
              <a:pPr>
                <a:defRPr/>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GB" dirty="0" smtClean="0"/>
              <a:t>The final field is the </a:t>
            </a:r>
            <a:r>
              <a:rPr lang="en-GB" dirty="0" err="1" smtClean="0"/>
              <a:t>destType</a:t>
            </a:r>
            <a:r>
              <a:rPr lang="en-GB" dirty="0" smtClean="0"/>
              <a:t> which must be either </a:t>
            </a:r>
            <a:r>
              <a:rPr lang="en-GB" dirty="0" err="1" smtClean="0"/>
              <a:t>DestType.PUBSUB</a:t>
            </a:r>
            <a:r>
              <a:rPr lang="en-GB" dirty="0" smtClean="0"/>
              <a:t> or DestType.P_2_P. The first case publishes the message as a JMS topic where it may be read by multiple consumers and the second puts it onto a queue where it will be consumed by the first consumer to take it. </a:t>
            </a:r>
            <a:endParaRPr lang="en-GB" dirty="0"/>
          </a:p>
        </p:txBody>
      </p:sp>
      <p:sp>
        <p:nvSpPr>
          <p:cNvPr id="4" name="Slide Number Placeholder 3"/>
          <p:cNvSpPr>
            <a:spLocks noGrp="1"/>
          </p:cNvSpPr>
          <p:nvPr>
            <p:ph type="sldNum" sz="quarter" idx="10"/>
          </p:nvPr>
        </p:nvSpPr>
        <p:spPr/>
        <p:txBody>
          <a:bodyPr/>
          <a:lstStyle/>
          <a:p>
            <a:pPr>
              <a:defRPr/>
            </a:pPr>
            <a:fld id="{E7A0234B-B3D8-4CAA-914D-7ABAE08173B8}" type="slidenum">
              <a:rPr lang="en-US" smtClean="0"/>
              <a:pPr>
                <a:defRPr/>
              </a:pPr>
              <a:t>12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GB" dirty="0" smtClean="0"/>
              <a:t>This will send a notification message containing the name of the notification ("Test" in this case), the </a:t>
            </a:r>
            <a:r>
              <a:rPr lang="en-GB" dirty="0" err="1" smtClean="0"/>
              <a:t>userId</a:t>
            </a:r>
            <a:r>
              <a:rPr lang="en-GB" dirty="0" smtClean="0"/>
              <a:t>, the </a:t>
            </a:r>
            <a:r>
              <a:rPr lang="en-GB" dirty="0" err="1" smtClean="0"/>
              <a:t>entityName</a:t>
            </a:r>
            <a:r>
              <a:rPr lang="en-GB" dirty="0" smtClean="0"/>
              <a:t> (which will always be "</a:t>
            </a:r>
            <a:r>
              <a:rPr lang="en-GB" dirty="0" err="1" smtClean="0"/>
              <a:t>Datafile</a:t>
            </a:r>
            <a:r>
              <a:rPr lang="en-GB" dirty="0" smtClean="0"/>
              <a:t>" in this case) and its id for every call where a </a:t>
            </a:r>
            <a:r>
              <a:rPr lang="en-GB" dirty="0" err="1" smtClean="0"/>
              <a:t>Datafile</a:t>
            </a:r>
            <a:r>
              <a:rPr lang="en-GB" dirty="0" smtClean="0"/>
              <a:t> is created. "Publish/Subscribe" mode will be used rather than "Point-to-Point". Note that the id field of the </a:t>
            </a:r>
            <a:r>
              <a:rPr lang="en-GB" dirty="0" err="1" smtClean="0"/>
              <a:t>notificationRequest</a:t>
            </a:r>
            <a:r>
              <a:rPr lang="en-GB" dirty="0" smtClean="0"/>
              <a:t> on the client side is not set on the assumption that the client side copy of the </a:t>
            </a:r>
            <a:r>
              <a:rPr lang="en-GB" dirty="0" err="1" smtClean="0"/>
              <a:t>notificationRequest</a:t>
            </a:r>
            <a:r>
              <a:rPr lang="en-GB" dirty="0" smtClean="0"/>
              <a:t> will not be needed further</a:t>
            </a:r>
            <a:endParaRPr lang="en-GB" dirty="0"/>
          </a:p>
        </p:txBody>
      </p:sp>
      <p:sp>
        <p:nvSpPr>
          <p:cNvPr id="4" name="Slide Number Placeholder 3"/>
          <p:cNvSpPr>
            <a:spLocks noGrp="1"/>
          </p:cNvSpPr>
          <p:nvPr>
            <p:ph type="sldNum" sz="quarter" idx="10"/>
          </p:nvPr>
        </p:nvSpPr>
        <p:spPr/>
        <p:txBody>
          <a:bodyPr/>
          <a:lstStyle/>
          <a:p>
            <a:pPr>
              <a:defRPr/>
            </a:pPr>
            <a:fld id="{E7A0234B-B3D8-4CAA-914D-7ABAE08173B8}" type="slidenum">
              <a:rPr lang="en-US" smtClean="0"/>
              <a:pPr>
                <a:defRPr/>
              </a:pPr>
              <a:t>14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GB" dirty="0" smtClean="0"/>
              <a:t>To see who is reading which datasets (with get calls) belonging to some investigation called "Fred" one could have</a:t>
            </a:r>
            <a:r>
              <a:rPr lang="en-GB" baseline="0" dirty="0" smtClean="0"/>
              <a:t> the above example.</a:t>
            </a:r>
            <a:endParaRPr lang="en-GB" dirty="0"/>
          </a:p>
        </p:txBody>
      </p:sp>
      <p:sp>
        <p:nvSpPr>
          <p:cNvPr id="4" name="Slide Number Placeholder 3"/>
          <p:cNvSpPr>
            <a:spLocks noGrp="1"/>
          </p:cNvSpPr>
          <p:nvPr>
            <p:ph type="sldNum" sz="quarter" idx="10"/>
          </p:nvPr>
        </p:nvSpPr>
        <p:spPr/>
        <p:txBody>
          <a:bodyPr/>
          <a:lstStyle/>
          <a:p>
            <a:pPr>
              <a:defRPr/>
            </a:pPr>
            <a:fld id="{E7A0234B-B3D8-4CAA-914D-7ABAE08173B8}" type="slidenum">
              <a:rPr lang="en-US" smtClean="0"/>
              <a:pPr>
                <a:defRPr/>
              </a:pPr>
              <a:t>15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GB" dirty="0" smtClean="0"/>
              <a:t>Though the notification mechanism is powerful, it does allow information to be published from ICAT which is not protected by the normal ICAT authorization mechanism. Please publish only the information required to meet your needs and take care that the authorization for the </a:t>
            </a:r>
            <a:r>
              <a:rPr lang="en-GB" dirty="0" err="1" smtClean="0"/>
              <a:t>NotificationRequest</a:t>
            </a:r>
            <a:r>
              <a:rPr lang="en-GB" dirty="0" smtClean="0"/>
              <a:t> table is well controlled. </a:t>
            </a:r>
            <a:endParaRPr lang="en-GB" dirty="0"/>
          </a:p>
        </p:txBody>
      </p:sp>
      <p:sp>
        <p:nvSpPr>
          <p:cNvPr id="4" name="Slide Number Placeholder 3"/>
          <p:cNvSpPr>
            <a:spLocks noGrp="1"/>
          </p:cNvSpPr>
          <p:nvPr>
            <p:ph type="sldNum" sz="quarter" idx="10"/>
          </p:nvPr>
        </p:nvSpPr>
        <p:spPr/>
        <p:txBody>
          <a:bodyPr/>
          <a:lstStyle/>
          <a:p>
            <a:pPr>
              <a:defRPr/>
            </a:pPr>
            <a:fld id="{E7A0234B-B3D8-4CAA-914D-7ABAE08173B8}" type="slidenum">
              <a:rPr lang="en-US" smtClean="0"/>
              <a:pPr>
                <a:defRPr/>
              </a:pPr>
              <a:t>16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GB" dirty="0" smtClean="0"/>
              <a:t>Each create, get, update and delete call will result in one message for each matching request if the operation is successful. The </a:t>
            </a:r>
            <a:r>
              <a:rPr lang="en-GB" dirty="0" err="1" smtClean="0"/>
              <a:t>createMany</a:t>
            </a:r>
            <a:r>
              <a:rPr lang="en-GB" dirty="0" smtClean="0"/>
              <a:t> and </a:t>
            </a:r>
            <a:r>
              <a:rPr lang="en-GB" dirty="0" err="1" smtClean="0"/>
              <a:t>deleteMany</a:t>
            </a:r>
            <a:r>
              <a:rPr lang="en-GB" dirty="0" smtClean="0"/>
              <a:t> calls produce one notification message for each matching </a:t>
            </a:r>
            <a:r>
              <a:rPr lang="en-GB" dirty="0" err="1" smtClean="0"/>
              <a:t>NotificationRequest</a:t>
            </a:r>
            <a:r>
              <a:rPr lang="en-GB" dirty="0" smtClean="0"/>
              <a:t>, for each entity, if the operation is successful. The search operation produces one message per notification request if the operation is successful. The message will contain the query string if this was requested. The what field in the </a:t>
            </a:r>
            <a:r>
              <a:rPr lang="en-GB" dirty="0" err="1" smtClean="0"/>
              <a:t>NotificationRequest</a:t>
            </a:r>
            <a:r>
              <a:rPr lang="en-GB" dirty="0" smtClean="0"/>
              <a:t> must be just the entity name other the notification will not match. </a:t>
            </a:r>
            <a:endParaRPr lang="en-GB" dirty="0"/>
          </a:p>
        </p:txBody>
      </p:sp>
      <p:sp>
        <p:nvSpPr>
          <p:cNvPr id="4" name="Slide Number Placeholder 3"/>
          <p:cNvSpPr>
            <a:spLocks noGrp="1"/>
          </p:cNvSpPr>
          <p:nvPr>
            <p:ph type="sldNum" sz="quarter" idx="10"/>
          </p:nvPr>
        </p:nvSpPr>
        <p:spPr/>
        <p:txBody>
          <a:bodyPr/>
          <a:lstStyle/>
          <a:p>
            <a:pPr>
              <a:defRPr/>
            </a:pPr>
            <a:fld id="{E7A0234B-B3D8-4CAA-914D-7ABAE08173B8}" type="slidenum">
              <a:rPr lang="en-US" smtClean="0"/>
              <a:pPr>
                <a:defRPr/>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D4CEE5-9BB3-4F81-8928-5C111DD8285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0847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85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71942"/>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345916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463868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21B462B-CDDC-4B65-89F5-53DC748D469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619C2C7-9E7F-499A-A739-6490053817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4290"/>
            <a:ext cx="91440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1970065"/>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85800" y="1557338"/>
            <a:ext cx="7772400" cy="38004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86047"/>
            <a:ext cx="7772400" cy="1362075"/>
          </a:xfrm>
        </p:spPr>
        <p:txBody>
          <a:bodyPr anchor="t"/>
          <a:lstStyle>
            <a:lvl1pPr algn="l">
              <a:defRPr sz="44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128586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57338"/>
            <a:ext cx="3810000" cy="45148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57338"/>
            <a:ext cx="3810000" cy="3800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8973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18295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2.jpeg"/><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3929063"/>
            <a:ext cx="7772400" cy="1714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34" charset="0"/>
                <a:ea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34" charset="0"/>
                <a:ea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pitchFamily="34" charset="0"/>
                <a:ea typeface="Arial" pitchFamily="34" charset="0"/>
                <a:cs typeface="Arial" pitchFamily="34" charset="0"/>
              </a:defRPr>
            </a:lvl1pPr>
          </a:lstStyle>
          <a:p>
            <a:pPr>
              <a:defRPr/>
            </a:pPr>
            <a:fld id="{CBDD570B-D871-4008-8355-BA585534D6F0}" type="slidenum">
              <a:rPr lang="en-US"/>
              <a:pPr>
                <a:defRPr/>
              </a:pPr>
              <a:t>‹#›</a:t>
            </a:fld>
            <a:endParaRPr lang="en-US" dirty="0"/>
          </a:p>
        </p:txBody>
      </p:sp>
      <p:pic>
        <p:nvPicPr>
          <p:cNvPr id="1031" name="Picture 19" descr="STFC_top"/>
          <p:cNvPicPr>
            <a:picLocks noChangeAspect="1" noChangeArrowheads="1"/>
          </p:cNvPicPr>
          <p:nvPr/>
        </p:nvPicPr>
        <p:blipFill>
          <a:blip r:embed="rId5" cstate="print"/>
          <a:srcRect/>
          <a:stretch>
            <a:fillRect/>
          </a:stretch>
        </p:blipFill>
        <p:spPr bwMode="auto">
          <a:xfrm>
            <a:off x="0" y="0"/>
            <a:ext cx="9144000" cy="14398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90" r:id="rId1"/>
    <p:sldLayoutId id="2147484491" r:id="rId2"/>
    <p:sldLayoutId id="2147484492" r:id="rId3"/>
  </p:sldLayoutIdLst>
  <p:timing>
    <p:tnLst>
      <p:par>
        <p:cTn id="1" dur="indefinite" restart="never" nodeType="tmRoot"/>
      </p:par>
    </p:tnLst>
  </p:timing>
  <p:txStyles>
    <p:titleStyle>
      <a:lvl1pPr algn="ctr" rtl="0" eaLnBrk="0" fontAlgn="base" hangingPunct="0">
        <a:spcBef>
          <a:spcPct val="0"/>
        </a:spcBef>
        <a:spcAft>
          <a:spcPct val="0"/>
        </a:spcAft>
        <a:defRPr sz="4400" b="1">
          <a:solidFill>
            <a:srgbClr val="002060"/>
          </a:solidFill>
          <a:latin typeface="Arial" pitchFamily="34" charset="0"/>
          <a:ea typeface="+mj-ea"/>
          <a:cs typeface="Arial" pitchFamily="34" charset="0"/>
        </a:defRPr>
      </a:lvl1pPr>
      <a:lvl2pPr algn="ctr" rtl="0" eaLnBrk="0" fontAlgn="base" hangingPunct="0">
        <a:spcBef>
          <a:spcPct val="0"/>
        </a:spcBef>
        <a:spcAft>
          <a:spcPct val="0"/>
        </a:spcAft>
        <a:defRPr sz="4400" b="1">
          <a:solidFill>
            <a:srgbClr val="002060"/>
          </a:solidFill>
          <a:latin typeface="Arial" charset="0"/>
          <a:ea typeface="ヒラギノ角ゴ Pro W3" pitchFamily="84" charset="-128"/>
          <a:cs typeface="Arial" charset="0"/>
        </a:defRPr>
      </a:lvl2pPr>
      <a:lvl3pPr algn="ctr" rtl="0" eaLnBrk="0" fontAlgn="base" hangingPunct="0">
        <a:spcBef>
          <a:spcPct val="0"/>
        </a:spcBef>
        <a:spcAft>
          <a:spcPct val="0"/>
        </a:spcAft>
        <a:defRPr sz="4400" b="1">
          <a:solidFill>
            <a:srgbClr val="002060"/>
          </a:solidFill>
          <a:latin typeface="Arial" charset="0"/>
          <a:ea typeface="ヒラギノ角ゴ Pro W3" pitchFamily="84" charset="-128"/>
          <a:cs typeface="Arial" charset="0"/>
        </a:defRPr>
      </a:lvl3pPr>
      <a:lvl4pPr algn="ctr" rtl="0" eaLnBrk="0" fontAlgn="base" hangingPunct="0">
        <a:spcBef>
          <a:spcPct val="0"/>
        </a:spcBef>
        <a:spcAft>
          <a:spcPct val="0"/>
        </a:spcAft>
        <a:defRPr sz="4400" b="1">
          <a:solidFill>
            <a:srgbClr val="002060"/>
          </a:solidFill>
          <a:latin typeface="Arial" charset="0"/>
          <a:ea typeface="ヒラギノ角ゴ Pro W3" pitchFamily="84" charset="-128"/>
          <a:cs typeface="Arial" charset="0"/>
        </a:defRPr>
      </a:lvl4pPr>
      <a:lvl5pPr algn="ctr" rtl="0" eaLnBrk="0" fontAlgn="base" hangingPunct="0">
        <a:spcBef>
          <a:spcPct val="0"/>
        </a:spcBef>
        <a:spcAft>
          <a:spcPct val="0"/>
        </a:spcAft>
        <a:defRPr sz="4400" b="1">
          <a:solidFill>
            <a:srgbClr val="002060"/>
          </a:solidFill>
          <a:latin typeface="Arial" charset="0"/>
          <a:ea typeface="ヒラギノ角ゴ Pro W3" pitchFamily="84" charset="-128"/>
          <a:cs typeface="Arial" charset="0"/>
        </a:defRPr>
      </a:lvl5pPr>
      <a:lvl6pPr marL="4572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6pPr>
      <a:lvl7pPr marL="9144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7pPr>
      <a:lvl8pPr marL="13716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8pPr>
      <a:lvl9pPr marL="18288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9pPr>
    </p:titleStyle>
    <p:bodyStyle>
      <a:lvl1pPr marL="342900" indent="-342900" algn="ctr" rtl="0" eaLnBrk="0" fontAlgn="base" hangingPunct="0">
        <a:spcBef>
          <a:spcPct val="20000"/>
        </a:spcBef>
        <a:spcAft>
          <a:spcPct val="0"/>
        </a:spcAft>
        <a:defRPr sz="36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defRPr sz="36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defRPr sz="36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defRPr sz="36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defRPr sz="3600">
          <a:solidFill>
            <a:schemeClr val="tx1"/>
          </a:solidFill>
          <a:latin typeface="Arial" pitchFamily="34" charset="0"/>
          <a:ea typeface="+mn-ea"/>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0" y="333375"/>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685800" y="1557338"/>
            <a:ext cx="7772400" cy="4538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ea typeface="ヒラギノ角ゴ Pro W3" pitchFamily="84" charset="-128"/>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ea typeface="ヒラギノ角ゴ Pro W3" pitchFamily="84" charset="-128"/>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ea typeface="ヒラギノ角ゴ Pro W3" pitchFamily="84" charset="-128"/>
              </a:defRPr>
            </a:lvl1pPr>
          </a:lstStyle>
          <a:p>
            <a:pPr>
              <a:defRPr/>
            </a:pPr>
            <a:fld id="{D3950E58-FABC-452C-A532-2759DDD47E97}" type="slidenum">
              <a:rPr lang="en-US"/>
              <a:pPr>
                <a:defRPr/>
              </a:pPr>
              <a:t>‹#›</a:t>
            </a:fld>
            <a:endParaRPr lang="en-US" dirty="0"/>
          </a:p>
        </p:txBody>
      </p:sp>
      <p:pic>
        <p:nvPicPr>
          <p:cNvPr id="2055" name="Picture 19" descr="SCI41098_PPT_Templates_bottom_STFC"/>
          <p:cNvPicPr>
            <a:picLocks noChangeAspect="1" noChangeArrowheads="1"/>
          </p:cNvPicPr>
          <p:nvPr/>
        </p:nvPicPr>
        <p:blipFill>
          <a:blip r:embed="rId11" cstate="print"/>
          <a:srcRect/>
          <a:stretch>
            <a:fillRect/>
          </a:stretch>
        </p:blipFill>
        <p:spPr bwMode="auto">
          <a:xfrm>
            <a:off x="0" y="5294313"/>
            <a:ext cx="9144000" cy="15636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93" r:id="rId1"/>
    <p:sldLayoutId id="2147484494" r:id="rId2"/>
    <p:sldLayoutId id="2147484495" r:id="rId3"/>
    <p:sldLayoutId id="2147484496" r:id="rId4"/>
    <p:sldLayoutId id="2147484497" r:id="rId5"/>
    <p:sldLayoutId id="2147484498" r:id="rId6"/>
    <p:sldLayoutId id="2147484499" r:id="rId7"/>
    <p:sldLayoutId id="2147484500" r:id="rId8"/>
    <p:sldLayoutId id="2147484501" r:id="rId9"/>
  </p:sldLayoutIdLst>
  <p:txStyles>
    <p:titleStyle>
      <a:lvl1pPr algn="ctr" rtl="0" eaLnBrk="0" fontAlgn="base" hangingPunct="0">
        <a:spcBef>
          <a:spcPct val="0"/>
        </a:spcBef>
        <a:spcAft>
          <a:spcPct val="0"/>
        </a:spcAft>
        <a:defRPr sz="4400" b="1">
          <a:solidFill>
            <a:srgbClr val="002060"/>
          </a:solidFill>
          <a:latin typeface="Arial" pitchFamily="34" charset="0"/>
          <a:ea typeface="+mj-ea"/>
          <a:cs typeface="Arial" pitchFamily="34" charset="0"/>
        </a:defRPr>
      </a:lvl1pPr>
      <a:lvl2pPr algn="ctr" rtl="0" eaLnBrk="0" fontAlgn="base" hangingPunct="0">
        <a:spcBef>
          <a:spcPct val="0"/>
        </a:spcBef>
        <a:spcAft>
          <a:spcPct val="0"/>
        </a:spcAft>
        <a:defRPr sz="4400" b="1">
          <a:solidFill>
            <a:srgbClr val="002060"/>
          </a:solidFill>
          <a:latin typeface="Arial" charset="0"/>
          <a:ea typeface="ヒラギノ角ゴ Pro W3" pitchFamily="84" charset="-128"/>
          <a:cs typeface="Arial" charset="0"/>
        </a:defRPr>
      </a:lvl2pPr>
      <a:lvl3pPr algn="ctr" rtl="0" eaLnBrk="0" fontAlgn="base" hangingPunct="0">
        <a:spcBef>
          <a:spcPct val="0"/>
        </a:spcBef>
        <a:spcAft>
          <a:spcPct val="0"/>
        </a:spcAft>
        <a:defRPr sz="4400" b="1">
          <a:solidFill>
            <a:srgbClr val="002060"/>
          </a:solidFill>
          <a:latin typeface="Arial" charset="0"/>
          <a:ea typeface="ヒラギノ角ゴ Pro W3" pitchFamily="84" charset="-128"/>
          <a:cs typeface="Arial" charset="0"/>
        </a:defRPr>
      </a:lvl3pPr>
      <a:lvl4pPr algn="ctr" rtl="0" eaLnBrk="0" fontAlgn="base" hangingPunct="0">
        <a:spcBef>
          <a:spcPct val="0"/>
        </a:spcBef>
        <a:spcAft>
          <a:spcPct val="0"/>
        </a:spcAft>
        <a:defRPr sz="4400" b="1">
          <a:solidFill>
            <a:srgbClr val="002060"/>
          </a:solidFill>
          <a:latin typeface="Arial" charset="0"/>
          <a:ea typeface="ヒラギノ角ゴ Pro W3" pitchFamily="84" charset="-128"/>
          <a:cs typeface="Arial" charset="0"/>
        </a:defRPr>
      </a:lvl4pPr>
      <a:lvl5pPr algn="ctr" rtl="0" eaLnBrk="0" fontAlgn="base" hangingPunct="0">
        <a:spcBef>
          <a:spcPct val="0"/>
        </a:spcBef>
        <a:spcAft>
          <a:spcPct val="0"/>
        </a:spcAft>
        <a:defRPr sz="4400" b="1">
          <a:solidFill>
            <a:srgbClr val="002060"/>
          </a:solidFill>
          <a:latin typeface="Arial" charset="0"/>
          <a:ea typeface="ヒラギノ角ゴ Pro W3" pitchFamily="84" charset="-128"/>
          <a:cs typeface="Arial" charset="0"/>
        </a:defRPr>
      </a:lvl5pPr>
      <a:lvl6pPr marL="4572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6pPr>
      <a:lvl7pPr marL="9144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7pPr>
      <a:lvl8pPr marL="13716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8pPr>
      <a:lvl9pPr marL="18288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mn-ea"/>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www.google.com/search?hl=en&amp;q=allinurl:group+java.sun.com&amp;btnI=I'm%20Feeling%20Lucky"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www.icatproject.org/mvn/site/icat/4.2.1/icat.client/manual.html"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p:txBody>
          <a:bodyPr/>
          <a:lstStyle/>
          <a:p>
            <a:r>
              <a:rPr lang="en-GB" dirty="0" smtClean="0">
                <a:latin typeface="Arial" charset="0"/>
                <a:cs typeface="Arial" charset="0"/>
              </a:rPr>
              <a:t>ICAT Notification System</a:t>
            </a:r>
          </a:p>
        </p:txBody>
      </p:sp>
      <p:sp>
        <p:nvSpPr>
          <p:cNvPr id="12291" name="Subtitle 2"/>
          <p:cNvSpPr>
            <a:spLocks noGrp="1"/>
          </p:cNvSpPr>
          <p:nvPr>
            <p:ph type="subTitle" idx="1"/>
          </p:nvPr>
        </p:nvSpPr>
        <p:spPr/>
        <p:txBody>
          <a:bodyPr/>
          <a:lstStyle/>
          <a:p>
            <a:r>
              <a:rPr lang="en-GB" dirty="0" smtClean="0">
                <a:latin typeface="Arial" charset="0"/>
                <a:cs typeface="Arial" charset="0"/>
              </a:rPr>
              <a:t>Antony Wilson</a:t>
            </a:r>
          </a:p>
          <a:p>
            <a:r>
              <a:rPr lang="en-GB" sz="2000" smtClean="0">
                <a:latin typeface="Arial" charset="0"/>
                <a:cs typeface="Arial" charset="0"/>
              </a:rPr>
              <a:t>ICAT </a:t>
            </a:r>
            <a:r>
              <a:rPr lang="en-GB" sz="2000" dirty="0" smtClean="0">
                <a:latin typeface="Arial" charset="0"/>
                <a:cs typeface="Arial" charset="0"/>
              </a:rPr>
              <a:t>Workshop</a:t>
            </a:r>
          </a:p>
          <a:p>
            <a:r>
              <a:rPr lang="en-GB" sz="2000" dirty="0" smtClean="0">
                <a:latin typeface="Arial" charset="0"/>
                <a:cs typeface="Arial" charset="0"/>
              </a:rPr>
              <a:t>Scientific Computing Department, RAL</a:t>
            </a:r>
          </a:p>
          <a:p>
            <a:r>
              <a:rPr lang="en-GB" sz="2000" dirty="0" smtClean="0">
                <a:latin typeface="Arial" charset="0"/>
                <a:cs typeface="Arial" charset="0"/>
              </a:rPr>
              <a:t>27</a:t>
            </a:r>
            <a:r>
              <a:rPr lang="en-GB" sz="2000" baseline="30000" dirty="0" smtClean="0">
                <a:latin typeface="Arial" charset="0"/>
                <a:cs typeface="Arial" charset="0"/>
              </a:rPr>
              <a:t>th</a:t>
            </a:r>
            <a:r>
              <a:rPr lang="en-GB" sz="2000" dirty="0" smtClean="0">
                <a:latin typeface="Arial" charset="0"/>
                <a:cs typeface="Arial" charset="0"/>
              </a:rPr>
              <a:t> September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 Parameter</a:t>
            </a:r>
            <a:endParaRPr lang="en-GB" dirty="0"/>
          </a:p>
        </p:txBody>
      </p:sp>
      <p:sp>
        <p:nvSpPr>
          <p:cNvPr id="3" name="Content Placeholder 2"/>
          <p:cNvSpPr>
            <a:spLocks noGrp="1"/>
          </p:cNvSpPr>
          <p:nvPr>
            <p:ph idx="1"/>
          </p:nvPr>
        </p:nvSpPr>
        <p:spPr/>
        <p:txBody>
          <a:bodyPr/>
          <a:lstStyle/>
          <a:p>
            <a:r>
              <a:rPr lang="en-GB" dirty="0" err="1" smtClean="0"/>
              <a:t>entityName</a:t>
            </a:r>
            <a:r>
              <a:rPr lang="en-GB" dirty="0" smtClean="0"/>
              <a:t> </a:t>
            </a:r>
          </a:p>
          <a:p>
            <a:pPr lvl="1"/>
            <a:r>
              <a:rPr lang="en-GB" dirty="0" smtClean="0"/>
              <a:t>the name of the main entity being referenced</a:t>
            </a:r>
          </a:p>
          <a:p>
            <a:pPr lvl="2"/>
            <a:r>
              <a:rPr lang="en-GB" dirty="0" smtClean="0"/>
              <a:t>This excludes any INCLUDE fields from a search or get call and also excludes entities besides the top one for create calls</a:t>
            </a:r>
          </a:p>
          <a:p>
            <a:r>
              <a:rPr lang="en-GB" dirty="0" err="1" smtClean="0"/>
              <a:t>entityId</a:t>
            </a:r>
            <a:endParaRPr lang="en-GB" dirty="0" smtClean="0"/>
          </a:p>
          <a:p>
            <a:pPr lvl="1"/>
            <a:r>
              <a:rPr lang="en-GB" dirty="0" smtClean="0"/>
              <a:t>the id (primary key) of the main entity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 Parameter</a:t>
            </a:r>
            <a:endParaRPr lang="en-GB" dirty="0"/>
          </a:p>
        </p:txBody>
      </p:sp>
      <p:sp>
        <p:nvSpPr>
          <p:cNvPr id="3" name="Content Placeholder 2"/>
          <p:cNvSpPr>
            <a:spLocks noGrp="1"/>
          </p:cNvSpPr>
          <p:nvPr>
            <p:ph idx="1"/>
          </p:nvPr>
        </p:nvSpPr>
        <p:spPr/>
        <p:txBody>
          <a:bodyPr/>
          <a:lstStyle/>
          <a:p>
            <a:r>
              <a:rPr lang="en-GB" dirty="0" smtClean="0"/>
              <a:t>query</a:t>
            </a:r>
          </a:p>
          <a:p>
            <a:pPr lvl="1"/>
            <a:r>
              <a:rPr lang="en-GB" dirty="0" smtClean="0"/>
              <a:t>the query string for a search call</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Dest</a:t>
            </a:r>
            <a:r>
              <a:rPr lang="en-GB" dirty="0" smtClean="0"/>
              <a:t> Type Parameter</a:t>
            </a:r>
            <a:endParaRPr lang="en-GB" dirty="0"/>
          </a:p>
        </p:txBody>
      </p:sp>
      <p:sp>
        <p:nvSpPr>
          <p:cNvPr id="3" name="Content Placeholder 2"/>
          <p:cNvSpPr>
            <a:spLocks noGrp="1"/>
          </p:cNvSpPr>
          <p:nvPr>
            <p:ph idx="1"/>
          </p:nvPr>
        </p:nvSpPr>
        <p:spPr/>
        <p:txBody>
          <a:bodyPr/>
          <a:lstStyle/>
          <a:p>
            <a:r>
              <a:rPr lang="en-GB" dirty="0" err="1" smtClean="0"/>
              <a:t>DestType.PUBSUB</a:t>
            </a:r>
            <a:endParaRPr lang="en-GB" dirty="0" smtClean="0"/>
          </a:p>
          <a:p>
            <a:pPr lvl="1"/>
            <a:r>
              <a:rPr lang="en-GB" dirty="0" smtClean="0"/>
              <a:t>Publish subscribe</a:t>
            </a:r>
          </a:p>
          <a:p>
            <a:pPr lvl="1"/>
            <a:r>
              <a:rPr lang="en-GB" dirty="0" smtClean="0"/>
              <a:t>Message published as a JMS topic</a:t>
            </a:r>
          </a:p>
          <a:p>
            <a:pPr lvl="1"/>
            <a:r>
              <a:rPr lang="en-GB" dirty="0" smtClean="0"/>
              <a:t>May be read by multiple consumers</a:t>
            </a:r>
          </a:p>
          <a:p>
            <a:r>
              <a:rPr lang="en-GB" dirty="0" smtClean="0"/>
              <a:t>DestType.P_2_P</a:t>
            </a:r>
          </a:p>
          <a:p>
            <a:pPr lvl="1"/>
            <a:r>
              <a:rPr lang="en-GB" dirty="0" smtClean="0"/>
              <a:t>Point to point</a:t>
            </a:r>
          </a:p>
          <a:p>
            <a:pPr lvl="1"/>
            <a:r>
              <a:rPr lang="en-GB" dirty="0" smtClean="0"/>
              <a:t>Message put on a queue</a:t>
            </a:r>
          </a:p>
          <a:p>
            <a:pPr lvl="1"/>
            <a:r>
              <a:rPr lang="en-GB" dirty="0" smtClean="0"/>
              <a:t>Removed after it is consumed by first consumer</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Parameter</a:t>
            </a:r>
            <a:endParaRPr lang="en-GB" dirty="0"/>
          </a:p>
        </p:txBody>
      </p:sp>
      <p:sp>
        <p:nvSpPr>
          <p:cNvPr id="3" name="Content Placeholder 2"/>
          <p:cNvSpPr>
            <a:spLocks noGrp="1"/>
          </p:cNvSpPr>
          <p:nvPr>
            <p:ph idx="1"/>
          </p:nvPr>
        </p:nvSpPr>
        <p:spPr/>
        <p:txBody>
          <a:bodyPr/>
          <a:lstStyle/>
          <a:p>
            <a:r>
              <a:rPr lang="en-GB" dirty="0" smtClean="0"/>
              <a:t>The name identifies the notification request</a:t>
            </a:r>
          </a:p>
          <a:p>
            <a:r>
              <a:rPr lang="en-GB" dirty="0" smtClean="0"/>
              <a:t>MUST be unique</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1</a:t>
            </a:r>
            <a:endParaRPr lang="en-GB" dirty="0"/>
          </a:p>
        </p:txBody>
      </p:sp>
      <p:sp>
        <p:nvSpPr>
          <p:cNvPr id="3" name="Content Placeholder 2"/>
          <p:cNvSpPr>
            <a:spLocks noGrp="1"/>
          </p:cNvSpPr>
          <p:nvPr>
            <p:ph idx="1"/>
          </p:nvPr>
        </p:nvSpPr>
        <p:spPr/>
        <p:txBody>
          <a:bodyPr/>
          <a:lstStyle/>
          <a:p>
            <a:pPr>
              <a:lnSpc>
                <a:spcPct val="150000"/>
              </a:lnSpc>
              <a:buNone/>
            </a:pPr>
            <a:r>
              <a:rPr lang="en-GB" sz="1800" dirty="0" err="1" smtClean="0">
                <a:latin typeface="Courier New" pitchFamily="49" charset="0"/>
                <a:cs typeface="Courier New" pitchFamily="49" charset="0"/>
              </a:rPr>
              <a:t>NotificationRequest</a:t>
            </a:r>
            <a:r>
              <a:rPr lang="en-GB" sz="1800" dirty="0" smtClean="0">
                <a:latin typeface="Courier New" pitchFamily="49" charset="0"/>
                <a:cs typeface="Courier New" pitchFamily="49" charset="0"/>
              </a:rPr>
              <a:t> </a:t>
            </a:r>
            <a:r>
              <a:rPr lang="en-GB" sz="1800" dirty="0" err="1" smtClean="0">
                <a:latin typeface="Courier New" pitchFamily="49" charset="0"/>
                <a:cs typeface="Courier New" pitchFamily="49" charset="0"/>
              </a:rPr>
              <a:t>notificationRequest</a:t>
            </a:r>
            <a:r>
              <a:rPr lang="en-GB" sz="1800" dirty="0" smtClean="0">
                <a:latin typeface="Courier New" pitchFamily="49" charset="0"/>
                <a:cs typeface="Courier New" pitchFamily="49" charset="0"/>
              </a:rPr>
              <a:t> </a:t>
            </a:r>
            <a:r>
              <a:rPr lang="en-GB" sz="1800" dirty="0" smtClean="0">
                <a:solidFill>
                  <a:srgbClr val="339933"/>
                </a:solidFill>
                <a:latin typeface="Courier New" pitchFamily="49" charset="0"/>
                <a:ea typeface="Calibri"/>
                <a:cs typeface="Courier New" pitchFamily="49" charset="0"/>
              </a:rPr>
              <a:t>=</a:t>
            </a:r>
            <a:r>
              <a:rPr lang="en-GB" sz="1800" dirty="0" smtClean="0">
                <a:latin typeface="Courier New" pitchFamily="49" charset="0"/>
                <a:cs typeface="Courier New" pitchFamily="49" charset="0"/>
              </a:rPr>
              <a:t> new </a:t>
            </a:r>
            <a:r>
              <a:rPr lang="en-GB" sz="1800" dirty="0" err="1" smtClean="0">
                <a:latin typeface="Courier New" pitchFamily="49" charset="0"/>
                <a:cs typeface="Courier New" pitchFamily="49" charset="0"/>
              </a:rPr>
              <a:t>NotificationRequest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notificationRequest.</a:t>
            </a:r>
            <a:r>
              <a:rPr lang="en-GB" sz="1800" dirty="0" err="1" smtClean="0">
                <a:solidFill>
                  <a:srgbClr val="006633"/>
                </a:solidFill>
                <a:latin typeface="Courier New" pitchFamily="49" charset="0"/>
                <a:cs typeface="Courier New" pitchFamily="49" charset="0"/>
              </a:rPr>
              <a:t>setCrudFlags</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0000FF"/>
                </a:solidFill>
                <a:latin typeface="Courier New" pitchFamily="49" charset="0"/>
                <a:cs typeface="Courier New" pitchFamily="49" charset="0"/>
              </a:rPr>
              <a:t>"C"</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notificationRequest.</a:t>
            </a:r>
            <a:r>
              <a:rPr lang="en-GB" sz="1800" dirty="0" err="1" smtClean="0">
                <a:solidFill>
                  <a:srgbClr val="006633"/>
                </a:solidFill>
                <a:latin typeface="Courier New" pitchFamily="49" charset="0"/>
                <a:cs typeface="Courier New" pitchFamily="49" charset="0"/>
              </a:rPr>
              <a:t>setW</a:t>
            </a:r>
            <a:r>
              <a:rPr lang="en-GB" sz="1800" dirty="0" err="1" smtClean="0">
                <a:solidFill>
                  <a:srgbClr val="006633"/>
                </a:solidFill>
                <a:latin typeface="Courier New" pitchFamily="49" charset="0"/>
                <a:ea typeface="Calibri"/>
                <a:cs typeface="Courier New" pitchFamily="49" charset="0"/>
              </a:rPr>
              <a:t>hat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0000FF"/>
                </a:solidFill>
                <a:latin typeface="Courier New" pitchFamily="49" charset="0"/>
                <a:cs typeface="Courier New" pitchFamily="49" charset="0"/>
              </a:rPr>
              <a:t>"</a:t>
            </a:r>
            <a:r>
              <a:rPr lang="en-GB" sz="1800" dirty="0" err="1" smtClean="0">
                <a:solidFill>
                  <a:srgbClr val="0000FF"/>
                </a:solidFill>
                <a:latin typeface="Courier New" pitchFamily="49" charset="0"/>
                <a:cs typeface="Courier New" pitchFamily="49" charset="0"/>
              </a:rPr>
              <a:t>Datafile</a:t>
            </a:r>
            <a:r>
              <a:rPr lang="en-GB" sz="1800" dirty="0" smtClean="0">
                <a:solidFill>
                  <a:srgbClr val="0000FF"/>
                </a:solidFill>
                <a:latin typeface="Courier New" pitchFamily="49" charset="0"/>
                <a:cs typeface="Courier New" pitchFamily="49" charset="0"/>
              </a:rPr>
              <a: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notificationRequest.</a:t>
            </a:r>
            <a:r>
              <a:rPr lang="en-GB" sz="1800" dirty="0" err="1" smtClean="0">
                <a:solidFill>
                  <a:srgbClr val="006633"/>
                </a:solidFill>
                <a:latin typeface="Courier New" pitchFamily="49" charset="0"/>
                <a:cs typeface="Courier New" pitchFamily="49" charset="0"/>
              </a:rPr>
              <a:t>setDatatypes</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0000FF"/>
                </a:solidFill>
                <a:latin typeface="Courier New" pitchFamily="49" charset="0"/>
                <a:cs typeface="Courier New" pitchFamily="49" charset="0"/>
              </a:rPr>
              <a:t>"</a:t>
            </a:r>
            <a:r>
              <a:rPr lang="en-GB" sz="1800" dirty="0" err="1" smtClean="0">
                <a:solidFill>
                  <a:srgbClr val="0000FF"/>
                </a:solidFill>
                <a:latin typeface="Courier New" pitchFamily="49" charset="0"/>
                <a:cs typeface="Courier New" pitchFamily="49" charset="0"/>
              </a:rPr>
              <a:t>notificationName</a:t>
            </a:r>
            <a:r>
              <a:rPr lang="en-GB" sz="1800" dirty="0" smtClean="0">
                <a:solidFill>
                  <a:srgbClr val="0000FF"/>
                </a:solidFill>
                <a:latin typeface="Courier New" pitchFamily="49" charset="0"/>
                <a:cs typeface="Courier New" pitchFamily="49" charset="0"/>
              </a:rPr>
              <a:t> </a:t>
            </a:r>
            <a:r>
              <a:rPr lang="en-GB" sz="1800" dirty="0" err="1" smtClean="0">
                <a:solidFill>
                  <a:srgbClr val="0000FF"/>
                </a:solidFill>
                <a:latin typeface="Courier New" pitchFamily="49" charset="0"/>
                <a:cs typeface="Courier New" pitchFamily="49" charset="0"/>
              </a:rPr>
              <a:t>userId</a:t>
            </a:r>
            <a:r>
              <a:rPr lang="en-GB" sz="1800" dirty="0" smtClean="0">
                <a:solidFill>
                  <a:srgbClr val="0000FF"/>
                </a:solidFill>
                <a:latin typeface="Courier New" pitchFamily="49" charset="0"/>
                <a:cs typeface="Courier New" pitchFamily="49" charset="0"/>
              </a:rPr>
              <a:t> </a:t>
            </a:r>
            <a:r>
              <a:rPr lang="en-GB" sz="1800" dirty="0" err="1" smtClean="0">
                <a:solidFill>
                  <a:srgbClr val="0000FF"/>
                </a:solidFill>
                <a:latin typeface="Courier New" pitchFamily="49" charset="0"/>
                <a:cs typeface="Courier New" pitchFamily="49" charset="0"/>
              </a:rPr>
              <a:t>entityName</a:t>
            </a:r>
            <a:r>
              <a:rPr lang="en-GB" sz="1800" dirty="0" smtClean="0">
                <a:solidFill>
                  <a:srgbClr val="0000FF"/>
                </a:solidFill>
                <a:latin typeface="Courier New" pitchFamily="49" charset="0"/>
                <a:cs typeface="Courier New" pitchFamily="49" charset="0"/>
              </a:rPr>
              <a:t> </a:t>
            </a:r>
            <a:r>
              <a:rPr lang="en-GB" sz="1800" dirty="0" err="1" smtClean="0">
                <a:solidFill>
                  <a:srgbClr val="0000FF"/>
                </a:solidFill>
                <a:latin typeface="Courier New" pitchFamily="49" charset="0"/>
                <a:cs typeface="Courier New" pitchFamily="49" charset="0"/>
              </a:rPr>
              <a:t>entityId</a:t>
            </a:r>
            <a:r>
              <a:rPr lang="en-GB" sz="1800" dirty="0" smtClean="0">
                <a:solidFill>
                  <a:srgbClr val="0000FF"/>
                </a:solidFill>
                <a:latin typeface="Courier New" pitchFamily="49" charset="0"/>
                <a:cs typeface="Courier New" pitchFamily="49" charset="0"/>
              </a:rPr>
              <a: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notificationRequest.</a:t>
            </a:r>
            <a:r>
              <a:rPr lang="en-GB" sz="1800" dirty="0" err="1" smtClean="0">
                <a:solidFill>
                  <a:srgbClr val="006633"/>
                </a:solidFill>
                <a:latin typeface="Courier New" pitchFamily="49" charset="0"/>
                <a:cs typeface="Courier New" pitchFamily="49" charset="0"/>
              </a:rPr>
              <a:t>setDestType</a:t>
            </a:r>
            <a:r>
              <a:rPr lang="en-GB" sz="1800" dirty="0" smtClean="0">
                <a:solidFill>
                  <a:srgbClr val="009900"/>
                </a:solidFill>
                <a:latin typeface="Courier New" pitchFamily="49" charset="0"/>
                <a:ea typeface="Calibri"/>
                <a:cs typeface="Courier New" pitchFamily="49" charset="0"/>
              </a:rPr>
              <a:t>(</a:t>
            </a:r>
            <a:r>
              <a:rPr lang="en-GB" sz="1800" dirty="0" err="1" smtClean="0">
                <a:latin typeface="Courier New" pitchFamily="49" charset="0"/>
                <a:cs typeface="Courier New" pitchFamily="49" charset="0"/>
              </a:rPr>
              <a:t>DestType.</a:t>
            </a:r>
            <a:r>
              <a:rPr lang="en-GB" sz="1800" dirty="0" err="1" smtClean="0">
                <a:solidFill>
                  <a:srgbClr val="006633"/>
                </a:solidFill>
                <a:latin typeface="Courier New" pitchFamily="49" charset="0"/>
                <a:cs typeface="Courier New" pitchFamily="49" charset="0"/>
              </a:rPr>
              <a:t>PUBSUB</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notificationRequest.</a:t>
            </a:r>
            <a:r>
              <a:rPr lang="en-GB" sz="1800" dirty="0" err="1" smtClean="0">
                <a:solidFill>
                  <a:srgbClr val="006633"/>
                </a:solidFill>
                <a:latin typeface="Courier New" pitchFamily="49" charset="0"/>
                <a:cs typeface="Courier New" pitchFamily="49" charset="0"/>
              </a:rPr>
              <a:t>setName</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0000FF"/>
                </a:solidFill>
                <a:latin typeface="Courier New" pitchFamily="49" charset="0"/>
                <a:cs typeface="Courier New" pitchFamily="49" charset="0"/>
              </a:rPr>
              <a:t>"Test"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icat.</a:t>
            </a:r>
            <a:r>
              <a:rPr lang="en-GB" sz="1800" dirty="0" err="1" smtClean="0">
                <a:solidFill>
                  <a:srgbClr val="006633"/>
                </a:solidFill>
                <a:latin typeface="Courier New" pitchFamily="49" charset="0"/>
                <a:cs typeface="Courier New" pitchFamily="49" charset="0"/>
              </a:rPr>
              <a:t>create</a:t>
            </a:r>
            <a:r>
              <a:rPr lang="en-GB" sz="1800" dirty="0" smtClean="0">
                <a:solidFill>
                  <a:srgbClr val="009900"/>
                </a:solidFill>
                <a:latin typeface="Courier New" pitchFamily="49" charset="0"/>
                <a:ea typeface="Calibri"/>
                <a:cs typeface="Courier New" pitchFamily="49" charset="0"/>
              </a:rPr>
              <a:t>(</a:t>
            </a:r>
            <a:r>
              <a:rPr lang="en-GB" sz="1800" dirty="0" err="1" smtClean="0">
                <a:latin typeface="Courier New" pitchFamily="49" charset="0"/>
                <a:cs typeface="Courier New" pitchFamily="49" charset="0"/>
              </a:rPr>
              <a:t>sessionId</a:t>
            </a:r>
            <a:r>
              <a:rPr lang="en-GB" sz="1800" dirty="0" smtClean="0">
                <a:latin typeface="Courier New" pitchFamily="49" charset="0"/>
                <a:cs typeface="Courier New" pitchFamily="49" charset="0"/>
              </a:rPr>
              <a:t>, </a:t>
            </a:r>
            <a:r>
              <a:rPr lang="en-GB" sz="1800" dirty="0" err="1" smtClean="0">
                <a:latin typeface="Courier New" pitchFamily="49" charset="0"/>
                <a:cs typeface="Courier New" pitchFamily="49" charset="0"/>
              </a:rPr>
              <a:t>notificationRequest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2</a:t>
            </a:r>
            <a:endParaRPr lang="en-GB" dirty="0"/>
          </a:p>
        </p:txBody>
      </p:sp>
      <p:sp>
        <p:nvSpPr>
          <p:cNvPr id="3" name="Content Placeholder 2"/>
          <p:cNvSpPr>
            <a:spLocks noGrp="1"/>
          </p:cNvSpPr>
          <p:nvPr>
            <p:ph idx="1"/>
          </p:nvPr>
        </p:nvSpPr>
        <p:spPr/>
        <p:txBody>
          <a:bodyPr/>
          <a:lstStyle/>
          <a:p>
            <a:pPr>
              <a:lnSpc>
                <a:spcPct val="150000"/>
              </a:lnSpc>
              <a:buNone/>
            </a:pPr>
            <a:r>
              <a:rPr lang="en-GB" sz="1800" dirty="0" err="1" smtClean="0">
                <a:latin typeface="Courier New" pitchFamily="49" charset="0"/>
                <a:cs typeface="Courier New" pitchFamily="49" charset="0"/>
              </a:rPr>
              <a:t>NotificationRequest</a:t>
            </a:r>
            <a:r>
              <a:rPr lang="en-GB" sz="1800" dirty="0" smtClean="0">
                <a:latin typeface="Courier New" pitchFamily="49" charset="0"/>
                <a:cs typeface="Courier New" pitchFamily="49" charset="0"/>
              </a:rPr>
              <a:t> </a:t>
            </a:r>
            <a:r>
              <a:rPr lang="en-GB" sz="1800" dirty="0" err="1" smtClean="0">
                <a:latin typeface="Courier New" pitchFamily="49" charset="0"/>
                <a:cs typeface="Courier New" pitchFamily="49" charset="0"/>
              </a:rPr>
              <a:t>notificationRequest</a:t>
            </a:r>
            <a:r>
              <a:rPr lang="en-GB" sz="1800" dirty="0" smtClean="0">
                <a:latin typeface="Courier New" pitchFamily="49" charset="0"/>
                <a:cs typeface="Courier New" pitchFamily="49" charset="0"/>
              </a:rPr>
              <a:t> </a:t>
            </a:r>
            <a:r>
              <a:rPr lang="en-GB" sz="1800" dirty="0" smtClean="0">
                <a:solidFill>
                  <a:srgbClr val="006633"/>
                </a:solidFill>
                <a:latin typeface="Courier New" pitchFamily="49" charset="0"/>
                <a:cs typeface="Courier New" pitchFamily="49" charset="0"/>
              </a:rPr>
              <a:t>=</a:t>
            </a:r>
            <a:r>
              <a:rPr lang="en-GB" sz="1800" dirty="0" smtClean="0">
                <a:latin typeface="Courier New" pitchFamily="49" charset="0"/>
                <a:cs typeface="Courier New" pitchFamily="49" charset="0"/>
              </a:rPr>
              <a:t> new </a:t>
            </a:r>
            <a:r>
              <a:rPr lang="en-GB" sz="1800" dirty="0" err="1" smtClean="0">
                <a:latin typeface="Courier New" pitchFamily="49" charset="0"/>
                <a:cs typeface="Courier New" pitchFamily="49" charset="0"/>
              </a:rPr>
              <a:t>NotificationRequest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notificationRequest.</a:t>
            </a:r>
            <a:r>
              <a:rPr lang="en-GB" sz="1800" dirty="0" err="1" smtClean="0">
                <a:solidFill>
                  <a:srgbClr val="006633"/>
                </a:solidFill>
                <a:latin typeface="Courier New" pitchFamily="49" charset="0"/>
                <a:cs typeface="Courier New" pitchFamily="49" charset="0"/>
              </a:rPr>
              <a:t>setCrudFlags</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0000FF"/>
                </a:solidFill>
                <a:latin typeface="Courier New" pitchFamily="49" charset="0"/>
                <a:cs typeface="Courier New" pitchFamily="49" charset="0"/>
              </a:rPr>
              <a:t>"R"</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notificationRequest.</a:t>
            </a:r>
            <a:r>
              <a:rPr lang="en-GB" sz="1800" dirty="0" err="1" smtClean="0">
                <a:solidFill>
                  <a:srgbClr val="006633"/>
                </a:solidFill>
                <a:latin typeface="Courier New" pitchFamily="49" charset="0"/>
                <a:cs typeface="Courier New" pitchFamily="49" charset="0"/>
              </a:rPr>
              <a:t>setWhat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0000FF"/>
                </a:solidFill>
                <a:latin typeface="Courier New" pitchFamily="49" charset="0"/>
                <a:cs typeface="Courier New" pitchFamily="49" charset="0"/>
              </a:rPr>
              <a:t>"Dataset &lt;-&gt; Investigation [name = </a:t>
            </a:r>
            <a:r>
              <a:rPr lang="en-GB" sz="1800" dirty="0" smtClean="0">
                <a:solidFill>
                  <a:srgbClr val="0000FF"/>
                </a:solidFill>
                <a:latin typeface="Courier New" pitchFamily="49" charset="0"/>
                <a:ea typeface="Calibri"/>
                <a:cs typeface="Courier New" pitchFamily="49" charset="0"/>
              </a:rPr>
              <a:t>'</a:t>
            </a:r>
            <a:r>
              <a:rPr lang="en-GB" sz="1800" dirty="0" smtClean="0">
                <a:solidFill>
                  <a:srgbClr val="0000FF"/>
                </a:solidFill>
                <a:latin typeface="Courier New" pitchFamily="49" charset="0"/>
                <a:cs typeface="Courier New" pitchFamily="49" charset="0"/>
              </a:rPr>
              <a:t>Fred</a:t>
            </a:r>
            <a:r>
              <a:rPr lang="en-GB" sz="1800" dirty="0" smtClean="0">
                <a:solidFill>
                  <a:srgbClr val="0000FF"/>
                </a:solidFill>
                <a:latin typeface="Courier New" pitchFamily="49" charset="0"/>
                <a:ea typeface="Calibri"/>
                <a:cs typeface="Courier New" pitchFamily="49" charset="0"/>
              </a:rPr>
              <a:t>'</a:t>
            </a:r>
            <a:r>
              <a:rPr lang="en-GB" sz="1800" dirty="0" smtClean="0">
                <a:solidFill>
                  <a:srgbClr val="0000FF"/>
                </a:solidFill>
                <a:latin typeface="Courier New" pitchFamily="49" charset="0"/>
                <a:cs typeface="Courier New" pitchFamily="49" charset="0"/>
              </a:rPr>
              <a: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notificationRequest.</a:t>
            </a:r>
            <a:r>
              <a:rPr lang="en-GB" sz="1800" dirty="0" err="1" smtClean="0">
                <a:solidFill>
                  <a:srgbClr val="006633"/>
                </a:solidFill>
                <a:latin typeface="Courier New" pitchFamily="49" charset="0"/>
                <a:cs typeface="Courier New" pitchFamily="49" charset="0"/>
              </a:rPr>
              <a:t>setDatatypes</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0000FF"/>
                </a:solidFill>
                <a:latin typeface="Courier New" pitchFamily="49" charset="0"/>
                <a:cs typeface="Courier New" pitchFamily="49" charset="0"/>
              </a:rPr>
              <a:t>"</a:t>
            </a:r>
            <a:r>
              <a:rPr lang="en-GB" sz="1800" dirty="0" err="1" smtClean="0">
                <a:solidFill>
                  <a:srgbClr val="0000FF"/>
                </a:solidFill>
                <a:latin typeface="Courier New" pitchFamily="49" charset="0"/>
                <a:cs typeface="Courier New" pitchFamily="49" charset="0"/>
              </a:rPr>
              <a:t>userId</a:t>
            </a:r>
            <a:r>
              <a:rPr lang="en-GB" sz="1800" dirty="0" smtClean="0">
                <a:solidFill>
                  <a:srgbClr val="0000FF"/>
                </a:solidFill>
                <a:latin typeface="Courier New" pitchFamily="49" charset="0"/>
                <a:cs typeface="Courier New" pitchFamily="49" charset="0"/>
              </a:rPr>
              <a:t> </a:t>
            </a:r>
            <a:r>
              <a:rPr lang="en-GB" sz="1800" dirty="0" err="1" smtClean="0">
                <a:solidFill>
                  <a:srgbClr val="0000FF"/>
                </a:solidFill>
                <a:latin typeface="Courier New" pitchFamily="49" charset="0"/>
                <a:cs typeface="Courier New" pitchFamily="49" charset="0"/>
              </a:rPr>
              <a:t>entityId</a:t>
            </a:r>
            <a:r>
              <a:rPr lang="en-GB" sz="1800" dirty="0" smtClean="0">
                <a:solidFill>
                  <a:srgbClr val="0000FF"/>
                </a:solidFill>
                <a:latin typeface="Courier New" pitchFamily="49" charset="0"/>
                <a:cs typeface="Courier New" pitchFamily="49" charset="0"/>
              </a:rPr>
              <a: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notificationRequest.</a:t>
            </a:r>
            <a:r>
              <a:rPr lang="en-GB" sz="1800" dirty="0" err="1" smtClean="0">
                <a:solidFill>
                  <a:srgbClr val="006633"/>
                </a:solidFill>
                <a:latin typeface="Courier New" pitchFamily="49" charset="0"/>
                <a:cs typeface="Courier New" pitchFamily="49" charset="0"/>
              </a:rPr>
              <a:t>setDestType</a:t>
            </a:r>
            <a:r>
              <a:rPr lang="en-GB" sz="1800" dirty="0" smtClean="0">
                <a:solidFill>
                  <a:srgbClr val="009900"/>
                </a:solidFill>
                <a:latin typeface="Courier New" pitchFamily="49" charset="0"/>
                <a:ea typeface="Calibri"/>
                <a:cs typeface="Courier New" pitchFamily="49" charset="0"/>
              </a:rPr>
              <a:t>(</a:t>
            </a:r>
            <a:r>
              <a:rPr lang="en-GB" sz="1800" dirty="0" err="1" smtClean="0">
                <a:latin typeface="Courier New" pitchFamily="49" charset="0"/>
                <a:cs typeface="Courier New" pitchFamily="49" charset="0"/>
              </a:rPr>
              <a:t>DestType.</a:t>
            </a:r>
            <a:r>
              <a:rPr lang="en-GB" sz="1800" dirty="0" err="1" smtClean="0">
                <a:solidFill>
                  <a:srgbClr val="006633"/>
                </a:solidFill>
                <a:latin typeface="Courier New" pitchFamily="49" charset="0"/>
                <a:cs typeface="Courier New" pitchFamily="49" charset="0"/>
              </a:rPr>
              <a:t>PUBSUB</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notificationRequest.</a:t>
            </a:r>
            <a:r>
              <a:rPr lang="en-GB" sz="1800" dirty="0" err="1" smtClean="0">
                <a:solidFill>
                  <a:srgbClr val="006633"/>
                </a:solidFill>
                <a:latin typeface="Courier New" pitchFamily="49" charset="0"/>
                <a:cs typeface="Courier New" pitchFamily="49" charset="0"/>
              </a:rPr>
              <a:t>setName</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0000FF"/>
                </a:solidFill>
                <a:latin typeface="Courier New" pitchFamily="49" charset="0"/>
                <a:cs typeface="Courier New" pitchFamily="49" charset="0"/>
              </a:rPr>
              <a:t>"Fred readers"</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cs typeface="Courier New" pitchFamily="49" charset="0"/>
            </a:endParaRPr>
          </a:p>
          <a:p>
            <a:pPr>
              <a:lnSpc>
                <a:spcPct val="150000"/>
              </a:lnSpc>
              <a:buNone/>
            </a:pPr>
            <a:r>
              <a:rPr lang="en-GB" sz="1800" dirty="0" err="1" smtClean="0">
                <a:latin typeface="Courier New" pitchFamily="49" charset="0"/>
                <a:cs typeface="Courier New" pitchFamily="49" charset="0"/>
              </a:rPr>
              <a:t>icat.</a:t>
            </a:r>
            <a:r>
              <a:rPr lang="en-GB" sz="1800" dirty="0" err="1" smtClean="0">
                <a:solidFill>
                  <a:srgbClr val="006633"/>
                </a:solidFill>
                <a:latin typeface="Courier New" pitchFamily="49" charset="0"/>
                <a:cs typeface="Courier New" pitchFamily="49" charset="0"/>
              </a:rPr>
              <a:t>create</a:t>
            </a:r>
            <a:r>
              <a:rPr lang="en-GB" sz="1800" dirty="0" smtClean="0">
                <a:solidFill>
                  <a:srgbClr val="009900"/>
                </a:solidFill>
                <a:latin typeface="Courier New" pitchFamily="49" charset="0"/>
                <a:ea typeface="Calibri"/>
                <a:cs typeface="Courier New" pitchFamily="49" charset="0"/>
              </a:rPr>
              <a:t>(</a:t>
            </a:r>
            <a:r>
              <a:rPr lang="en-GB" sz="1800" dirty="0" err="1" smtClean="0">
                <a:latin typeface="Courier New" pitchFamily="49" charset="0"/>
                <a:cs typeface="Courier New" pitchFamily="49" charset="0"/>
              </a:rPr>
              <a:t>sessionId</a:t>
            </a:r>
            <a:r>
              <a:rPr lang="en-GB" sz="1800" dirty="0" smtClean="0">
                <a:latin typeface="Courier New" pitchFamily="49" charset="0"/>
                <a:cs typeface="Courier New" pitchFamily="49" charset="0"/>
              </a:rPr>
              <a:t>, </a:t>
            </a:r>
            <a:r>
              <a:rPr lang="en-GB" sz="1800" dirty="0" err="1" smtClean="0">
                <a:latin typeface="Courier New" pitchFamily="49" charset="0"/>
                <a:cs typeface="Courier New" pitchFamily="49" charset="0"/>
              </a:rPr>
              <a:t>notificationRequest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a:t>
            </a:r>
            <a:endParaRPr lang="en-GB" dirty="0"/>
          </a:p>
        </p:txBody>
      </p:sp>
      <p:sp>
        <p:nvSpPr>
          <p:cNvPr id="3" name="Content Placeholder 2"/>
          <p:cNvSpPr>
            <a:spLocks noGrp="1"/>
          </p:cNvSpPr>
          <p:nvPr>
            <p:ph idx="1"/>
          </p:nvPr>
        </p:nvSpPr>
        <p:spPr/>
        <p:txBody>
          <a:bodyPr/>
          <a:lstStyle/>
          <a:p>
            <a:r>
              <a:rPr lang="en-GB" dirty="0" smtClean="0"/>
              <a:t>Notifications allow publication of data from ICAT</a:t>
            </a:r>
          </a:p>
          <a:p>
            <a:r>
              <a:rPr lang="en-GB" dirty="0" smtClean="0"/>
              <a:t>Only publish information that is required</a:t>
            </a:r>
          </a:p>
          <a:p>
            <a:r>
              <a:rPr lang="en-GB" dirty="0" smtClean="0"/>
              <a:t>It is recommended that access to the </a:t>
            </a:r>
            <a:r>
              <a:rPr lang="en-GB" dirty="0" err="1" smtClean="0"/>
              <a:t>NotificationRequest</a:t>
            </a:r>
            <a:r>
              <a:rPr lang="en-GB" dirty="0" smtClean="0"/>
              <a:t> table is limited to members of the </a:t>
            </a:r>
            <a:r>
              <a:rPr lang="en-GB" dirty="0" err="1" smtClean="0">
                <a:latin typeface="Courier New" pitchFamily="49" charset="0"/>
                <a:cs typeface="Courier New" pitchFamily="49" charset="0"/>
              </a:rPr>
              <a:t>FacilityAdmins</a:t>
            </a:r>
            <a:r>
              <a:rPr lang="en-GB" dirty="0" smtClean="0"/>
              <a:t> group</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Rule</a:t>
            </a:r>
            <a:endParaRPr lang="en-GB" dirty="0"/>
          </a:p>
        </p:txBody>
      </p:sp>
      <p:sp>
        <p:nvSpPr>
          <p:cNvPr id="3" name="Content Placeholder 2"/>
          <p:cNvSpPr>
            <a:spLocks noGrp="1"/>
          </p:cNvSpPr>
          <p:nvPr>
            <p:ph idx="1"/>
          </p:nvPr>
        </p:nvSpPr>
        <p:spPr/>
        <p:txBody>
          <a:bodyPr/>
          <a:lstStyle/>
          <a:p>
            <a:pPr fontAlgn="t">
              <a:lnSpc>
                <a:spcPct val="150000"/>
              </a:lnSpc>
              <a:spcBef>
                <a:spcPts val="265"/>
              </a:spcBef>
              <a:spcAft>
                <a:spcPts val="0"/>
              </a:spcAft>
              <a:buNone/>
            </a:pPr>
            <a:r>
              <a:rPr lang="en-GB" sz="1800" u="sng" dirty="0" smtClean="0">
                <a:solidFill>
                  <a:srgbClr val="003399"/>
                </a:solidFill>
                <a:latin typeface="Courier New" pitchFamily="49" charset="0"/>
                <a:ea typeface="Calibri"/>
                <a:cs typeface="Courier New" pitchFamily="49" charset="0"/>
                <a:hlinkClick r:id="rId2"/>
              </a:rPr>
              <a:t>Group</a:t>
            </a:r>
            <a:r>
              <a:rPr lang="en-GB" sz="1800" dirty="0" smtClean="0">
                <a:solidFill>
                  <a:srgbClr val="000000"/>
                </a:solidFill>
                <a:latin typeface="Courier New" pitchFamily="49" charset="0"/>
                <a:ea typeface="Calibri"/>
                <a:cs typeface="Courier New" pitchFamily="49" charset="0"/>
              </a:rPr>
              <a:t> </a:t>
            </a:r>
            <a:r>
              <a:rPr lang="en-GB" sz="1800" dirty="0" err="1" smtClean="0">
                <a:solidFill>
                  <a:srgbClr val="000000"/>
                </a:solidFill>
                <a:latin typeface="Courier New" pitchFamily="49" charset="0"/>
                <a:ea typeface="Calibri"/>
                <a:cs typeface="Courier New" pitchFamily="49" charset="0"/>
              </a:rPr>
              <a:t>facilityAdmins</a:t>
            </a:r>
            <a:r>
              <a:rPr lang="en-GB" sz="1800" dirty="0" smtClean="0">
                <a:solidFill>
                  <a:srgbClr val="000000"/>
                </a:solidFill>
                <a:latin typeface="Courier New" pitchFamily="49" charset="0"/>
                <a:ea typeface="Calibri"/>
                <a:cs typeface="Courier New" pitchFamily="49" charset="0"/>
              </a:rPr>
              <a:t> </a:t>
            </a:r>
            <a:r>
              <a:rPr lang="en-GB" sz="1800" dirty="0" smtClean="0">
                <a:solidFill>
                  <a:srgbClr val="339933"/>
                </a:solidFill>
                <a:latin typeface="Courier New" pitchFamily="49" charset="0"/>
                <a:ea typeface="Calibri"/>
                <a:cs typeface="Courier New" pitchFamily="49" charset="0"/>
              </a:rPr>
              <a:t>=</a:t>
            </a:r>
            <a:r>
              <a:rPr lang="en-GB" sz="1800" dirty="0" smtClean="0">
                <a:solidFill>
                  <a:srgbClr val="000000"/>
                </a:solidFill>
                <a:latin typeface="Courier New" pitchFamily="49" charset="0"/>
                <a:ea typeface="Calibri"/>
                <a:cs typeface="Courier New" pitchFamily="49" charset="0"/>
              </a:rPr>
              <a:t> </a:t>
            </a:r>
            <a:r>
              <a:rPr lang="en-GB" sz="1800" dirty="0" smtClean="0">
                <a:solidFill>
                  <a:srgbClr val="009900"/>
                </a:solidFill>
                <a:latin typeface="Courier New" pitchFamily="49" charset="0"/>
                <a:ea typeface="Calibri"/>
                <a:cs typeface="Courier New" pitchFamily="49" charset="0"/>
              </a:rPr>
              <a:t>(</a:t>
            </a:r>
            <a:r>
              <a:rPr lang="en-GB" sz="1800" u="sng" dirty="0" smtClean="0">
                <a:solidFill>
                  <a:srgbClr val="003399"/>
                </a:solidFill>
                <a:latin typeface="Courier New" pitchFamily="49" charset="0"/>
                <a:ea typeface="Calibri"/>
                <a:cs typeface="Courier New" pitchFamily="49" charset="0"/>
                <a:hlinkClick r:id="rId2"/>
              </a:rPr>
              <a:t>Group</a:t>
            </a:r>
            <a:r>
              <a:rPr lang="en-GB" sz="1800" dirty="0" smtClean="0">
                <a:solidFill>
                  <a:srgbClr val="009900"/>
                </a:solidFill>
                <a:latin typeface="Courier New" pitchFamily="49" charset="0"/>
                <a:ea typeface="Calibri"/>
                <a:cs typeface="Courier New" pitchFamily="49" charset="0"/>
              </a:rPr>
              <a:t>)</a:t>
            </a:r>
            <a:r>
              <a:rPr lang="en-GB" sz="1800" dirty="0" err="1" smtClean="0">
                <a:solidFill>
                  <a:srgbClr val="000000"/>
                </a:solidFill>
                <a:latin typeface="Courier New" pitchFamily="49" charset="0"/>
                <a:ea typeface="Calibri"/>
                <a:cs typeface="Courier New" pitchFamily="49" charset="0"/>
              </a:rPr>
              <a:t>port.</a:t>
            </a:r>
            <a:r>
              <a:rPr lang="en-GB" sz="1800" dirty="0" err="1" smtClean="0">
                <a:solidFill>
                  <a:srgbClr val="006633"/>
                </a:solidFill>
                <a:latin typeface="Courier New" pitchFamily="49" charset="0"/>
                <a:ea typeface="Calibri"/>
                <a:cs typeface="Courier New" pitchFamily="49" charset="0"/>
              </a:rPr>
              <a:t>search</a:t>
            </a:r>
            <a:r>
              <a:rPr lang="en-GB" sz="1800" dirty="0" smtClean="0">
                <a:solidFill>
                  <a:srgbClr val="009900"/>
                </a:solidFill>
                <a:latin typeface="Courier New" pitchFamily="49" charset="0"/>
                <a:ea typeface="Calibri"/>
                <a:cs typeface="Courier New" pitchFamily="49" charset="0"/>
              </a:rPr>
              <a:t>(</a:t>
            </a:r>
            <a:r>
              <a:rPr lang="en-GB" sz="1800" dirty="0" err="1" smtClean="0">
                <a:solidFill>
                  <a:srgbClr val="000000"/>
                </a:solidFill>
                <a:latin typeface="Courier New" pitchFamily="49" charset="0"/>
                <a:ea typeface="Calibri"/>
                <a:cs typeface="Courier New" pitchFamily="49" charset="0"/>
              </a:rPr>
              <a:t>sessionId</a:t>
            </a:r>
            <a:r>
              <a:rPr lang="en-GB" sz="1800" dirty="0" smtClean="0">
                <a:solidFill>
                  <a:srgbClr val="000000"/>
                </a:solidFill>
                <a:latin typeface="Courier New" pitchFamily="49" charset="0"/>
                <a:ea typeface="Calibri"/>
                <a:cs typeface="Courier New" pitchFamily="49" charset="0"/>
              </a:rPr>
              <a:t>, </a:t>
            </a:r>
            <a:r>
              <a:rPr lang="en-GB" sz="1800" dirty="0" smtClean="0">
                <a:solidFill>
                  <a:srgbClr val="0000FF"/>
                </a:solidFill>
                <a:latin typeface="Courier New" pitchFamily="49" charset="0"/>
                <a:ea typeface="Calibri"/>
                <a:cs typeface="Courier New" pitchFamily="49" charset="0"/>
              </a:rPr>
              <a:t>"Group[name='</a:t>
            </a:r>
            <a:r>
              <a:rPr lang="en-GB" sz="1800" dirty="0" err="1" smtClean="0">
                <a:solidFill>
                  <a:srgbClr val="0000FF"/>
                </a:solidFill>
                <a:latin typeface="Courier New" pitchFamily="49" charset="0"/>
                <a:ea typeface="Calibri"/>
                <a:cs typeface="Courier New" pitchFamily="49" charset="0"/>
              </a:rPr>
              <a:t>FacilityAdmins</a:t>
            </a:r>
            <a:r>
              <a:rPr lang="en-GB" sz="1800" dirty="0" smtClean="0">
                <a:solidFill>
                  <a:srgbClr val="0000FF"/>
                </a:solidFill>
                <a:latin typeface="Courier New" pitchFamily="49" charset="0"/>
                <a:ea typeface="Calibri"/>
                <a:cs typeface="Courier New" pitchFamily="49" charset="0"/>
              </a:rPr>
              <a: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000000"/>
                </a:solidFill>
                <a:latin typeface="Courier New" pitchFamily="49" charset="0"/>
                <a:ea typeface="Calibri"/>
                <a:cs typeface="Courier New" pitchFamily="49" charset="0"/>
              </a:rPr>
              <a:t>.</a:t>
            </a:r>
            <a:r>
              <a:rPr lang="en-GB" sz="1800" dirty="0" smtClean="0">
                <a:solidFill>
                  <a:srgbClr val="006633"/>
                </a:solidFill>
                <a:latin typeface="Courier New" pitchFamily="49" charset="0"/>
                <a:ea typeface="Calibri"/>
                <a:cs typeface="Courier New" pitchFamily="49" charset="0"/>
              </a:rPr>
              <a:t>get</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CC66CC"/>
                </a:solidFill>
                <a:latin typeface="Courier New" pitchFamily="49" charset="0"/>
                <a:ea typeface="Calibri"/>
                <a:cs typeface="Courier New" pitchFamily="49" charset="0"/>
              </a:rPr>
              <a:t>0</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ea typeface="Calibri"/>
              <a:cs typeface="Courier New" pitchFamily="49" charset="0"/>
            </a:endParaRPr>
          </a:p>
          <a:p>
            <a:pPr fontAlgn="t">
              <a:lnSpc>
                <a:spcPct val="150000"/>
              </a:lnSpc>
              <a:spcBef>
                <a:spcPts val="265"/>
              </a:spcBef>
              <a:spcAft>
                <a:spcPts val="0"/>
              </a:spcAft>
              <a:buNone/>
            </a:pPr>
            <a:r>
              <a:rPr lang="en-GB" sz="1800" dirty="0" smtClean="0">
                <a:solidFill>
                  <a:srgbClr val="000000"/>
                </a:solidFill>
                <a:latin typeface="Courier New" pitchFamily="49" charset="0"/>
                <a:ea typeface="Calibri"/>
                <a:cs typeface="Courier New" pitchFamily="49" charset="0"/>
              </a:rPr>
              <a:t>Rule </a:t>
            </a:r>
            <a:r>
              <a:rPr lang="en-GB" sz="1800" dirty="0" err="1" smtClean="0">
                <a:solidFill>
                  <a:srgbClr val="000000"/>
                </a:solidFill>
                <a:latin typeface="Courier New" pitchFamily="49" charset="0"/>
                <a:ea typeface="Calibri"/>
                <a:cs typeface="Courier New" pitchFamily="49" charset="0"/>
              </a:rPr>
              <a:t>rule</a:t>
            </a:r>
            <a:r>
              <a:rPr lang="en-GB" sz="1800" dirty="0" smtClean="0">
                <a:solidFill>
                  <a:srgbClr val="000000"/>
                </a:solidFill>
                <a:latin typeface="Courier New" pitchFamily="49" charset="0"/>
                <a:ea typeface="Calibri"/>
                <a:cs typeface="Courier New" pitchFamily="49" charset="0"/>
              </a:rPr>
              <a:t> </a:t>
            </a:r>
            <a:r>
              <a:rPr lang="en-GB" sz="1800" dirty="0" smtClean="0">
                <a:solidFill>
                  <a:srgbClr val="339933"/>
                </a:solidFill>
                <a:latin typeface="Courier New" pitchFamily="49" charset="0"/>
                <a:ea typeface="Calibri"/>
                <a:cs typeface="Courier New" pitchFamily="49" charset="0"/>
              </a:rPr>
              <a:t>=</a:t>
            </a:r>
            <a:r>
              <a:rPr lang="en-GB" sz="1800" dirty="0" smtClean="0">
                <a:solidFill>
                  <a:srgbClr val="000000"/>
                </a:solidFill>
                <a:latin typeface="Courier New" pitchFamily="49" charset="0"/>
                <a:ea typeface="Calibri"/>
                <a:cs typeface="Courier New" pitchFamily="49" charset="0"/>
              </a:rPr>
              <a:t> new Rule</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ea typeface="Calibri"/>
              <a:cs typeface="Courier New" pitchFamily="49" charset="0"/>
            </a:endParaRPr>
          </a:p>
          <a:p>
            <a:pPr fontAlgn="t">
              <a:lnSpc>
                <a:spcPct val="150000"/>
              </a:lnSpc>
              <a:spcBef>
                <a:spcPts val="265"/>
              </a:spcBef>
              <a:spcAft>
                <a:spcPts val="0"/>
              </a:spcAft>
              <a:buNone/>
            </a:pPr>
            <a:r>
              <a:rPr lang="en-GB" sz="1800" dirty="0" err="1" smtClean="0">
                <a:solidFill>
                  <a:srgbClr val="000000"/>
                </a:solidFill>
                <a:latin typeface="Courier New" pitchFamily="49" charset="0"/>
                <a:ea typeface="Calibri"/>
                <a:cs typeface="Courier New" pitchFamily="49" charset="0"/>
              </a:rPr>
              <a:t>rule.</a:t>
            </a:r>
            <a:r>
              <a:rPr lang="en-GB" sz="1800" dirty="0" err="1" smtClean="0">
                <a:solidFill>
                  <a:srgbClr val="006633"/>
                </a:solidFill>
                <a:latin typeface="Courier New" pitchFamily="49" charset="0"/>
                <a:ea typeface="Calibri"/>
                <a:cs typeface="Courier New" pitchFamily="49" charset="0"/>
              </a:rPr>
              <a:t>group</a:t>
            </a:r>
            <a:r>
              <a:rPr lang="en-GB" sz="1800" dirty="0" smtClean="0">
                <a:solidFill>
                  <a:srgbClr val="000000"/>
                </a:solidFill>
                <a:latin typeface="Courier New" pitchFamily="49" charset="0"/>
                <a:ea typeface="Calibri"/>
                <a:cs typeface="Courier New" pitchFamily="49" charset="0"/>
              </a:rPr>
              <a:t> </a:t>
            </a:r>
            <a:r>
              <a:rPr lang="en-GB" sz="1800" dirty="0" smtClean="0">
                <a:solidFill>
                  <a:srgbClr val="339933"/>
                </a:solidFill>
                <a:latin typeface="Courier New" pitchFamily="49" charset="0"/>
                <a:ea typeface="Calibri"/>
                <a:cs typeface="Courier New" pitchFamily="49" charset="0"/>
              </a:rPr>
              <a:t>=</a:t>
            </a:r>
            <a:r>
              <a:rPr lang="en-GB" sz="1800" dirty="0" smtClean="0">
                <a:solidFill>
                  <a:srgbClr val="000000"/>
                </a:solidFill>
                <a:latin typeface="Courier New" pitchFamily="49" charset="0"/>
                <a:ea typeface="Calibri"/>
                <a:cs typeface="Courier New" pitchFamily="49" charset="0"/>
              </a:rPr>
              <a:t> </a:t>
            </a:r>
            <a:r>
              <a:rPr lang="en-GB" sz="1800" dirty="0" err="1" smtClean="0">
                <a:solidFill>
                  <a:srgbClr val="000000"/>
                </a:solidFill>
                <a:latin typeface="Courier New" pitchFamily="49" charset="0"/>
                <a:ea typeface="Calibri"/>
                <a:cs typeface="Courier New" pitchFamily="49" charset="0"/>
              </a:rPr>
              <a:t>facilityAdmins</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ea typeface="Calibri"/>
              <a:cs typeface="Courier New" pitchFamily="49" charset="0"/>
            </a:endParaRPr>
          </a:p>
          <a:p>
            <a:pPr fontAlgn="t">
              <a:lnSpc>
                <a:spcPct val="150000"/>
              </a:lnSpc>
              <a:spcBef>
                <a:spcPts val="265"/>
              </a:spcBef>
              <a:spcAft>
                <a:spcPts val="0"/>
              </a:spcAft>
              <a:buNone/>
            </a:pPr>
            <a:r>
              <a:rPr lang="en-GB" sz="1800" dirty="0" err="1" smtClean="0">
                <a:solidFill>
                  <a:srgbClr val="000000"/>
                </a:solidFill>
                <a:latin typeface="Courier New" pitchFamily="49" charset="0"/>
                <a:ea typeface="Calibri"/>
                <a:cs typeface="Courier New" pitchFamily="49" charset="0"/>
              </a:rPr>
              <a:t>rule.</a:t>
            </a:r>
            <a:r>
              <a:rPr lang="en-GB" sz="1800" dirty="0" err="1" smtClean="0">
                <a:solidFill>
                  <a:srgbClr val="006633"/>
                </a:solidFill>
                <a:latin typeface="Courier New" pitchFamily="49" charset="0"/>
                <a:ea typeface="Calibri"/>
                <a:cs typeface="Courier New" pitchFamily="49" charset="0"/>
              </a:rPr>
              <a:t>crudFlags</a:t>
            </a:r>
            <a:r>
              <a:rPr lang="en-GB" sz="1800" dirty="0" smtClean="0">
                <a:solidFill>
                  <a:srgbClr val="000000"/>
                </a:solidFill>
                <a:latin typeface="Courier New" pitchFamily="49" charset="0"/>
                <a:ea typeface="Calibri"/>
                <a:cs typeface="Courier New" pitchFamily="49" charset="0"/>
              </a:rPr>
              <a:t> </a:t>
            </a:r>
            <a:r>
              <a:rPr lang="en-GB" sz="1800" dirty="0" smtClean="0">
                <a:solidFill>
                  <a:srgbClr val="339933"/>
                </a:solidFill>
                <a:latin typeface="Courier New" pitchFamily="49" charset="0"/>
                <a:ea typeface="Calibri"/>
                <a:cs typeface="Courier New" pitchFamily="49" charset="0"/>
              </a:rPr>
              <a:t>=</a:t>
            </a:r>
            <a:r>
              <a:rPr lang="en-GB" sz="1800" dirty="0" smtClean="0">
                <a:solidFill>
                  <a:srgbClr val="000000"/>
                </a:solidFill>
                <a:latin typeface="Courier New" pitchFamily="49" charset="0"/>
                <a:ea typeface="Calibri"/>
                <a:cs typeface="Courier New" pitchFamily="49" charset="0"/>
              </a:rPr>
              <a:t> </a:t>
            </a:r>
            <a:r>
              <a:rPr lang="en-GB" sz="1800" dirty="0" smtClean="0">
                <a:solidFill>
                  <a:srgbClr val="0000FF"/>
                </a:solidFill>
                <a:latin typeface="Courier New" pitchFamily="49" charset="0"/>
                <a:ea typeface="Calibri"/>
                <a:cs typeface="Courier New" pitchFamily="49" charset="0"/>
              </a:rPr>
              <a:t>"CRUD"</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ea typeface="Calibri"/>
              <a:cs typeface="Courier New" pitchFamily="49" charset="0"/>
            </a:endParaRPr>
          </a:p>
          <a:p>
            <a:pPr fontAlgn="t">
              <a:lnSpc>
                <a:spcPct val="150000"/>
              </a:lnSpc>
              <a:spcBef>
                <a:spcPts val="265"/>
              </a:spcBef>
              <a:spcAft>
                <a:spcPts val="0"/>
              </a:spcAft>
              <a:buNone/>
            </a:pPr>
            <a:r>
              <a:rPr lang="en-GB" sz="1800" dirty="0" err="1" smtClean="0">
                <a:solidFill>
                  <a:srgbClr val="000000"/>
                </a:solidFill>
                <a:latin typeface="Courier New" pitchFamily="49" charset="0"/>
                <a:ea typeface="Calibri"/>
                <a:cs typeface="Courier New" pitchFamily="49" charset="0"/>
              </a:rPr>
              <a:t>rule.</a:t>
            </a:r>
            <a:r>
              <a:rPr lang="en-GB" sz="1800" dirty="0" err="1" smtClean="0">
                <a:solidFill>
                  <a:srgbClr val="006633"/>
                </a:solidFill>
                <a:latin typeface="Courier New" pitchFamily="49" charset="0"/>
                <a:ea typeface="Calibri"/>
                <a:cs typeface="Courier New" pitchFamily="49" charset="0"/>
              </a:rPr>
              <a:t>what</a:t>
            </a:r>
            <a:r>
              <a:rPr lang="en-GB" sz="1800" dirty="0" smtClean="0">
                <a:solidFill>
                  <a:srgbClr val="000000"/>
                </a:solidFill>
                <a:latin typeface="Courier New" pitchFamily="49" charset="0"/>
                <a:ea typeface="Calibri"/>
                <a:cs typeface="Courier New" pitchFamily="49" charset="0"/>
              </a:rPr>
              <a:t> </a:t>
            </a:r>
            <a:r>
              <a:rPr lang="en-GB" sz="1800" dirty="0" smtClean="0">
                <a:solidFill>
                  <a:srgbClr val="339933"/>
                </a:solidFill>
                <a:latin typeface="Courier New" pitchFamily="49" charset="0"/>
                <a:ea typeface="Calibri"/>
                <a:cs typeface="Courier New" pitchFamily="49" charset="0"/>
              </a:rPr>
              <a:t>=</a:t>
            </a:r>
            <a:r>
              <a:rPr lang="en-GB" sz="1800" dirty="0" smtClean="0">
                <a:solidFill>
                  <a:srgbClr val="009900"/>
                </a:solidFill>
                <a:latin typeface="Courier New" pitchFamily="49" charset="0"/>
                <a:ea typeface="Calibri"/>
                <a:cs typeface="Courier New" pitchFamily="49" charset="0"/>
              </a:rPr>
              <a:t> </a:t>
            </a:r>
            <a:r>
              <a:rPr lang="en-GB" sz="1800" dirty="0" smtClean="0">
                <a:solidFill>
                  <a:srgbClr val="0000FF"/>
                </a:solidFill>
                <a:latin typeface="Courier New" pitchFamily="49" charset="0"/>
                <a:ea typeface="Calibri"/>
                <a:cs typeface="Courier New" pitchFamily="49" charset="0"/>
              </a:rPr>
              <a:t>"</a:t>
            </a:r>
            <a:r>
              <a:rPr lang="en-GB" sz="1800" dirty="0" err="1" smtClean="0">
                <a:solidFill>
                  <a:srgbClr val="0000FF"/>
                </a:solidFill>
                <a:latin typeface="Courier New" pitchFamily="49" charset="0"/>
                <a:ea typeface="Calibri"/>
                <a:cs typeface="Courier New" pitchFamily="49" charset="0"/>
              </a:rPr>
              <a:t>NotificationRequest</a:t>
            </a:r>
            <a:r>
              <a:rPr lang="en-GB" sz="1800" dirty="0" smtClean="0">
                <a:solidFill>
                  <a:srgbClr val="0000FF"/>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smtClean="0">
              <a:latin typeface="Courier New" pitchFamily="49" charset="0"/>
              <a:ea typeface="Calibri"/>
              <a:cs typeface="Courier New" pitchFamily="49" charset="0"/>
            </a:endParaRPr>
          </a:p>
          <a:p>
            <a:pPr fontAlgn="t">
              <a:lnSpc>
                <a:spcPct val="150000"/>
              </a:lnSpc>
              <a:spcBef>
                <a:spcPts val="265"/>
              </a:spcBef>
              <a:spcAft>
                <a:spcPts val="0"/>
              </a:spcAft>
              <a:buNone/>
            </a:pPr>
            <a:r>
              <a:rPr lang="en-GB" sz="1800" dirty="0" err="1" smtClean="0">
                <a:solidFill>
                  <a:srgbClr val="000000"/>
                </a:solidFill>
                <a:latin typeface="Courier New" pitchFamily="49" charset="0"/>
                <a:ea typeface="Calibri"/>
                <a:cs typeface="Courier New" pitchFamily="49" charset="0"/>
              </a:rPr>
              <a:t>port.</a:t>
            </a:r>
            <a:r>
              <a:rPr lang="en-GB" sz="1800" dirty="0" err="1" smtClean="0">
                <a:solidFill>
                  <a:srgbClr val="006633"/>
                </a:solidFill>
                <a:latin typeface="Courier New" pitchFamily="49" charset="0"/>
                <a:ea typeface="Calibri"/>
                <a:cs typeface="Courier New" pitchFamily="49" charset="0"/>
              </a:rPr>
              <a:t>create</a:t>
            </a:r>
            <a:r>
              <a:rPr lang="en-GB" sz="1800" dirty="0" smtClean="0">
                <a:solidFill>
                  <a:srgbClr val="009900"/>
                </a:solidFill>
                <a:latin typeface="Courier New" pitchFamily="49" charset="0"/>
                <a:ea typeface="Calibri"/>
                <a:cs typeface="Courier New" pitchFamily="49" charset="0"/>
              </a:rPr>
              <a:t>(</a:t>
            </a:r>
            <a:r>
              <a:rPr lang="en-GB" sz="1800" dirty="0" err="1" smtClean="0">
                <a:solidFill>
                  <a:srgbClr val="000000"/>
                </a:solidFill>
                <a:latin typeface="Courier New" pitchFamily="49" charset="0"/>
                <a:ea typeface="Calibri"/>
                <a:cs typeface="Courier New" pitchFamily="49" charset="0"/>
              </a:rPr>
              <a:t>sessionId</a:t>
            </a:r>
            <a:r>
              <a:rPr lang="en-GB" sz="1800" dirty="0" smtClean="0">
                <a:solidFill>
                  <a:srgbClr val="000000"/>
                </a:solidFill>
                <a:latin typeface="Courier New" pitchFamily="49" charset="0"/>
                <a:ea typeface="Calibri"/>
                <a:cs typeface="Courier New" pitchFamily="49" charset="0"/>
              </a:rPr>
              <a:t>, rule</a:t>
            </a:r>
            <a:r>
              <a:rPr lang="en-GB" sz="1800" dirty="0" smtClean="0">
                <a:solidFill>
                  <a:srgbClr val="009900"/>
                </a:solidFill>
                <a:latin typeface="Courier New" pitchFamily="49" charset="0"/>
                <a:ea typeface="Calibri"/>
                <a:cs typeface="Courier New" pitchFamily="49" charset="0"/>
              </a:rPr>
              <a:t>)</a:t>
            </a:r>
            <a:r>
              <a:rPr lang="en-GB" sz="1800" dirty="0" smtClean="0">
                <a:solidFill>
                  <a:srgbClr val="339933"/>
                </a:solidFill>
                <a:latin typeface="Courier New" pitchFamily="49" charset="0"/>
                <a:ea typeface="Calibri"/>
                <a:cs typeface="Courier New" pitchFamily="49" charset="0"/>
              </a:rPr>
              <a:t>;</a:t>
            </a:r>
            <a:endParaRPr lang="en-GB"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Many, Delete Many</a:t>
            </a:r>
            <a:endParaRPr lang="en-GB" dirty="0"/>
          </a:p>
        </p:txBody>
      </p:sp>
      <p:sp>
        <p:nvSpPr>
          <p:cNvPr id="3" name="Content Placeholder 2"/>
          <p:cNvSpPr>
            <a:spLocks noGrp="1"/>
          </p:cNvSpPr>
          <p:nvPr>
            <p:ph idx="1"/>
          </p:nvPr>
        </p:nvSpPr>
        <p:spPr/>
        <p:txBody>
          <a:bodyPr/>
          <a:lstStyle/>
          <a:p>
            <a:r>
              <a:rPr lang="en-GB" sz="2400" dirty="0" smtClean="0"/>
              <a:t>Each create, get, update and delete call will result in one message for each matching request if the operation is successful</a:t>
            </a:r>
          </a:p>
          <a:p>
            <a:r>
              <a:rPr lang="en-GB" sz="2400" dirty="0" smtClean="0"/>
              <a:t>The </a:t>
            </a:r>
            <a:r>
              <a:rPr lang="en-GB" sz="2400" dirty="0" err="1" smtClean="0"/>
              <a:t>createMany</a:t>
            </a:r>
            <a:r>
              <a:rPr lang="en-GB" sz="2400" dirty="0" smtClean="0"/>
              <a:t> and </a:t>
            </a:r>
            <a:r>
              <a:rPr lang="en-GB" sz="2400" dirty="0" err="1" smtClean="0"/>
              <a:t>deleteMany</a:t>
            </a:r>
            <a:r>
              <a:rPr lang="en-GB" sz="2400" dirty="0" smtClean="0"/>
              <a:t> calls produce one notification message for each matching </a:t>
            </a:r>
            <a:r>
              <a:rPr lang="en-GB" sz="2400" dirty="0" err="1" smtClean="0"/>
              <a:t>NotificationRequest</a:t>
            </a:r>
            <a:r>
              <a:rPr lang="en-GB" sz="2400" dirty="0" smtClean="0"/>
              <a:t>, for each entity, if the operation is successful</a:t>
            </a:r>
          </a:p>
          <a:p>
            <a:r>
              <a:rPr lang="en-GB" sz="2400" dirty="0" smtClean="0"/>
              <a:t>The search operation produces one message per notification request if the operation is successful</a:t>
            </a:r>
          </a:p>
          <a:p>
            <a:pPr lvl="1"/>
            <a:r>
              <a:rPr lang="en-GB" sz="2000" dirty="0" smtClean="0"/>
              <a:t>The message will contain the query string if this was requested. </a:t>
            </a:r>
          </a:p>
          <a:p>
            <a:r>
              <a:rPr lang="en-GB" sz="2400" dirty="0" smtClean="0"/>
              <a:t>The what field in the </a:t>
            </a:r>
            <a:r>
              <a:rPr lang="en-GB" sz="2400" dirty="0" err="1" smtClean="0"/>
              <a:t>NotificationRequest</a:t>
            </a:r>
            <a:r>
              <a:rPr lang="en-GB" sz="2400" dirty="0" smtClean="0"/>
              <a:t> must be just the entity name other the notification will not match.</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smtClean="0">
                <a:latin typeface="Arial" charset="0"/>
                <a:cs typeface="Arial" charset="0"/>
              </a:rPr>
              <a:t>Summary</a:t>
            </a:r>
          </a:p>
        </p:txBody>
      </p:sp>
      <p:sp>
        <p:nvSpPr>
          <p:cNvPr id="30723" name="Content Placeholder 2"/>
          <p:cNvSpPr>
            <a:spLocks noGrp="1"/>
          </p:cNvSpPr>
          <p:nvPr>
            <p:ph idx="1"/>
          </p:nvPr>
        </p:nvSpPr>
        <p:spPr>
          <a:xfrm>
            <a:off x="685800" y="1557338"/>
            <a:ext cx="7772400" cy="3800475"/>
          </a:xfrm>
        </p:spPr>
        <p:txBody>
          <a:bodyPr/>
          <a:lstStyle/>
          <a:p>
            <a:r>
              <a:rPr lang="en-GB" dirty="0" smtClean="0">
                <a:latin typeface="Arial" charset="0"/>
                <a:cs typeface="Arial" charset="0"/>
              </a:rPr>
              <a:t>Notifications are sent via JMS</a:t>
            </a:r>
          </a:p>
          <a:p>
            <a:r>
              <a:rPr lang="en-GB" dirty="0" smtClean="0">
                <a:latin typeface="Arial" charset="0"/>
                <a:cs typeface="Arial" charset="0"/>
              </a:rPr>
              <a:t>Use </a:t>
            </a:r>
            <a:r>
              <a:rPr lang="en-GB" dirty="0" smtClean="0">
                <a:solidFill>
                  <a:srgbClr val="0070C0"/>
                </a:solidFill>
                <a:latin typeface="Arial" charset="0"/>
                <a:cs typeface="Arial" charset="0"/>
              </a:rPr>
              <a:t>CRUD</a:t>
            </a:r>
            <a:r>
              <a:rPr lang="en-GB" dirty="0" smtClean="0">
                <a:latin typeface="Arial" charset="0"/>
                <a:cs typeface="Arial" charset="0"/>
              </a:rPr>
              <a:t> and </a:t>
            </a:r>
            <a:r>
              <a:rPr lang="en-GB" dirty="0" smtClean="0">
                <a:solidFill>
                  <a:srgbClr val="0070C0"/>
                </a:solidFill>
                <a:latin typeface="Arial" charset="0"/>
                <a:cs typeface="Arial" charset="0"/>
              </a:rPr>
              <a:t>What</a:t>
            </a:r>
            <a:r>
              <a:rPr lang="en-GB" dirty="0" smtClean="0">
                <a:latin typeface="Arial" charset="0"/>
                <a:cs typeface="Arial" charset="0"/>
              </a:rPr>
              <a:t> to define triggering of notifications</a:t>
            </a:r>
          </a:p>
          <a:p>
            <a:r>
              <a:rPr lang="en-GB" dirty="0" smtClean="0">
                <a:latin typeface="Arial" charset="0"/>
                <a:cs typeface="Arial" charset="0"/>
              </a:rPr>
              <a:t>Publish subscribe or point to point</a:t>
            </a:r>
          </a:p>
          <a:p>
            <a:r>
              <a:rPr lang="en-GB" dirty="0" smtClean="0">
                <a:latin typeface="Arial" charset="0"/>
                <a:cs typeface="Arial" charset="0"/>
              </a:rPr>
              <a:t>ICAT authorization rules should be added for the </a:t>
            </a:r>
            <a:r>
              <a:rPr lang="en-GB" dirty="0" err="1" smtClean="0">
                <a:latin typeface="Arial" charset="0"/>
                <a:cs typeface="Arial" charset="0"/>
              </a:rPr>
              <a:t>NotificationRequest</a:t>
            </a:r>
            <a:r>
              <a:rPr lang="en-GB" dirty="0" smtClean="0">
                <a:latin typeface="Arial" charset="0"/>
                <a:cs typeface="Arial" charset="0"/>
              </a:rPr>
              <a:t> table</a:t>
            </a:r>
          </a:p>
          <a:p>
            <a:r>
              <a:rPr lang="en-GB" dirty="0" smtClean="0">
                <a:latin typeface="Arial" charset="0"/>
                <a:cs typeface="Arial" charset="0"/>
                <a:hlinkClick r:id="rId2"/>
              </a:rPr>
              <a:t>http://www.icatproject.org/mvn/site/icat/4.2.1/icat.client/manual.html</a:t>
            </a:r>
            <a:endParaRPr lang="en-GB"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smtClean="0">
                <a:latin typeface="Arial" charset="0"/>
                <a:cs typeface="Arial" charset="0"/>
              </a:rPr>
              <a:t>Overview</a:t>
            </a:r>
          </a:p>
        </p:txBody>
      </p:sp>
      <p:sp>
        <p:nvSpPr>
          <p:cNvPr id="13315" name="Content Placeholder 3"/>
          <p:cNvSpPr>
            <a:spLocks noGrp="1"/>
          </p:cNvSpPr>
          <p:nvPr>
            <p:ph idx="1"/>
          </p:nvPr>
        </p:nvSpPr>
        <p:spPr>
          <a:xfrm>
            <a:off x="685800" y="1557338"/>
            <a:ext cx="7772400" cy="3800475"/>
          </a:xfrm>
        </p:spPr>
        <p:txBody>
          <a:bodyPr/>
          <a:lstStyle/>
          <a:p>
            <a:r>
              <a:rPr lang="en-GB" dirty="0" smtClean="0">
                <a:latin typeface="Arial" charset="0"/>
                <a:cs typeface="Arial" charset="0"/>
              </a:rPr>
              <a:t>JMS</a:t>
            </a:r>
          </a:p>
          <a:p>
            <a:r>
              <a:rPr lang="en-GB" dirty="0" smtClean="0">
                <a:latin typeface="Arial" charset="0"/>
                <a:cs typeface="Arial" charset="0"/>
              </a:rPr>
              <a:t>Notification Request</a:t>
            </a:r>
          </a:p>
          <a:p>
            <a:r>
              <a:rPr lang="en-GB" dirty="0" smtClean="0">
                <a:latin typeface="Arial" charset="0"/>
                <a:cs typeface="Arial" charset="0"/>
              </a:rPr>
              <a:t>Notification Request Parameters</a:t>
            </a:r>
          </a:p>
          <a:p>
            <a:r>
              <a:rPr lang="en-GB" dirty="0" smtClean="0">
                <a:latin typeface="Arial" charset="0"/>
                <a:cs typeface="Arial" charset="0"/>
              </a:rPr>
              <a:t>Examples</a:t>
            </a:r>
          </a:p>
          <a:p>
            <a:r>
              <a:rPr lang="en-GB" dirty="0" smtClean="0">
                <a:latin typeface="Arial" charset="0"/>
                <a:cs typeface="Arial" charset="0"/>
              </a:rPr>
              <a:t>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sz="9600" smtClean="0">
                <a:latin typeface="Arial" charset="0"/>
                <a:cs typeface="Arial"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Notification</a:t>
            </a:r>
            <a:endParaRPr lang="en-GB" dirty="0"/>
          </a:p>
        </p:txBody>
      </p:sp>
      <p:sp>
        <p:nvSpPr>
          <p:cNvPr id="3" name="Content Placeholder 2"/>
          <p:cNvSpPr>
            <a:spLocks noGrp="1"/>
          </p:cNvSpPr>
          <p:nvPr>
            <p:ph idx="1"/>
          </p:nvPr>
        </p:nvSpPr>
        <p:spPr/>
        <p:txBody>
          <a:bodyPr/>
          <a:lstStyle/>
          <a:p>
            <a:r>
              <a:rPr lang="en-GB" dirty="0" smtClean="0"/>
              <a:t>ICAT can send out notifications based on selection criteria</a:t>
            </a:r>
          </a:p>
          <a:p>
            <a:pPr lvl="1"/>
            <a:r>
              <a:rPr lang="en-GB" dirty="0" smtClean="0"/>
              <a:t>When a data set is updated</a:t>
            </a:r>
          </a:p>
          <a:p>
            <a:pPr lvl="1"/>
            <a:r>
              <a:rPr lang="en-GB" dirty="0" smtClean="0"/>
              <a:t>When a data file is read</a:t>
            </a:r>
          </a:p>
          <a:p>
            <a:r>
              <a:rPr lang="en-GB" dirty="0" smtClean="0"/>
              <a:t>The notification system is intended for use by facility admin staff</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latin typeface="Arial" charset="0"/>
                <a:cs typeface="Arial" charset="0"/>
              </a:rPr>
              <a:t>Java Message Service</a:t>
            </a:r>
          </a:p>
        </p:txBody>
      </p:sp>
      <p:sp>
        <p:nvSpPr>
          <p:cNvPr id="14339" name="Content Placeholder 2"/>
          <p:cNvSpPr>
            <a:spLocks noGrp="1"/>
          </p:cNvSpPr>
          <p:nvPr>
            <p:ph idx="1"/>
          </p:nvPr>
        </p:nvSpPr>
        <p:spPr/>
        <p:txBody>
          <a:bodyPr/>
          <a:lstStyle/>
          <a:p>
            <a:r>
              <a:rPr lang="en-GB" sz="3000" dirty="0" smtClean="0">
                <a:latin typeface="Arial" charset="0"/>
                <a:cs typeface="Arial" charset="0"/>
              </a:rPr>
              <a:t>Java Message Service (JMS) is used to send messages/notifications</a:t>
            </a:r>
          </a:p>
          <a:p>
            <a:pPr lvl="1"/>
            <a:r>
              <a:rPr lang="en-GB" sz="3000" dirty="0" smtClean="0">
                <a:latin typeface="Arial" charset="0"/>
                <a:cs typeface="Arial" charset="0"/>
              </a:rPr>
              <a:t>Publish subscribe</a:t>
            </a:r>
          </a:p>
          <a:p>
            <a:pPr lvl="2"/>
            <a:r>
              <a:rPr lang="en-GB" dirty="0" smtClean="0"/>
              <a:t>May be read by multiple consumers</a:t>
            </a:r>
          </a:p>
          <a:p>
            <a:pPr lvl="1"/>
            <a:r>
              <a:rPr lang="en-GB" sz="3000" dirty="0" smtClean="0">
                <a:latin typeface="Arial" charset="0"/>
                <a:cs typeface="Arial" charset="0"/>
              </a:rPr>
              <a:t>Point to point</a:t>
            </a:r>
          </a:p>
          <a:p>
            <a:pPr lvl="2"/>
            <a:r>
              <a:rPr lang="en-GB" dirty="0" smtClean="0"/>
              <a:t>Only available to one consumer</a:t>
            </a:r>
          </a:p>
          <a:p>
            <a:r>
              <a:rPr lang="en-GB" sz="3000" dirty="0" smtClean="0">
                <a:latin typeface="Arial" charset="0"/>
                <a:cs typeface="Arial" charset="0"/>
              </a:rPr>
              <a:t>Makes use of the broker in the glassfish server running ICAT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Notification Request</a:t>
            </a:r>
            <a:endParaRPr lang="en-GB" dirty="0"/>
          </a:p>
        </p:txBody>
      </p:sp>
      <p:sp>
        <p:nvSpPr>
          <p:cNvPr id="3" name="Content Placeholder 2"/>
          <p:cNvSpPr>
            <a:spLocks noGrp="1"/>
          </p:cNvSpPr>
          <p:nvPr>
            <p:ph idx="1"/>
          </p:nvPr>
        </p:nvSpPr>
        <p:spPr/>
        <p:txBody>
          <a:bodyPr/>
          <a:lstStyle/>
          <a:p>
            <a:r>
              <a:rPr lang="en-GB" dirty="0" smtClean="0"/>
              <a:t>ICAT uses a </a:t>
            </a:r>
            <a:r>
              <a:rPr lang="en-GB" dirty="0" err="1" smtClean="0"/>
              <a:t>NotificationRequest</a:t>
            </a:r>
            <a:r>
              <a:rPr lang="en-GB" dirty="0" smtClean="0"/>
              <a:t> to setup a notification</a:t>
            </a:r>
          </a:p>
          <a:p>
            <a:r>
              <a:rPr lang="en-GB" dirty="0" smtClean="0"/>
              <a:t>Notification requests are analogous to authorization rules</a:t>
            </a:r>
          </a:p>
          <a:p>
            <a:pPr lvl="1"/>
            <a:r>
              <a:rPr lang="en-GB" dirty="0" smtClean="0"/>
              <a:t>CRUD flags</a:t>
            </a:r>
          </a:p>
          <a:p>
            <a:pPr lvl="1"/>
            <a:r>
              <a:rPr lang="en-GB" dirty="0" smtClean="0"/>
              <a:t>What field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Notification Request Parameters</a:t>
            </a:r>
            <a:endParaRPr lang="en-GB" dirty="0"/>
          </a:p>
        </p:txBody>
      </p:sp>
      <p:sp>
        <p:nvSpPr>
          <p:cNvPr id="3" name="Content Placeholder 2"/>
          <p:cNvSpPr>
            <a:spLocks noGrp="1"/>
          </p:cNvSpPr>
          <p:nvPr>
            <p:ph idx="1"/>
          </p:nvPr>
        </p:nvSpPr>
        <p:spPr/>
        <p:txBody>
          <a:bodyPr/>
          <a:lstStyle/>
          <a:p>
            <a:r>
              <a:rPr lang="en-GB" dirty="0" smtClean="0"/>
              <a:t>A </a:t>
            </a:r>
            <a:r>
              <a:rPr lang="en-GB" dirty="0" err="1" smtClean="0"/>
              <a:t>NotificationRequest</a:t>
            </a:r>
            <a:r>
              <a:rPr lang="en-GB" dirty="0" smtClean="0"/>
              <a:t> is configured using</a:t>
            </a:r>
          </a:p>
          <a:p>
            <a:pPr lvl="1"/>
            <a:r>
              <a:rPr lang="en-GB" dirty="0" smtClean="0"/>
              <a:t>CRUD flags</a:t>
            </a:r>
          </a:p>
          <a:p>
            <a:pPr lvl="1"/>
            <a:r>
              <a:rPr lang="en-GB" dirty="0" smtClean="0"/>
              <a:t>What</a:t>
            </a:r>
          </a:p>
          <a:p>
            <a:pPr lvl="1"/>
            <a:r>
              <a:rPr lang="en-GB" dirty="0" err="1" smtClean="0"/>
              <a:t>DataTypes</a:t>
            </a:r>
            <a:endParaRPr lang="en-GB" dirty="0" smtClean="0"/>
          </a:p>
          <a:p>
            <a:pPr lvl="1"/>
            <a:r>
              <a:rPr lang="en-GB" dirty="0" err="1" smtClean="0"/>
              <a:t>DestType</a:t>
            </a:r>
            <a:endParaRPr lang="en-GB" dirty="0" smtClean="0"/>
          </a:p>
          <a:p>
            <a:pPr lvl="1"/>
            <a:r>
              <a:rPr lang="en-GB" dirty="0" smtClean="0"/>
              <a:t>Name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CRUD Flags Parameter</a:t>
            </a:r>
            <a:endParaRPr lang="en-GB" dirty="0"/>
          </a:p>
        </p:txBody>
      </p:sp>
      <p:sp>
        <p:nvSpPr>
          <p:cNvPr id="3" name="Content Placeholder 2"/>
          <p:cNvSpPr>
            <a:spLocks noGrp="1"/>
          </p:cNvSpPr>
          <p:nvPr>
            <p:ph idx="1"/>
          </p:nvPr>
        </p:nvSpPr>
        <p:spPr/>
        <p:txBody>
          <a:bodyPr/>
          <a:lstStyle/>
          <a:p>
            <a:r>
              <a:rPr lang="en-GB" dirty="0" smtClean="0"/>
              <a:t>Define which operation(s) will trigger a notification</a:t>
            </a:r>
          </a:p>
          <a:p>
            <a:pPr lvl="1"/>
            <a:r>
              <a:rPr lang="en-GB" dirty="0" smtClean="0"/>
              <a:t>Create</a:t>
            </a:r>
          </a:p>
          <a:p>
            <a:pPr lvl="1"/>
            <a:r>
              <a:rPr lang="en-GB" dirty="0" smtClean="0"/>
              <a:t>Read</a:t>
            </a:r>
          </a:p>
          <a:p>
            <a:pPr lvl="2"/>
            <a:r>
              <a:rPr lang="en-GB" dirty="0" smtClean="0"/>
              <a:t>Get</a:t>
            </a:r>
          </a:p>
          <a:p>
            <a:pPr lvl="2"/>
            <a:r>
              <a:rPr lang="en-GB" dirty="0" smtClean="0"/>
              <a:t>Search</a:t>
            </a:r>
          </a:p>
          <a:p>
            <a:pPr lvl="1"/>
            <a:r>
              <a:rPr lang="en-GB" dirty="0" smtClean="0"/>
              <a:t>Update</a:t>
            </a:r>
          </a:p>
          <a:p>
            <a:pPr lvl="1"/>
            <a:r>
              <a:rPr lang="en-GB" dirty="0" smtClean="0"/>
              <a:t>Delete</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Parameter</a:t>
            </a:r>
            <a:endParaRPr lang="en-GB" dirty="0"/>
          </a:p>
        </p:txBody>
      </p:sp>
      <p:sp>
        <p:nvSpPr>
          <p:cNvPr id="3" name="Content Placeholder 2"/>
          <p:cNvSpPr>
            <a:spLocks noGrp="1"/>
          </p:cNvSpPr>
          <p:nvPr>
            <p:ph idx="1"/>
          </p:nvPr>
        </p:nvSpPr>
        <p:spPr/>
        <p:txBody>
          <a:bodyPr/>
          <a:lstStyle/>
          <a:p>
            <a:r>
              <a:rPr lang="en-GB" dirty="0" smtClean="0">
                <a:solidFill>
                  <a:srgbClr val="0070C0"/>
                </a:solidFill>
              </a:rPr>
              <a:t>What</a:t>
            </a:r>
            <a:r>
              <a:rPr lang="en-GB" dirty="0" smtClean="0"/>
              <a:t> is used to trigger a notification</a:t>
            </a:r>
          </a:p>
          <a:p>
            <a:r>
              <a:rPr lang="en-GB" dirty="0" smtClean="0"/>
              <a:t>May contain an entity name or entity name and condition</a:t>
            </a:r>
          </a:p>
          <a:p>
            <a:pPr>
              <a:buNone/>
            </a:pPr>
            <a:r>
              <a:rPr lang="en-GB" sz="2400" dirty="0" smtClean="0">
                <a:latin typeface="Courier New" pitchFamily="49" charset="0"/>
                <a:cs typeface="Courier New" pitchFamily="49" charset="0"/>
              </a:rPr>
              <a:t>	</a:t>
            </a:r>
            <a:r>
              <a:rPr lang="en-GB" sz="2000" dirty="0" smtClean="0">
                <a:latin typeface="Courier New" pitchFamily="49" charset="0"/>
                <a:cs typeface="Courier New" pitchFamily="49" charset="0"/>
              </a:rPr>
              <a:t>Dataset &lt;-&gt; Investigation [name = "Fred"]</a:t>
            </a:r>
            <a:endParaRPr lang="en-GB" sz="2400" dirty="0" smtClean="0">
              <a:latin typeface="Courier New" pitchFamily="49" charset="0"/>
              <a:cs typeface="Courier New" pitchFamily="49" charset="0"/>
            </a:endParaRPr>
          </a:p>
          <a:p>
            <a:r>
              <a:rPr lang="en-GB" dirty="0" smtClean="0"/>
              <a:t>If there is a condition the request will not be honoured for search calls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 Parameter</a:t>
            </a:r>
            <a:endParaRPr lang="en-GB" dirty="0"/>
          </a:p>
        </p:txBody>
      </p:sp>
      <p:sp>
        <p:nvSpPr>
          <p:cNvPr id="3" name="Content Placeholder 2"/>
          <p:cNvSpPr>
            <a:spLocks noGrp="1"/>
          </p:cNvSpPr>
          <p:nvPr>
            <p:ph idx="1"/>
          </p:nvPr>
        </p:nvSpPr>
        <p:spPr/>
        <p:txBody>
          <a:bodyPr/>
          <a:lstStyle/>
          <a:p>
            <a:pPr marL="342900" lvl="1" indent="-342900">
              <a:buFontTx/>
              <a:buChar char="•"/>
            </a:pPr>
            <a:r>
              <a:rPr lang="en-GB" sz="3200" dirty="0" smtClean="0"/>
              <a:t>Defines what data to include in the notification</a:t>
            </a:r>
          </a:p>
          <a:p>
            <a:r>
              <a:rPr lang="en-GB" dirty="0" err="1" smtClean="0"/>
              <a:t>notificationName</a:t>
            </a:r>
            <a:r>
              <a:rPr lang="en-GB" dirty="0" smtClean="0"/>
              <a:t> </a:t>
            </a:r>
          </a:p>
          <a:p>
            <a:pPr lvl="1"/>
            <a:r>
              <a:rPr lang="en-GB" dirty="0" smtClean="0"/>
              <a:t>the name as provided in the name field of the request</a:t>
            </a:r>
          </a:p>
          <a:p>
            <a:r>
              <a:rPr lang="en-GB" dirty="0" err="1" smtClean="0"/>
              <a:t>userId</a:t>
            </a:r>
            <a:r>
              <a:rPr lang="en-GB" dirty="0" smtClean="0"/>
              <a:t> </a:t>
            </a:r>
          </a:p>
          <a:p>
            <a:pPr lvl="1"/>
            <a:r>
              <a:rPr lang="en-GB" dirty="0" smtClean="0"/>
              <a:t>the name of the authenticated user performing the operation resulting in this notification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FC_PowerPoint_templat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Lucida Grande"/>
        <a:ea typeface="ヒラギノ角ゴ Pro W3"/>
        <a:cs typeface=""/>
      </a:majorFont>
      <a:minorFont>
        <a:latin typeface="Lucida Grande"/>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Lucida Grande"/>
        <a:ea typeface="ヒラギノ角ゴ Pro W3"/>
        <a:cs typeface=""/>
      </a:majorFont>
      <a:minorFont>
        <a:latin typeface="Lucida Grande"/>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ABF215B8A3384E874FC40A3B0B2302" ma:contentTypeVersion="1" ma:contentTypeDescription="Create a new document." ma:contentTypeScope="" ma:versionID="61dd724d292c9f9d6402fb38a3b26647">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E8E677F-96EB-40BF-8315-9224DF0715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7E48F0D-BF64-462E-8350-40C896A295A7}">
  <ds:schemaRefs>
    <ds:schemaRef ds:uri="http://schemas.microsoft.com/office/2006/metadata/longProperties"/>
  </ds:schemaRefs>
</ds:datastoreItem>
</file>

<file path=customXml/itemProps3.xml><?xml version="1.0" encoding="utf-8"?>
<ds:datastoreItem xmlns:ds="http://schemas.openxmlformats.org/officeDocument/2006/customXml" ds:itemID="{2AEDD1CD-9190-4F8F-B585-354F10A56AC8}">
  <ds:schemaRefs>
    <ds:schemaRef ds:uri="http://schemas.microsoft.com/sharepoint/v3/contenttype/forms"/>
  </ds:schemaRefs>
</ds:datastoreItem>
</file>

<file path=customXml/itemProps4.xml><?xml version="1.0" encoding="utf-8"?>
<ds:datastoreItem xmlns:ds="http://schemas.openxmlformats.org/officeDocument/2006/customXml" ds:itemID="{A642836B-7A5F-46D8-B997-97F77B9DD376}">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STFC_PowerPoint_template</Template>
  <TotalTime>16525</TotalTime>
  <Words>997</Words>
  <Application>Microsoft Office PowerPoint</Application>
  <PresentationFormat>On-screen Show (4:3)</PresentationFormat>
  <Paragraphs>129</Paragraphs>
  <Slides>20</Slides>
  <Notes>7</Notes>
  <HiddenSlides>1</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STFC_PowerPoint_template</vt:lpstr>
      <vt:lpstr>1_Blank Presentation</vt:lpstr>
      <vt:lpstr>ICAT Notification System</vt:lpstr>
      <vt:lpstr>Overview</vt:lpstr>
      <vt:lpstr>Notification</vt:lpstr>
      <vt:lpstr>Java Message Service</vt:lpstr>
      <vt:lpstr>Notification Request</vt:lpstr>
      <vt:lpstr>Notification Request Parameters</vt:lpstr>
      <vt:lpstr>CRUD Flags Parameter</vt:lpstr>
      <vt:lpstr>What Parameter</vt:lpstr>
      <vt:lpstr>Data Types Parameter</vt:lpstr>
      <vt:lpstr>Data Types Parameter</vt:lpstr>
      <vt:lpstr>Data Types Parameter</vt:lpstr>
      <vt:lpstr>Dest Type Parameter</vt:lpstr>
      <vt:lpstr>Name Parameter</vt:lpstr>
      <vt:lpstr>Example 1</vt:lpstr>
      <vt:lpstr>Example 2</vt:lpstr>
      <vt:lpstr>Security</vt:lpstr>
      <vt:lpstr>Example Rule</vt:lpstr>
      <vt:lpstr>Create Many, Delete Many</vt:lpstr>
      <vt:lpstr>Summary</vt:lpstr>
      <vt:lpstr>?</vt:lpstr>
    </vt:vector>
  </TitlesOfParts>
  <Company>STFC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STFC PowerPoint template</dc:title>
  <dc:creator>Karen Lynn Summers</dc:creator>
  <cp:lastModifiedBy>Antony Wilson</cp:lastModifiedBy>
  <cp:revision>583</cp:revision>
  <dcterms:created xsi:type="dcterms:W3CDTF">2008-12-05T12:18:49Z</dcterms:created>
  <dcterms:modified xsi:type="dcterms:W3CDTF">2012-09-27T10:40:12Z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