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Default Extension="bin" ContentType="application/vnd.openxmlformats-officedocument.oleObject"/>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84" r:id="rId1"/>
  </p:sldMasterIdLst>
  <p:notesMasterIdLst>
    <p:notesMasterId r:id="rId13"/>
  </p:notesMasterIdLst>
  <p:sldIdLst>
    <p:sldId id="256" r:id="rId2"/>
    <p:sldId id="258" r:id="rId3"/>
    <p:sldId id="259" r:id="rId4"/>
    <p:sldId id="260" r:id="rId5"/>
    <p:sldId id="262" r:id="rId6"/>
    <p:sldId id="263" r:id="rId7"/>
    <p:sldId id="261" r:id="rId8"/>
    <p:sldId id="266" r:id="rId9"/>
    <p:sldId id="257" r:id="rId10"/>
    <p:sldId id="264" r:id="rId11"/>
    <p:sldId id="265" r:id="rId12"/>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Lucida Grande" pitchFamily="84" charset="0"/>
        <a:ea typeface="ヒラギノ角ゴ Pro W3" pitchFamily="-106" charset="-128"/>
        <a:cs typeface="+mn-cs"/>
      </a:defRPr>
    </a:lvl1pPr>
    <a:lvl2pPr marL="457200" algn="l" rtl="0" fontAlgn="base">
      <a:spcBef>
        <a:spcPct val="0"/>
      </a:spcBef>
      <a:spcAft>
        <a:spcPct val="0"/>
      </a:spcAft>
      <a:defRPr sz="2400" kern="1200">
        <a:solidFill>
          <a:schemeClr val="tx1"/>
        </a:solidFill>
        <a:latin typeface="Lucida Grande" pitchFamily="84" charset="0"/>
        <a:ea typeface="ヒラギノ角ゴ Pro W3" pitchFamily="-106" charset="-128"/>
        <a:cs typeface="+mn-cs"/>
      </a:defRPr>
    </a:lvl2pPr>
    <a:lvl3pPr marL="914400" algn="l" rtl="0" fontAlgn="base">
      <a:spcBef>
        <a:spcPct val="0"/>
      </a:spcBef>
      <a:spcAft>
        <a:spcPct val="0"/>
      </a:spcAft>
      <a:defRPr sz="2400" kern="1200">
        <a:solidFill>
          <a:schemeClr val="tx1"/>
        </a:solidFill>
        <a:latin typeface="Lucida Grande" pitchFamily="84" charset="0"/>
        <a:ea typeface="ヒラギノ角ゴ Pro W3" pitchFamily="-106" charset="-128"/>
        <a:cs typeface="+mn-cs"/>
      </a:defRPr>
    </a:lvl3pPr>
    <a:lvl4pPr marL="1371600" algn="l" rtl="0" fontAlgn="base">
      <a:spcBef>
        <a:spcPct val="0"/>
      </a:spcBef>
      <a:spcAft>
        <a:spcPct val="0"/>
      </a:spcAft>
      <a:defRPr sz="2400" kern="1200">
        <a:solidFill>
          <a:schemeClr val="tx1"/>
        </a:solidFill>
        <a:latin typeface="Lucida Grande" pitchFamily="84" charset="0"/>
        <a:ea typeface="ヒラギノ角ゴ Pro W3" pitchFamily="-106" charset="-128"/>
        <a:cs typeface="+mn-cs"/>
      </a:defRPr>
    </a:lvl4pPr>
    <a:lvl5pPr marL="1828800" algn="l" rtl="0" fontAlgn="base">
      <a:spcBef>
        <a:spcPct val="0"/>
      </a:spcBef>
      <a:spcAft>
        <a:spcPct val="0"/>
      </a:spcAft>
      <a:defRPr sz="2400" kern="1200">
        <a:solidFill>
          <a:schemeClr val="tx1"/>
        </a:solidFill>
        <a:latin typeface="Lucida Grande" pitchFamily="84" charset="0"/>
        <a:ea typeface="ヒラギノ角ゴ Pro W3" pitchFamily="-106" charset="-128"/>
        <a:cs typeface="+mn-cs"/>
      </a:defRPr>
    </a:lvl5pPr>
    <a:lvl6pPr marL="2286000" algn="l" defTabSz="914400" rtl="0" eaLnBrk="1" latinLnBrk="0" hangingPunct="1">
      <a:defRPr sz="2400" kern="1200">
        <a:solidFill>
          <a:schemeClr val="tx1"/>
        </a:solidFill>
        <a:latin typeface="Lucida Grande" pitchFamily="84" charset="0"/>
        <a:ea typeface="ヒラギノ角ゴ Pro W3" pitchFamily="-106" charset="-128"/>
        <a:cs typeface="+mn-cs"/>
      </a:defRPr>
    </a:lvl6pPr>
    <a:lvl7pPr marL="2743200" algn="l" defTabSz="914400" rtl="0" eaLnBrk="1" latinLnBrk="0" hangingPunct="1">
      <a:defRPr sz="2400" kern="1200">
        <a:solidFill>
          <a:schemeClr val="tx1"/>
        </a:solidFill>
        <a:latin typeface="Lucida Grande" pitchFamily="84" charset="0"/>
        <a:ea typeface="ヒラギノ角ゴ Pro W3" pitchFamily="-106" charset="-128"/>
        <a:cs typeface="+mn-cs"/>
      </a:defRPr>
    </a:lvl7pPr>
    <a:lvl8pPr marL="3200400" algn="l" defTabSz="914400" rtl="0" eaLnBrk="1" latinLnBrk="0" hangingPunct="1">
      <a:defRPr sz="2400" kern="1200">
        <a:solidFill>
          <a:schemeClr val="tx1"/>
        </a:solidFill>
        <a:latin typeface="Lucida Grande" pitchFamily="84" charset="0"/>
        <a:ea typeface="ヒラギノ角ゴ Pro W3" pitchFamily="-106" charset="-128"/>
        <a:cs typeface="+mn-cs"/>
      </a:defRPr>
    </a:lvl8pPr>
    <a:lvl9pPr marL="3657600" algn="l" defTabSz="914400" rtl="0" eaLnBrk="1" latinLnBrk="0" hangingPunct="1">
      <a:defRPr sz="2400" kern="1200">
        <a:solidFill>
          <a:schemeClr val="tx1"/>
        </a:solidFill>
        <a:latin typeface="Lucida Grande" pitchFamily="84" charset="0"/>
        <a:ea typeface="ヒラギノ角ゴ Pro W3" pitchFamily="-106"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66"/>
    <a:srgbClr val="FFFF99"/>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565" autoAdjust="0"/>
    <p:restoredTop sz="91304" autoAdjust="0"/>
  </p:normalViewPr>
  <p:slideViewPr>
    <p:cSldViewPr>
      <p:cViewPr>
        <p:scale>
          <a:sx n="60" d="100"/>
          <a:sy n="60" d="100"/>
        </p:scale>
        <p:origin x="-1050" y="-126"/>
      </p:cViewPr>
      <p:guideLst>
        <p:guide orient="horz" pos="2160"/>
        <p:guide pos="2880"/>
      </p:guideLst>
    </p:cSldViewPr>
  </p:slideViewPr>
  <p:outlineViewPr>
    <p:cViewPr>
      <p:scale>
        <a:sx n="33" d="100"/>
        <a:sy n="33" d="100"/>
      </p:scale>
      <p:origin x="0" y="14088"/>
    </p:cViewPr>
  </p:outlineViewPr>
  <p:notesTextViewPr>
    <p:cViewPr>
      <p:scale>
        <a:sx n="100" d="100"/>
        <a:sy n="100" d="100"/>
      </p:scale>
      <p:origin x="0" y="0"/>
    </p:cViewPr>
  </p:notesTextViewPr>
  <p:sorterViewPr>
    <p:cViewPr>
      <p:scale>
        <a:sx n="60" d="100"/>
        <a:sy n="60"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0" hangingPunct="0">
              <a:defRPr sz="1200">
                <a:latin typeface="Lucida Grande" pitchFamily="84" charset="0"/>
                <a:ea typeface="ヒラギノ角ゴ Pro W3" pitchFamily="84" charset="-128"/>
                <a:cs typeface="+mn-cs"/>
              </a:defRPr>
            </a:lvl1pPr>
          </a:lstStyle>
          <a:p>
            <a:pPr>
              <a:defRPr/>
            </a:pPr>
            <a:endParaRPr lang="en-US"/>
          </a:p>
        </p:txBody>
      </p:sp>
      <p:sp>
        <p:nvSpPr>
          <p:cNvPr id="3075"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0" hangingPunct="0">
              <a:defRPr sz="1200">
                <a:latin typeface="Lucida Grande" pitchFamily="84" charset="0"/>
                <a:ea typeface="ヒラギノ角ゴ Pro W3" pitchFamily="84" charset="-128"/>
                <a:cs typeface="+mn-cs"/>
              </a:defRPr>
            </a:lvl1pPr>
          </a:lstStyle>
          <a:p>
            <a:pPr>
              <a:defRPr/>
            </a:pPr>
            <a:endParaRPr lang="en-US"/>
          </a:p>
        </p:txBody>
      </p:sp>
      <p:sp>
        <p:nvSpPr>
          <p:cNvPr id="13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eaLnBrk="0" hangingPunct="0">
              <a:defRPr sz="1200">
                <a:latin typeface="Lucida Grande" pitchFamily="84" charset="0"/>
                <a:ea typeface="ヒラギノ角ゴ Pro W3" pitchFamily="84" charset="-128"/>
                <a:cs typeface="+mn-cs"/>
              </a:defRPr>
            </a:lvl1pPr>
          </a:lstStyle>
          <a:p>
            <a:pPr>
              <a:defRPr/>
            </a:pPr>
            <a:endParaRPr lang="en-US"/>
          </a:p>
        </p:txBody>
      </p:sp>
      <p:sp>
        <p:nvSpPr>
          <p:cNvPr id="307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eaLnBrk="0" hangingPunct="0">
              <a:defRPr sz="1200">
                <a:latin typeface="Lucida Grande" pitchFamily="84" charset="0"/>
                <a:ea typeface="ヒラギノ角ゴ Pro W3" pitchFamily="84" charset="-128"/>
                <a:cs typeface="+mn-cs"/>
              </a:defRPr>
            </a:lvl1pPr>
          </a:lstStyle>
          <a:p>
            <a:pPr>
              <a:defRPr/>
            </a:pPr>
            <a:fld id="{BA07349E-3C66-47B7-A9D9-A9629590C8C5}"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Lucida Grande" pitchFamily="84" charset="0"/>
        <a:ea typeface="ヒラギノ角ゴ Pro W3" pitchFamily="84" charset="-128"/>
        <a:cs typeface="ヒラギノ角ゴ Pro W3"/>
      </a:defRPr>
    </a:lvl1pPr>
    <a:lvl2pPr marL="457200" algn="l" rtl="0" eaLnBrk="0" fontAlgn="base" hangingPunct="0">
      <a:spcBef>
        <a:spcPct val="30000"/>
      </a:spcBef>
      <a:spcAft>
        <a:spcPct val="0"/>
      </a:spcAft>
      <a:defRPr sz="1200" kern="1200">
        <a:solidFill>
          <a:schemeClr val="tx1"/>
        </a:solidFill>
        <a:latin typeface="Lucida Grande" pitchFamily="84" charset="0"/>
        <a:ea typeface="ヒラギノ角ゴ Pro W3" pitchFamily="84" charset="-128"/>
        <a:cs typeface="ヒラギノ角ゴ Pro W3"/>
      </a:defRPr>
    </a:lvl2pPr>
    <a:lvl3pPr marL="914400" algn="l" rtl="0" eaLnBrk="0" fontAlgn="base" hangingPunct="0">
      <a:spcBef>
        <a:spcPct val="30000"/>
      </a:spcBef>
      <a:spcAft>
        <a:spcPct val="0"/>
      </a:spcAft>
      <a:defRPr sz="1200" kern="1200">
        <a:solidFill>
          <a:schemeClr val="tx1"/>
        </a:solidFill>
        <a:latin typeface="Lucida Grande" pitchFamily="84" charset="0"/>
        <a:ea typeface="ヒラギノ角ゴ Pro W3" pitchFamily="84" charset="-128"/>
        <a:cs typeface="ヒラギノ角ゴ Pro W3"/>
      </a:defRPr>
    </a:lvl3pPr>
    <a:lvl4pPr marL="1371600" algn="l" rtl="0" eaLnBrk="0" fontAlgn="base" hangingPunct="0">
      <a:spcBef>
        <a:spcPct val="30000"/>
      </a:spcBef>
      <a:spcAft>
        <a:spcPct val="0"/>
      </a:spcAft>
      <a:defRPr sz="1200" kern="1200">
        <a:solidFill>
          <a:schemeClr val="tx1"/>
        </a:solidFill>
        <a:latin typeface="Lucida Grande" pitchFamily="84" charset="0"/>
        <a:ea typeface="ヒラギノ角ゴ Pro W3" pitchFamily="84" charset="-128"/>
        <a:cs typeface="ヒラギノ角ゴ Pro W3"/>
      </a:defRPr>
    </a:lvl4pPr>
    <a:lvl5pPr marL="1828800" algn="l" rtl="0" eaLnBrk="0" fontAlgn="base" hangingPunct="0">
      <a:spcBef>
        <a:spcPct val="30000"/>
      </a:spcBef>
      <a:spcAft>
        <a:spcPct val="0"/>
      </a:spcAft>
      <a:defRPr sz="1200" kern="1200">
        <a:solidFill>
          <a:schemeClr val="tx1"/>
        </a:solidFill>
        <a:latin typeface="Lucida Grande" pitchFamily="84" charset="0"/>
        <a:ea typeface="ヒラギノ角ゴ Pro W3" pitchFamily="84" charset="-128"/>
        <a:cs typeface="ヒラギノ角ゴ Pro W3"/>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4290"/>
            <a:ext cx="7772400" cy="1470025"/>
          </a:xfrm>
        </p:spPr>
        <p:txBody>
          <a:bodyPr/>
          <a:lstStyle/>
          <a:p>
            <a:r>
              <a:rPr lang="en-US" smtClean="0"/>
              <a:t>Click to edit Master title style</a:t>
            </a:r>
            <a:endParaRPr lang="en-US" dirty="0"/>
          </a:p>
        </p:txBody>
      </p:sp>
      <p:sp>
        <p:nvSpPr>
          <p:cNvPr id="3" name="Subtitle 2"/>
          <p:cNvSpPr>
            <a:spLocks noGrp="1"/>
          </p:cNvSpPr>
          <p:nvPr>
            <p:ph type="subTitle" idx="1"/>
          </p:nvPr>
        </p:nvSpPr>
        <p:spPr>
          <a:xfrm>
            <a:off x="1371600" y="1970065"/>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685800" y="1557338"/>
            <a:ext cx="7772400" cy="38004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2786047"/>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1285860"/>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557338"/>
            <a:ext cx="3810000" cy="451486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557338"/>
            <a:ext cx="3810000" cy="38004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89733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18295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08477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8514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071942"/>
            <a:ext cx="5486400" cy="566738"/>
          </a:xfrm>
        </p:spPr>
        <p:txBody>
          <a:bodyPr anchor="b"/>
          <a:lstStyle>
            <a:lvl1pPr algn="l">
              <a:defRPr sz="2000" b="1"/>
            </a:lvl1pPr>
          </a:lstStyle>
          <a:p>
            <a:r>
              <a:rPr lang="en-US" smtClean="0"/>
              <a:t>Click to edit Master title style</a:t>
            </a:r>
            <a:endParaRPr lang="en-US" dirty="0"/>
          </a:p>
        </p:txBody>
      </p:sp>
      <p:sp>
        <p:nvSpPr>
          <p:cNvPr id="3" name="Picture Placeholder 2"/>
          <p:cNvSpPr>
            <a:spLocks noGrp="1"/>
          </p:cNvSpPr>
          <p:nvPr>
            <p:ph type="pic" idx="1"/>
          </p:nvPr>
        </p:nvSpPr>
        <p:spPr>
          <a:xfrm>
            <a:off x="1792288" y="612775"/>
            <a:ext cx="5486400" cy="345916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4638680"/>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685800" y="333375"/>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Rectangle 3"/>
          <p:cNvSpPr>
            <a:spLocks noGrp="1" noChangeArrowheads="1"/>
          </p:cNvSpPr>
          <p:nvPr>
            <p:ph type="body" idx="1"/>
          </p:nvPr>
        </p:nvSpPr>
        <p:spPr bwMode="auto">
          <a:xfrm>
            <a:off x="685800" y="1557338"/>
            <a:ext cx="7772400" cy="45386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pic>
        <p:nvPicPr>
          <p:cNvPr id="2052" name="Picture 7" descr="STFC_PowerPoint_STFC_bottomright.png"/>
          <p:cNvPicPr>
            <a:picLocks noChangeAspect="1"/>
          </p:cNvPicPr>
          <p:nvPr/>
        </p:nvPicPr>
        <p:blipFill>
          <a:blip r:embed="rId11" cstate="print"/>
          <a:srcRect/>
          <a:stretch>
            <a:fillRect/>
          </a:stretch>
        </p:blipFill>
        <p:spPr bwMode="auto">
          <a:xfrm>
            <a:off x="1697038" y="5321300"/>
            <a:ext cx="7446962" cy="1536700"/>
          </a:xfrm>
          <a:prstGeom prst="rect">
            <a:avLst/>
          </a:prstGeom>
          <a:noFill/>
          <a:ln w="9525">
            <a:noFill/>
            <a:miter lim="800000"/>
            <a:headEnd/>
            <a:tailEnd/>
          </a:ln>
        </p:spPr>
      </p:pic>
      <p:pic>
        <p:nvPicPr>
          <p:cNvPr id="20482" name="Picture 2" descr="Logo"/>
          <p:cNvPicPr>
            <a:picLocks noChangeAspect="1" noChangeArrowheads="1"/>
          </p:cNvPicPr>
          <p:nvPr userDrawn="1"/>
        </p:nvPicPr>
        <p:blipFill>
          <a:blip r:embed="rId12" cstate="print"/>
          <a:srcRect/>
          <a:stretch>
            <a:fillRect/>
          </a:stretch>
        </p:blipFill>
        <p:spPr bwMode="auto">
          <a:xfrm>
            <a:off x="8100392" y="188640"/>
            <a:ext cx="864096" cy="601586"/>
          </a:xfrm>
          <a:prstGeom prst="rect">
            <a:avLst/>
          </a:prstGeom>
          <a:noFill/>
        </p:spPr>
      </p:pic>
    </p:spTree>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Lst>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Corisande" pitchFamily="2" charset="0"/>
          <a:ea typeface="ヒラギノ角ゴ Pro W3" pitchFamily="84" charset="-128"/>
        </a:defRPr>
      </a:lvl2pPr>
      <a:lvl3pPr algn="ctr" rtl="0" eaLnBrk="1" fontAlgn="base" hangingPunct="1">
        <a:spcBef>
          <a:spcPct val="0"/>
        </a:spcBef>
        <a:spcAft>
          <a:spcPct val="0"/>
        </a:spcAft>
        <a:defRPr sz="4400">
          <a:solidFill>
            <a:schemeClr val="tx2"/>
          </a:solidFill>
          <a:latin typeface="Corisande" pitchFamily="2" charset="0"/>
          <a:ea typeface="ヒラギノ角ゴ Pro W3" pitchFamily="84" charset="-128"/>
        </a:defRPr>
      </a:lvl3pPr>
      <a:lvl4pPr algn="ctr" rtl="0" eaLnBrk="1" fontAlgn="base" hangingPunct="1">
        <a:spcBef>
          <a:spcPct val="0"/>
        </a:spcBef>
        <a:spcAft>
          <a:spcPct val="0"/>
        </a:spcAft>
        <a:defRPr sz="4400">
          <a:solidFill>
            <a:schemeClr val="tx2"/>
          </a:solidFill>
          <a:latin typeface="Corisande" pitchFamily="2" charset="0"/>
          <a:ea typeface="ヒラギノ角ゴ Pro W3" pitchFamily="84" charset="-128"/>
        </a:defRPr>
      </a:lvl4pPr>
      <a:lvl5pPr algn="ctr" rtl="0" eaLnBrk="1" fontAlgn="base" hangingPunct="1">
        <a:spcBef>
          <a:spcPct val="0"/>
        </a:spcBef>
        <a:spcAft>
          <a:spcPct val="0"/>
        </a:spcAft>
        <a:defRPr sz="4400">
          <a:solidFill>
            <a:schemeClr val="tx2"/>
          </a:solidFill>
          <a:latin typeface="Corisande" pitchFamily="2" charset="0"/>
          <a:ea typeface="ヒラギノ角ゴ Pro W3" pitchFamily="84" charset="-128"/>
        </a:defRPr>
      </a:lvl5pPr>
      <a:lvl6pPr marL="457200" algn="ctr" rtl="0" eaLnBrk="1" fontAlgn="base" hangingPunct="1">
        <a:spcBef>
          <a:spcPct val="0"/>
        </a:spcBef>
        <a:spcAft>
          <a:spcPct val="0"/>
        </a:spcAft>
        <a:defRPr sz="4400">
          <a:solidFill>
            <a:schemeClr val="tx2"/>
          </a:solidFill>
          <a:latin typeface="Lucida Grande" pitchFamily="84" charset="0"/>
          <a:ea typeface="ヒラギノ角ゴ Pro W3" pitchFamily="84" charset="-128"/>
        </a:defRPr>
      </a:lvl6pPr>
      <a:lvl7pPr marL="914400" algn="ctr" rtl="0" eaLnBrk="1" fontAlgn="base" hangingPunct="1">
        <a:spcBef>
          <a:spcPct val="0"/>
        </a:spcBef>
        <a:spcAft>
          <a:spcPct val="0"/>
        </a:spcAft>
        <a:defRPr sz="4400">
          <a:solidFill>
            <a:schemeClr val="tx2"/>
          </a:solidFill>
          <a:latin typeface="Lucida Grande" pitchFamily="84" charset="0"/>
          <a:ea typeface="ヒラギノ角ゴ Pro W3" pitchFamily="84" charset="-128"/>
        </a:defRPr>
      </a:lvl7pPr>
      <a:lvl8pPr marL="1371600" algn="ctr" rtl="0" eaLnBrk="1" fontAlgn="base" hangingPunct="1">
        <a:spcBef>
          <a:spcPct val="0"/>
        </a:spcBef>
        <a:spcAft>
          <a:spcPct val="0"/>
        </a:spcAft>
        <a:defRPr sz="4400">
          <a:solidFill>
            <a:schemeClr val="tx2"/>
          </a:solidFill>
          <a:latin typeface="Lucida Grande" pitchFamily="84" charset="0"/>
          <a:ea typeface="ヒラギノ角ゴ Pro W3" pitchFamily="84" charset="-128"/>
        </a:defRPr>
      </a:lvl8pPr>
      <a:lvl9pPr marL="1828800" algn="ctr" rtl="0" eaLnBrk="1" fontAlgn="base" hangingPunct="1">
        <a:spcBef>
          <a:spcPct val="0"/>
        </a:spcBef>
        <a:spcAft>
          <a:spcPct val="0"/>
        </a:spcAft>
        <a:defRPr sz="4400">
          <a:solidFill>
            <a:schemeClr val="tx2"/>
          </a:solidFill>
          <a:latin typeface="Lucida Grande" pitchFamily="84" charset="0"/>
          <a:ea typeface="ヒラギノ角ゴ Pro W3" pitchFamily="84" charset="-128"/>
        </a:defRPr>
      </a:lvl9pPr>
    </p:titleStyle>
    <p:bodyStyle>
      <a:lvl1pPr marL="342900" indent="-342900" algn="l" rtl="0" eaLnBrk="1" fontAlgn="base" hangingPunct="1">
        <a:spcBef>
          <a:spcPct val="20000"/>
        </a:spcBef>
        <a:spcAft>
          <a:spcPct val="0"/>
        </a:spcAft>
        <a:buChar char="•"/>
        <a:defRPr sz="3200" baseline="0">
          <a:solidFill>
            <a:schemeClr val="tx1"/>
          </a:solidFill>
          <a:latin typeface="Arial" pitchFamily="34" charset="0"/>
          <a:ea typeface="+mn-ea"/>
          <a:cs typeface="+mn-cs"/>
        </a:defRPr>
      </a:lvl1pPr>
      <a:lvl2pPr marL="742950" indent="-285750" algn="l" rtl="0" eaLnBrk="1" fontAlgn="base" hangingPunct="1">
        <a:spcBef>
          <a:spcPct val="20000"/>
        </a:spcBef>
        <a:spcAft>
          <a:spcPct val="0"/>
        </a:spcAft>
        <a:buChar char="–"/>
        <a:defRPr sz="2800" baseline="0">
          <a:solidFill>
            <a:schemeClr val="accent2"/>
          </a:solidFill>
          <a:latin typeface="+mn-lt"/>
          <a:ea typeface="+mn-ea"/>
        </a:defRPr>
      </a:lvl2pPr>
      <a:lvl3pPr marL="1143000" indent="-228600" algn="l" rtl="0" eaLnBrk="1" fontAlgn="base" hangingPunct="1">
        <a:spcBef>
          <a:spcPct val="20000"/>
        </a:spcBef>
        <a:spcAft>
          <a:spcPct val="0"/>
        </a:spcAft>
        <a:buChar char="•"/>
        <a:defRPr sz="2400" baseline="0">
          <a:solidFill>
            <a:schemeClr val="accent2"/>
          </a:solidFill>
          <a:latin typeface="+mn-lt"/>
          <a:ea typeface="+mn-ea"/>
        </a:defRPr>
      </a:lvl3pPr>
      <a:lvl4pPr marL="1600200" indent="-228600" algn="l" rtl="0" eaLnBrk="1" fontAlgn="base" hangingPunct="1">
        <a:spcBef>
          <a:spcPct val="20000"/>
        </a:spcBef>
        <a:spcAft>
          <a:spcPct val="0"/>
        </a:spcAft>
        <a:buChar char="–"/>
        <a:defRPr sz="2000" baseline="0">
          <a:solidFill>
            <a:schemeClr val="accent2"/>
          </a:solidFill>
          <a:latin typeface="+mn-lt"/>
          <a:ea typeface="+mn-ea"/>
        </a:defRPr>
      </a:lvl4pPr>
      <a:lvl5pPr marL="2057400" indent="-228600" algn="l" rtl="0" eaLnBrk="1" fontAlgn="base" hangingPunct="1">
        <a:spcBef>
          <a:spcPct val="20000"/>
        </a:spcBef>
        <a:spcAft>
          <a:spcPct val="0"/>
        </a:spcAft>
        <a:buChar char="»"/>
        <a:defRPr sz="2000" baseline="0">
          <a:solidFill>
            <a:schemeClr val="accent2"/>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code.google.com/p/icatproject/" TargetMode="External"/><Relationship Id="rId2" Type="http://schemas.openxmlformats.org/officeDocument/2006/relationships/hyperlink" Target="http://www.icatproject.org/" TargetMode="Externa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hyperlink" Target="mailto:icat-developers@googlegroups.com" TargetMode="External"/><Relationship Id="rId4" Type="http://schemas.openxmlformats.org/officeDocument/2006/relationships/hyperlink" Target="mailto:icatgroup@googlegroups.com" TargetMode="Externa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code.google.com/p/icatproject/" TargetMode="External"/><Relationship Id="rId2" Type="http://schemas.openxmlformats.org/officeDocument/2006/relationships/hyperlink" Target="http://www.icatproject.org/"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518815"/>
            <a:ext cx="7772400" cy="1470025"/>
          </a:xfrm>
        </p:spPr>
        <p:txBody>
          <a:bodyPr/>
          <a:lstStyle/>
          <a:p>
            <a:r>
              <a:rPr lang="en-GB" sz="4800" b="1" dirty="0" smtClean="0"/>
              <a:t>ICAT Workshop:</a:t>
            </a:r>
            <a:br>
              <a:rPr lang="en-GB" sz="4800" b="1" dirty="0" smtClean="0"/>
            </a:br>
            <a:r>
              <a:rPr lang="en-GB" sz="4800" b="1" dirty="0" smtClean="0"/>
              <a:t>Towards ICAT 4.3</a:t>
            </a:r>
            <a:endParaRPr lang="en-GB" sz="4800" b="1" dirty="0"/>
          </a:p>
        </p:txBody>
      </p:sp>
      <p:sp>
        <p:nvSpPr>
          <p:cNvPr id="5" name="Subtitle 4"/>
          <p:cNvSpPr>
            <a:spLocks noGrp="1"/>
          </p:cNvSpPr>
          <p:nvPr>
            <p:ph type="subTitle" idx="1"/>
          </p:nvPr>
        </p:nvSpPr>
        <p:spPr>
          <a:xfrm>
            <a:off x="1371600" y="3476600"/>
            <a:ext cx="6400800" cy="1752600"/>
          </a:xfrm>
        </p:spPr>
        <p:txBody>
          <a:bodyPr/>
          <a:lstStyle/>
          <a:p>
            <a:r>
              <a:rPr lang="en-GB" dirty="0" smtClean="0"/>
              <a:t>Brian </a:t>
            </a:r>
            <a:r>
              <a:rPr lang="en-GB" dirty="0" smtClean="0"/>
              <a:t>Matthews</a:t>
            </a:r>
            <a:endParaRPr lang="en-GB" dirty="0" smtClean="0"/>
          </a:p>
          <a:p>
            <a:endParaRPr lang="en-GB" dirty="0" smtClean="0"/>
          </a:p>
          <a:p>
            <a:r>
              <a:rPr lang="en-GB" dirty="0" smtClean="0"/>
              <a:t>Scientific Computing Department</a:t>
            </a:r>
          </a:p>
          <a:p>
            <a:endParaRPr lang="en-GB" dirty="0" smtClean="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7384"/>
            <a:ext cx="7772400" cy="720080"/>
          </a:xfrm>
        </p:spPr>
        <p:txBody>
          <a:bodyPr/>
          <a:lstStyle/>
          <a:p>
            <a:r>
              <a:rPr lang="en-GB" dirty="0" smtClean="0"/>
              <a:t>Down the line?</a:t>
            </a:r>
            <a:endParaRPr lang="en-GB" dirty="0"/>
          </a:p>
        </p:txBody>
      </p:sp>
      <p:sp>
        <p:nvSpPr>
          <p:cNvPr id="3" name="Content Placeholder 2"/>
          <p:cNvSpPr>
            <a:spLocks noGrp="1"/>
          </p:cNvSpPr>
          <p:nvPr>
            <p:ph idx="1"/>
          </p:nvPr>
        </p:nvSpPr>
        <p:spPr>
          <a:xfrm>
            <a:off x="251520" y="620688"/>
            <a:ext cx="8640960" cy="6120680"/>
          </a:xfrm>
        </p:spPr>
        <p:txBody>
          <a:bodyPr numCol="2">
            <a:normAutofit fontScale="55000" lnSpcReduction="20000"/>
          </a:bodyPr>
          <a:lstStyle/>
          <a:p>
            <a:r>
              <a:rPr lang="en-GB" dirty="0" smtClean="0"/>
              <a:t>Controlled vocabulary;</a:t>
            </a:r>
          </a:p>
          <a:p>
            <a:pPr lvl="1"/>
            <a:r>
              <a:rPr lang="en-GB" dirty="0" smtClean="0"/>
              <a:t>For searching/reporting</a:t>
            </a:r>
          </a:p>
          <a:p>
            <a:pPr lvl="2"/>
            <a:r>
              <a:rPr lang="en-GB" dirty="0" smtClean="0"/>
              <a:t>keywords, facilities, instruments, techniques</a:t>
            </a:r>
          </a:p>
          <a:p>
            <a:pPr lvl="2"/>
            <a:r>
              <a:rPr lang="en-GB" dirty="0" smtClean="0"/>
              <a:t>parameters and parameter sets</a:t>
            </a:r>
          </a:p>
          <a:p>
            <a:pPr lvl="2"/>
            <a:r>
              <a:rPr lang="en-GB" dirty="0" smtClean="0"/>
              <a:t>samples</a:t>
            </a:r>
          </a:p>
          <a:p>
            <a:r>
              <a:rPr lang="en-GB" dirty="0" smtClean="0"/>
              <a:t>Standard </a:t>
            </a:r>
          </a:p>
          <a:p>
            <a:pPr lvl="1"/>
            <a:r>
              <a:rPr lang="en-GB" dirty="0" smtClean="0"/>
              <a:t>Dataset types</a:t>
            </a:r>
          </a:p>
          <a:p>
            <a:pPr lvl="1"/>
            <a:r>
              <a:rPr lang="en-GB" dirty="0" smtClean="0"/>
              <a:t>Investigation types</a:t>
            </a:r>
          </a:p>
          <a:p>
            <a:pPr lvl="1"/>
            <a:r>
              <a:rPr lang="en-GB" dirty="0" err="1" smtClean="0"/>
              <a:t>Datafile</a:t>
            </a:r>
            <a:r>
              <a:rPr lang="en-GB" dirty="0" smtClean="0"/>
              <a:t> formats (mime-types)</a:t>
            </a:r>
          </a:p>
          <a:p>
            <a:pPr lvl="1"/>
            <a:r>
              <a:rPr lang="en-GB" dirty="0" smtClean="0"/>
              <a:t>Groups and their rules ( Admin, data </a:t>
            </a:r>
            <a:r>
              <a:rPr lang="en-GB" dirty="0" err="1" smtClean="0"/>
              <a:t>ingestors</a:t>
            </a:r>
            <a:r>
              <a:rPr lang="en-GB" dirty="0" smtClean="0"/>
              <a:t>, Instrument scientists …)</a:t>
            </a:r>
          </a:p>
          <a:p>
            <a:pPr lvl="1"/>
            <a:endParaRPr lang="en-GB" dirty="0" smtClean="0"/>
          </a:p>
          <a:p>
            <a:r>
              <a:rPr lang="en-GB" dirty="0" smtClean="0"/>
              <a:t>Integration with frameworks</a:t>
            </a:r>
          </a:p>
          <a:p>
            <a:pPr lvl="1"/>
            <a:r>
              <a:rPr lang="en-GB" dirty="0" err="1" smtClean="0"/>
              <a:t>Mantid</a:t>
            </a:r>
            <a:r>
              <a:rPr lang="en-GB" dirty="0" smtClean="0"/>
              <a:t>, Dawn</a:t>
            </a:r>
          </a:p>
          <a:p>
            <a:pPr lvl="1"/>
            <a:r>
              <a:rPr lang="en-GB" dirty="0" smtClean="0"/>
              <a:t>Workflow Engine</a:t>
            </a:r>
          </a:p>
          <a:p>
            <a:pPr lvl="1"/>
            <a:r>
              <a:rPr lang="en-GB" dirty="0" smtClean="0"/>
              <a:t>Access to </a:t>
            </a:r>
            <a:r>
              <a:rPr lang="en-GB" dirty="0" err="1" smtClean="0"/>
              <a:t>PanSoft</a:t>
            </a:r>
            <a:r>
              <a:rPr lang="en-GB" dirty="0" smtClean="0"/>
              <a:t> software catalogue</a:t>
            </a:r>
          </a:p>
          <a:p>
            <a:pPr lvl="1"/>
            <a:endParaRPr lang="en-GB" dirty="0" smtClean="0"/>
          </a:p>
          <a:p>
            <a:r>
              <a:rPr lang="en-GB" dirty="0" smtClean="0"/>
              <a:t>Programming language bindings</a:t>
            </a:r>
          </a:p>
          <a:p>
            <a:pPr lvl="1"/>
            <a:r>
              <a:rPr lang="en-GB" dirty="0" smtClean="0"/>
              <a:t>Java, Python, ??</a:t>
            </a:r>
          </a:p>
          <a:p>
            <a:pPr lvl="1"/>
            <a:endParaRPr lang="en-GB" dirty="0" smtClean="0"/>
          </a:p>
          <a:p>
            <a:r>
              <a:rPr lang="en-GB" dirty="0" smtClean="0"/>
              <a:t>Extend the component architecture</a:t>
            </a:r>
          </a:p>
          <a:p>
            <a:pPr lvl="1"/>
            <a:r>
              <a:rPr lang="en-GB" dirty="0" smtClean="0"/>
              <a:t>Light-weight laboratory use</a:t>
            </a:r>
          </a:p>
          <a:p>
            <a:pPr lvl="1"/>
            <a:r>
              <a:rPr lang="en-GB" dirty="0" smtClean="0"/>
              <a:t>Simple web interface</a:t>
            </a:r>
          </a:p>
          <a:p>
            <a:pPr lvl="2"/>
            <a:r>
              <a:rPr lang="en-GB" dirty="0" smtClean="0"/>
              <a:t>ICE</a:t>
            </a:r>
          </a:p>
          <a:p>
            <a:pPr lvl="1"/>
            <a:r>
              <a:rPr lang="en-GB" dirty="0" smtClean="0"/>
              <a:t>Command Line</a:t>
            </a:r>
          </a:p>
          <a:p>
            <a:pPr lvl="1"/>
            <a:endParaRPr lang="en-GB" dirty="0" smtClean="0"/>
          </a:p>
          <a:p>
            <a:r>
              <a:rPr lang="en-GB" dirty="0" smtClean="0"/>
              <a:t>XML Ingest </a:t>
            </a:r>
          </a:p>
          <a:p>
            <a:endParaRPr lang="en-GB" dirty="0" smtClean="0"/>
          </a:p>
          <a:p>
            <a:r>
              <a:rPr lang="en-GB" dirty="0" smtClean="0"/>
              <a:t>Example data: script to set up with virtual data, Virtual machine</a:t>
            </a:r>
          </a:p>
          <a:p>
            <a:endParaRPr lang="en-GB" dirty="0" smtClean="0"/>
          </a:p>
          <a:p>
            <a:r>
              <a:rPr lang="en-GB" dirty="0" err="1" smtClean="0"/>
              <a:t>Screencast</a:t>
            </a:r>
            <a:r>
              <a:rPr lang="en-GB" dirty="0" smtClean="0"/>
              <a:t> of full installation</a:t>
            </a:r>
          </a:p>
          <a:p>
            <a:endParaRPr lang="en-GB" dirty="0" smtClean="0"/>
          </a:p>
          <a:p>
            <a:r>
              <a:rPr lang="en-GB" dirty="0" smtClean="0"/>
              <a:t>Linked Data </a:t>
            </a:r>
          </a:p>
          <a:p>
            <a:endParaRPr lang="en-GB" dirty="0" smtClean="0"/>
          </a:p>
          <a:p>
            <a:r>
              <a:rPr lang="en-GB" dirty="0" smtClean="0"/>
              <a:t>Notification and reporting examples</a:t>
            </a:r>
          </a:p>
          <a:p>
            <a:pPr>
              <a:buNone/>
            </a:pPr>
            <a:endParaRPr lang="en-GB" dirty="0" smtClean="0"/>
          </a:p>
          <a:p>
            <a:r>
              <a:rPr lang="en-GB" dirty="0" smtClean="0"/>
              <a:t>Handling more than one facility within one ICAT.</a:t>
            </a:r>
          </a:p>
          <a:p>
            <a:endParaRPr lang="en-GB" dirty="0" smtClean="0"/>
          </a:p>
          <a:p>
            <a:r>
              <a:rPr lang="en-GB" dirty="0" smtClean="0"/>
              <a:t>Common data server interface (IDS2)</a:t>
            </a:r>
          </a:p>
          <a:p>
            <a:pPr lvl="1"/>
            <a:r>
              <a:rPr lang="en-GB" dirty="0" smtClean="0"/>
              <a:t>Managing large files</a:t>
            </a:r>
          </a:p>
          <a:p>
            <a:pPr lvl="1"/>
            <a:r>
              <a:rPr lang="en-GB" dirty="0" smtClean="0"/>
              <a:t>Handing off to a suitable protocol.</a:t>
            </a:r>
          </a:p>
          <a:p>
            <a:endParaRPr lang="en-GB" dirty="0" smtClean="0"/>
          </a:p>
          <a:p>
            <a:endParaRPr lang="en-GB" dirty="0" smtClean="0"/>
          </a:p>
          <a:p>
            <a:pPr>
              <a:buNone/>
            </a:pPr>
            <a:endParaRPr lang="en-GB"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Feedback </a:t>
            </a:r>
            <a:endParaRPr lang="en-GB" dirty="0"/>
          </a:p>
        </p:txBody>
      </p:sp>
      <p:sp>
        <p:nvSpPr>
          <p:cNvPr id="3" name="Content Placeholder 2"/>
          <p:cNvSpPr>
            <a:spLocks noGrp="1"/>
          </p:cNvSpPr>
          <p:nvPr>
            <p:ph idx="1"/>
          </p:nvPr>
        </p:nvSpPr>
        <p:spPr>
          <a:xfrm>
            <a:off x="685800" y="1988840"/>
            <a:ext cx="7772400" cy="2360874"/>
          </a:xfrm>
        </p:spPr>
        <p:txBody>
          <a:bodyPr/>
          <a:lstStyle/>
          <a:p>
            <a:r>
              <a:rPr lang="en-GB" dirty="0" smtClean="0"/>
              <a:t>What would you like to see?</a:t>
            </a:r>
          </a:p>
          <a:p>
            <a:r>
              <a:rPr lang="en-GB" dirty="0" smtClean="0"/>
              <a:t>What can you contribute?</a:t>
            </a:r>
          </a:p>
          <a:p>
            <a:endParaRPr lang="en-GB" dirty="0" smtClean="0"/>
          </a:p>
          <a:p>
            <a:pPr>
              <a:buNone/>
            </a:pPr>
            <a:endParaRPr lang="en-GB" dirty="0"/>
          </a:p>
        </p:txBody>
      </p:sp>
      <p:sp>
        <p:nvSpPr>
          <p:cNvPr id="4" name="Rectangle 3"/>
          <p:cNvSpPr/>
          <p:nvPr/>
        </p:nvSpPr>
        <p:spPr>
          <a:xfrm>
            <a:off x="0" y="3789040"/>
            <a:ext cx="6516216" cy="2308324"/>
          </a:xfrm>
          <a:prstGeom prst="rect">
            <a:avLst/>
          </a:prstGeom>
        </p:spPr>
        <p:txBody>
          <a:bodyPr wrap="square">
            <a:spAutoFit/>
          </a:bodyPr>
          <a:lstStyle/>
          <a:p>
            <a:pPr lvl="1"/>
            <a:r>
              <a:rPr lang="en-GB" dirty="0" smtClean="0"/>
              <a:t>JOIN IN!</a:t>
            </a:r>
            <a:br>
              <a:rPr lang="en-GB" dirty="0" smtClean="0"/>
            </a:br>
            <a:r>
              <a:rPr lang="en-GB" dirty="0" smtClean="0"/>
              <a:t>	</a:t>
            </a:r>
            <a:r>
              <a:rPr lang="en-GB" dirty="0" smtClean="0">
                <a:hlinkClick r:id="rId2"/>
              </a:rPr>
              <a:t>http</a:t>
            </a:r>
            <a:r>
              <a:rPr lang="en-GB" dirty="0" smtClean="0">
                <a:hlinkClick r:id="rId2"/>
              </a:rPr>
              <a:t>://www.icatproject.org</a:t>
            </a:r>
            <a:r>
              <a:rPr lang="en-GB" dirty="0" smtClean="0">
                <a:hlinkClick r:id="rId2"/>
              </a:rPr>
              <a:t>/</a:t>
            </a:r>
            <a:r>
              <a:rPr lang="en-GB" dirty="0" smtClean="0"/>
              <a:t> </a:t>
            </a:r>
            <a:endParaRPr lang="en-GB" dirty="0" smtClean="0"/>
          </a:p>
          <a:p>
            <a:pPr lvl="1"/>
            <a:r>
              <a:rPr lang="en-GB" dirty="0" smtClean="0"/>
              <a:t>	</a:t>
            </a:r>
            <a:r>
              <a:rPr lang="en-GB" dirty="0" smtClean="0">
                <a:hlinkClick r:id="rId3"/>
              </a:rPr>
              <a:t>http</a:t>
            </a:r>
            <a:r>
              <a:rPr lang="en-GB" dirty="0" smtClean="0">
                <a:hlinkClick r:id="rId3"/>
              </a:rPr>
              <a:t>://code.google.com/p/icatproject</a:t>
            </a:r>
            <a:r>
              <a:rPr lang="en-GB" dirty="0" smtClean="0">
                <a:hlinkClick r:id="rId3"/>
              </a:rPr>
              <a:t>/</a:t>
            </a:r>
            <a:endParaRPr lang="en-GB" dirty="0" smtClean="0"/>
          </a:p>
          <a:p>
            <a:pPr lvl="1"/>
            <a:r>
              <a:rPr lang="en-GB" dirty="0" smtClean="0"/>
              <a:t> </a:t>
            </a:r>
            <a:r>
              <a:rPr lang="en-GB" dirty="0" smtClean="0"/>
              <a:t>     </a:t>
            </a:r>
            <a:r>
              <a:rPr lang="en-GB" dirty="0" smtClean="0">
                <a:hlinkClick r:id="rId4"/>
              </a:rPr>
              <a:t>icatgroup@googlegroups.com</a:t>
            </a:r>
            <a:endParaRPr lang="en-GB" dirty="0" smtClean="0"/>
          </a:p>
          <a:p>
            <a:pPr lvl="1"/>
            <a:r>
              <a:rPr lang="en-GB" dirty="0" smtClean="0"/>
              <a:t> </a:t>
            </a:r>
            <a:r>
              <a:rPr lang="en-GB" dirty="0" smtClean="0"/>
              <a:t>     </a:t>
            </a:r>
            <a:r>
              <a:rPr lang="en-GB" dirty="0" smtClean="0">
                <a:hlinkClick r:id="rId5"/>
              </a:rPr>
              <a:t>icat-developers@googlegroups.com</a:t>
            </a:r>
            <a:endParaRPr lang="en-GB" dirty="0" smtClean="0"/>
          </a:p>
          <a:p>
            <a:pPr lvl="1"/>
            <a:endParaRPr lang="en-GB" dirty="0" smtClean="0"/>
          </a:p>
        </p:txBody>
      </p:sp>
      <p:pic>
        <p:nvPicPr>
          <p:cNvPr id="21510" name="Picture 6" descr="https://encrypted-tbn1.gstatic.com/images?q=tbn:ANd9GcQfBF4hspHzWBT0t5op6BBtgOJdrXTk0fVhpaVhSO_cPnmXM4eXZA"/>
          <p:cNvPicPr>
            <a:picLocks noChangeAspect="1" noChangeArrowheads="1"/>
          </p:cNvPicPr>
          <p:nvPr/>
        </p:nvPicPr>
        <p:blipFill>
          <a:blip r:embed="rId6" cstate="print"/>
          <a:srcRect/>
          <a:stretch>
            <a:fillRect/>
          </a:stretch>
        </p:blipFill>
        <p:spPr bwMode="auto">
          <a:xfrm>
            <a:off x="323528" y="260648"/>
            <a:ext cx="2533650" cy="1809751"/>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792088"/>
          </a:xfrm>
        </p:spPr>
        <p:txBody>
          <a:bodyPr/>
          <a:lstStyle/>
          <a:p>
            <a:r>
              <a:rPr lang="en-GB" dirty="0" smtClean="0"/>
              <a:t>Evaluation Criteria</a:t>
            </a:r>
            <a:endParaRPr lang="en-GB" dirty="0"/>
          </a:p>
        </p:txBody>
      </p:sp>
      <p:sp>
        <p:nvSpPr>
          <p:cNvPr id="3" name="Content Placeholder 2"/>
          <p:cNvSpPr>
            <a:spLocks noGrp="1"/>
          </p:cNvSpPr>
          <p:nvPr>
            <p:ph idx="1"/>
          </p:nvPr>
        </p:nvSpPr>
        <p:spPr>
          <a:xfrm>
            <a:off x="457200" y="980728"/>
            <a:ext cx="8229600" cy="4525963"/>
          </a:xfrm>
        </p:spPr>
        <p:txBody>
          <a:bodyPr/>
          <a:lstStyle/>
          <a:p>
            <a:pPr marL="342900" marR="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it-IT" sz="3200" kern="1200" baseline="0" dirty="0" smtClean="0">
                <a:solidFill>
                  <a:schemeClr val="tx1"/>
                </a:solidFill>
                <a:latin typeface="+mn-lt"/>
                <a:ea typeface="+mn-ea"/>
                <a:cs typeface="+mn-cs"/>
              </a:rPr>
              <a:t>18 criteria for evaluating a data catalogue</a:t>
            </a:r>
          </a:p>
        </p:txBody>
      </p:sp>
      <p:sp>
        <p:nvSpPr>
          <p:cNvPr id="2560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graphicFrame>
        <p:nvGraphicFramePr>
          <p:cNvPr id="25601" name="Object 1"/>
          <p:cNvGraphicFramePr>
            <a:graphicFrameLocks noChangeAspect="1"/>
          </p:cNvGraphicFramePr>
          <p:nvPr/>
        </p:nvGraphicFramePr>
        <p:xfrm>
          <a:off x="789257" y="1700808"/>
          <a:ext cx="7233497" cy="4191372"/>
        </p:xfrm>
        <a:graphic>
          <a:graphicData uri="http://schemas.openxmlformats.org/presentationml/2006/ole">
            <p:oleObj spid="_x0000_s1026" name="Visio" r:id="rId3" imgW="7982698" imgH="4625232" progId="Visio.Drawing.11">
              <p:embed/>
            </p:oleObj>
          </a:graphicData>
        </a:graphic>
      </p:graphicFrame>
      <p:sp>
        <p:nvSpPr>
          <p:cNvPr id="21" name="TextBox 20"/>
          <p:cNvSpPr txBox="1"/>
          <p:nvPr/>
        </p:nvSpPr>
        <p:spPr>
          <a:xfrm>
            <a:off x="1115616" y="3429000"/>
            <a:ext cx="184731" cy="369332"/>
          </a:xfrm>
          <a:prstGeom prst="rect">
            <a:avLst/>
          </a:prstGeom>
          <a:noFill/>
        </p:spPr>
        <p:txBody>
          <a:bodyPr wrap="none" rtlCol="0">
            <a:spAutoFit/>
          </a:bodyPr>
          <a:lstStyle/>
          <a:p>
            <a:endParaRPr lang="en-GB"/>
          </a:p>
        </p:txBody>
      </p:sp>
      <p:sp>
        <p:nvSpPr>
          <p:cNvPr id="22" name="TextBox 21"/>
          <p:cNvSpPr txBox="1"/>
          <p:nvPr/>
        </p:nvSpPr>
        <p:spPr>
          <a:xfrm>
            <a:off x="755576" y="3501008"/>
            <a:ext cx="184731" cy="369332"/>
          </a:xfrm>
          <a:prstGeom prst="rect">
            <a:avLst/>
          </a:prstGeom>
          <a:noFill/>
        </p:spPr>
        <p:txBody>
          <a:bodyPr wrap="none" rtlCol="0">
            <a:spAutoFit/>
          </a:bodyPr>
          <a:lstStyle/>
          <a:p>
            <a:endParaRPr lang="en-GB"/>
          </a:p>
        </p:txBody>
      </p:sp>
      <p:grpSp>
        <p:nvGrpSpPr>
          <p:cNvPr id="4" name="Group 29"/>
          <p:cNvGrpSpPr/>
          <p:nvPr/>
        </p:nvGrpSpPr>
        <p:grpSpPr>
          <a:xfrm>
            <a:off x="4067944" y="4005064"/>
            <a:ext cx="4691470" cy="1944216"/>
            <a:chOff x="4067944" y="4005064"/>
            <a:chExt cx="4691470" cy="1944216"/>
          </a:xfrm>
        </p:grpSpPr>
        <p:sp>
          <p:nvSpPr>
            <p:cNvPr id="9" name="Oval 8"/>
            <p:cNvSpPr/>
            <p:nvPr/>
          </p:nvSpPr>
          <p:spPr>
            <a:xfrm>
              <a:off x="4067944" y="4005064"/>
              <a:ext cx="4464496" cy="1944216"/>
            </a:xfrm>
            <a:prstGeom prst="ellips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TextBox 22"/>
            <p:cNvSpPr txBox="1"/>
            <p:nvPr/>
          </p:nvSpPr>
          <p:spPr>
            <a:xfrm>
              <a:off x="7740352" y="4869160"/>
              <a:ext cx="1019062" cy="369332"/>
            </a:xfrm>
            <a:prstGeom prst="rect">
              <a:avLst/>
            </a:prstGeom>
            <a:noFill/>
          </p:spPr>
          <p:txBody>
            <a:bodyPr wrap="none" rtlCol="0">
              <a:spAutoFit/>
            </a:bodyPr>
            <a:lstStyle/>
            <a:p>
              <a:r>
                <a:rPr lang="en-GB" b="1" dirty="0" smtClean="0">
                  <a:solidFill>
                    <a:schemeClr val="accent3"/>
                  </a:solidFill>
                </a:rPr>
                <a:t>Platform</a:t>
              </a:r>
              <a:endParaRPr lang="en-GB" b="1" dirty="0">
                <a:solidFill>
                  <a:schemeClr val="accent3"/>
                </a:solidFill>
              </a:endParaRPr>
            </a:p>
          </p:txBody>
        </p:sp>
      </p:grpSp>
      <p:grpSp>
        <p:nvGrpSpPr>
          <p:cNvPr id="5" name="Group 30"/>
          <p:cNvGrpSpPr/>
          <p:nvPr/>
        </p:nvGrpSpPr>
        <p:grpSpPr>
          <a:xfrm>
            <a:off x="755576" y="5301208"/>
            <a:ext cx="3528392" cy="1161420"/>
            <a:chOff x="755576" y="5301208"/>
            <a:chExt cx="3528392" cy="1161420"/>
          </a:xfrm>
        </p:grpSpPr>
        <p:sp>
          <p:nvSpPr>
            <p:cNvPr id="14" name="Oval 13"/>
            <p:cNvSpPr/>
            <p:nvPr/>
          </p:nvSpPr>
          <p:spPr>
            <a:xfrm>
              <a:off x="755576" y="5301208"/>
              <a:ext cx="3528392" cy="79208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TextBox 23"/>
            <p:cNvSpPr txBox="1"/>
            <p:nvPr/>
          </p:nvSpPr>
          <p:spPr>
            <a:xfrm>
              <a:off x="2987824" y="6093296"/>
              <a:ext cx="899092" cy="369332"/>
            </a:xfrm>
            <a:prstGeom prst="rect">
              <a:avLst/>
            </a:prstGeom>
            <a:noFill/>
          </p:spPr>
          <p:txBody>
            <a:bodyPr wrap="none" rtlCol="0">
              <a:spAutoFit/>
            </a:bodyPr>
            <a:lstStyle/>
            <a:p>
              <a:r>
                <a:rPr lang="en-GB" b="1" dirty="0" smtClean="0">
                  <a:solidFill>
                    <a:srgbClr val="FF0000"/>
                  </a:solidFill>
                </a:rPr>
                <a:t>Policies</a:t>
              </a:r>
              <a:endParaRPr lang="en-GB" b="1" dirty="0">
                <a:solidFill>
                  <a:srgbClr val="FF0000"/>
                </a:solidFill>
              </a:endParaRPr>
            </a:p>
          </p:txBody>
        </p:sp>
      </p:grpSp>
      <p:grpSp>
        <p:nvGrpSpPr>
          <p:cNvPr id="10" name="Group 31"/>
          <p:cNvGrpSpPr/>
          <p:nvPr/>
        </p:nvGrpSpPr>
        <p:grpSpPr>
          <a:xfrm>
            <a:off x="323528" y="3645024"/>
            <a:ext cx="3816424" cy="1872208"/>
            <a:chOff x="323528" y="3645024"/>
            <a:chExt cx="3816424" cy="1872208"/>
          </a:xfrm>
        </p:grpSpPr>
        <p:sp>
          <p:nvSpPr>
            <p:cNvPr id="8" name="Oval 7"/>
            <p:cNvSpPr/>
            <p:nvPr/>
          </p:nvSpPr>
          <p:spPr>
            <a:xfrm>
              <a:off x="1115616" y="3789040"/>
              <a:ext cx="3024336" cy="1728192"/>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TextBox 24"/>
            <p:cNvSpPr txBox="1"/>
            <p:nvPr/>
          </p:nvSpPr>
          <p:spPr>
            <a:xfrm>
              <a:off x="323528" y="3645024"/>
              <a:ext cx="1471878" cy="369332"/>
            </a:xfrm>
            <a:prstGeom prst="rect">
              <a:avLst/>
            </a:prstGeom>
            <a:noFill/>
          </p:spPr>
          <p:txBody>
            <a:bodyPr wrap="none" rtlCol="0">
              <a:spAutoFit/>
            </a:bodyPr>
            <a:lstStyle/>
            <a:p>
              <a:r>
                <a:rPr lang="en-GB" b="1" dirty="0" smtClean="0">
                  <a:solidFill>
                    <a:schemeClr val="accent6"/>
                  </a:solidFill>
                </a:rPr>
                <a:t>Sustainability</a:t>
              </a:r>
              <a:endParaRPr lang="en-GB" b="1" dirty="0">
                <a:solidFill>
                  <a:schemeClr val="accent6"/>
                </a:solidFill>
              </a:endParaRPr>
            </a:p>
          </p:txBody>
        </p:sp>
      </p:grpSp>
      <p:grpSp>
        <p:nvGrpSpPr>
          <p:cNvPr id="11" name="Group 27"/>
          <p:cNvGrpSpPr/>
          <p:nvPr/>
        </p:nvGrpSpPr>
        <p:grpSpPr>
          <a:xfrm>
            <a:off x="2411760" y="2204864"/>
            <a:ext cx="4680520" cy="1728192"/>
            <a:chOff x="2411760" y="2204864"/>
            <a:chExt cx="4680520" cy="1728192"/>
          </a:xfrm>
        </p:grpSpPr>
        <p:sp>
          <p:nvSpPr>
            <p:cNvPr id="6" name="Oval 5"/>
            <p:cNvSpPr/>
            <p:nvPr/>
          </p:nvSpPr>
          <p:spPr>
            <a:xfrm>
              <a:off x="2411760" y="2204864"/>
              <a:ext cx="4680520" cy="172819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TextBox 25"/>
            <p:cNvSpPr txBox="1"/>
            <p:nvPr/>
          </p:nvSpPr>
          <p:spPr>
            <a:xfrm>
              <a:off x="2771800" y="2996952"/>
              <a:ext cx="1229439" cy="369332"/>
            </a:xfrm>
            <a:prstGeom prst="rect">
              <a:avLst/>
            </a:prstGeom>
            <a:noFill/>
          </p:spPr>
          <p:txBody>
            <a:bodyPr wrap="none" rtlCol="0">
              <a:spAutoFit/>
            </a:bodyPr>
            <a:lstStyle/>
            <a:p>
              <a:r>
                <a:rPr lang="en-GB" b="1" dirty="0" smtClean="0">
                  <a:solidFill>
                    <a:schemeClr val="tx2"/>
                  </a:solidFill>
                </a:rPr>
                <a:t>Interaction</a:t>
              </a:r>
              <a:endParaRPr lang="en-GB" b="1" dirty="0">
                <a:solidFill>
                  <a:schemeClr val="tx2"/>
                </a:solidFill>
              </a:endParaRPr>
            </a:p>
          </p:txBody>
        </p:sp>
      </p:grpSp>
      <p:grpSp>
        <p:nvGrpSpPr>
          <p:cNvPr id="12" name="Group 28"/>
          <p:cNvGrpSpPr/>
          <p:nvPr/>
        </p:nvGrpSpPr>
        <p:grpSpPr>
          <a:xfrm>
            <a:off x="6228184" y="1556792"/>
            <a:ext cx="2974991" cy="1377444"/>
            <a:chOff x="6228184" y="1556792"/>
            <a:chExt cx="2974991" cy="1377444"/>
          </a:xfrm>
        </p:grpSpPr>
        <p:sp>
          <p:nvSpPr>
            <p:cNvPr id="7" name="Oval 6"/>
            <p:cNvSpPr/>
            <p:nvPr/>
          </p:nvSpPr>
          <p:spPr>
            <a:xfrm>
              <a:off x="6228184" y="1556792"/>
              <a:ext cx="2016224" cy="1152128"/>
            </a:xfrm>
            <a:prstGeom prst="ellipse">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TextBox 26"/>
            <p:cNvSpPr txBox="1"/>
            <p:nvPr/>
          </p:nvSpPr>
          <p:spPr>
            <a:xfrm>
              <a:off x="7892752" y="2564904"/>
              <a:ext cx="1310423" cy="369332"/>
            </a:xfrm>
            <a:prstGeom prst="rect">
              <a:avLst/>
            </a:prstGeom>
            <a:noFill/>
          </p:spPr>
          <p:txBody>
            <a:bodyPr wrap="none" rtlCol="0">
              <a:spAutoFit/>
            </a:bodyPr>
            <a:lstStyle/>
            <a:p>
              <a:r>
                <a:rPr lang="en-GB" b="1" dirty="0" smtClean="0">
                  <a:solidFill>
                    <a:srgbClr val="00B0F0"/>
                  </a:solidFill>
                </a:rPr>
                <a:t>Cataloguing</a:t>
              </a:r>
              <a:endParaRPr lang="en-GB" b="1" dirty="0">
                <a:solidFill>
                  <a:srgbClr val="00B0F0"/>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ICAT Evaluation</a:t>
            </a:r>
            <a:endParaRPr lang="en-GB" dirty="0"/>
          </a:p>
        </p:txBody>
      </p:sp>
      <p:graphicFrame>
        <p:nvGraphicFramePr>
          <p:cNvPr id="4" name="Content Placeholder 3"/>
          <p:cNvGraphicFramePr>
            <a:graphicFrameLocks noGrp="1"/>
          </p:cNvGraphicFramePr>
          <p:nvPr>
            <p:ph idx="1"/>
          </p:nvPr>
        </p:nvGraphicFramePr>
        <p:xfrm>
          <a:off x="457200" y="1600200"/>
          <a:ext cx="8229600" cy="4671842"/>
        </p:xfrm>
        <a:graphic>
          <a:graphicData uri="http://schemas.openxmlformats.org/drawingml/2006/table">
            <a:tbl>
              <a:tblPr firstRow="1" bandRow="1">
                <a:tableStyleId>{5C22544A-7EE6-4342-B048-85BDC9FD1C3A}</a:tableStyleId>
              </a:tblPr>
              <a:tblGrid>
                <a:gridCol w="2242592"/>
                <a:gridCol w="5987008"/>
              </a:tblGrid>
              <a:tr h="492820">
                <a:tc>
                  <a:txBody>
                    <a:bodyPr/>
                    <a:lstStyle/>
                    <a:p>
                      <a:r>
                        <a:rPr lang="en-GB" dirty="0" smtClean="0"/>
                        <a:t>Criterion</a:t>
                      </a:r>
                      <a:endParaRPr lang="en-GB" dirty="0"/>
                    </a:p>
                  </a:txBody>
                  <a:tcPr/>
                </a:tc>
                <a:tc>
                  <a:txBody>
                    <a:bodyPr/>
                    <a:lstStyle/>
                    <a:p>
                      <a:r>
                        <a:rPr lang="en-GB" dirty="0" smtClean="0"/>
                        <a:t>Assessment</a:t>
                      </a:r>
                      <a:endParaRPr lang="en-GB" dirty="0"/>
                    </a:p>
                  </a:txBody>
                  <a:tcPr/>
                </a:tc>
              </a:tr>
              <a:tr h="512398">
                <a:tc>
                  <a:txBody>
                    <a:bodyPr/>
                    <a:lstStyle/>
                    <a:p>
                      <a:pPr algn="just">
                        <a:lnSpc>
                          <a:spcPct val="115000"/>
                        </a:lnSpc>
                        <a:spcAft>
                          <a:spcPts val="0"/>
                        </a:spcAft>
                      </a:pPr>
                      <a:r>
                        <a:rPr lang="en-US" sz="1400" b="1" dirty="0">
                          <a:latin typeface="Arial"/>
                          <a:ea typeface="Times New Roman"/>
                          <a:cs typeface="Times New Roman"/>
                        </a:rPr>
                        <a:t>Authentication System</a:t>
                      </a:r>
                      <a:endParaRPr lang="en-GB" sz="1400" dirty="0">
                        <a:latin typeface="Arial"/>
                        <a:ea typeface="Times New Roman"/>
                        <a:cs typeface="Times New Roman"/>
                      </a:endParaRPr>
                    </a:p>
                  </a:txBody>
                  <a:tcPr marL="68580" marR="68580" marT="0" marB="0"/>
                </a:tc>
                <a:tc>
                  <a:txBody>
                    <a:bodyPr/>
                    <a:lstStyle/>
                    <a:p>
                      <a:pPr algn="just">
                        <a:lnSpc>
                          <a:spcPct val="115000"/>
                        </a:lnSpc>
                        <a:spcAft>
                          <a:spcPts val="0"/>
                        </a:spcAft>
                      </a:pPr>
                      <a:r>
                        <a:rPr lang="en-US" sz="1400">
                          <a:latin typeface="Arial"/>
                          <a:ea typeface="Times New Roman"/>
                          <a:cs typeface="Times New Roman"/>
                        </a:rPr>
                        <a:t>The authentication system is a plug-in. A suitable one can be done for Umbrella. Searching across multiple ICAT instances is possible.</a:t>
                      </a:r>
                      <a:endParaRPr lang="en-GB" sz="1400">
                        <a:latin typeface="Arial"/>
                        <a:ea typeface="Times New Roman"/>
                        <a:cs typeface="Times New Roman"/>
                      </a:endParaRPr>
                    </a:p>
                  </a:txBody>
                  <a:tcPr marL="68580" marR="68580" marT="0" marB="0"/>
                </a:tc>
              </a:tr>
              <a:tr h="512398">
                <a:tc>
                  <a:txBody>
                    <a:bodyPr/>
                    <a:lstStyle/>
                    <a:p>
                      <a:pPr algn="just">
                        <a:lnSpc>
                          <a:spcPct val="115000"/>
                        </a:lnSpc>
                        <a:spcAft>
                          <a:spcPts val="0"/>
                        </a:spcAft>
                      </a:pPr>
                      <a:r>
                        <a:rPr lang="en-US" sz="1400" b="1">
                          <a:latin typeface="Arial"/>
                          <a:ea typeface="Times New Roman"/>
                          <a:cs typeface="Times New Roman"/>
                        </a:rPr>
                        <a:t>Metadata model</a:t>
                      </a:r>
                      <a:endParaRPr lang="en-GB" sz="1400">
                        <a:latin typeface="Arial"/>
                        <a:ea typeface="Times New Roman"/>
                        <a:cs typeface="Times New Roman"/>
                      </a:endParaRPr>
                    </a:p>
                  </a:txBody>
                  <a:tcPr marL="68580" marR="68580" marT="0" marB="0"/>
                </a:tc>
                <a:tc>
                  <a:txBody>
                    <a:bodyPr/>
                    <a:lstStyle/>
                    <a:p>
                      <a:pPr algn="just">
                        <a:lnSpc>
                          <a:spcPct val="115000"/>
                        </a:lnSpc>
                        <a:spcAft>
                          <a:spcPts val="0"/>
                        </a:spcAft>
                      </a:pPr>
                      <a:r>
                        <a:rPr lang="en-US" sz="1400">
                          <a:latin typeface="Arial"/>
                          <a:ea typeface="Times New Roman"/>
                          <a:cs typeface="Times New Roman"/>
                        </a:rPr>
                        <a:t>The current one was designed with x-ray and neutron experiments in mind (captures the “Beamtime” concept). NXarchive [ref. to later text] has been designed specifically for ICAT.</a:t>
                      </a:r>
                      <a:endParaRPr lang="en-GB" sz="1400">
                        <a:latin typeface="Arial"/>
                        <a:ea typeface="Times New Roman"/>
                        <a:cs typeface="Times New Roman"/>
                      </a:endParaRPr>
                    </a:p>
                  </a:txBody>
                  <a:tcPr marL="68580" marR="68580" marT="0" marB="0"/>
                </a:tc>
              </a:tr>
              <a:tr h="492820">
                <a:tc>
                  <a:txBody>
                    <a:bodyPr/>
                    <a:lstStyle/>
                    <a:p>
                      <a:pPr algn="just">
                        <a:lnSpc>
                          <a:spcPct val="115000"/>
                        </a:lnSpc>
                        <a:spcAft>
                          <a:spcPts val="0"/>
                        </a:spcAft>
                      </a:pPr>
                      <a:r>
                        <a:rPr lang="en-US" sz="1400" b="1">
                          <a:latin typeface="Arial"/>
                          <a:ea typeface="Times New Roman"/>
                          <a:cs typeface="Times New Roman"/>
                        </a:rPr>
                        <a:t>Querying/Searching methods</a:t>
                      </a:r>
                      <a:endParaRPr lang="en-GB" sz="1400">
                        <a:latin typeface="Arial"/>
                        <a:ea typeface="Times New Roman"/>
                        <a:cs typeface="Times New Roman"/>
                      </a:endParaRPr>
                    </a:p>
                  </a:txBody>
                  <a:tcPr marL="68580" marR="68580" marT="0" marB="0"/>
                </a:tc>
                <a:tc>
                  <a:txBody>
                    <a:bodyPr/>
                    <a:lstStyle/>
                    <a:p>
                      <a:pPr algn="just">
                        <a:lnSpc>
                          <a:spcPct val="115000"/>
                        </a:lnSpc>
                        <a:spcAft>
                          <a:spcPts val="0"/>
                        </a:spcAft>
                      </a:pPr>
                      <a:r>
                        <a:rPr lang="en-US" sz="1400">
                          <a:latin typeface="Arial"/>
                          <a:ea typeface="Times New Roman"/>
                          <a:cs typeface="Times New Roman"/>
                        </a:rPr>
                        <a:t>Permits keyword based searching. Free-text is supported too.</a:t>
                      </a:r>
                      <a:endParaRPr lang="en-GB" sz="1400">
                        <a:latin typeface="Arial"/>
                        <a:ea typeface="Times New Roman"/>
                        <a:cs typeface="Times New Roman"/>
                      </a:endParaRPr>
                    </a:p>
                  </a:txBody>
                  <a:tcPr marL="68580" marR="68580" marT="0" marB="0"/>
                </a:tc>
              </a:tr>
              <a:tr h="512398">
                <a:tc>
                  <a:txBody>
                    <a:bodyPr/>
                    <a:lstStyle/>
                    <a:p>
                      <a:pPr algn="just">
                        <a:lnSpc>
                          <a:spcPct val="115000"/>
                        </a:lnSpc>
                        <a:spcAft>
                          <a:spcPts val="0"/>
                        </a:spcAft>
                      </a:pPr>
                      <a:r>
                        <a:rPr lang="en-US" sz="1400" b="1" dirty="0">
                          <a:latin typeface="Arial"/>
                          <a:ea typeface="Times New Roman"/>
                          <a:cs typeface="Times New Roman"/>
                        </a:rPr>
                        <a:t>Software Requirements</a:t>
                      </a:r>
                      <a:endParaRPr lang="en-GB" sz="1400" dirty="0">
                        <a:latin typeface="Arial"/>
                        <a:ea typeface="Times New Roman"/>
                        <a:cs typeface="Times New Roman"/>
                      </a:endParaRPr>
                    </a:p>
                  </a:txBody>
                  <a:tcPr marL="68580" marR="68580" marT="0" marB="0"/>
                </a:tc>
                <a:tc>
                  <a:txBody>
                    <a:bodyPr/>
                    <a:lstStyle/>
                    <a:p>
                      <a:pPr algn="just">
                        <a:lnSpc>
                          <a:spcPct val="115000"/>
                        </a:lnSpc>
                        <a:spcAft>
                          <a:spcPts val="0"/>
                        </a:spcAft>
                      </a:pPr>
                      <a:r>
                        <a:rPr lang="en-US" sz="1400" dirty="0">
                          <a:latin typeface="Arial"/>
                          <a:ea typeface="Times New Roman"/>
                          <a:cs typeface="Times New Roman"/>
                        </a:rPr>
                        <a:t>Enterprise Java technologies and Oracle RDBMS. The latest version can be deployed on </a:t>
                      </a:r>
                      <a:r>
                        <a:rPr lang="en-US" sz="1400" dirty="0" err="1">
                          <a:latin typeface="Arial"/>
                          <a:ea typeface="Times New Roman"/>
                          <a:cs typeface="Times New Roman"/>
                        </a:rPr>
                        <a:t>MySQL</a:t>
                      </a:r>
                      <a:r>
                        <a:rPr lang="en-US" sz="1400" dirty="0">
                          <a:latin typeface="Arial"/>
                          <a:ea typeface="Times New Roman"/>
                          <a:cs typeface="Times New Roman"/>
                        </a:rPr>
                        <a:t> too as requested by a </a:t>
                      </a:r>
                      <a:r>
                        <a:rPr lang="en-US" sz="1400" dirty="0" err="1">
                          <a:latin typeface="Arial"/>
                          <a:ea typeface="Times New Roman"/>
                          <a:cs typeface="Times New Roman"/>
                        </a:rPr>
                        <a:t>PaNdata</a:t>
                      </a:r>
                      <a:r>
                        <a:rPr lang="en-US" sz="1400" dirty="0">
                          <a:latin typeface="Arial"/>
                          <a:ea typeface="Times New Roman"/>
                          <a:cs typeface="Times New Roman"/>
                        </a:rPr>
                        <a:t> member facility.</a:t>
                      </a:r>
                      <a:endParaRPr lang="en-GB" sz="1400" dirty="0">
                        <a:latin typeface="Arial"/>
                        <a:ea typeface="Times New Roman"/>
                        <a:cs typeface="Times New Roman"/>
                      </a:endParaRPr>
                    </a:p>
                  </a:txBody>
                  <a:tcPr marL="68580" marR="68580" marT="0" marB="0"/>
                </a:tc>
              </a:tr>
              <a:tr h="492820">
                <a:tc>
                  <a:txBody>
                    <a:bodyPr/>
                    <a:lstStyle/>
                    <a:p>
                      <a:pPr algn="just">
                        <a:lnSpc>
                          <a:spcPct val="115000"/>
                        </a:lnSpc>
                        <a:spcAft>
                          <a:spcPts val="0"/>
                        </a:spcAft>
                      </a:pPr>
                      <a:r>
                        <a:rPr lang="en-US" sz="1400" b="1">
                          <a:latin typeface="Arial"/>
                          <a:ea typeface="Times New Roman"/>
                          <a:cs typeface="Times New Roman"/>
                        </a:rPr>
                        <a:t>User Interaction</a:t>
                      </a:r>
                      <a:endParaRPr lang="en-GB" sz="1400">
                        <a:latin typeface="Arial"/>
                        <a:ea typeface="Times New Roman"/>
                        <a:cs typeface="Times New Roman"/>
                      </a:endParaRPr>
                    </a:p>
                  </a:txBody>
                  <a:tcPr marL="68580" marR="68580" marT="0" marB="0"/>
                </a:tc>
                <a:tc>
                  <a:txBody>
                    <a:bodyPr/>
                    <a:lstStyle/>
                    <a:p>
                      <a:pPr algn="just">
                        <a:lnSpc>
                          <a:spcPct val="115000"/>
                        </a:lnSpc>
                        <a:spcAft>
                          <a:spcPts val="0"/>
                        </a:spcAft>
                      </a:pPr>
                      <a:r>
                        <a:rPr lang="en-US" sz="1400">
                          <a:latin typeface="Arial"/>
                          <a:ea typeface="Times New Roman"/>
                          <a:cs typeface="Times New Roman"/>
                        </a:rPr>
                        <a:t>The ICAT project has produced an interactive web-frontend to the system (Topcat).</a:t>
                      </a:r>
                      <a:endParaRPr lang="en-GB" sz="1400">
                        <a:latin typeface="Arial"/>
                        <a:ea typeface="Times New Roman"/>
                        <a:cs typeface="Times New Roman"/>
                      </a:endParaRPr>
                    </a:p>
                  </a:txBody>
                  <a:tcPr marL="68580" marR="68580" marT="0" marB="0"/>
                </a:tc>
              </a:tr>
              <a:tr h="768597">
                <a:tc>
                  <a:txBody>
                    <a:bodyPr/>
                    <a:lstStyle/>
                    <a:p>
                      <a:pPr algn="just">
                        <a:lnSpc>
                          <a:spcPct val="115000"/>
                        </a:lnSpc>
                        <a:spcAft>
                          <a:spcPts val="0"/>
                        </a:spcAft>
                      </a:pPr>
                      <a:r>
                        <a:rPr lang="en-US" sz="1400" b="1">
                          <a:latin typeface="Arial"/>
                          <a:ea typeface="Times New Roman"/>
                          <a:cs typeface="Times New Roman"/>
                        </a:rPr>
                        <a:t>Service API</a:t>
                      </a:r>
                      <a:endParaRPr lang="en-GB" sz="1400">
                        <a:latin typeface="Arial"/>
                        <a:ea typeface="Times New Roman"/>
                        <a:cs typeface="Times New Roman"/>
                      </a:endParaRPr>
                    </a:p>
                  </a:txBody>
                  <a:tcPr marL="68580" marR="68580" marT="0" marB="0"/>
                </a:tc>
                <a:tc>
                  <a:txBody>
                    <a:bodyPr/>
                    <a:lstStyle/>
                    <a:p>
                      <a:pPr algn="just">
                        <a:lnSpc>
                          <a:spcPct val="115000"/>
                        </a:lnSpc>
                        <a:spcAft>
                          <a:spcPts val="0"/>
                        </a:spcAft>
                      </a:pPr>
                      <a:r>
                        <a:rPr lang="en-US" sz="1400">
                          <a:latin typeface="Arial"/>
                          <a:ea typeface="Times New Roman"/>
                          <a:cs typeface="Times New Roman"/>
                        </a:rPr>
                        <a:t>The ICAT4 API is a layer on top of relational DBMS. The database is wrapped as a SOAP web service so that the tables are not exposed directly. When the web service interface definition (WSDL) is processed by Java then each data structure results in a class definition.</a:t>
                      </a:r>
                      <a:endParaRPr lang="en-GB" sz="1400">
                        <a:latin typeface="Arial"/>
                        <a:ea typeface="Times New Roman"/>
                        <a:cs typeface="Times New Roman"/>
                      </a:endParaRPr>
                    </a:p>
                  </a:txBody>
                  <a:tcPr marL="68580" marR="68580" marT="0" marB="0"/>
                </a:tc>
              </a:tr>
              <a:tr h="492820">
                <a:tc>
                  <a:txBody>
                    <a:bodyPr/>
                    <a:lstStyle/>
                    <a:p>
                      <a:pPr algn="just">
                        <a:lnSpc>
                          <a:spcPct val="115000"/>
                        </a:lnSpc>
                        <a:spcAft>
                          <a:spcPts val="0"/>
                        </a:spcAft>
                      </a:pPr>
                      <a:r>
                        <a:rPr lang="en-US" sz="1400" b="1" dirty="0">
                          <a:latin typeface="Arial"/>
                          <a:ea typeface="Times New Roman"/>
                          <a:cs typeface="Times New Roman"/>
                        </a:rPr>
                        <a:t>Hardware Requirements</a:t>
                      </a:r>
                      <a:endParaRPr lang="en-GB" sz="1400" dirty="0">
                        <a:latin typeface="Arial"/>
                        <a:ea typeface="Times New Roman"/>
                        <a:cs typeface="Times New Roman"/>
                      </a:endParaRPr>
                    </a:p>
                  </a:txBody>
                  <a:tcPr marL="68580" marR="68580" marT="0" marB="0"/>
                </a:tc>
                <a:tc>
                  <a:txBody>
                    <a:bodyPr/>
                    <a:lstStyle/>
                    <a:p>
                      <a:pPr algn="just">
                        <a:lnSpc>
                          <a:spcPct val="115000"/>
                        </a:lnSpc>
                        <a:spcAft>
                          <a:spcPts val="0"/>
                        </a:spcAft>
                      </a:pPr>
                      <a:r>
                        <a:rPr lang="en-US" sz="1400" dirty="0">
                          <a:latin typeface="Arial"/>
                          <a:ea typeface="Times New Roman"/>
                          <a:cs typeface="Times New Roman"/>
                        </a:rPr>
                        <a:t>According to the Software Requirements.</a:t>
                      </a:r>
                      <a:endParaRPr lang="en-GB" sz="1400" dirty="0">
                        <a:latin typeface="Arial"/>
                        <a:ea typeface="Times New Roman"/>
                        <a:cs typeface="Times New Roman"/>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1143000"/>
          </a:xfrm>
        </p:spPr>
        <p:txBody>
          <a:bodyPr/>
          <a:lstStyle/>
          <a:p>
            <a:r>
              <a:rPr lang="en-GB" dirty="0" smtClean="0"/>
              <a:t>ICAT Evaluation</a:t>
            </a:r>
            <a:endParaRPr lang="en-GB" dirty="0"/>
          </a:p>
        </p:txBody>
      </p:sp>
      <p:graphicFrame>
        <p:nvGraphicFramePr>
          <p:cNvPr id="4" name="Content Placeholder 3"/>
          <p:cNvGraphicFramePr>
            <a:graphicFrameLocks noGrp="1"/>
          </p:cNvGraphicFramePr>
          <p:nvPr>
            <p:ph idx="1"/>
          </p:nvPr>
        </p:nvGraphicFramePr>
        <p:xfrm>
          <a:off x="457200" y="908720"/>
          <a:ext cx="8229600" cy="5508374"/>
        </p:xfrm>
        <a:graphic>
          <a:graphicData uri="http://schemas.openxmlformats.org/drawingml/2006/table">
            <a:tbl>
              <a:tblPr firstRow="1" bandRow="1">
                <a:tableStyleId>{5C22544A-7EE6-4342-B048-85BDC9FD1C3A}</a:tableStyleId>
              </a:tblPr>
              <a:tblGrid>
                <a:gridCol w="2530624"/>
                <a:gridCol w="5698976"/>
              </a:tblGrid>
              <a:tr h="270232">
                <a:tc>
                  <a:txBody>
                    <a:bodyPr/>
                    <a:lstStyle/>
                    <a:p>
                      <a:r>
                        <a:rPr lang="en-GB" sz="2000" dirty="0" smtClean="0"/>
                        <a:t>Criterion</a:t>
                      </a:r>
                      <a:endParaRPr lang="en-GB" sz="2000" dirty="0"/>
                    </a:p>
                  </a:txBody>
                  <a:tcPr/>
                </a:tc>
                <a:tc>
                  <a:txBody>
                    <a:bodyPr/>
                    <a:lstStyle/>
                    <a:p>
                      <a:r>
                        <a:rPr lang="en-GB" sz="2000" dirty="0" smtClean="0"/>
                        <a:t>Assessment</a:t>
                      </a:r>
                      <a:endParaRPr lang="en-GB" sz="2000" dirty="0"/>
                    </a:p>
                  </a:txBody>
                  <a:tcPr/>
                </a:tc>
              </a:tr>
              <a:tr h="370840">
                <a:tc>
                  <a:txBody>
                    <a:bodyPr/>
                    <a:lstStyle/>
                    <a:p>
                      <a:pPr algn="just">
                        <a:lnSpc>
                          <a:spcPct val="115000"/>
                        </a:lnSpc>
                        <a:spcAft>
                          <a:spcPts val="0"/>
                        </a:spcAft>
                      </a:pPr>
                      <a:r>
                        <a:rPr lang="en-US" sz="1200" b="1" dirty="0">
                          <a:latin typeface="Arial"/>
                          <a:ea typeface="Times New Roman"/>
                          <a:cs typeface="Times New Roman"/>
                        </a:rPr>
                        <a:t>Documentation</a:t>
                      </a:r>
                      <a:endParaRPr lang="en-GB" sz="1200" dirty="0">
                        <a:latin typeface="Arial"/>
                        <a:ea typeface="Times New Roman"/>
                        <a:cs typeface="Times New Roman"/>
                      </a:endParaRPr>
                    </a:p>
                  </a:txBody>
                  <a:tcPr marL="68580" marR="68580" marT="0" marB="0"/>
                </a:tc>
                <a:tc>
                  <a:txBody>
                    <a:bodyPr/>
                    <a:lstStyle/>
                    <a:p>
                      <a:pPr algn="just">
                        <a:lnSpc>
                          <a:spcPct val="115000"/>
                        </a:lnSpc>
                        <a:spcAft>
                          <a:spcPts val="0"/>
                        </a:spcAft>
                      </a:pPr>
                      <a:r>
                        <a:rPr lang="en-US" sz="1200" b="1">
                          <a:latin typeface="Arial"/>
                          <a:ea typeface="Times New Roman"/>
                          <a:cs typeface="Times New Roman"/>
                        </a:rPr>
                        <a:t>ICAT is well documented. There is no up-to-date user guide for Topcat but there is a website and wiki for the project (http://code.google.com/p/icatproject/).</a:t>
                      </a:r>
                      <a:endParaRPr lang="en-GB" sz="1200">
                        <a:latin typeface="Arial"/>
                        <a:ea typeface="Times New Roman"/>
                        <a:cs typeface="Times New Roman"/>
                      </a:endParaRPr>
                    </a:p>
                  </a:txBody>
                  <a:tcPr marL="68580" marR="68580" marT="0" marB="0"/>
                </a:tc>
              </a:tr>
              <a:tr h="370840">
                <a:tc>
                  <a:txBody>
                    <a:bodyPr/>
                    <a:lstStyle/>
                    <a:p>
                      <a:pPr algn="just">
                        <a:lnSpc>
                          <a:spcPct val="115000"/>
                        </a:lnSpc>
                        <a:spcAft>
                          <a:spcPts val="0"/>
                        </a:spcAft>
                      </a:pPr>
                      <a:r>
                        <a:rPr lang="en-US" sz="1200" b="1">
                          <a:latin typeface="Arial"/>
                          <a:ea typeface="Times New Roman"/>
                          <a:cs typeface="Times New Roman"/>
                        </a:rPr>
                        <a:t>Support</a:t>
                      </a:r>
                      <a:endParaRPr lang="en-GB" sz="1200">
                        <a:latin typeface="Arial"/>
                        <a:ea typeface="Times New Roman"/>
                        <a:cs typeface="Times New Roman"/>
                      </a:endParaRPr>
                    </a:p>
                  </a:txBody>
                  <a:tcPr marL="68580" marR="68580" marT="0" marB="0"/>
                </a:tc>
                <a:tc>
                  <a:txBody>
                    <a:bodyPr/>
                    <a:lstStyle/>
                    <a:p>
                      <a:pPr algn="just">
                        <a:lnSpc>
                          <a:spcPct val="115000"/>
                        </a:lnSpc>
                        <a:spcAft>
                          <a:spcPts val="0"/>
                        </a:spcAft>
                      </a:pPr>
                      <a:r>
                        <a:rPr lang="en-US" sz="1200">
                          <a:latin typeface="Arial"/>
                          <a:ea typeface="Times New Roman"/>
                          <a:cs typeface="Times New Roman"/>
                        </a:rPr>
                        <a:t>The ICAT team is providing the PaNdata consortium with extensive support. Members participate in regular teleconferences and meetings where current and future developments are discussed. There is formal agreement between the ICAT project and PaNdata ODI WP4.</a:t>
                      </a:r>
                      <a:endParaRPr lang="en-GB" sz="1200">
                        <a:latin typeface="Arial"/>
                        <a:ea typeface="Times New Roman"/>
                        <a:cs typeface="Times New Roman"/>
                      </a:endParaRPr>
                    </a:p>
                  </a:txBody>
                  <a:tcPr marL="68580" marR="68580" marT="0" marB="0"/>
                </a:tc>
              </a:tr>
              <a:tr h="370840">
                <a:tc>
                  <a:txBody>
                    <a:bodyPr/>
                    <a:lstStyle/>
                    <a:p>
                      <a:pPr algn="just">
                        <a:lnSpc>
                          <a:spcPct val="115000"/>
                        </a:lnSpc>
                        <a:spcAft>
                          <a:spcPts val="0"/>
                        </a:spcAft>
                      </a:pPr>
                      <a:r>
                        <a:rPr lang="en-US" sz="1200" b="1">
                          <a:latin typeface="Arial"/>
                          <a:ea typeface="Times New Roman"/>
                          <a:cs typeface="Times New Roman"/>
                        </a:rPr>
                        <a:t>Licence</a:t>
                      </a:r>
                      <a:endParaRPr lang="en-GB" sz="1200">
                        <a:latin typeface="Arial"/>
                        <a:ea typeface="Times New Roman"/>
                        <a:cs typeface="Times New Roman"/>
                      </a:endParaRPr>
                    </a:p>
                  </a:txBody>
                  <a:tcPr marL="68580" marR="68580" marT="0" marB="0"/>
                </a:tc>
                <a:tc>
                  <a:txBody>
                    <a:bodyPr/>
                    <a:lstStyle/>
                    <a:p>
                      <a:pPr algn="just">
                        <a:lnSpc>
                          <a:spcPct val="115000"/>
                        </a:lnSpc>
                        <a:spcAft>
                          <a:spcPts val="0"/>
                        </a:spcAft>
                      </a:pPr>
                      <a:r>
                        <a:rPr lang="en-US" sz="1200">
                          <a:latin typeface="Arial"/>
                          <a:ea typeface="Times New Roman"/>
                          <a:cs typeface="Times New Roman"/>
                        </a:rPr>
                        <a:t>Open source - FreeBSD.</a:t>
                      </a:r>
                      <a:endParaRPr lang="en-GB" sz="1200">
                        <a:latin typeface="Arial"/>
                        <a:ea typeface="Times New Roman"/>
                        <a:cs typeface="Times New Roman"/>
                      </a:endParaRPr>
                    </a:p>
                  </a:txBody>
                  <a:tcPr marL="68580" marR="68580" marT="0" marB="0"/>
                </a:tc>
              </a:tr>
              <a:tr h="370840">
                <a:tc>
                  <a:txBody>
                    <a:bodyPr/>
                    <a:lstStyle/>
                    <a:p>
                      <a:pPr algn="just">
                        <a:lnSpc>
                          <a:spcPct val="115000"/>
                        </a:lnSpc>
                        <a:spcAft>
                          <a:spcPts val="0"/>
                        </a:spcAft>
                      </a:pPr>
                      <a:r>
                        <a:rPr lang="en-US" sz="1200" b="1">
                          <a:latin typeface="Arial"/>
                          <a:ea typeface="Times New Roman"/>
                          <a:cs typeface="Times New Roman"/>
                        </a:rPr>
                        <a:t>Data Policies</a:t>
                      </a:r>
                      <a:endParaRPr lang="en-GB" sz="1200">
                        <a:latin typeface="Arial"/>
                        <a:ea typeface="Times New Roman"/>
                        <a:cs typeface="Times New Roman"/>
                      </a:endParaRPr>
                    </a:p>
                  </a:txBody>
                  <a:tcPr marL="68580" marR="68580" marT="0" marB="0"/>
                </a:tc>
                <a:tc>
                  <a:txBody>
                    <a:bodyPr/>
                    <a:lstStyle/>
                    <a:p>
                      <a:pPr algn="just">
                        <a:lnSpc>
                          <a:spcPct val="115000"/>
                        </a:lnSpc>
                        <a:spcAft>
                          <a:spcPts val="0"/>
                        </a:spcAft>
                      </a:pPr>
                      <a:r>
                        <a:rPr lang="en-US" sz="1200">
                          <a:latin typeface="Arial"/>
                          <a:ea typeface="Times New Roman"/>
                          <a:cs typeface="Times New Roman"/>
                        </a:rPr>
                        <a:t>N/A.</a:t>
                      </a:r>
                      <a:endParaRPr lang="en-GB" sz="1200">
                        <a:latin typeface="Arial"/>
                        <a:ea typeface="Times New Roman"/>
                        <a:cs typeface="Times New Roman"/>
                      </a:endParaRPr>
                    </a:p>
                  </a:txBody>
                  <a:tcPr marL="68580" marR="68580" marT="0" marB="0"/>
                </a:tc>
              </a:tr>
              <a:tr h="370840">
                <a:tc>
                  <a:txBody>
                    <a:bodyPr/>
                    <a:lstStyle/>
                    <a:p>
                      <a:pPr algn="just">
                        <a:lnSpc>
                          <a:spcPct val="115000"/>
                        </a:lnSpc>
                        <a:spcAft>
                          <a:spcPts val="0"/>
                        </a:spcAft>
                      </a:pPr>
                      <a:r>
                        <a:rPr lang="en-US" sz="1200" b="1">
                          <a:latin typeface="Arial"/>
                          <a:ea typeface="Times New Roman"/>
                          <a:cs typeface="Times New Roman"/>
                        </a:rPr>
                        <a:t>Total Cost of Ownership (TCO)</a:t>
                      </a:r>
                      <a:endParaRPr lang="en-GB" sz="1200">
                        <a:latin typeface="Arial"/>
                        <a:ea typeface="Times New Roman"/>
                        <a:cs typeface="Times New Roman"/>
                      </a:endParaRPr>
                    </a:p>
                  </a:txBody>
                  <a:tcPr marL="68580" marR="68580" marT="0" marB="0"/>
                </a:tc>
                <a:tc>
                  <a:txBody>
                    <a:bodyPr/>
                    <a:lstStyle/>
                    <a:p>
                      <a:pPr algn="just">
                        <a:lnSpc>
                          <a:spcPct val="115000"/>
                        </a:lnSpc>
                        <a:spcAft>
                          <a:spcPts val="0"/>
                        </a:spcAft>
                      </a:pPr>
                      <a:r>
                        <a:rPr lang="en-US" sz="1200">
                          <a:latin typeface="Arial"/>
                          <a:ea typeface="Times New Roman"/>
                          <a:cs typeface="Times New Roman"/>
                        </a:rPr>
                        <a:t>The system is open source and its current version requires only open-source or free technologies. It offers good and responsive support. It will be used among the PaNdata partners as a common system.</a:t>
                      </a:r>
                      <a:endParaRPr lang="en-GB" sz="1200">
                        <a:latin typeface="Arial"/>
                        <a:ea typeface="Times New Roman"/>
                        <a:cs typeface="Times New Roman"/>
                      </a:endParaRPr>
                    </a:p>
                  </a:txBody>
                  <a:tcPr marL="68580" marR="68580" marT="0" marB="0"/>
                </a:tc>
              </a:tr>
              <a:tr h="370840">
                <a:tc>
                  <a:txBody>
                    <a:bodyPr/>
                    <a:lstStyle/>
                    <a:p>
                      <a:pPr algn="just">
                        <a:lnSpc>
                          <a:spcPct val="115000"/>
                        </a:lnSpc>
                        <a:spcAft>
                          <a:spcPts val="0"/>
                        </a:spcAft>
                      </a:pPr>
                      <a:r>
                        <a:rPr lang="en-US" sz="1200" b="1">
                          <a:latin typeface="Arial"/>
                          <a:ea typeface="Times New Roman"/>
                          <a:cs typeface="Times New Roman"/>
                        </a:rPr>
                        <a:t>Scalability and Performance</a:t>
                      </a:r>
                      <a:endParaRPr lang="en-GB" sz="1200">
                        <a:latin typeface="Arial"/>
                        <a:ea typeface="Times New Roman"/>
                        <a:cs typeface="Times New Roman"/>
                      </a:endParaRPr>
                    </a:p>
                  </a:txBody>
                  <a:tcPr marL="68580" marR="68580" marT="0" marB="0"/>
                </a:tc>
                <a:tc>
                  <a:txBody>
                    <a:bodyPr/>
                    <a:lstStyle/>
                    <a:p>
                      <a:pPr algn="just">
                        <a:lnSpc>
                          <a:spcPct val="115000"/>
                        </a:lnSpc>
                        <a:spcAft>
                          <a:spcPts val="0"/>
                        </a:spcAft>
                      </a:pPr>
                      <a:r>
                        <a:rPr lang="en-US" sz="1200">
                          <a:latin typeface="Arial"/>
                          <a:ea typeface="Times New Roman"/>
                          <a:cs typeface="Times New Roman"/>
                        </a:rPr>
                        <a:t>An existing installation of Petabyte scale reports satisfactory performance.</a:t>
                      </a:r>
                      <a:endParaRPr lang="en-GB" sz="1200">
                        <a:latin typeface="Arial"/>
                        <a:ea typeface="Times New Roman"/>
                        <a:cs typeface="Times New Roman"/>
                      </a:endParaRPr>
                    </a:p>
                  </a:txBody>
                  <a:tcPr marL="68580" marR="68580" marT="0" marB="0"/>
                </a:tc>
              </a:tr>
              <a:tr h="370840">
                <a:tc>
                  <a:txBody>
                    <a:bodyPr/>
                    <a:lstStyle/>
                    <a:p>
                      <a:pPr algn="just">
                        <a:lnSpc>
                          <a:spcPct val="115000"/>
                        </a:lnSpc>
                        <a:spcAft>
                          <a:spcPts val="0"/>
                        </a:spcAft>
                      </a:pPr>
                      <a:r>
                        <a:rPr lang="en-US" sz="1200" b="1">
                          <a:latin typeface="Arial"/>
                          <a:ea typeface="Times New Roman"/>
                          <a:cs typeface="Times New Roman"/>
                        </a:rPr>
                        <a:t>Data Ingestion</a:t>
                      </a:r>
                      <a:endParaRPr lang="en-GB" sz="1200">
                        <a:latin typeface="Arial"/>
                        <a:ea typeface="Times New Roman"/>
                        <a:cs typeface="Times New Roman"/>
                      </a:endParaRPr>
                    </a:p>
                  </a:txBody>
                  <a:tcPr marL="68580" marR="68580" marT="0" marB="0"/>
                </a:tc>
                <a:tc>
                  <a:txBody>
                    <a:bodyPr/>
                    <a:lstStyle/>
                    <a:p>
                      <a:pPr algn="just">
                        <a:lnSpc>
                          <a:spcPct val="115000"/>
                        </a:lnSpc>
                        <a:spcAft>
                          <a:spcPts val="0"/>
                        </a:spcAft>
                      </a:pPr>
                      <a:r>
                        <a:rPr lang="en-US" sz="1200">
                          <a:latin typeface="Arial"/>
                          <a:ea typeface="Times New Roman"/>
                          <a:cs typeface="Times New Roman"/>
                        </a:rPr>
                        <a:t>The API permits simple data ingestion.</a:t>
                      </a:r>
                      <a:endParaRPr lang="en-GB" sz="1200">
                        <a:latin typeface="Arial"/>
                        <a:ea typeface="Times New Roman"/>
                        <a:cs typeface="Times New Roman"/>
                      </a:endParaRPr>
                    </a:p>
                  </a:txBody>
                  <a:tcPr marL="68580" marR="68580" marT="0" marB="0"/>
                </a:tc>
              </a:tr>
              <a:tr h="370840">
                <a:tc>
                  <a:txBody>
                    <a:bodyPr/>
                    <a:lstStyle/>
                    <a:p>
                      <a:pPr algn="just">
                        <a:lnSpc>
                          <a:spcPct val="115000"/>
                        </a:lnSpc>
                        <a:spcAft>
                          <a:spcPts val="0"/>
                        </a:spcAft>
                      </a:pPr>
                      <a:r>
                        <a:rPr lang="en-US" sz="1200" b="1">
                          <a:latin typeface="Arial"/>
                          <a:ea typeface="Times New Roman"/>
                          <a:cs typeface="Times New Roman"/>
                        </a:rPr>
                        <a:t>Additional Services and Plug-ins</a:t>
                      </a:r>
                      <a:endParaRPr lang="en-GB" sz="1200">
                        <a:latin typeface="Arial"/>
                        <a:ea typeface="Times New Roman"/>
                        <a:cs typeface="Times New Roman"/>
                      </a:endParaRPr>
                    </a:p>
                  </a:txBody>
                  <a:tcPr marL="68580" marR="68580" marT="0" marB="0"/>
                </a:tc>
                <a:tc>
                  <a:txBody>
                    <a:bodyPr/>
                    <a:lstStyle/>
                    <a:p>
                      <a:pPr algn="just">
                        <a:lnSpc>
                          <a:spcPct val="115000"/>
                        </a:lnSpc>
                        <a:spcAft>
                          <a:spcPts val="0"/>
                        </a:spcAft>
                      </a:pPr>
                      <a:r>
                        <a:rPr lang="en-US" sz="1200">
                          <a:latin typeface="Arial"/>
                          <a:ea typeface="Times New Roman"/>
                          <a:cs typeface="Times New Roman"/>
                        </a:rPr>
                        <a:t>It is open source, has an API that is SOAP based, and is modular.</a:t>
                      </a:r>
                      <a:endParaRPr lang="en-GB" sz="1200">
                        <a:latin typeface="Arial"/>
                        <a:ea typeface="Times New Roman"/>
                        <a:cs typeface="Times New Roman"/>
                      </a:endParaRPr>
                    </a:p>
                  </a:txBody>
                  <a:tcPr marL="68580" marR="68580" marT="0" marB="0"/>
                </a:tc>
              </a:tr>
              <a:tr h="370840">
                <a:tc>
                  <a:txBody>
                    <a:bodyPr/>
                    <a:lstStyle/>
                    <a:p>
                      <a:pPr algn="just">
                        <a:lnSpc>
                          <a:spcPct val="115000"/>
                        </a:lnSpc>
                        <a:spcAft>
                          <a:spcPts val="0"/>
                        </a:spcAft>
                      </a:pPr>
                      <a:r>
                        <a:rPr lang="en-US" sz="1200" b="1">
                          <a:latin typeface="Arial"/>
                          <a:ea typeface="Times New Roman"/>
                          <a:cs typeface="Times New Roman"/>
                        </a:rPr>
                        <a:t>Deployment Architecture</a:t>
                      </a:r>
                      <a:endParaRPr lang="en-GB" sz="1200">
                        <a:latin typeface="Arial"/>
                        <a:ea typeface="Times New Roman"/>
                        <a:cs typeface="Times New Roman"/>
                      </a:endParaRPr>
                    </a:p>
                  </a:txBody>
                  <a:tcPr marL="68580" marR="68580" marT="0" marB="0"/>
                </a:tc>
                <a:tc>
                  <a:txBody>
                    <a:bodyPr/>
                    <a:lstStyle/>
                    <a:p>
                      <a:pPr algn="just">
                        <a:lnSpc>
                          <a:spcPct val="115000"/>
                        </a:lnSpc>
                        <a:spcAft>
                          <a:spcPts val="0"/>
                        </a:spcAft>
                      </a:pPr>
                      <a:r>
                        <a:rPr lang="en-US" sz="1200">
                          <a:latin typeface="Arial"/>
                          <a:ea typeface="Times New Roman"/>
                          <a:cs typeface="Times New Roman"/>
                        </a:rPr>
                        <a:t>Mostly single server instances but a federated distribution of ICATs is possible. This would enable the web portal (Topcat) to be on top of the API.</a:t>
                      </a:r>
                      <a:endParaRPr lang="en-GB" sz="1200">
                        <a:latin typeface="Arial"/>
                        <a:ea typeface="Times New Roman"/>
                        <a:cs typeface="Times New Roman"/>
                      </a:endParaRPr>
                    </a:p>
                  </a:txBody>
                  <a:tcPr marL="68580" marR="68580" marT="0" marB="0"/>
                </a:tc>
              </a:tr>
              <a:tr h="370840">
                <a:tc>
                  <a:txBody>
                    <a:bodyPr/>
                    <a:lstStyle/>
                    <a:p>
                      <a:pPr algn="just">
                        <a:lnSpc>
                          <a:spcPct val="115000"/>
                        </a:lnSpc>
                        <a:spcAft>
                          <a:spcPts val="0"/>
                        </a:spcAft>
                      </a:pPr>
                      <a:r>
                        <a:rPr lang="en-US" sz="1200" b="1">
                          <a:latin typeface="Arial"/>
                          <a:ea typeface="Times New Roman"/>
                          <a:cs typeface="Times New Roman"/>
                        </a:rPr>
                        <a:t>Maintenance and Sustainability</a:t>
                      </a:r>
                      <a:endParaRPr lang="en-GB" sz="1200">
                        <a:latin typeface="Arial"/>
                        <a:ea typeface="Times New Roman"/>
                        <a:cs typeface="Times New Roman"/>
                      </a:endParaRPr>
                    </a:p>
                  </a:txBody>
                  <a:tcPr marL="68580" marR="68580" marT="0" marB="0"/>
                </a:tc>
                <a:tc>
                  <a:txBody>
                    <a:bodyPr/>
                    <a:lstStyle/>
                    <a:p>
                      <a:pPr algn="just">
                        <a:lnSpc>
                          <a:spcPct val="115000"/>
                        </a:lnSpc>
                        <a:spcAft>
                          <a:spcPts val="0"/>
                        </a:spcAft>
                      </a:pPr>
                      <a:r>
                        <a:rPr lang="en-US" sz="1200">
                          <a:latin typeface="Arial"/>
                          <a:ea typeface="Times New Roman"/>
                          <a:cs typeface="Times New Roman"/>
                        </a:rPr>
                        <a:t>ICAT follows good software sustainability practices and has been reviewed by the Software Sustainability Institute.</a:t>
                      </a:r>
                      <a:endParaRPr lang="en-GB" sz="1200">
                        <a:latin typeface="Arial"/>
                        <a:ea typeface="Times New Roman"/>
                        <a:cs typeface="Times New Roman"/>
                      </a:endParaRPr>
                    </a:p>
                  </a:txBody>
                  <a:tcPr marL="68580" marR="68580" marT="0" marB="0"/>
                </a:tc>
              </a:tr>
              <a:tr h="370840">
                <a:tc>
                  <a:txBody>
                    <a:bodyPr/>
                    <a:lstStyle/>
                    <a:p>
                      <a:pPr algn="just">
                        <a:lnSpc>
                          <a:spcPct val="115000"/>
                        </a:lnSpc>
                        <a:spcAft>
                          <a:spcPts val="0"/>
                        </a:spcAft>
                      </a:pPr>
                      <a:r>
                        <a:rPr lang="en-US" sz="1200" b="1">
                          <a:latin typeface="Arial"/>
                          <a:ea typeface="Times New Roman"/>
                          <a:cs typeface="Times New Roman"/>
                        </a:rPr>
                        <a:t>Specialisation and Systems Scope</a:t>
                      </a:r>
                      <a:endParaRPr lang="en-GB" sz="1200">
                        <a:latin typeface="Arial"/>
                        <a:ea typeface="Times New Roman"/>
                        <a:cs typeface="Times New Roman"/>
                      </a:endParaRPr>
                    </a:p>
                  </a:txBody>
                  <a:tcPr marL="68580" marR="68580" marT="0" marB="0"/>
                </a:tc>
                <a:tc>
                  <a:txBody>
                    <a:bodyPr/>
                    <a:lstStyle/>
                    <a:p>
                      <a:pPr algn="just">
                        <a:lnSpc>
                          <a:spcPct val="115000"/>
                        </a:lnSpc>
                        <a:spcAft>
                          <a:spcPts val="0"/>
                        </a:spcAft>
                      </a:pPr>
                      <a:r>
                        <a:rPr lang="en-US" sz="1200" dirty="0">
                          <a:latin typeface="Arial"/>
                          <a:ea typeface="Times New Roman"/>
                          <a:cs typeface="Times New Roman"/>
                        </a:rPr>
                        <a:t>The system is </a:t>
                      </a:r>
                      <a:r>
                        <a:rPr lang="en-US" sz="1200" dirty="0" err="1">
                          <a:latin typeface="Arial"/>
                          <a:ea typeface="Times New Roman"/>
                          <a:cs typeface="Times New Roman"/>
                        </a:rPr>
                        <a:t>specialised</a:t>
                      </a:r>
                      <a:r>
                        <a:rPr lang="en-US" sz="1200" dirty="0">
                          <a:latin typeface="Arial"/>
                          <a:ea typeface="Times New Roman"/>
                          <a:cs typeface="Times New Roman"/>
                        </a:rPr>
                        <a:t> as it mostly </a:t>
                      </a:r>
                      <a:r>
                        <a:rPr lang="en-US" sz="1200" dirty="0" err="1">
                          <a:latin typeface="Arial"/>
                          <a:ea typeface="Times New Roman"/>
                          <a:cs typeface="Times New Roman"/>
                        </a:rPr>
                        <a:t>realises</a:t>
                      </a:r>
                      <a:r>
                        <a:rPr lang="en-US" sz="1200" dirty="0">
                          <a:latin typeface="Arial"/>
                          <a:ea typeface="Times New Roman"/>
                          <a:cs typeface="Times New Roman"/>
                        </a:rPr>
                        <a:t> a data catalogue service. Its scope is well suited for scientific data.</a:t>
                      </a:r>
                      <a:endParaRPr lang="en-GB" sz="1200" dirty="0">
                        <a:latin typeface="Arial"/>
                        <a:ea typeface="Times New Roman"/>
                        <a:cs typeface="Times New Roman"/>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33375"/>
            <a:ext cx="7772400" cy="287313"/>
          </a:xfrm>
        </p:spPr>
        <p:txBody>
          <a:bodyPr>
            <a:normAutofit fontScale="90000"/>
          </a:bodyPr>
          <a:lstStyle/>
          <a:p>
            <a:r>
              <a:rPr lang="en-GB" dirty="0" smtClean="0"/>
              <a:t>Further </a:t>
            </a:r>
            <a:r>
              <a:rPr lang="en-GB" dirty="0" err="1" smtClean="0"/>
              <a:t>PanData</a:t>
            </a:r>
            <a:r>
              <a:rPr lang="en-GB" dirty="0" smtClean="0"/>
              <a:t> Requirements</a:t>
            </a:r>
            <a:endParaRPr lang="en-GB" dirty="0"/>
          </a:p>
        </p:txBody>
      </p:sp>
      <p:graphicFrame>
        <p:nvGraphicFramePr>
          <p:cNvPr id="4" name="Content Placeholder 3"/>
          <p:cNvGraphicFramePr>
            <a:graphicFrameLocks noGrp="1"/>
          </p:cNvGraphicFramePr>
          <p:nvPr>
            <p:ph idx="1"/>
          </p:nvPr>
        </p:nvGraphicFramePr>
        <p:xfrm>
          <a:off x="251520" y="908721"/>
          <a:ext cx="8712968" cy="5832646"/>
        </p:xfrm>
        <a:graphic>
          <a:graphicData uri="http://schemas.openxmlformats.org/drawingml/2006/table">
            <a:tbl>
              <a:tblPr/>
              <a:tblGrid>
                <a:gridCol w="3127732"/>
                <a:gridCol w="5585236"/>
              </a:tblGrid>
              <a:tr h="635487">
                <a:tc>
                  <a:txBody>
                    <a:bodyPr/>
                    <a:lstStyle/>
                    <a:p>
                      <a:pPr algn="just">
                        <a:lnSpc>
                          <a:spcPct val="115000"/>
                        </a:lnSpc>
                        <a:spcAft>
                          <a:spcPts val="0"/>
                        </a:spcAft>
                      </a:pPr>
                      <a:r>
                        <a:rPr lang="en-US" sz="1400" b="1">
                          <a:latin typeface="Arial"/>
                          <a:ea typeface="Times New Roman"/>
                          <a:cs typeface="Times New Roman"/>
                        </a:rPr>
                        <a:t>Authentication System</a:t>
                      </a:r>
                      <a:endParaRPr lang="en-GB" sz="1400">
                        <a:latin typeface="Arial"/>
                        <a:ea typeface="Times New Roman"/>
                        <a:cs typeface="Times New Roman"/>
                      </a:endParaRPr>
                    </a:p>
                  </a:txBody>
                  <a:tcPr marL="51998" marR="51998" marT="0" marB="0">
                    <a:lnL w="12700" cap="flat" cmpd="sng" algn="ctr">
                      <a:solidFill>
                        <a:srgbClr val="F9B074"/>
                      </a:solidFill>
                      <a:prstDash val="solid"/>
                      <a:round/>
                      <a:headEnd type="none" w="med" len="med"/>
                      <a:tailEnd type="none" w="med" len="med"/>
                    </a:lnL>
                    <a:lnR w="12700" cap="flat" cmpd="sng" algn="ctr">
                      <a:solidFill>
                        <a:srgbClr val="F9B074"/>
                      </a:solidFill>
                      <a:prstDash val="solid"/>
                      <a:round/>
                      <a:headEnd type="none" w="med" len="med"/>
                      <a:tailEnd type="none" w="med" len="med"/>
                    </a:lnR>
                    <a:lnT w="12700" cap="flat" cmpd="sng" algn="ctr">
                      <a:solidFill>
                        <a:srgbClr val="F9B074"/>
                      </a:solidFill>
                      <a:prstDash val="solid"/>
                      <a:round/>
                      <a:headEnd type="none" w="med" len="med"/>
                      <a:tailEnd type="none" w="med" len="med"/>
                    </a:lnT>
                    <a:lnB w="12700" cap="flat" cmpd="sng" algn="ctr">
                      <a:solidFill>
                        <a:srgbClr val="F9B074"/>
                      </a:solidFill>
                      <a:prstDash val="solid"/>
                      <a:round/>
                      <a:headEnd type="none" w="med" len="med"/>
                      <a:tailEnd type="none" w="med" len="med"/>
                    </a:lnB>
                    <a:solidFill>
                      <a:srgbClr val="FDE4D0"/>
                    </a:solidFill>
                  </a:tcPr>
                </a:tc>
                <a:tc>
                  <a:txBody>
                    <a:bodyPr/>
                    <a:lstStyle/>
                    <a:p>
                      <a:pPr algn="just">
                        <a:lnSpc>
                          <a:spcPct val="115000"/>
                        </a:lnSpc>
                        <a:spcAft>
                          <a:spcPts val="0"/>
                        </a:spcAft>
                      </a:pPr>
                      <a:r>
                        <a:rPr lang="en-US" sz="1400">
                          <a:latin typeface="Arial"/>
                          <a:ea typeface="Times New Roman"/>
                          <a:cs typeface="Times New Roman"/>
                        </a:rPr>
                        <a:t>Should enable DCS operations across PaNdata facilities. Should be easily integrated with the existing local authorisation and file systems.</a:t>
                      </a:r>
                      <a:endParaRPr lang="en-GB" sz="1400">
                        <a:latin typeface="Arial"/>
                        <a:ea typeface="Times New Roman"/>
                        <a:cs typeface="Times New Roman"/>
                      </a:endParaRPr>
                    </a:p>
                  </a:txBody>
                  <a:tcPr marL="51998" marR="51998" marT="0" marB="0">
                    <a:lnL w="12700" cap="flat" cmpd="sng" algn="ctr">
                      <a:solidFill>
                        <a:srgbClr val="F9B074"/>
                      </a:solidFill>
                      <a:prstDash val="solid"/>
                      <a:round/>
                      <a:headEnd type="none" w="med" len="med"/>
                      <a:tailEnd type="none" w="med" len="med"/>
                    </a:lnL>
                    <a:lnR w="12700" cap="flat" cmpd="sng" algn="ctr">
                      <a:solidFill>
                        <a:srgbClr val="F9B074"/>
                      </a:solidFill>
                      <a:prstDash val="solid"/>
                      <a:round/>
                      <a:headEnd type="none" w="med" len="med"/>
                      <a:tailEnd type="none" w="med" len="med"/>
                    </a:lnR>
                    <a:lnT w="12700" cap="flat" cmpd="sng" algn="ctr">
                      <a:solidFill>
                        <a:srgbClr val="F9B074"/>
                      </a:solidFill>
                      <a:prstDash val="solid"/>
                      <a:round/>
                      <a:headEnd type="none" w="med" len="med"/>
                      <a:tailEnd type="none" w="med" len="med"/>
                    </a:lnT>
                    <a:lnB w="12700" cap="flat" cmpd="sng" algn="ctr">
                      <a:solidFill>
                        <a:srgbClr val="F9B074"/>
                      </a:solidFill>
                      <a:prstDash val="solid"/>
                      <a:round/>
                      <a:headEnd type="none" w="med" len="med"/>
                      <a:tailEnd type="none" w="med" len="med"/>
                    </a:lnB>
                    <a:solidFill>
                      <a:srgbClr val="FDE4D0"/>
                    </a:solidFill>
                  </a:tcPr>
                </a:tc>
              </a:tr>
              <a:tr h="552324">
                <a:tc>
                  <a:txBody>
                    <a:bodyPr/>
                    <a:lstStyle/>
                    <a:p>
                      <a:pPr algn="just">
                        <a:lnSpc>
                          <a:spcPct val="115000"/>
                        </a:lnSpc>
                        <a:spcAft>
                          <a:spcPts val="0"/>
                        </a:spcAft>
                      </a:pPr>
                      <a:r>
                        <a:rPr lang="en-US" sz="1400" b="1" dirty="0">
                          <a:latin typeface="Arial"/>
                          <a:ea typeface="Times New Roman"/>
                          <a:cs typeface="Times New Roman"/>
                        </a:rPr>
                        <a:t>Metadata model</a:t>
                      </a:r>
                      <a:endParaRPr lang="en-GB" sz="1400" dirty="0">
                        <a:latin typeface="Arial"/>
                        <a:ea typeface="Times New Roman"/>
                        <a:cs typeface="Times New Roman"/>
                      </a:endParaRPr>
                    </a:p>
                  </a:txBody>
                  <a:tcPr marL="51998" marR="51998" marT="0" marB="0">
                    <a:lnL w="12700" cap="flat" cmpd="sng" algn="ctr">
                      <a:solidFill>
                        <a:srgbClr val="F9B074"/>
                      </a:solidFill>
                      <a:prstDash val="solid"/>
                      <a:round/>
                      <a:headEnd type="none" w="med" len="med"/>
                      <a:tailEnd type="none" w="med" len="med"/>
                    </a:lnL>
                    <a:lnR w="12700" cap="flat" cmpd="sng" algn="ctr">
                      <a:solidFill>
                        <a:srgbClr val="F9B074"/>
                      </a:solidFill>
                      <a:prstDash val="solid"/>
                      <a:round/>
                      <a:headEnd type="none" w="med" len="med"/>
                      <a:tailEnd type="none" w="med" len="med"/>
                    </a:lnR>
                    <a:lnT w="12700" cap="flat" cmpd="sng" algn="ctr">
                      <a:solidFill>
                        <a:srgbClr val="F9B074"/>
                      </a:solidFill>
                      <a:prstDash val="solid"/>
                      <a:round/>
                      <a:headEnd type="none" w="med" len="med"/>
                      <a:tailEnd type="none" w="med" len="med"/>
                    </a:lnT>
                    <a:lnB w="12700" cap="flat" cmpd="sng" algn="ctr">
                      <a:solidFill>
                        <a:srgbClr val="F9B074"/>
                      </a:solidFill>
                      <a:prstDash val="solid"/>
                      <a:round/>
                      <a:headEnd type="none" w="med" len="med"/>
                      <a:tailEnd type="none" w="med" len="med"/>
                    </a:lnB>
                    <a:solidFill>
                      <a:srgbClr val="FBCAA2"/>
                    </a:solidFill>
                  </a:tcPr>
                </a:tc>
                <a:tc>
                  <a:txBody>
                    <a:bodyPr/>
                    <a:lstStyle/>
                    <a:p>
                      <a:pPr algn="just">
                        <a:lnSpc>
                          <a:spcPct val="115000"/>
                        </a:lnSpc>
                        <a:spcAft>
                          <a:spcPts val="0"/>
                        </a:spcAft>
                      </a:pPr>
                      <a:r>
                        <a:rPr lang="en-US" sz="1400" dirty="0">
                          <a:latin typeface="Arial"/>
                          <a:ea typeface="Times New Roman"/>
                          <a:cs typeface="Times New Roman"/>
                        </a:rPr>
                        <a:t>Should be extendible and support discipline specific annotations. Unique identifiers to allow for citation (</a:t>
                      </a:r>
                      <a:r>
                        <a:rPr lang="en-US" sz="1400" dirty="0" smtClean="0">
                          <a:latin typeface="Arial"/>
                          <a:ea typeface="Times New Roman"/>
                          <a:cs typeface="Times New Roman"/>
                        </a:rPr>
                        <a:t>DOIs).</a:t>
                      </a:r>
                      <a:endParaRPr lang="en-GB" sz="1400" dirty="0">
                        <a:latin typeface="Arial"/>
                        <a:ea typeface="Times New Roman"/>
                        <a:cs typeface="Times New Roman"/>
                      </a:endParaRPr>
                    </a:p>
                  </a:txBody>
                  <a:tcPr marL="51998" marR="51998" marT="0" marB="0">
                    <a:lnL w="12700" cap="flat" cmpd="sng" algn="ctr">
                      <a:solidFill>
                        <a:srgbClr val="F9B074"/>
                      </a:solidFill>
                      <a:prstDash val="solid"/>
                      <a:round/>
                      <a:headEnd type="none" w="med" len="med"/>
                      <a:tailEnd type="none" w="med" len="med"/>
                    </a:lnL>
                    <a:lnR w="12700" cap="flat" cmpd="sng" algn="ctr">
                      <a:solidFill>
                        <a:srgbClr val="F9B074"/>
                      </a:solidFill>
                      <a:prstDash val="solid"/>
                      <a:round/>
                      <a:headEnd type="none" w="med" len="med"/>
                      <a:tailEnd type="none" w="med" len="med"/>
                    </a:lnR>
                    <a:lnT w="12700" cap="flat" cmpd="sng" algn="ctr">
                      <a:solidFill>
                        <a:srgbClr val="F9B074"/>
                      </a:solidFill>
                      <a:prstDash val="solid"/>
                      <a:round/>
                      <a:headEnd type="none" w="med" len="med"/>
                      <a:tailEnd type="none" w="med" len="med"/>
                    </a:lnT>
                    <a:lnB w="12700" cap="flat" cmpd="sng" algn="ctr">
                      <a:solidFill>
                        <a:srgbClr val="F9B074"/>
                      </a:solidFill>
                      <a:prstDash val="solid"/>
                      <a:round/>
                      <a:headEnd type="none" w="med" len="med"/>
                      <a:tailEnd type="none" w="med" len="med"/>
                    </a:lnB>
                    <a:solidFill>
                      <a:srgbClr val="FBCAA2"/>
                    </a:solidFill>
                  </a:tcPr>
                </a:tc>
              </a:tr>
              <a:tr h="237590">
                <a:tc>
                  <a:txBody>
                    <a:bodyPr/>
                    <a:lstStyle/>
                    <a:p>
                      <a:pPr algn="just">
                        <a:lnSpc>
                          <a:spcPct val="115000"/>
                        </a:lnSpc>
                        <a:spcAft>
                          <a:spcPts val="0"/>
                        </a:spcAft>
                      </a:pPr>
                      <a:r>
                        <a:rPr lang="en-US" sz="1400" b="1">
                          <a:latin typeface="Arial"/>
                          <a:ea typeface="Times New Roman"/>
                          <a:cs typeface="Times New Roman"/>
                        </a:rPr>
                        <a:t>Querying/Searching methods</a:t>
                      </a:r>
                      <a:endParaRPr lang="en-GB" sz="1400">
                        <a:latin typeface="Arial"/>
                        <a:ea typeface="Times New Roman"/>
                        <a:cs typeface="Times New Roman"/>
                      </a:endParaRPr>
                    </a:p>
                  </a:txBody>
                  <a:tcPr marL="51998" marR="51998" marT="0" marB="0">
                    <a:lnL w="12700" cap="flat" cmpd="sng" algn="ctr">
                      <a:solidFill>
                        <a:srgbClr val="F9B074"/>
                      </a:solidFill>
                      <a:prstDash val="solid"/>
                      <a:round/>
                      <a:headEnd type="none" w="med" len="med"/>
                      <a:tailEnd type="none" w="med" len="med"/>
                    </a:lnL>
                    <a:lnR w="12700" cap="flat" cmpd="sng" algn="ctr">
                      <a:solidFill>
                        <a:srgbClr val="F9B074"/>
                      </a:solidFill>
                      <a:prstDash val="solid"/>
                      <a:round/>
                      <a:headEnd type="none" w="med" len="med"/>
                      <a:tailEnd type="none" w="med" len="med"/>
                    </a:lnR>
                    <a:lnT w="12700" cap="flat" cmpd="sng" algn="ctr">
                      <a:solidFill>
                        <a:srgbClr val="F9B074"/>
                      </a:solidFill>
                      <a:prstDash val="solid"/>
                      <a:round/>
                      <a:headEnd type="none" w="med" len="med"/>
                      <a:tailEnd type="none" w="med" len="med"/>
                    </a:lnT>
                    <a:lnB w="12700" cap="flat" cmpd="sng" algn="ctr">
                      <a:solidFill>
                        <a:srgbClr val="F9B074"/>
                      </a:solidFill>
                      <a:prstDash val="solid"/>
                      <a:round/>
                      <a:headEnd type="none" w="med" len="med"/>
                      <a:tailEnd type="none" w="med" len="med"/>
                    </a:lnB>
                    <a:solidFill>
                      <a:srgbClr val="FDE4D0"/>
                    </a:solidFill>
                  </a:tcPr>
                </a:tc>
                <a:tc>
                  <a:txBody>
                    <a:bodyPr/>
                    <a:lstStyle/>
                    <a:p>
                      <a:pPr algn="just">
                        <a:lnSpc>
                          <a:spcPct val="115000"/>
                        </a:lnSpc>
                        <a:spcAft>
                          <a:spcPts val="0"/>
                        </a:spcAft>
                      </a:pPr>
                      <a:r>
                        <a:rPr lang="en-US" sz="1400">
                          <a:latin typeface="Arial"/>
                          <a:ea typeface="Times New Roman"/>
                          <a:cs typeface="Times New Roman"/>
                        </a:rPr>
                        <a:t>Should permit keyword based searching.</a:t>
                      </a:r>
                      <a:endParaRPr lang="en-GB" sz="1400">
                        <a:latin typeface="Arial"/>
                        <a:ea typeface="Times New Roman"/>
                        <a:cs typeface="Times New Roman"/>
                      </a:endParaRPr>
                    </a:p>
                  </a:txBody>
                  <a:tcPr marL="51998" marR="51998" marT="0" marB="0">
                    <a:lnL w="12700" cap="flat" cmpd="sng" algn="ctr">
                      <a:solidFill>
                        <a:srgbClr val="F9B074"/>
                      </a:solidFill>
                      <a:prstDash val="solid"/>
                      <a:round/>
                      <a:headEnd type="none" w="med" len="med"/>
                      <a:tailEnd type="none" w="med" len="med"/>
                    </a:lnL>
                    <a:lnR w="12700" cap="flat" cmpd="sng" algn="ctr">
                      <a:solidFill>
                        <a:srgbClr val="F9B074"/>
                      </a:solidFill>
                      <a:prstDash val="solid"/>
                      <a:round/>
                      <a:headEnd type="none" w="med" len="med"/>
                      <a:tailEnd type="none" w="med" len="med"/>
                    </a:lnR>
                    <a:lnT w="12700" cap="flat" cmpd="sng" algn="ctr">
                      <a:solidFill>
                        <a:srgbClr val="F9B074"/>
                      </a:solidFill>
                      <a:prstDash val="solid"/>
                      <a:round/>
                      <a:headEnd type="none" w="med" len="med"/>
                      <a:tailEnd type="none" w="med" len="med"/>
                    </a:lnT>
                    <a:lnB w="12700" cap="flat" cmpd="sng" algn="ctr">
                      <a:solidFill>
                        <a:srgbClr val="F9B074"/>
                      </a:solidFill>
                      <a:prstDash val="solid"/>
                      <a:round/>
                      <a:headEnd type="none" w="med" len="med"/>
                      <a:tailEnd type="none" w="med" len="med"/>
                    </a:lnB>
                    <a:solidFill>
                      <a:srgbClr val="FDE4D0"/>
                    </a:solidFill>
                  </a:tcPr>
                </a:tc>
              </a:tr>
              <a:tr h="237590">
                <a:tc>
                  <a:txBody>
                    <a:bodyPr/>
                    <a:lstStyle/>
                    <a:p>
                      <a:pPr algn="just">
                        <a:lnSpc>
                          <a:spcPct val="115000"/>
                        </a:lnSpc>
                        <a:spcAft>
                          <a:spcPts val="0"/>
                        </a:spcAft>
                      </a:pPr>
                      <a:r>
                        <a:rPr lang="en-US" sz="1400" b="1">
                          <a:latin typeface="Arial"/>
                          <a:ea typeface="Times New Roman"/>
                          <a:cs typeface="Times New Roman"/>
                        </a:rPr>
                        <a:t>Software Requirements</a:t>
                      </a:r>
                      <a:endParaRPr lang="en-GB" sz="1400">
                        <a:latin typeface="Arial"/>
                        <a:ea typeface="Times New Roman"/>
                        <a:cs typeface="Times New Roman"/>
                      </a:endParaRPr>
                    </a:p>
                  </a:txBody>
                  <a:tcPr marL="51998" marR="51998" marT="0" marB="0">
                    <a:lnL w="12700" cap="flat" cmpd="sng" algn="ctr">
                      <a:solidFill>
                        <a:srgbClr val="F9B074"/>
                      </a:solidFill>
                      <a:prstDash val="solid"/>
                      <a:round/>
                      <a:headEnd type="none" w="med" len="med"/>
                      <a:tailEnd type="none" w="med" len="med"/>
                    </a:lnL>
                    <a:lnR w="12700" cap="flat" cmpd="sng" algn="ctr">
                      <a:solidFill>
                        <a:srgbClr val="F9B074"/>
                      </a:solidFill>
                      <a:prstDash val="solid"/>
                      <a:round/>
                      <a:headEnd type="none" w="med" len="med"/>
                      <a:tailEnd type="none" w="med" len="med"/>
                    </a:lnR>
                    <a:lnT w="12700" cap="flat" cmpd="sng" algn="ctr">
                      <a:solidFill>
                        <a:srgbClr val="F9B074"/>
                      </a:solidFill>
                      <a:prstDash val="solid"/>
                      <a:round/>
                      <a:headEnd type="none" w="med" len="med"/>
                      <a:tailEnd type="none" w="med" len="med"/>
                    </a:lnT>
                    <a:lnB w="12700" cap="flat" cmpd="sng" algn="ctr">
                      <a:solidFill>
                        <a:srgbClr val="F9B074"/>
                      </a:solidFill>
                      <a:prstDash val="solid"/>
                      <a:round/>
                      <a:headEnd type="none" w="med" len="med"/>
                      <a:tailEnd type="none" w="med" len="med"/>
                    </a:lnB>
                    <a:solidFill>
                      <a:srgbClr val="FBCAA2"/>
                    </a:solidFill>
                  </a:tcPr>
                </a:tc>
                <a:tc>
                  <a:txBody>
                    <a:bodyPr/>
                    <a:lstStyle/>
                    <a:p>
                      <a:pPr algn="just">
                        <a:lnSpc>
                          <a:spcPct val="115000"/>
                        </a:lnSpc>
                        <a:spcAft>
                          <a:spcPts val="0"/>
                        </a:spcAft>
                      </a:pPr>
                      <a:r>
                        <a:rPr lang="en-US" sz="1400">
                          <a:latin typeface="Arial"/>
                          <a:ea typeface="Times New Roman"/>
                          <a:cs typeface="Times New Roman"/>
                        </a:rPr>
                        <a:t>The DCS should be based on a widely-used DB.</a:t>
                      </a:r>
                      <a:endParaRPr lang="en-GB" sz="1400">
                        <a:latin typeface="Arial"/>
                        <a:ea typeface="Times New Roman"/>
                        <a:cs typeface="Times New Roman"/>
                      </a:endParaRPr>
                    </a:p>
                  </a:txBody>
                  <a:tcPr marL="51998" marR="51998" marT="0" marB="0">
                    <a:lnL w="12700" cap="flat" cmpd="sng" algn="ctr">
                      <a:solidFill>
                        <a:srgbClr val="F9B074"/>
                      </a:solidFill>
                      <a:prstDash val="solid"/>
                      <a:round/>
                      <a:headEnd type="none" w="med" len="med"/>
                      <a:tailEnd type="none" w="med" len="med"/>
                    </a:lnL>
                    <a:lnR w="12700" cap="flat" cmpd="sng" algn="ctr">
                      <a:solidFill>
                        <a:srgbClr val="F9B074"/>
                      </a:solidFill>
                      <a:prstDash val="solid"/>
                      <a:round/>
                      <a:headEnd type="none" w="med" len="med"/>
                      <a:tailEnd type="none" w="med" len="med"/>
                    </a:lnR>
                    <a:lnT w="12700" cap="flat" cmpd="sng" algn="ctr">
                      <a:solidFill>
                        <a:srgbClr val="F9B074"/>
                      </a:solidFill>
                      <a:prstDash val="solid"/>
                      <a:round/>
                      <a:headEnd type="none" w="med" len="med"/>
                      <a:tailEnd type="none" w="med" len="med"/>
                    </a:lnT>
                    <a:lnB w="12700" cap="flat" cmpd="sng" algn="ctr">
                      <a:solidFill>
                        <a:srgbClr val="F9B074"/>
                      </a:solidFill>
                      <a:prstDash val="solid"/>
                      <a:round/>
                      <a:headEnd type="none" w="med" len="med"/>
                      <a:tailEnd type="none" w="med" len="med"/>
                    </a:lnB>
                    <a:solidFill>
                      <a:srgbClr val="FBCAA2"/>
                    </a:solidFill>
                  </a:tcPr>
                </a:tc>
              </a:tr>
              <a:tr h="237590">
                <a:tc>
                  <a:txBody>
                    <a:bodyPr/>
                    <a:lstStyle/>
                    <a:p>
                      <a:pPr algn="just">
                        <a:lnSpc>
                          <a:spcPct val="115000"/>
                        </a:lnSpc>
                        <a:spcAft>
                          <a:spcPts val="0"/>
                        </a:spcAft>
                      </a:pPr>
                      <a:r>
                        <a:rPr lang="en-US" sz="1400" b="1">
                          <a:latin typeface="Arial"/>
                          <a:ea typeface="Times New Roman"/>
                          <a:cs typeface="Times New Roman"/>
                        </a:rPr>
                        <a:t>User Interaction</a:t>
                      </a:r>
                      <a:endParaRPr lang="en-GB" sz="1400">
                        <a:latin typeface="Arial"/>
                        <a:ea typeface="Times New Roman"/>
                        <a:cs typeface="Times New Roman"/>
                      </a:endParaRPr>
                    </a:p>
                  </a:txBody>
                  <a:tcPr marL="51998" marR="51998" marT="0" marB="0">
                    <a:lnL w="12700" cap="flat" cmpd="sng" algn="ctr">
                      <a:solidFill>
                        <a:srgbClr val="F9B074"/>
                      </a:solidFill>
                      <a:prstDash val="solid"/>
                      <a:round/>
                      <a:headEnd type="none" w="med" len="med"/>
                      <a:tailEnd type="none" w="med" len="med"/>
                    </a:lnL>
                    <a:lnR w="12700" cap="flat" cmpd="sng" algn="ctr">
                      <a:solidFill>
                        <a:srgbClr val="F9B074"/>
                      </a:solidFill>
                      <a:prstDash val="solid"/>
                      <a:round/>
                      <a:headEnd type="none" w="med" len="med"/>
                      <a:tailEnd type="none" w="med" len="med"/>
                    </a:lnR>
                    <a:lnT w="12700" cap="flat" cmpd="sng" algn="ctr">
                      <a:solidFill>
                        <a:srgbClr val="F9B074"/>
                      </a:solidFill>
                      <a:prstDash val="solid"/>
                      <a:round/>
                      <a:headEnd type="none" w="med" len="med"/>
                      <a:tailEnd type="none" w="med" len="med"/>
                    </a:lnT>
                    <a:lnB w="12700" cap="flat" cmpd="sng" algn="ctr">
                      <a:solidFill>
                        <a:srgbClr val="F9B074"/>
                      </a:solidFill>
                      <a:prstDash val="solid"/>
                      <a:round/>
                      <a:headEnd type="none" w="med" len="med"/>
                      <a:tailEnd type="none" w="med" len="med"/>
                    </a:lnB>
                    <a:solidFill>
                      <a:srgbClr val="FDE4D0"/>
                    </a:solidFill>
                  </a:tcPr>
                </a:tc>
                <a:tc>
                  <a:txBody>
                    <a:bodyPr/>
                    <a:lstStyle/>
                    <a:p>
                      <a:pPr algn="just">
                        <a:lnSpc>
                          <a:spcPct val="115000"/>
                        </a:lnSpc>
                        <a:spcAft>
                          <a:spcPts val="0"/>
                        </a:spcAft>
                      </a:pPr>
                      <a:r>
                        <a:rPr lang="en-US" sz="1400">
                          <a:latin typeface="Arial"/>
                          <a:ea typeface="Times New Roman"/>
                          <a:cs typeface="Times New Roman"/>
                        </a:rPr>
                        <a:t>Should provide the end-user with a web-portal.</a:t>
                      </a:r>
                      <a:endParaRPr lang="en-GB" sz="1400">
                        <a:latin typeface="Arial"/>
                        <a:ea typeface="Times New Roman"/>
                        <a:cs typeface="Times New Roman"/>
                      </a:endParaRPr>
                    </a:p>
                  </a:txBody>
                  <a:tcPr marL="51998" marR="51998" marT="0" marB="0">
                    <a:lnL w="12700" cap="flat" cmpd="sng" algn="ctr">
                      <a:solidFill>
                        <a:srgbClr val="F9B074"/>
                      </a:solidFill>
                      <a:prstDash val="solid"/>
                      <a:round/>
                      <a:headEnd type="none" w="med" len="med"/>
                      <a:tailEnd type="none" w="med" len="med"/>
                    </a:lnL>
                    <a:lnR w="12700" cap="flat" cmpd="sng" algn="ctr">
                      <a:solidFill>
                        <a:srgbClr val="F9B074"/>
                      </a:solidFill>
                      <a:prstDash val="solid"/>
                      <a:round/>
                      <a:headEnd type="none" w="med" len="med"/>
                      <a:tailEnd type="none" w="med" len="med"/>
                    </a:lnR>
                    <a:lnT w="12700" cap="flat" cmpd="sng" algn="ctr">
                      <a:solidFill>
                        <a:srgbClr val="F9B074"/>
                      </a:solidFill>
                      <a:prstDash val="solid"/>
                      <a:round/>
                      <a:headEnd type="none" w="med" len="med"/>
                      <a:tailEnd type="none" w="med" len="med"/>
                    </a:lnT>
                    <a:lnB w="12700" cap="flat" cmpd="sng" algn="ctr">
                      <a:solidFill>
                        <a:srgbClr val="F9B074"/>
                      </a:solidFill>
                      <a:prstDash val="solid"/>
                      <a:round/>
                      <a:headEnd type="none" w="med" len="med"/>
                      <a:tailEnd type="none" w="med" len="med"/>
                    </a:lnB>
                    <a:solidFill>
                      <a:srgbClr val="FDE4D0"/>
                    </a:solidFill>
                  </a:tcPr>
                </a:tc>
              </a:tr>
              <a:tr h="475180">
                <a:tc>
                  <a:txBody>
                    <a:bodyPr/>
                    <a:lstStyle/>
                    <a:p>
                      <a:pPr algn="just">
                        <a:lnSpc>
                          <a:spcPct val="115000"/>
                        </a:lnSpc>
                        <a:spcAft>
                          <a:spcPts val="0"/>
                        </a:spcAft>
                      </a:pPr>
                      <a:r>
                        <a:rPr lang="en-US" sz="1400" b="1">
                          <a:latin typeface="Arial"/>
                          <a:ea typeface="Times New Roman"/>
                          <a:cs typeface="Times New Roman"/>
                        </a:rPr>
                        <a:t>Service API</a:t>
                      </a:r>
                      <a:endParaRPr lang="en-GB" sz="1400">
                        <a:latin typeface="Arial"/>
                        <a:ea typeface="Times New Roman"/>
                        <a:cs typeface="Times New Roman"/>
                      </a:endParaRPr>
                    </a:p>
                  </a:txBody>
                  <a:tcPr marL="51998" marR="51998" marT="0" marB="0">
                    <a:lnL w="12700" cap="flat" cmpd="sng" algn="ctr">
                      <a:solidFill>
                        <a:srgbClr val="F9B074"/>
                      </a:solidFill>
                      <a:prstDash val="solid"/>
                      <a:round/>
                      <a:headEnd type="none" w="med" len="med"/>
                      <a:tailEnd type="none" w="med" len="med"/>
                    </a:lnL>
                    <a:lnR w="12700" cap="flat" cmpd="sng" algn="ctr">
                      <a:solidFill>
                        <a:srgbClr val="F9B074"/>
                      </a:solidFill>
                      <a:prstDash val="solid"/>
                      <a:round/>
                      <a:headEnd type="none" w="med" len="med"/>
                      <a:tailEnd type="none" w="med" len="med"/>
                    </a:lnR>
                    <a:lnT w="12700" cap="flat" cmpd="sng" algn="ctr">
                      <a:solidFill>
                        <a:srgbClr val="F9B074"/>
                      </a:solidFill>
                      <a:prstDash val="solid"/>
                      <a:round/>
                      <a:headEnd type="none" w="med" len="med"/>
                      <a:tailEnd type="none" w="med" len="med"/>
                    </a:lnT>
                    <a:lnB w="12700" cap="flat" cmpd="sng" algn="ctr">
                      <a:solidFill>
                        <a:srgbClr val="F9B074"/>
                      </a:solidFill>
                      <a:prstDash val="solid"/>
                      <a:round/>
                      <a:headEnd type="none" w="med" len="med"/>
                      <a:tailEnd type="none" w="med" len="med"/>
                    </a:lnB>
                    <a:solidFill>
                      <a:srgbClr val="FBCAA2"/>
                    </a:solidFill>
                  </a:tcPr>
                </a:tc>
                <a:tc>
                  <a:txBody>
                    <a:bodyPr/>
                    <a:lstStyle/>
                    <a:p>
                      <a:pPr algn="just">
                        <a:lnSpc>
                          <a:spcPct val="115000"/>
                        </a:lnSpc>
                        <a:spcAft>
                          <a:spcPts val="0"/>
                        </a:spcAft>
                      </a:pPr>
                      <a:r>
                        <a:rPr lang="en-US" sz="1400">
                          <a:latin typeface="Arial"/>
                          <a:ea typeface="Times New Roman"/>
                          <a:cs typeface="Times New Roman"/>
                        </a:rPr>
                        <a:t>An API that permits at least all the operations that can be done through the portal.</a:t>
                      </a:r>
                      <a:endParaRPr lang="en-GB" sz="1400">
                        <a:latin typeface="Arial"/>
                        <a:ea typeface="Times New Roman"/>
                        <a:cs typeface="Times New Roman"/>
                      </a:endParaRPr>
                    </a:p>
                  </a:txBody>
                  <a:tcPr marL="51998" marR="51998" marT="0" marB="0">
                    <a:lnL w="12700" cap="flat" cmpd="sng" algn="ctr">
                      <a:solidFill>
                        <a:srgbClr val="F9B074"/>
                      </a:solidFill>
                      <a:prstDash val="solid"/>
                      <a:round/>
                      <a:headEnd type="none" w="med" len="med"/>
                      <a:tailEnd type="none" w="med" len="med"/>
                    </a:lnL>
                    <a:lnR w="12700" cap="flat" cmpd="sng" algn="ctr">
                      <a:solidFill>
                        <a:srgbClr val="F9B074"/>
                      </a:solidFill>
                      <a:prstDash val="solid"/>
                      <a:round/>
                      <a:headEnd type="none" w="med" len="med"/>
                      <a:tailEnd type="none" w="med" len="med"/>
                    </a:lnR>
                    <a:lnT w="12700" cap="flat" cmpd="sng" algn="ctr">
                      <a:solidFill>
                        <a:srgbClr val="F9B074"/>
                      </a:solidFill>
                      <a:prstDash val="solid"/>
                      <a:round/>
                      <a:headEnd type="none" w="med" len="med"/>
                      <a:tailEnd type="none" w="med" len="med"/>
                    </a:lnT>
                    <a:lnB w="12700" cap="flat" cmpd="sng" algn="ctr">
                      <a:solidFill>
                        <a:srgbClr val="F9B074"/>
                      </a:solidFill>
                      <a:prstDash val="solid"/>
                      <a:round/>
                      <a:headEnd type="none" w="med" len="med"/>
                      <a:tailEnd type="none" w="med" len="med"/>
                    </a:lnB>
                    <a:solidFill>
                      <a:srgbClr val="FBCAA2"/>
                    </a:solidFill>
                  </a:tcPr>
                </a:tc>
              </a:tr>
              <a:tr h="237590">
                <a:tc>
                  <a:txBody>
                    <a:bodyPr/>
                    <a:lstStyle/>
                    <a:p>
                      <a:pPr algn="just">
                        <a:lnSpc>
                          <a:spcPct val="115000"/>
                        </a:lnSpc>
                        <a:spcAft>
                          <a:spcPts val="0"/>
                        </a:spcAft>
                      </a:pPr>
                      <a:r>
                        <a:rPr lang="en-US" sz="1400" b="1">
                          <a:latin typeface="Arial"/>
                          <a:ea typeface="Times New Roman"/>
                          <a:cs typeface="Times New Roman"/>
                        </a:rPr>
                        <a:t>Hardware Requirements</a:t>
                      </a:r>
                      <a:endParaRPr lang="en-GB" sz="1400">
                        <a:latin typeface="Arial"/>
                        <a:ea typeface="Times New Roman"/>
                        <a:cs typeface="Times New Roman"/>
                      </a:endParaRPr>
                    </a:p>
                  </a:txBody>
                  <a:tcPr marL="51998" marR="51998" marT="0" marB="0">
                    <a:lnL w="12700" cap="flat" cmpd="sng" algn="ctr">
                      <a:solidFill>
                        <a:srgbClr val="F9B074"/>
                      </a:solidFill>
                      <a:prstDash val="solid"/>
                      <a:round/>
                      <a:headEnd type="none" w="med" len="med"/>
                      <a:tailEnd type="none" w="med" len="med"/>
                    </a:lnL>
                    <a:lnR w="12700" cap="flat" cmpd="sng" algn="ctr">
                      <a:solidFill>
                        <a:srgbClr val="F9B074"/>
                      </a:solidFill>
                      <a:prstDash val="solid"/>
                      <a:round/>
                      <a:headEnd type="none" w="med" len="med"/>
                      <a:tailEnd type="none" w="med" len="med"/>
                    </a:lnR>
                    <a:lnT w="12700" cap="flat" cmpd="sng" algn="ctr">
                      <a:solidFill>
                        <a:srgbClr val="F9B074"/>
                      </a:solidFill>
                      <a:prstDash val="solid"/>
                      <a:round/>
                      <a:headEnd type="none" w="med" len="med"/>
                      <a:tailEnd type="none" w="med" len="med"/>
                    </a:lnT>
                    <a:lnB w="12700" cap="flat" cmpd="sng" algn="ctr">
                      <a:solidFill>
                        <a:srgbClr val="F9B074"/>
                      </a:solidFill>
                      <a:prstDash val="solid"/>
                      <a:round/>
                      <a:headEnd type="none" w="med" len="med"/>
                      <a:tailEnd type="none" w="med" len="med"/>
                    </a:lnB>
                    <a:solidFill>
                      <a:srgbClr val="FDE4D0"/>
                    </a:solidFill>
                  </a:tcPr>
                </a:tc>
                <a:tc>
                  <a:txBody>
                    <a:bodyPr/>
                    <a:lstStyle/>
                    <a:p>
                      <a:pPr algn="just">
                        <a:lnSpc>
                          <a:spcPct val="115000"/>
                        </a:lnSpc>
                        <a:spcAft>
                          <a:spcPts val="0"/>
                        </a:spcAft>
                      </a:pPr>
                      <a:r>
                        <a:rPr lang="en-US" sz="1400">
                          <a:latin typeface="Arial"/>
                          <a:ea typeface="Times New Roman"/>
                          <a:cs typeface="Times New Roman"/>
                        </a:rPr>
                        <a:t>N/A</a:t>
                      </a:r>
                      <a:endParaRPr lang="en-GB" sz="1400">
                        <a:latin typeface="Arial"/>
                        <a:ea typeface="Times New Roman"/>
                        <a:cs typeface="Times New Roman"/>
                      </a:endParaRPr>
                    </a:p>
                  </a:txBody>
                  <a:tcPr marL="51998" marR="51998" marT="0" marB="0">
                    <a:lnL w="12700" cap="flat" cmpd="sng" algn="ctr">
                      <a:solidFill>
                        <a:srgbClr val="F9B074"/>
                      </a:solidFill>
                      <a:prstDash val="solid"/>
                      <a:round/>
                      <a:headEnd type="none" w="med" len="med"/>
                      <a:tailEnd type="none" w="med" len="med"/>
                    </a:lnL>
                    <a:lnR w="12700" cap="flat" cmpd="sng" algn="ctr">
                      <a:solidFill>
                        <a:srgbClr val="F9B074"/>
                      </a:solidFill>
                      <a:prstDash val="solid"/>
                      <a:round/>
                      <a:headEnd type="none" w="med" len="med"/>
                      <a:tailEnd type="none" w="med" len="med"/>
                    </a:lnR>
                    <a:lnT w="12700" cap="flat" cmpd="sng" algn="ctr">
                      <a:solidFill>
                        <a:srgbClr val="F9B074"/>
                      </a:solidFill>
                      <a:prstDash val="solid"/>
                      <a:round/>
                      <a:headEnd type="none" w="med" len="med"/>
                      <a:tailEnd type="none" w="med" len="med"/>
                    </a:lnT>
                    <a:lnB w="12700" cap="flat" cmpd="sng" algn="ctr">
                      <a:solidFill>
                        <a:srgbClr val="F9B074"/>
                      </a:solidFill>
                      <a:prstDash val="solid"/>
                      <a:round/>
                      <a:headEnd type="none" w="med" len="med"/>
                      <a:tailEnd type="none" w="med" len="med"/>
                    </a:lnB>
                    <a:solidFill>
                      <a:srgbClr val="FDE4D0"/>
                    </a:solidFill>
                  </a:tcPr>
                </a:tc>
              </a:tr>
              <a:tr h="368215">
                <a:tc>
                  <a:txBody>
                    <a:bodyPr/>
                    <a:lstStyle/>
                    <a:p>
                      <a:pPr algn="just">
                        <a:lnSpc>
                          <a:spcPct val="115000"/>
                        </a:lnSpc>
                        <a:spcAft>
                          <a:spcPts val="0"/>
                        </a:spcAft>
                      </a:pPr>
                      <a:r>
                        <a:rPr lang="en-US" sz="1400" b="1">
                          <a:latin typeface="Arial"/>
                          <a:ea typeface="Times New Roman"/>
                          <a:cs typeface="Times New Roman"/>
                        </a:rPr>
                        <a:t>Documentation</a:t>
                      </a:r>
                      <a:endParaRPr lang="en-GB" sz="1400">
                        <a:latin typeface="Arial"/>
                        <a:ea typeface="Times New Roman"/>
                        <a:cs typeface="Times New Roman"/>
                      </a:endParaRPr>
                    </a:p>
                  </a:txBody>
                  <a:tcPr marL="51998" marR="51998" marT="0" marB="0">
                    <a:lnL w="12700" cap="flat" cmpd="sng" algn="ctr">
                      <a:solidFill>
                        <a:srgbClr val="F9B074"/>
                      </a:solidFill>
                      <a:prstDash val="solid"/>
                      <a:round/>
                      <a:headEnd type="none" w="med" len="med"/>
                      <a:tailEnd type="none" w="med" len="med"/>
                    </a:lnL>
                    <a:lnR w="12700" cap="flat" cmpd="sng" algn="ctr">
                      <a:solidFill>
                        <a:srgbClr val="F9B074"/>
                      </a:solidFill>
                      <a:prstDash val="solid"/>
                      <a:round/>
                      <a:headEnd type="none" w="med" len="med"/>
                      <a:tailEnd type="none" w="med" len="med"/>
                    </a:lnR>
                    <a:lnT w="12700" cap="flat" cmpd="sng" algn="ctr">
                      <a:solidFill>
                        <a:srgbClr val="F9B074"/>
                      </a:solidFill>
                      <a:prstDash val="solid"/>
                      <a:round/>
                      <a:headEnd type="none" w="med" len="med"/>
                      <a:tailEnd type="none" w="med" len="med"/>
                    </a:lnT>
                    <a:lnB w="12700" cap="flat" cmpd="sng" algn="ctr">
                      <a:solidFill>
                        <a:srgbClr val="F9B074"/>
                      </a:solidFill>
                      <a:prstDash val="solid"/>
                      <a:round/>
                      <a:headEnd type="none" w="med" len="med"/>
                      <a:tailEnd type="none" w="med" len="med"/>
                    </a:lnB>
                    <a:solidFill>
                      <a:srgbClr val="FBCAA2"/>
                    </a:solidFill>
                  </a:tcPr>
                </a:tc>
                <a:tc>
                  <a:txBody>
                    <a:bodyPr/>
                    <a:lstStyle/>
                    <a:p>
                      <a:pPr algn="just">
                        <a:lnSpc>
                          <a:spcPct val="115000"/>
                        </a:lnSpc>
                        <a:spcAft>
                          <a:spcPts val="0"/>
                        </a:spcAft>
                      </a:pPr>
                      <a:r>
                        <a:rPr lang="en-US" sz="1400">
                          <a:latin typeface="Arial"/>
                          <a:ea typeface="Times New Roman"/>
                          <a:cs typeface="Times New Roman"/>
                        </a:rPr>
                        <a:t>Documentation and user-guide for the API and the web-portal.</a:t>
                      </a:r>
                      <a:endParaRPr lang="en-GB" sz="1400">
                        <a:latin typeface="Arial"/>
                        <a:ea typeface="Times New Roman"/>
                        <a:cs typeface="Times New Roman"/>
                      </a:endParaRPr>
                    </a:p>
                  </a:txBody>
                  <a:tcPr marL="51998" marR="51998" marT="0" marB="0">
                    <a:lnL w="12700" cap="flat" cmpd="sng" algn="ctr">
                      <a:solidFill>
                        <a:srgbClr val="F9B074"/>
                      </a:solidFill>
                      <a:prstDash val="solid"/>
                      <a:round/>
                      <a:headEnd type="none" w="med" len="med"/>
                      <a:tailEnd type="none" w="med" len="med"/>
                    </a:lnL>
                    <a:lnR w="12700" cap="flat" cmpd="sng" algn="ctr">
                      <a:solidFill>
                        <a:srgbClr val="F9B074"/>
                      </a:solidFill>
                      <a:prstDash val="solid"/>
                      <a:round/>
                      <a:headEnd type="none" w="med" len="med"/>
                      <a:tailEnd type="none" w="med" len="med"/>
                    </a:lnR>
                    <a:lnT w="12700" cap="flat" cmpd="sng" algn="ctr">
                      <a:solidFill>
                        <a:srgbClr val="F9B074"/>
                      </a:solidFill>
                      <a:prstDash val="solid"/>
                      <a:round/>
                      <a:headEnd type="none" w="med" len="med"/>
                      <a:tailEnd type="none" w="med" len="med"/>
                    </a:lnT>
                    <a:lnB w="12700" cap="flat" cmpd="sng" algn="ctr">
                      <a:solidFill>
                        <a:srgbClr val="F9B074"/>
                      </a:solidFill>
                      <a:prstDash val="solid"/>
                      <a:round/>
                      <a:headEnd type="none" w="med" len="med"/>
                      <a:tailEnd type="none" w="med" len="med"/>
                    </a:lnB>
                    <a:solidFill>
                      <a:srgbClr val="FBCAA2"/>
                    </a:solidFill>
                  </a:tcPr>
                </a:tc>
              </a:tr>
              <a:tr h="237590">
                <a:tc>
                  <a:txBody>
                    <a:bodyPr/>
                    <a:lstStyle/>
                    <a:p>
                      <a:pPr algn="just">
                        <a:lnSpc>
                          <a:spcPct val="115000"/>
                        </a:lnSpc>
                        <a:spcAft>
                          <a:spcPts val="0"/>
                        </a:spcAft>
                      </a:pPr>
                      <a:r>
                        <a:rPr lang="en-US" sz="1400" b="1">
                          <a:latin typeface="Arial"/>
                          <a:ea typeface="Times New Roman"/>
                          <a:cs typeface="Times New Roman"/>
                        </a:rPr>
                        <a:t>Support</a:t>
                      </a:r>
                      <a:endParaRPr lang="en-GB" sz="1400">
                        <a:latin typeface="Arial"/>
                        <a:ea typeface="Times New Roman"/>
                        <a:cs typeface="Times New Roman"/>
                      </a:endParaRPr>
                    </a:p>
                  </a:txBody>
                  <a:tcPr marL="51998" marR="51998" marT="0" marB="0">
                    <a:lnL w="12700" cap="flat" cmpd="sng" algn="ctr">
                      <a:solidFill>
                        <a:srgbClr val="F9B074"/>
                      </a:solidFill>
                      <a:prstDash val="solid"/>
                      <a:round/>
                      <a:headEnd type="none" w="med" len="med"/>
                      <a:tailEnd type="none" w="med" len="med"/>
                    </a:lnL>
                    <a:lnR w="12700" cap="flat" cmpd="sng" algn="ctr">
                      <a:solidFill>
                        <a:srgbClr val="F9B074"/>
                      </a:solidFill>
                      <a:prstDash val="solid"/>
                      <a:round/>
                      <a:headEnd type="none" w="med" len="med"/>
                      <a:tailEnd type="none" w="med" len="med"/>
                    </a:lnR>
                    <a:lnT w="12700" cap="flat" cmpd="sng" algn="ctr">
                      <a:solidFill>
                        <a:srgbClr val="F9B074"/>
                      </a:solidFill>
                      <a:prstDash val="solid"/>
                      <a:round/>
                      <a:headEnd type="none" w="med" len="med"/>
                      <a:tailEnd type="none" w="med" len="med"/>
                    </a:lnT>
                    <a:lnB w="12700" cap="flat" cmpd="sng" algn="ctr">
                      <a:solidFill>
                        <a:srgbClr val="F9B074"/>
                      </a:solidFill>
                      <a:prstDash val="solid"/>
                      <a:round/>
                      <a:headEnd type="none" w="med" len="med"/>
                      <a:tailEnd type="none" w="med" len="med"/>
                    </a:lnB>
                    <a:solidFill>
                      <a:srgbClr val="FDE4D0"/>
                    </a:solidFill>
                  </a:tcPr>
                </a:tc>
                <a:tc>
                  <a:txBody>
                    <a:bodyPr/>
                    <a:lstStyle/>
                    <a:p>
                      <a:pPr algn="just">
                        <a:lnSpc>
                          <a:spcPct val="115000"/>
                        </a:lnSpc>
                        <a:spcAft>
                          <a:spcPts val="0"/>
                        </a:spcAft>
                      </a:pPr>
                      <a:r>
                        <a:rPr lang="en-US" sz="1400">
                          <a:latin typeface="Arial"/>
                          <a:ea typeface="Times New Roman"/>
                          <a:cs typeface="Times New Roman"/>
                        </a:rPr>
                        <a:t>N/A</a:t>
                      </a:r>
                      <a:endParaRPr lang="en-GB" sz="1400">
                        <a:latin typeface="Arial"/>
                        <a:ea typeface="Times New Roman"/>
                        <a:cs typeface="Times New Roman"/>
                      </a:endParaRPr>
                    </a:p>
                  </a:txBody>
                  <a:tcPr marL="51998" marR="51998" marT="0" marB="0">
                    <a:lnL w="12700" cap="flat" cmpd="sng" algn="ctr">
                      <a:solidFill>
                        <a:srgbClr val="F9B074"/>
                      </a:solidFill>
                      <a:prstDash val="solid"/>
                      <a:round/>
                      <a:headEnd type="none" w="med" len="med"/>
                      <a:tailEnd type="none" w="med" len="med"/>
                    </a:lnL>
                    <a:lnR w="12700" cap="flat" cmpd="sng" algn="ctr">
                      <a:solidFill>
                        <a:srgbClr val="F9B074"/>
                      </a:solidFill>
                      <a:prstDash val="solid"/>
                      <a:round/>
                      <a:headEnd type="none" w="med" len="med"/>
                      <a:tailEnd type="none" w="med" len="med"/>
                    </a:lnR>
                    <a:lnT w="12700" cap="flat" cmpd="sng" algn="ctr">
                      <a:solidFill>
                        <a:srgbClr val="F9B074"/>
                      </a:solidFill>
                      <a:prstDash val="solid"/>
                      <a:round/>
                      <a:headEnd type="none" w="med" len="med"/>
                      <a:tailEnd type="none" w="med" len="med"/>
                    </a:lnT>
                    <a:lnB w="12700" cap="flat" cmpd="sng" algn="ctr">
                      <a:solidFill>
                        <a:srgbClr val="F9B074"/>
                      </a:solidFill>
                      <a:prstDash val="solid"/>
                      <a:round/>
                      <a:headEnd type="none" w="med" len="med"/>
                      <a:tailEnd type="none" w="med" len="med"/>
                    </a:lnB>
                    <a:solidFill>
                      <a:srgbClr val="FDE4D0"/>
                    </a:solidFill>
                  </a:tcPr>
                </a:tc>
              </a:tr>
              <a:tr h="237590">
                <a:tc>
                  <a:txBody>
                    <a:bodyPr/>
                    <a:lstStyle/>
                    <a:p>
                      <a:pPr algn="just">
                        <a:lnSpc>
                          <a:spcPct val="115000"/>
                        </a:lnSpc>
                        <a:spcAft>
                          <a:spcPts val="0"/>
                        </a:spcAft>
                      </a:pPr>
                      <a:r>
                        <a:rPr lang="en-US" sz="1400" b="1">
                          <a:latin typeface="Arial"/>
                          <a:ea typeface="Times New Roman"/>
                          <a:cs typeface="Times New Roman"/>
                        </a:rPr>
                        <a:t>Licence</a:t>
                      </a:r>
                      <a:endParaRPr lang="en-GB" sz="1400">
                        <a:latin typeface="Arial"/>
                        <a:ea typeface="Times New Roman"/>
                        <a:cs typeface="Times New Roman"/>
                      </a:endParaRPr>
                    </a:p>
                  </a:txBody>
                  <a:tcPr marL="51998" marR="51998" marT="0" marB="0">
                    <a:lnL w="12700" cap="flat" cmpd="sng" algn="ctr">
                      <a:solidFill>
                        <a:srgbClr val="F9B074"/>
                      </a:solidFill>
                      <a:prstDash val="solid"/>
                      <a:round/>
                      <a:headEnd type="none" w="med" len="med"/>
                      <a:tailEnd type="none" w="med" len="med"/>
                    </a:lnL>
                    <a:lnR w="12700" cap="flat" cmpd="sng" algn="ctr">
                      <a:solidFill>
                        <a:srgbClr val="F9B074"/>
                      </a:solidFill>
                      <a:prstDash val="solid"/>
                      <a:round/>
                      <a:headEnd type="none" w="med" len="med"/>
                      <a:tailEnd type="none" w="med" len="med"/>
                    </a:lnR>
                    <a:lnT w="12700" cap="flat" cmpd="sng" algn="ctr">
                      <a:solidFill>
                        <a:srgbClr val="F9B074"/>
                      </a:solidFill>
                      <a:prstDash val="solid"/>
                      <a:round/>
                      <a:headEnd type="none" w="med" len="med"/>
                      <a:tailEnd type="none" w="med" len="med"/>
                    </a:lnT>
                    <a:lnB w="12700" cap="flat" cmpd="sng" algn="ctr">
                      <a:solidFill>
                        <a:srgbClr val="F9B074"/>
                      </a:solidFill>
                      <a:prstDash val="solid"/>
                      <a:round/>
                      <a:headEnd type="none" w="med" len="med"/>
                      <a:tailEnd type="none" w="med" len="med"/>
                    </a:lnB>
                    <a:solidFill>
                      <a:srgbClr val="FBCAA2"/>
                    </a:solidFill>
                  </a:tcPr>
                </a:tc>
                <a:tc>
                  <a:txBody>
                    <a:bodyPr/>
                    <a:lstStyle/>
                    <a:p>
                      <a:pPr algn="just">
                        <a:lnSpc>
                          <a:spcPct val="115000"/>
                        </a:lnSpc>
                        <a:spcAft>
                          <a:spcPts val="0"/>
                        </a:spcAft>
                      </a:pPr>
                      <a:r>
                        <a:rPr lang="en-US" sz="1400">
                          <a:latin typeface="Arial"/>
                          <a:ea typeface="Times New Roman"/>
                          <a:cs typeface="Times New Roman"/>
                        </a:rPr>
                        <a:t>N/A</a:t>
                      </a:r>
                      <a:endParaRPr lang="en-GB" sz="1400">
                        <a:latin typeface="Arial"/>
                        <a:ea typeface="Times New Roman"/>
                        <a:cs typeface="Times New Roman"/>
                      </a:endParaRPr>
                    </a:p>
                  </a:txBody>
                  <a:tcPr marL="51998" marR="51998" marT="0" marB="0">
                    <a:lnL w="12700" cap="flat" cmpd="sng" algn="ctr">
                      <a:solidFill>
                        <a:srgbClr val="F9B074"/>
                      </a:solidFill>
                      <a:prstDash val="solid"/>
                      <a:round/>
                      <a:headEnd type="none" w="med" len="med"/>
                      <a:tailEnd type="none" w="med" len="med"/>
                    </a:lnL>
                    <a:lnR w="12700" cap="flat" cmpd="sng" algn="ctr">
                      <a:solidFill>
                        <a:srgbClr val="F9B074"/>
                      </a:solidFill>
                      <a:prstDash val="solid"/>
                      <a:round/>
                      <a:headEnd type="none" w="med" len="med"/>
                      <a:tailEnd type="none" w="med" len="med"/>
                    </a:lnR>
                    <a:lnT w="12700" cap="flat" cmpd="sng" algn="ctr">
                      <a:solidFill>
                        <a:srgbClr val="F9B074"/>
                      </a:solidFill>
                      <a:prstDash val="solid"/>
                      <a:round/>
                      <a:headEnd type="none" w="med" len="med"/>
                      <a:tailEnd type="none" w="med" len="med"/>
                    </a:lnT>
                    <a:lnB w="12700" cap="flat" cmpd="sng" algn="ctr">
                      <a:solidFill>
                        <a:srgbClr val="F9B074"/>
                      </a:solidFill>
                      <a:prstDash val="solid"/>
                      <a:round/>
                      <a:headEnd type="none" w="med" len="med"/>
                      <a:tailEnd type="none" w="med" len="med"/>
                    </a:lnB>
                    <a:solidFill>
                      <a:srgbClr val="FBCAA2"/>
                    </a:solidFill>
                  </a:tcPr>
                </a:tc>
              </a:tr>
              <a:tr h="237590">
                <a:tc>
                  <a:txBody>
                    <a:bodyPr/>
                    <a:lstStyle/>
                    <a:p>
                      <a:pPr algn="just">
                        <a:lnSpc>
                          <a:spcPct val="115000"/>
                        </a:lnSpc>
                        <a:spcAft>
                          <a:spcPts val="0"/>
                        </a:spcAft>
                      </a:pPr>
                      <a:r>
                        <a:rPr lang="en-US" sz="1400" b="1">
                          <a:latin typeface="Arial"/>
                          <a:ea typeface="Times New Roman"/>
                          <a:cs typeface="Times New Roman"/>
                        </a:rPr>
                        <a:t>Data Policies</a:t>
                      </a:r>
                      <a:endParaRPr lang="en-GB" sz="1400">
                        <a:latin typeface="Arial"/>
                        <a:ea typeface="Times New Roman"/>
                        <a:cs typeface="Times New Roman"/>
                      </a:endParaRPr>
                    </a:p>
                  </a:txBody>
                  <a:tcPr marL="51998" marR="51998" marT="0" marB="0">
                    <a:lnL w="12700" cap="flat" cmpd="sng" algn="ctr">
                      <a:solidFill>
                        <a:srgbClr val="F9B074"/>
                      </a:solidFill>
                      <a:prstDash val="solid"/>
                      <a:round/>
                      <a:headEnd type="none" w="med" len="med"/>
                      <a:tailEnd type="none" w="med" len="med"/>
                    </a:lnL>
                    <a:lnR w="12700" cap="flat" cmpd="sng" algn="ctr">
                      <a:solidFill>
                        <a:srgbClr val="F9B074"/>
                      </a:solidFill>
                      <a:prstDash val="solid"/>
                      <a:round/>
                      <a:headEnd type="none" w="med" len="med"/>
                      <a:tailEnd type="none" w="med" len="med"/>
                    </a:lnR>
                    <a:lnT w="12700" cap="flat" cmpd="sng" algn="ctr">
                      <a:solidFill>
                        <a:srgbClr val="F9B074"/>
                      </a:solidFill>
                      <a:prstDash val="solid"/>
                      <a:round/>
                      <a:headEnd type="none" w="med" len="med"/>
                      <a:tailEnd type="none" w="med" len="med"/>
                    </a:lnT>
                    <a:lnB w="12700" cap="flat" cmpd="sng" algn="ctr">
                      <a:solidFill>
                        <a:srgbClr val="F9B074"/>
                      </a:solidFill>
                      <a:prstDash val="solid"/>
                      <a:round/>
                      <a:headEnd type="none" w="med" len="med"/>
                      <a:tailEnd type="none" w="med" len="med"/>
                    </a:lnB>
                    <a:solidFill>
                      <a:srgbClr val="FDE4D0"/>
                    </a:solidFill>
                  </a:tcPr>
                </a:tc>
                <a:tc>
                  <a:txBody>
                    <a:bodyPr/>
                    <a:lstStyle/>
                    <a:p>
                      <a:pPr algn="just">
                        <a:lnSpc>
                          <a:spcPct val="115000"/>
                        </a:lnSpc>
                        <a:spcAft>
                          <a:spcPts val="0"/>
                        </a:spcAft>
                      </a:pPr>
                      <a:r>
                        <a:rPr lang="en-US" sz="1400">
                          <a:latin typeface="Arial"/>
                          <a:ea typeface="Times New Roman"/>
                          <a:cs typeface="Times New Roman"/>
                        </a:rPr>
                        <a:t>N/A</a:t>
                      </a:r>
                      <a:endParaRPr lang="en-GB" sz="1400">
                        <a:latin typeface="Arial"/>
                        <a:ea typeface="Times New Roman"/>
                        <a:cs typeface="Times New Roman"/>
                      </a:endParaRPr>
                    </a:p>
                  </a:txBody>
                  <a:tcPr marL="51998" marR="51998" marT="0" marB="0">
                    <a:lnL w="12700" cap="flat" cmpd="sng" algn="ctr">
                      <a:solidFill>
                        <a:srgbClr val="F9B074"/>
                      </a:solidFill>
                      <a:prstDash val="solid"/>
                      <a:round/>
                      <a:headEnd type="none" w="med" len="med"/>
                      <a:tailEnd type="none" w="med" len="med"/>
                    </a:lnL>
                    <a:lnR w="12700" cap="flat" cmpd="sng" algn="ctr">
                      <a:solidFill>
                        <a:srgbClr val="F9B074"/>
                      </a:solidFill>
                      <a:prstDash val="solid"/>
                      <a:round/>
                      <a:headEnd type="none" w="med" len="med"/>
                      <a:tailEnd type="none" w="med" len="med"/>
                    </a:lnR>
                    <a:lnT w="12700" cap="flat" cmpd="sng" algn="ctr">
                      <a:solidFill>
                        <a:srgbClr val="F9B074"/>
                      </a:solidFill>
                      <a:prstDash val="solid"/>
                      <a:round/>
                      <a:headEnd type="none" w="med" len="med"/>
                      <a:tailEnd type="none" w="med" len="med"/>
                    </a:lnT>
                    <a:lnB w="12700" cap="flat" cmpd="sng" algn="ctr">
                      <a:solidFill>
                        <a:srgbClr val="F9B074"/>
                      </a:solidFill>
                      <a:prstDash val="solid"/>
                      <a:round/>
                      <a:headEnd type="none" w="med" len="med"/>
                      <a:tailEnd type="none" w="med" len="med"/>
                    </a:lnB>
                    <a:solidFill>
                      <a:srgbClr val="FDE4D0"/>
                    </a:solidFill>
                  </a:tcPr>
                </a:tc>
              </a:tr>
              <a:tr h="237590">
                <a:tc>
                  <a:txBody>
                    <a:bodyPr/>
                    <a:lstStyle/>
                    <a:p>
                      <a:pPr algn="just">
                        <a:lnSpc>
                          <a:spcPct val="115000"/>
                        </a:lnSpc>
                        <a:spcAft>
                          <a:spcPts val="0"/>
                        </a:spcAft>
                      </a:pPr>
                      <a:r>
                        <a:rPr lang="en-US" sz="1400" b="1">
                          <a:latin typeface="Arial"/>
                          <a:ea typeface="Times New Roman"/>
                          <a:cs typeface="Times New Roman"/>
                        </a:rPr>
                        <a:t>Total Cost of Ownership (TCO)</a:t>
                      </a:r>
                      <a:endParaRPr lang="en-GB" sz="1400">
                        <a:latin typeface="Arial"/>
                        <a:ea typeface="Times New Roman"/>
                        <a:cs typeface="Times New Roman"/>
                      </a:endParaRPr>
                    </a:p>
                  </a:txBody>
                  <a:tcPr marL="51998" marR="51998" marT="0" marB="0">
                    <a:lnL w="12700" cap="flat" cmpd="sng" algn="ctr">
                      <a:solidFill>
                        <a:srgbClr val="F9B074"/>
                      </a:solidFill>
                      <a:prstDash val="solid"/>
                      <a:round/>
                      <a:headEnd type="none" w="med" len="med"/>
                      <a:tailEnd type="none" w="med" len="med"/>
                    </a:lnL>
                    <a:lnR w="12700" cap="flat" cmpd="sng" algn="ctr">
                      <a:solidFill>
                        <a:srgbClr val="F9B074"/>
                      </a:solidFill>
                      <a:prstDash val="solid"/>
                      <a:round/>
                      <a:headEnd type="none" w="med" len="med"/>
                      <a:tailEnd type="none" w="med" len="med"/>
                    </a:lnR>
                    <a:lnT w="12700" cap="flat" cmpd="sng" algn="ctr">
                      <a:solidFill>
                        <a:srgbClr val="F9B074"/>
                      </a:solidFill>
                      <a:prstDash val="solid"/>
                      <a:round/>
                      <a:headEnd type="none" w="med" len="med"/>
                      <a:tailEnd type="none" w="med" len="med"/>
                    </a:lnT>
                    <a:lnB w="12700" cap="flat" cmpd="sng" algn="ctr">
                      <a:solidFill>
                        <a:srgbClr val="F9B074"/>
                      </a:solidFill>
                      <a:prstDash val="solid"/>
                      <a:round/>
                      <a:headEnd type="none" w="med" len="med"/>
                      <a:tailEnd type="none" w="med" len="med"/>
                    </a:lnB>
                    <a:solidFill>
                      <a:srgbClr val="FBCAA2"/>
                    </a:solidFill>
                  </a:tcPr>
                </a:tc>
                <a:tc>
                  <a:txBody>
                    <a:bodyPr/>
                    <a:lstStyle/>
                    <a:p>
                      <a:pPr algn="just">
                        <a:lnSpc>
                          <a:spcPct val="115000"/>
                        </a:lnSpc>
                        <a:spcAft>
                          <a:spcPts val="0"/>
                        </a:spcAft>
                      </a:pPr>
                      <a:r>
                        <a:rPr lang="en-US" sz="1400" dirty="0">
                          <a:latin typeface="Arial"/>
                          <a:ea typeface="Times New Roman"/>
                          <a:cs typeface="Times New Roman"/>
                        </a:rPr>
                        <a:t>N/A</a:t>
                      </a:r>
                      <a:endParaRPr lang="en-GB" sz="1400" dirty="0">
                        <a:latin typeface="Arial"/>
                        <a:ea typeface="Times New Roman"/>
                        <a:cs typeface="Times New Roman"/>
                      </a:endParaRPr>
                    </a:p>
                  </a:txBody>
                  <a:tcPr marL="51998" marR="51998" marT="0" marB="0">
                    <a:lnL w="12700" cap="flat" cmpd="sng" algn="ctr">
                      <a:solidFill>
                        <a:srgbClr val="F9B074"/>
                      </a:solidFill>
                      <a:prstDash val="solid"/>
                      <a:round/>
                      <a:headEnd type="none" w="med" len="med"/>
                      <a:tailEnd type="none" w="med" len="med"/>
                    </a:lnL>
                    <a:lnR w="12700" cap="flat" cmpd="sng" algn="ctr">
                      <a:solidFill>
                        <a:srgbClr val="F9B074"/>
                      </a:solidFill>
                      <a:prstDash val="solid"/>
                      <a:round/>
                      <a:headEnd type="none" w="med" len="med"/>
                      <a:tailEnd type="none" w="med" len="med"/>
                    </a:lnR>
                    <a:lnT w="12700" cap="flat" cmpd="sng" algn="ctr">
                      <a:solidFill>
                        <a:srgbClr val="F9B074"/>
                      </a:solidFill>
                      <a:prstDash val="solid"/>
                      <a:round/>
                      <a:headEnd type="none" w="med" len="med"/>
                      <a:tailEnd type="none" w="med" len="med"/>
                    </a:lnT>
                    <a:lnB w="12700" cap="flat" cmpd="sng" algn="ctr">
                      <a:solidFill>
                        <a:srgbClr val="F9B074"/>
                      </a:solidFill>
                      <a:prstDash val="solid"/>
                      <a:round/>
                      <a:headEnd type="none" w="med" len="med"/>
                      <a:tailEnd type="none" w="med" len="med"/>
                    </a:lnB>
                    <a:solidFill>
                      <a:srgbClr val="FBCAA2"/>
                    </a:solidFill>
                  </a:tcPr>
                </a:tc>
              </a:tr>
              <a:tr h="237590">
                <a:tc>
                  <a:txBody>
                    <a:bodyPr/>
                    <a:lstStyle/>
                    <a:p>
                      <a:pPr algn="just">
                        <a:lnSpc>
                          <a:spcPct val="115000"/>
                        </a:lnSpc>
                        <a:spcAft>
                          <a:spcPts val="0"/>
                        </a:spcAft>
                      </a:pPr>
                      <a:r>
                        <a:rPr lang="en-US" sz="1400" b="1">
                          <a:latin typeface="Arial"/>
                          <a:ea typeface="Times New Roman"/>
                          <a:cs typeface="Times New Roman"/>
                        </a:rPr>
                        <a:t>Scalability and Performance</a:t>
                      </a:r>
                      <a:endParaRPr lang="en-GB" sz="1400">
                        <a:latin typeface="Arial"/>
                        <a:ea typeface="Times New Roman"/>
                        <a:cs typeface="Times New Roman"/>
                      </a:endParaRPr>
                    </a:p>
                  </a:txBody>
                  <a:tcPr marL="51998" marR="51998" marT="0" marB="0">
                    <a:lnL w="12700" cap="flat" cmpd="sng" algn="ctr">
                      <a:solidFill>
                        <a:srgbClr val="F9B074"/>
                      </a:solidFill>
                      <a:prstDash val="solid"/>
                      <a:round/>
                      <a:headEnd type="none" w="med" len="med"/>
                      <a:tailEnd type="none" w="med" len="med"/>
                    </a:lnL>
                    <a:lnR w="12700" cap="flat" cmpd="sng" algn="ctr">
                      <a:solidFill>
                        <a:srgbClr val="F9B074"/>
                      </a:solidFill>
                      <a:prstDash val="solid"/>
                      <a:round/>
                      <a:headEnd type="none" w="med" len="med"/>
                      <a:tailEnd type="none" w="med" len="med"/>
                    </a:lnR>
                    <a:lnT w="12700" cap="flat" cmpd="sng" algn="ctr">
                      <a:solidFill>
                        <a:srgbClr val="F9B074"/>
                      </a:solidFill>
                      <a:prstDash val="solid"/>
                      <a:round/>
                      <a:headEnd type="none" w="med" len="med"/>
                      <a:tailEnd type="none" w="med" len="med"/>
                    </a:lnT>
                    <a:lnB w="12700" cap="flat" cmpd="sng" algn="ctr">
                      <a:solidFill>
                        <a:srgbClr val="F9B074"/>
                      </a:solidFill>
                      <a:prstDash val="solid"/>
                      <a:round/>
                      <a:headEnd type="none" w="med" len="med"/>
                      <a:tailEnd type="none" w="med" len="med"/>
                    </a:lnB>
                    <a:solidFill>
                      <a:srgbClr val="FDE4D0"/>
                    </a:solidFill>
                  </a:tcPr>
                </a:tc>
                <a:tc>
                  <a:txBody>
                    <a:bodyPr/>
                    <a:lstStyle/>
                    <a:p>
                      <a:pPr algn="just">
                        <a:lnSpc>
                          <a:spcPct val="115000"/>
                        </a:lnSpc>
                        <a:spcAft>
                          <a:spcPts val="0"/>
                        </a:spcAft>
                      </a:pPr>
                      <a:r>
                        <a:rPr lang="en-US" sz="1400">
                          <a:latin typeface="Arial"/>
                          <a:ea typeface="Times New Roman"/>
                          <a:cs typeface="Times New Roman"/>
                        </a:rPr>
                        <a:t>Fast enough to permit interactive work (web-portal)</a:t>
                      </a:r>
                      <a:endParaRPr lang="en-GB" sz="1400">
                        <a:latin typeface="Arial"/>
                        <a:ea typeface="Times New Roman"/>
                        <a:cs typeface="Times New Roman"/>
                      </a:endParaRPr>
                    </a:p>
                  </a:txBody>
                  <a:tcPr marL="51998" marR="51998" marT="0" marB="0">
                    <a:lnL w="12700" cap="flat" cmpd="sng" algn="ctr">
                      <a:solidFill>
                        <a:srgbClr val="F9B074"/>
                      </a:solidFill>
                      <a:prstDash val="solid"/>
                      <a:round/>
                      <a:headEnd type="none" w="med" len="med"/>
                      <a:tailEnd type="none" w="med" len="med"/>
                    </a:lnL>
                    <a:lnR w="12700" cap="flat" cmpd="sng" algn="ctr">
                      <a:solidFill>
                        <a:srgbClr val="F9B074"/>
                      </a:solidFill>
                      <a:prstDash val="solid"/>
                      <a:round/>
                      <a:headEnd type="none" w="med" len="med"/>
                      <a:tailEnd type="none" w="med" len="med"/>
                    </a:lnR>
                    <a:lnT w="12700" cap="flat" cmpd="sng" algn="ctr">
                      <a:solidFill>
                        <a:srgbClr val="F9B074"/>
                      </a:solidFill>
                      <a:prstDash val="solid"/>
                      <a:round/>
                      <a:headEnd type="none" w="med" len="med"/>
                      <a:tailEnd type="none" w="med" len="med"/>
                    </a:lnT>
                    <a:lnB w="12700" cap="flat" cmpd="sng" algn="ctr">
                      <a:solidFill>
                        <a:srgbClr val="F9B074"/>
                      </a:solidFill>
                      <a:prstDash val="solid"/>
                      <a:round/>
                      <a:headEnd type="none" w="med" len="med"/>
                      <a:tailEnd type="none" w="med" len="med"/>
                    </a:lnB>
                    <a:solidFill>
                      <a:srgbClr val="FDE4D0"/>
                    </a:solidFill>
                  </a:tcPr>
                </a:tc>
              </a:tr>
              <a:tr h="237590">
                <a:tc>
                  <a:txBody>
                    <a:bodyPr/>
                    <a:lstStyle/>
                    <a:p>
                      <a:pPr algn="just">
                        <a:lnSpc>
                          <a:spcPct val="115000"/>
                        </a:lnSpc>
                        <a:spcAft>
                          <a:spcPts val="0"/>
                        </a:spcAft>
                      </a:pPr>
                      <a:r>
                        <a:rPr lang="en-US" sz="1400" b="1">
                          <a:latin typeface="Arial"/>
                          <a:ea typeface="Times New Roman"/>
                          <a:cs typeface="Times New Roman"/>
                        </a:rPr>
                        <a:t>Data ingestion</a:t>
                      </a:r>
                      <a:endParaRPr lang="en-GB" sz="1400">
                        <a:latin typeface="Arial"/>
                        <a:ea typeface="Times New Roman"/>
                        <a:cs typeface="Times New Roman"/>
                      </a:endParaRPr>
                    </a:p>
                  </a:txBody>
                  <a:tcPr marL="51998" marR="51998" marT="0" marB="0">
                    <a:lnL w="12700" cap="flat" cmpd="sng" algn="ctr">
                      <a:solidFill>
                        <a:srgbClr val="F9B074"/>
                      </a:solidFill>
                      <a:prstDash val="solid"/>
                      <a:round/>
                      <a:headEnd type="none" w="med" len="med"/>
                      <a:tailEnd type="none" w="med" len="med"/>
                    </a:lnL>
                    <a:lnR w="12700" cap="flat" cmpd="sng" algn="ctr">
                      <a:solidFill>
                        <a:srgbClr val="F9B074"/>
                      </a:solidFill>
                      <a:prstDash val="solid"/>
                      <a:round/>
                      <a:headEnd type="none" w="med" len="med"/>
                      <a:tailEnd type="none" w="med" len="med"/>
                    </a:lnR>
                    <a:lnT w="12700" cap="flat" cmpd="sng" algn="ctr">
                      <a:solidFill>
                        <a:srgbClr val="F9B074"/>
                      </a:solidFill>
                      <a:prstDash val="solid"/>
                      <a:round/>
                      <a:headEnd type="none" w="med" len="med"/>
                      <a:tailEnd type="none" w="med" len="med"/>
                    </a:lnT>
                    <a:lnB w="12700" cap="flat" cmpd="sng" algn="ctr">
                      <a:solidFill>
                        <a:srgbClr val="F9B074"/>
                      </a:solidFill>
                      <a:prstDash val="solid"/>
                      <a:round/>
                      <a:headEnd type="none" w="med" len="med"/>
                      <a:tailEnd type="none" w="med" len="med"/>
                    </a:lnB>
                    <a:solidFill>
                      <a:srgbClr val="FBCAA2"/>
                    </a:solidFill>
                  </a:tcPr>
                </a:tc>
                <a:tc>
                  <a:txBody>
                    <a:bodyPr/>
                    <a:lstStyle/>
                    <a:p>
                      <a:pPr algn="just">
                        <a:lnSpc>
                          <a:spcPct val="115000"/>
                        </a:lnSpc>
                        <a:spcAft>
                          <a:spcPts val="0"/>
                        </a:spcAft>
                      </a:pPr>
                      <a:r>
                        <a:rPr lang="en-US" sz="1400">
                          <a:latin typeface="Arial"/>
                          <a:ea typeface="Times New Roman"/>
                          <a:cs typeface="Times New Roman"/>
                        </a:rPr>
                        <a:t>N/A</a:t>
                      </a:r>
                      <a:endParaRPr lang="en-GB" sz="1400">
                        <a:latin typeface="Arial"/>
                        <a:ea typeface="Times New Roman"/>
                        <a:cs typeface="Times New Roman"/>
                      </a:endParaRPr>
                    </a:p>
                  </a:txBody>
                  <a:tcPr marL="51998" marR="51998" marT="0" marB="0">
                    <a:lnL w="12700" cap="flat" cmpd="sng" algn="ctr">
                      <a:solidFill>
                        <a:srgbClr val="F9B074"/>
                      </a:solidFill>
                      <a:prstDash val="solid"/>
                      <a:round/>
                      <a:headEnd type="none" w="med" len="med"/>
                      <a:tailEnd type="none" w="med" len="med"/>
                    </a:lnL>
                    <a:lnR w="12700" cap="flat" cmpd="sng" algn="ctr">
                      <a:solidFill>
                        <a:srgbClr val="F9B074"/>
                      </a:solidFill>
                      <a:prstDash val="solid"/>
                      <a:round/>
                      <a:headEnd type="none" w="med" len="med"/>
                      <a:tailEnd type="none" w="med" len="med"/>
                    </a:lnR>
                    <a:lnT w="12700" cap="flat" cmpd="sng" algn="ctr">
                      <a:solidFill>
                        <a:srgbClr val="F9B074"/>
                      </a:solidFill>
                      <a:prstDash val="solid"/>
                      <a:round/>
                      <a:headEnd type="none" w="med" len="med"/>
                      <a:tailEnd type="none" w="med" len="med"/>
                    </a:lnT>
                    <a:lnB w="12700" cap="flat" cmpd="sng" algn="ctr">
                      <a:solidFill>
                        <a:srgbClr val="F9B074"/>
                      </a:solidFill>
                      <a:prstDash val="solid"/>
                      <a:round/>
                      <a:headEnd type="none" w="med" len="med"/>
                      <a:tailEnd type="none" w="med" len="med"/>
                    </a:lnB>
                    <a:solidFill>
                      <a:srgbClr val="FBCAA2"/>
                    </a:solidFill>
                  </a:tcPr>
                </a:tc>
              </a:tr>
              <a:tr h="475180">
                <a:tc>
                  <a:txBody>
                    <a:bodyPr/>
                    <a:lstStyle/>
                    <a:p>
                      <a:pPr algn="just">
                        <a:lnSpc>
                          <a:spcPct val="115000"/>
                        </a:lnSpc>
                        <a:spcAft>
                          <a:spcPts val="0"/>
                        </a:spcAft>
                      </a:pPr>
                      <a:r>
                        <a:rPr lang="en-US" sz="1400" b="1">
                          <a:latin typeface="Arial"/>
                          <a:ea typeface="Times New Roman"/>
                          <a:cs typeface="Times New Roman"/>
                        </a:rPr>
                        <a:t>Additional Services and Plug-ins</a:t>
                      </a:r>
                      <a:endParaRPr lang="en-GB" sz="1400">
                        <a:latin typeface="Arial"/>
                        <a:ea typeface="Times New Roman"/>
                        <a:cs typeface="Times New Roman"/>
                      </a:endParaRPr>
                    </a:p>
                  </a:txBody>
                  <a:tcPr marL="51998" marR="51998" marT="0" marB="0">
                    <a:lnL w="12700" cap="flat" cmpd="sng" algn="ctr">
                      <a:solidFill>
                        <a:srgbClr val="F9B074"/>
                      </a:solidFill>
                      <a:prstDash val="solid"/>
                      <a:round/>
                      <a:headEnd type="none" w="med" len="med"/>
                      <a:tailEnd type="none" w="med" len="med"/>
                    </a:lnL>
                    <a:lnR w="12700" cap="flat" cmpd="sng" algn="ctr">
                      <a:solidFill>
                        <a:srgbClr val="F9B074"/>
                      </a:solidFill>
                      <a:prstDash val="solid"/>
                      <a:round/>
                      <a:headEnd type="none" w="med" len="med"/>
                      <a:tailEnd type="none" w="med" len="med"/>
                    </a:lnR>
                    <a:lnT w="12700" cap="flat" cmpd="sng" algn="ctr">
                      <a:solidFill>
                        <a:srgbClr val="F9B074"/>
                      </a:solidFill>
                      <a:prstDash val="solid"/>
                      <a:round/>
                      <a:headEnd type="none" w="med" len="med"/>
                      <a:tailEnd type="none" w="med" len="med"/>
                    </a:lnT>
                    <a:lnB w="12700" cap="flat" cmpd="sng" algn="ctr">
                      <a:solidFill>
                        <a:srgbClr val="F9B074"/>
                      </a:solidFill>
                      <a:prstDash val="solid"/>
                      <a:round/>
                      <a:headEnd type="none" w="med" len="med"/>
                      <a:tailEnd type="none" w="med" len="med"/>
                    </a:lnB>
                    <a:solidFill>
                      <a:srgbClr val="FDE4D0"/>
                    </a:solidFill>
                  </a:tcPr>
                </a:tc>
                <a:tc>
                  <a:txBody>
                    <a:bodyPr/>
                    <a:lstStyle/>
                    <a:p>
                      <a:pPr algn="just">
                        <a:lnSpc>
                          <a:spcPct val="115000"/>
                        </a:lnSpc>
                        <a:spcAft>
                          <a:spcPts val="0"/>
                        </a:spcAft>
                      </a:pPr>
                      <a:r>
                        <a:rPr lang="en-US" sz="1400">
                          <a:latin typeface="Arial"/>
                          <a:ea typeface="Times New Roman"/>
                          <a:cs typeface="Times New Roman"/>
                        </a:rPr>
                        <a:t>Upload/download/delete of files, change permissions (through the web portal). Support for a Workflow system.</a:t>
                      </a:r>
                      <a:endParaRPr lang="en-GB" sz="1400">
                        <a:latin typeface="Arial"/>
                        <a:ea typeface="Times New Roman"/>
                        <a:cs typeface="Times New Roman"/>
                      </a:endParaRPr>
                    </a:p>
                  </a:txBody>
                  <a:tcPr marL="51998" marR="51998" marT="0" marB="0">
                    <a:lnL w="12700" cap="flat" cmpd="sng" algn="ctr">
                      <a:solidFill>
                        <a:srgbClr val="F9B074"/>
                      </a:solidFill>
                      <a:prstDash val="solid"/>
                      <a:round/>
                      <a:headEnd type="none" w="med" len="med"/>
                      <a:tailEnd type="none" w="med" len="med"/>
                    </a:lnL>
                    <a:lnR w="12700" cap="flat" cmpd="sng" algn="ctr">
                      <a:solidFill>
                        <a:srgbClr val="F9B074"/>
                      </a:solidFill>
                      <a:prstDash val="solid"/>
                      <a:round/>
                      <a:headEnd type="none" w="med" len="med"/>
                      <a:tailEnd type="none" w="med" len="med"/>
                    </a:lnR>
                    <a:lnT w="12700" cap="flat" cmpd="sng" algn="ctr">
                      <a:solidFill>
                        <a:srgbClr val="F9B074"/>
                      </a:solidFill>
                      <a:prstDash val="solid"/>
                      <a:round/>
                      <a:headEnd type="none" w="med" len="med"/>
                      <a:tailEnd type="none" w="med" len="med"/>
                    </a:lnT>
                    <a:lnB w="12700" cap="flat" cmpd="sng" algn="ctr">
                      <a:solidFill>
                        <a:srgbClr val="F9B074"/>
                      </a:solidFill>
                      <a:prstDash val="solid"/>
                      <a:round/>
                      <a:headEnd type="none" w="med" len="med"/>
                      <a:tailEnd type="none" w="med" len="med"/>
                    </a:lnB>
                    <a:solidFill>
                      <a:srgbClr val="FDE4D0"/>
                    </a:solidFill>
                  </a:tcPr>
                </a:tc>
              </a:tr>
              <a:tr h="237590">
                <a:tc>
                  <a:txBody>
                    <a:bodyPr/>
                    <a:lstStyle/>
                    <a:p>
                      <a:pPr algn="just">
                        <a:lnSpc>
                          <a:spcPct val="115000"/>
                        </a:lnSpc>
                        <a:spcAft>
                          <a:spcPts val="0"/>
                        </a:spcAft>
                      </a:pPr>
                      <a:r>
                        <a:rPr lang="en-US" sz="1400" b="1">
                          <a:latin typeface="Arial"/>
                          <a:ea typeface="Times New Roman"/>
                          <a:cs typeface="Times New Roman"/>
                        </a:rPr>
                        <a:t>Deployment architecture</a:t>
                      </a:r>
                      <a:endParaRPr lang="en-GB" sz="1400">
                        <a:latin typeface="Arial"/>
                        <a:ea typeface="Times New Roman"/>
                        <a:cs typeface="Times New Roman"/>
                      </a:endParaRPr>
                    </a:p>
                  </a:txBody>
                  <a:tcPr marL="51998" marR="51998" marT="0" marB="0">
                    <a:lnL w="12700" cap="flat" cmpd="sng" algn="ctr">
                      <a:solidFill>
                        <a:srgbClr val="F9B074"/>
                      </a:solidFill>
                      <a:prstDash val="solid"/>
                      <a:round/>
                      <a:headEnd type="none" w="med" len="med"/>
                      <a:tailEnd type="none" w="med" len="med"/>
                    </a:lnL>
                    <a:lnR w="12700" cap="flat" cmpd="sng" algn="ctr">
                      <a:solidFill>
                        <a:srgbClr val="F9B074"/>
                      </a:solidFill>
                      <a:prstDash val="solid"/>
                      <a:round/>
                      <a:headEnd type="none" w="med" len="med"/>
                      <a:tailEnd type="none" w="med" len="med"/>
                    </a:lnR>
                    <a:lnT w="12700" cap="flat" cmpd="sng" algn="ctr">
                      <a:solidFill>
                        <a:srgbClr val="F9B074"/>
                      </a:solidFill>
                      <a:prstDash val="solid"/>
                      <a:round/>
                      <a:headEnd type="none" w="med" len="med"/>
                      <a:tailEnd type="none" w="med" len="med"/>
                    </a:lnT>
                    <a:lnB w="12700" cap="flat" cmpd="sng" algn="ctr">
                      <a:solidFill>
                        <a:srgbClr val="F9B074"/>
                      </a:solidFill>
                      <a:prstDash val="solid"/>
                      <a:round/>
                      <a:headEnd type="none" w="med" len="med"/>
                      <a:tailEnd type="none" w="med" len="med"/>
                    </a:lnB>
                    <a:solidFill>
                      <a:srgbClr val="FBCAA2"/>
                    </a:solidFill>
                  </a:tcPr>
                </a:tc>
                <a:tc>
                  <a:txBody>
                    <a:bodyPr/>
                    <a:lstStyle/>
                    <a:p>
                      <a:pPr algn="just">
                        <a:lnSpc>
                          <a:spcPct val="115000"/>
                        </a:lnSpc>
                        <a:spcAft>
                          <a:spcPts val="0"/>
                        </a:spcAft>
                      </a:pPr>
                      <a:r>
                        <a:rPr lang="en-US" sz="1400">
                          <a:latin typeface="Arial"/>
                          <a:ea typeface="Times New Roman"/>
                          <a:cs typeface="Times New Roman"/>
                        </a:rPr>
                        <a:t>N/A</a:t>
                      </a:r>
                      <a:endParaRPr lang="en-GB" sz="1400">
                        <a:latin typeface="Arial"/>
                        <a:ea typeface="Times New Roman"/>
                        <a:cs typeface="Times New Roman"/>
                      </a:endParaRPr>
                    </a:p>
                  </a:txBody>
                  <a:tcPr marL="51998" marR="51998" marT="0" marB="0">
                    <a:lnL w="12700" cap="flat" cmpd="sng" algn="ctr">
                      <a:solidFill>
                        <a:srgbClr val="F9B074"/>
                      </a:solidFill>
                      <a:prstDash val="solid"/>
                      <a:round/>
                      <a:headEnd type="none" w="med" len="med"/>
                      <a:tailEnd type="none" w="med" len="med"/>
                    </a:lnL>
                    <a:lnR w="12700" cap="flat" cmpd="sng" algn="ctr">
                      <a:solidFill>
                        <a:srgbClr val="F9B074"/>
                      </a:solidFill>
                      <a:prstDash val="solid"/>
                      <a:round/>
                      <a:headEnd type="none" w="med" len="med"/>
                      <a:tailEnd type="none" w="med" len="med"/>
                    </a:lnR>
                    <a:lnT w="12700" cap="flat" cmpd="sng" algn="ctr">
                      <a:solidFill>
                        <a:srgbClr val="F9B074"/>
                      </a:solidFill>
                      <a:prstDash val="solid"/>
                      <a:round/>
                      <a:headEnd type="none" w="med" len="med"/>
                      <a:tailEnd type="none" w="med" len="med"/>
                    </a:lnT>
                    <a:lnB w="12700" cap="flat" cmpd="sng" algn="ctr">
                      <a:solidFill>
                        <a:srgbClr val="F9B074"/>
                      </a:solidFill>
                      <a:prstDash val="solid"/>
                      <a:round/>
                      <a:headEnd type="none" w="med" len="med"/>
                      <a:tailEnd type="none" w="med" len="med"/>
                    </a:lnB>
                    <a:solidFill>
                      <a:srgbClr val="FBCAA2"/>
                    </a:solidFill>
                  </a:tcPr>
                </a:tc>
              </a:tr>
              <a:tr h="237590">
                <a:tc>
                  <a:txBody>
                    <a:bodyPr/>
                    <a:lstStyle/>
                    <a:p>
                      <a:pPr algn="just">
                        <a:lnSpc>
                          <a:spcPct val="115000"/>
                        </a:lnSpc>
                        <a:spcAft>
                          <a:spcPts val="0"/>
                        </a:spcAft>
                      </a:pPr>
                      <a:r>
                        <a:rPr lang="en-US" sz="1400" b="1">
                          <a:latin typeface="Arial"/>
                          <a:ea typeface="Times New Roman"/>
                          <a:cs typeface="Times New Roman"/>
                        </a:rPr>
                        <a:t>Maintenance &amp; Sustainability</a:t>
                      </a:r>
                      <a:endParaRPr lang="en-GB" sz="1400">
                        <a:latin typeface="Arial"/>
                        <a:ea typeface="Times New Roman"/>
                        <a:cs typeface="Times New Roman"/>
                      </a:endParaRPr>
                    </a:p>
                  </a:txBody>
                  <a:tcPr marL="51998" marR="51998" marT="0" marB="0">
                    <a:lnL w="12700" cap="flat" cmpd="sng" algn="ctr">
                      <a:solidFill>
                        <a:srgbClr val="F9B074"/>
                      </a:solidFill>
                      <a:prstDash val="solid"/>
                      <a:round/>
                      <a:headEnd type="none" w="med" len="med"/>
                      <a:tailEnd type="none" w="med" len="med"/>
                    </a:lnL>
                    <a:lnR w="12700" cap="flat" cmpd="sng" algn="ctr">
                      <a:solidFill>
                        <a:srgbClr val="F9B074"/>
                      </a:solidFill>
                      <a:prstDash val="solid"/>
                      <a:round/>
                      <a:headEnd type="none" w="med" len="med"/>
                      <a:tailEnd type="none" w="med" len="med"/>
                    </a:lnR>
                    <a:lnT w="12700" cap="flat" cmpd="sng" algn="ctr">
                      <a:solidFill>
                        <a:srgbClr val="F9B074"/>
                      </a:solidFill>
                      <a:prstDash val="solid"/>
                      <a:round/>
                      <a:headEnd type="none" w="med" len="med"/>
                      <a:tailEnd type="none" w="med" len="med"/>
                    </a:lnT>
                    <a:lnB w="12700" cap="flat" cmpd="sng" algn="ctr">
                      <a:solidFill>
                        <a:srgbClr val="F9B074"/>
                      </a:solidFill>
                      <a:prstDash val="solid"/>
                      <a:round/>
                      <a:headEnd type="none" w="med" len="med"/>
                      <a:tailEnd type="none" w="med" len="med"/>
                    </a:lnB>
                    <a:solidFill>
                      <a:srgbClr val="FDE4D0"/>
                    </a:solidFill>
                  </a:tcPr>
                </a:tc>
                <a:tc>
                  <a:txBody>
                    <a:bodyPr/>
                    <a:lstStyle/>
                    <a:p>
                      <a:pPr algn="just">
                        <a:lnSpc>
                          <a:spcPct val="115000"/>
                        </a:lnSpc>
                        <a:spcAft>
                          <a:spcPts val="0"/>
                        </a:spcAft>
                      </a:pPr>
                      <a:r>
                        <a:rPr lang="en-US" sz="1400">
                          <a:latin typeface="Arial"/>
                          <a:ea typeface="Times New Roman"/>
                          <a:cs typeface="Times New Roman"/>
                        </a:rPr>
                        <a:t>N/A</a:t>
                      </a:r>
                      <a:endParaRPr lang="en-GB" sz="1400">
                        <a:latin typeface="Arial"/>
                        <a:ea typeface="Times New Roman"/>
                        <a:cs typeface="Times New Roman"/>
                      </a:endParaRPr>
                    </a:p>
                  </a:txBody>
                  <a:tcPr marL="51998" marR="51998" marT="0" marB="0">
                    <a:lnL w="12700" cap="flat" cmpd="sng" algn="ctr">
                      <a:solidFill>
                        <a:srgbClr val="F9B074"/>
                      </a:solidFill>
                      <a:prstDash val="solid"/>
                      <a:round/>
                      <a:headEnd type="none" w="med" len="med"/>
                      <a:tailEnd type="none" w="med" len="med"/>
                    </a:lnL>
                    <a:lnR w="12700" cap="flat" cmpd="sng" algn="ctr">
                      <a:solidFill>
                        <a:srgbClr val="F9B074"/>
                      </a:solidFill>
                      <a:prstDash val="solid"/>
                      <a:round/>
                      <a:headEnd type="none" w="med" len="med"/>
                      <a:tailEnd type="none" w="med" len="med"/>
                    </a:lnR>
                    <a:lnT w="12700" cap="flat" cmpd="sng" algn="ctr">
                      <a:solidFill>
                        <a:srgbClr val="F9B074"/>
                      </a:solidFill>
                      <a:prstDash val="solid"/>
                      <a:round/>
                      <a:headEnd type="none" w="med" len="med"/>
                      <a:tailEnd type="none" w="med" len="med"/>
                    </a:lnT>
                    <a:lnB w="12700" cap="flat" cmpd="sng" algn="ctr">
                      <a:solidFill>
                        <a:srgbClr val="F9B074"/>
                      </a:solidFill>
                      <a:prstDash val="solid"/>
                      <a:round/>
                      <a:headEnd type="none" w="med" len="med"/>
                      <a:tailEnd type="none" w="med" len="med"/>
                    </a:lnB>
                    <a:solidFill>
                      <a:srgbClr val="FDE4D0"/>
                    </a:solidFill>
                  </a:tcPr>
                </a:tc>
              </a:tr>
              <a:tr h="475180">
                <a:tc>
                  <a:txBody>
                    <a:bodyPr/>
                    <a:lstStyle/>
                    <a:p>
                      <a:pPr algn="just">
                        <a:lnSpc>
                          <a:spcPct val="115000"/>
                        </a:lnSpc>
                        <a:spcAft>
                          <a:spcPts val="0"/>
                        </a:spcAft>
                      </a:pPr>
                      <a:r>
                        <a:rPr lang="en-US" sz="1400" b="1">
                          <a:latin typeface="Arial"/>
                          <a:ea typeface="Times New Roman"/>
                          <a:cs typeface="Times New Roman"/>
                        </a:rPr>
                        <a:t>Specialisation and Systems scope</a:t>
                      </a:r>
                      <a:endParaRPr lang="en-GB" sz="1400">
                        <a:latin typeface="Arial"/>
                        <a:ea typeface="Times New Roman"/>
                        <a:cs typeface="Times New Roman"/>
                      </a:endParaRPr>
                    </a:p>
                  </a:txBody>
                  <a:tcPr marL="51998" marR="51998" marT="0" marB="0">
                    <a:lnL w="12700" cap="flat" cmpd="sng" algn="ctr">
                      <a:solidFill>
                        <a:srgbClr val="F9B074"/>
                      </a:solidFill>
                      <a:prstDash val="solid"/>
                      <a:round/>
                      <a:headEnd type="none" w="med" len="med"/>
                      <a:tailEnd type="none" w="med" len="med"/>
                    </a:lnL>
                    <a:lnR w="12700" cap="flat" cmpd="sng" algn="ctr">
                      <a:solidFill>
                        <a:srgbClr val="F9B074"/>
                      </a:solidFill>
                      <a:prstDash val="solid"/>
                      <a:round/>
                      <a:headEnd type="none" w="med" len="med"/>
                      <a:tailEnd type="none" w="med" len="med"/>
                    </a:lnR>
                    <a:lnT w="12700" cap="flat" cmpd="sng" algn="ctr">
                      <a:solidFill>
                        <a:srgbClr val="F9B074"/>
                      </a:solidFill>
                      <a:prstDash val="solid"/>
                      <a:round/>
                      <a:headEnd type="none" w="med" len="med"/>
                      <a:tailEnd type="none" w="med" len="med"/>
                    </a:lnT>
                    <a:lnB w="12700" cap="flat" cmpd="sng" algn="ctr">
                      <a:solidFill>
                        <a:srgbClr val="F9B074"/>
                      </a:solidFill>
                      <a:prstDash val="solid"/>
                      <a:round/>
                      <a:headEnd type="none" w="med" len="med"/>
                      <a:tailEnd type="none" w="med" len="med"/>
                    </a:lnB>
                    <a:solidFill>
                      <a:srgbClr val="FBCAA2"/>
                    </a:solidFill>
                  </a:tcPr>
                </a:tc>
                <a:tc>
                  <a:txBody>
                    <a:bodyPr/>
                    <a:lstStyle/>
                    <a:p>
                      <a:pPr algn="just">
                        <a:lnSpc>
                          <a:spcPct val="115000"/>
                        </a:lnSpc>
                        <a:spcAft>
                          <a:spcPts val="0"/>
                        </a:spcAft>
                      </a:pPr>
                      <a:r>
                        <a:rPr lang="en-US" sz="1400" dirty="0">
                          <a:latin typeface="Arial"/>
                          <a:ea typeface="Times New Roman"/>
                          <a:cs typeface="Times New Roman"/>
                        </a:rPr>
                        <a:t>Virtual labs as described in D5.1 and scientific applications related to the participating institutes.</a:t>
                      </a:r>
                      <a:endParaRPr lang="en-GB" sz="1400" dirty="0">
                        <a:latin typeface="Arial"/>
                        <a:ea typeface="Times New Roman"/>
                        <a:cs typeface="Times New Roman"/>
                      </a:endParaRPr>
                    </a:p>
                  </a:txBody>
                  <a:tcPr marL="51998" marR="51998" marT="0" marB="0">
                    <a:lnL w="12700" cap="flat" cmpd="sng" algn="ctr">
                      <a:solidFill>
                        <a:srgbClr val="F9B074"/>
                      </a:solidFill>
                      <a:prstDash val="solid"/>
                      <a:round/>
                      <a:headEnd type="none" w="med" len="med"/>
                      <a:tailEnd type="none" w="med" len="med"/>
                    </a:lnL>
                    <a:lnR w="12700" cap="flat" cmpd="sng" algn="ctr">
                      <a:solidFill>
                        <a:srgbClr val="F9B074"/>
                      </a:solidFill>
                      <a:prstDash val="solid"/>
                      <a:round/>
                      <a:headEnd type="none" w="med" len="med"/>
                      <a:tailEnd type="none" w="med" len="med"/>
                    </a:lnR>
                    <a:lnT w="12700" cap="flat" cmpd="sng" algn="ctr">
                      <a:solidFill>
                        <a:srgbClr val="F9B074"/>
                      </a:solidFill>
                      <a:prstDash val="solid"/>
                      <a:round/>
                      <a:headEnd type="none" w="med" len="med"/>
                      <a:tailEnd type="none" w="med" len="med"/>
                    </a:lnT>
                    <a:lnB w="12700" cap="flat" cmpd="sng" algn="ctr">
                      <a:solidFill>
                        <a:srgbClr val="F9B074"/>
                      </a:solidFill>
                      <a:prstDash val="solid"/>
                      <a:round/>
                      <a:headEnd type="none" w="med" len="med"/>
                      <a:tailEnd type="none" w="med" len="med"/>
                    </a:lnB>
                    <a:solidFill>
                      <a:srgbClr val="FBCAA2"/>
                    </a:solid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7384"/>
            <a:ext cx="8278688" cy="1143000"/>
          </a:xfrm>
        </p:spPr>
        <p:txBody>
          <a:bodyPr/>
          <a:lstStyle/>
          <a:p>
            <a:r>
              <a:rPr lang="en-GB" dirty="0" smtClean="0"/>
              <a:t>Further </a:t>
            </a:r>
            <a:r>
              <a:rPr lang="en-GB" dirty="0" err="1" smtClean="0"/>
              <a:t>PanData</a:t>
            </a:r>
            <a:r>
              <a:rPr lang="en-GB" dirty="0" smtClean="0"/>
              <a:t> Requirements</a:t>
            </a:r>
            <a:endParaRPr lang="en-GB" dirty="0"/>
          </a:p>
        </p:txBody>
      </p:sp>
      <p:graphicFrame>
        <p:nvGraphicFramePr>
          <p:cNvPr id="4" name="Content Placeholder 3"/>
          <p:cNvGraphicFramePr>
            <a:graphicFrameLocks noGrp="1"/>
          </p:cNvGraphicFramePr>
          <p:nvPr>
            <p:ph idx="1"/>
          </p:nvPr>
        </p:nvGraphicFramePr>
        <p:xfrm>
          <a:off x="467544" y="980728"/>
          <a:ext cx="8208912" cy="5581830"/>
        </p:xfrm>
        <a:graphic>
          <a:graphicData uri="http://schemas.openxmlformats.org/drawingml/2006/table">
            <a:tbl>
              <a:tblPr/>
              <a:tblGrid>
                <a:gridCol w="1872208"/>
                <a:gridCol w="6336704"/>
              </a:tblGrid>
              <a:tr h="266064">
                <a:tc>
                  <a:txBody>
                    <a:bodyPr/>
                    <a:lstStyle/>
                    <a:p>
                      <a:pPr algn="just">
                        <a:lnSpc>
                          <a:spcPct val="115000"/>
                        </a:lnSpc>
                        <a:spcAft>
                          <a:spcPts val="0"/>
                        </a:spcAft>
                      </a:pPr>
                      <a:r>
                        <a:rPr lang="en-US" sz="1050" b="1">
                          <a:latin typeface="Arial"/>
                          <a:ea typeface="Times New Roman"/>
                          <a:cs typeface="Times New Roman"/>
                        </a:rPr>
                        <a:t>Authentication System</a:t>
                      </a:r>
                      <a:endParaRPr lang="en-GB" sz="1050">
                        <a:latin typeface="Arial"/>
                        <a:ea typeface="Times New Roman"/>
                        <a:cs typeface="Times New Roman"/>
                      </a:endParaRPr>
                    </a:p>
                  </a:txBody>
                  <a:tcPr marL="36539" marR="36539" marT="0" marB="0">
                    <a:lnL w="12700" cap="flat" cmpd="sng" algn="ctr">
                      <a:solidFill>
                        <a:srgbClr val="F9B074"/>
                      </a:solidFill>
                      <a:prstDash val="solid"/>
                      <a:round/>
                      <a:headEnd type="none" w="med" len="med"/>
                      <a:tailEnd type="none" w="med" len="med"/>
                    </a:lnL>
                    <a:lnR w="12700" cap="flat" cmpd="sng" algn="ctr">
                      <a:solidFill>
                        <a:srgbClr val="F9B074"/>
                      </a:solidFill>
                      <a:prstDash val="solid"/>
                      <a:round/>
                      <a:headEnd type="none" w="med" len="med"/>
                      <a:tailEnd type="none" w="med" len="med"/>
                    </a:lnR>
                    <a:lnT w="12700" cap="flat" cmpd="sng" algn="ctr">
                      <a:solidFill>
                        <a:srgbClr val="F9B074"/>
                      </a:solidFill>
                      <a:prstDash val="solid"/>
                      <a:round/>
                      <a:headEnd type="none" w="med" len="med"/>
                      <a:tailEnd type="none" w="med" len="med"/>
                    </a:lnT>
                    <a:lnB w="12700" cap="flat" cmpd="sng" algn="ctr">
                      <a:solidFill>
                        <a:srgbClr val="F9B074"/>
                      </a:solidFill>
                      <a:prstDash val="solid"/>
                      <a:round/>
                      <a:headEnd type="none" w="med" len="med"/>
                      <a:tailEnd type="none" w="med" len="med"/>
                    </a:lnB>
                    <a:solidFill>
                      <a:srgbClr val="FDE4D0"/>
                    </a:solidFill>
                  </a:tcPr>
                </a:tc>
                <a:tc>
                  <a:txBody>
                    <a:bodyPr/>
                    <a:lstStyle/>
                    <a:p>
                      <a:pPr algn="just">
                        <a:lnSpc>
                          <a:spcPct val="115000"/>
                        </a:lnSpc>
                        <a:spcAft>
                          <a:spcPts val="0"/>
                        </a:spcAft>
                      </a:pPr>
                      <a:r>
                        <a:rPr lang="en-US" sz="1050">
                          <a:latin typeface="Arial"/>
                          <a:ea typeface="Times New Roman"/>
                          <a:cs typeface="Times New Roman"/>
                        </a:rPr>
                        <a:t>Easy integration with the Umbrella system as described in D3.1.</a:t>
                      </a:r>
                      <a:endParaRPr lang="en-GB" sz="1050">
                        <a:latin typeface="Arial"/>
                        <a:ea typeface="Times New Roman"/>
                        <a:cs typeface="Times New Roman"/>
                      </a:endParaRPr>
                    </a:p>
                  </a:txBody>
                  <a:tcPr marL="36539" marR="36539" marT="0" marB="0">
                    <a:lnL w="12700" cap="flat" cmpd="sng" algn="ctr">
                      <a:solidFill>
                        <a:srgbClr val="F9B074"/>
                      </a:solidFill>
                      <a:prstDash val="solid"/>
                      <a:round/>
                      <a:headEnd type="none" w="med" len="med"/>
                      <a:tailEnd type="none" w="med" len="med"/>
                    </a:lnL>
                    <a:lnR w="12700" cap="flat" cmpd="sng" algn="ctr">
                      <a:solidFill>
                        <a:srgbClr val="F9B074"/>
                      </a:solidFill>
                      <a:prstDash val="solid"/>
                      <a:round/>
                      <a:headEnd type="none" w="med" len="med"/>
                      <a:tailEnd type="none" w="med" len="med"/>
                    </a:lnR>
                    <a:lnT w="12700" cap="flat" cmpd="sng" algn="ctr">
                      <a:solidFill>
                        <a:srgbClr val="F9B074"/>
                      </a:solidFill>
                      <a:prstDash val="solid"/>
                      <a:round/>
                      <a:headEnd type="none" w="med" len="med"/>
                      <a:tailEnd type="none" w="med" len="med"/>
                    </a:lnT>
                    <a:lnB w="12700" cap="flat" cmpd="sng" algn="ctr">
                      <a:solidFill>
                        <a:srgbClr val="F9B074"/>
                      </a:solidFill>
                      <a:prstDash val="solid"/>
                      <a:round/>
                      <a:headEnd type="none" w="med" len="med"/>
                      <a:tailEnd type="none" w="med" len="med"/>
                    </a:lnB>
                    <a:solidFill>
                      <a:srgbClr val="FDE4D0"/>
                    </a:solidFill>
                  </a:tcPr>
                </a:tc>
              </a:tr>
              <a:tr h="266064">
                <a:tc>
                  <a:txBody>
                    <a:bodyPr/>
                    <a:lstStyle/>
                    <a:p>
                      <a:pPr algn="just">
                        <a:lnSpc>
                          <a:spcPct val="115000"/>
                        </a:lnSpc>
                        <a:spcAft>
                          <a:spcPts val="0"/>
                        </a:spcAft>
                      </a:pPr>
                      <a:r>
                        <a:rPr lang="en-US" sz="1050" b="1">
                          <a:latin typeface="Arial"/>
                          <a:ea typeface="Times New Roman"/>
                          <a:cs typeface="Times New Roman"/>
                        </a:rPr>
                        <a:t>Metadata model</a:t>
                      </a:r>
                      <a:endParaRPr lang="en-GB" sz="1050">
                        <a:latin typeface="Arial"/>
                        <a:ea typeface="Times New Roman"/>
                        <a:cs typeface="Times New Roman"/>
                      </a:endParaRPr>
                    </a:p>
                  </a:txBody>
                  <a:tcPr marL="36539" marR="36539" marT="0" marB="0">
                    <a:lnL w="12700" cap="flat" cmpd="sng" algn="ctr">
                      <a:solidFill>
                        <a:srgbClr val="F9B074"/>
                      </a:solidFill>
                      <a:prstDash val="solid"/>
                      <a:round/>
                      <a:headEnd type="none" w="med" len="med"/>
                      <a:tailEnd type="none" w="med" len="med"/>
                    </a:lnL>
                    <a:lnR w="12700" cap="flat" cmpd="sng" algn="ctr">
                      <a:solidFill>
                        <a:srgbClr val="F9B074"/>
                      </a:solidFill>
                      <a:prstDash val="solid"/>
                      <a:round/>
                      <a:headEnd type="none" w="med" len="med"/>
                      <a:tailEnd type="none" w="med" len="med"/>
                    </a:lnR>
                    <a:lnT w="12700" cap="flat" cmpd="sng" algn="ctr">
                      <a:solidFill>
                        <a:srgbClr val="F9B074"/>
                      </a:solidFill>
                      <a:prstDash val="solid"/>
                      <a:round/>
                      <a:headEnd type="none" w="med" len="med"/>
                      <a:tailEnd type="none" w="med" len="med"/>
                    </a:lnT>
                    <a:lnB w="12700" cap="flat" cmpd="sng" algn="ctr">
                      <a:solidFill>
                        <a:srgbClr val="F9B074"/>
                      </a:solidFill>
                      <a:prstDash val="solid"/>
                      <a:round/>
                      <a:headEnd type="none" w="med" len="med"/>
                      <a:tailEnd type="none" w="med" len="med"/>
                    </a:lnB>
                    <a:solidFill>
                      <a:srgbClr val="FBCAA2"/>
                    </a:solidFill>
                  </a:tcPr>
                </a:tc>
                <a:tc>
                  <a:txBody>
                    <a:bodyPr/>
                    <a:lstStyle/>
                    <a:p>
                      <a:pPr algn="just">
                        <a:lnSpc>
                          <a:spcPct val="115000"/>
                        </a:lnSpc>
                        <a:spcAft>
                          <a:spcPts val="0"/>
                        </a:spcAft>
                      </a:pPr>
                      <a:r>
                        <a:rPr lang="en-US" sz="1050">
                          <a:latin typeface="Arial"/>
                          <a:ea typeface="Times New Roman"/>
                          <a:cs typeface="Times New Roman"/>
                        </a:rPr>
                        <a:t>A model that covers the metadata present in an advanced scientific data file format (NeXus).</a:t>
                      </a:r>
                      <a:endParaRPr lang="en-GB" sz="1050">
                        <a:latin typeface="Arial"/>
                        <a:ea typeface="Times New Roman"/>
                        <a:cs typeface="Times New Roman"/>
                      </a:endParaRPr>
                    </a:p>
                  </a:txBody>
                  <a:tcPr marL="36539" marR="36539" marT="0" marB="0">
                    <a:lnL w="12700" cap="flat" cmpd="sng" algn="ctr">
                      <a:solidFill>
                        <a:srgbClr val="F9B074"/>
                      </a:solidFill>
                      <a:prstDash val="solid"/>
                      <a:round/>
                      <a:headEnd type="none" w="med" len="med"/>
                      <a:tailEnd type="none" w="med" len="med"/>
                    </a:lnL>
                    <a:lnR w="12700" cap="flat" cmpd="sng" algn="ctr">
                      <a:solidFill>
                        <a:srgbClr val="F9B074"/>
                      </a:solidFill>
                      <a:prstDash val="solid"/>
                      <a:round/>
                      <a:headEnd type="none" w="med" len="med"/>
                      <a:tailEnd type="none" w="med" len="med"/>
                    </a:lnR>
                    <a:lnT w="12700" cap="flat" cmpd="sng" algn="ctr">
                      <a:solidFill>
                        <a:srgbClr val="F9B074"/>
                      </a:solidFill>
                      <a:prstDash val="solid"/>
                      <a:round/>
                      <a:headEnd type="none" w="med" len="med"/>
                      <a:tailEnd type="none" w="med" len="med"/>
                    </a:lnT>
                    <a:lnB w="12700" cap="flat" cmpd="sng" algn="ctr">
                      <a:solidFill>
                        <a:srgbClr val="F9B074"/>
                      </a:solidFill>
                      <a:prstDash val="solid"/>
                      <a:round/>
                      <a:headEnd type="none" w="med" len="med"/>
                      <a:tailEnd type="none" w="med" len="med"/>
                    </a:lnB>
                    <a:solidFill>
                      <a:srgbClr val="FBCAA2"/>
                    </a:solidFill>
                  </a:tcPr>
                </a:tc>
              </a:tr>
              <a:tr h="136193">
                <a:tc>
                  <a:txBody>
                    <a:bodyPr/>
                    <a:lstStyle/>
                    <a:p>
                      <a:pPr algn="just">
                        <a:lnSpc>
                          <a:spcPct val="115000"/>
                        </a:lnSpc>
                        <a:spcAft>
                          <a:spcPts val="0"/>
                        </a:spcAft>
                      </a:pPr>
                      <a:r>
                        <a:rPr lang="en-US" sz="1050" b="1">
                          <a:latin typeface="Arial"/>
                          <a:ea typeface="Times New Roman"/>
                          <a:cs typeface="Times New Roman"/>
                        </a:rPr>
                        <a:t>Querying/Searching methods</a:t>
                      </a:r>
                      <a:endParaRPr lang="en-GB" sz="1050">
                        <a:latin typeface="Arial"/>
                        <a:ea typeface="Times New Roman"/>
                        <a:cs typeface="Times New Roman"/>
                      </a:endParaRPr>
                    </a:p>
                  </a:txBody>
                  <a:tcPr marL="36539" marR="36539" marT="0" marB="0">
                    <a:lnL w="12700" cap="flat" cmpd="sng" algn="ctr">
                      <a:solidFill>
                        <a:srgbClr val="F9B074"/>
                      </a:solidFill>
                      <a:prstDash val="solid"/>
                      <a:round/>
                      <a:headEnd type="none" w="med" len="med"/>
                      <a:tailEnd type="none" w="med" len="med"/>
                    </a:lnL>
                    <a:lnR w="12700" cap="flat" cmpd="sng" algn="ctr">
                      <a:solidFill>
                        <a:srgbClr val="F9B074"/>
                      </a:solidFill>
                      <a:prstDash val="solid"/>
                      <a:round/>
                      <a:headEnd type="none" w="med" len="med"/>
                      <a:tailEnd type="none" w="med" len="med"/>
                    </a:lnR>
                    <a:lnT w="12700" cap="flat" cmpd="sng" algn="ctr">
                      <a:solidFill>
                        <a:srgbClr val="F9B074"/>
                      </a:solidFill>
                      <a:prstDash val="solid"/>
                      <a:round/>
                      <a:headEnd type="none" w="med" len="med"/>
                      <a:tailEnd type="none" w="med" len="med"/>
                    </a:lnT>
                    <a:lnB w="12700" cap="flat" cmpd="sng" algn="ctr">
                      <a:solidFill>
                        <a:srgbClr val="F9B074"/>
                      </a:solidFill>
                      <a:prstDash val="solid"/>
                      <a:round/>
                      <a:headEnd type="none" w="med" len="med"/>
                      <a:tailEnd type="none" w="med" len="med"/>
                    </a:lnB>
                    <a:solidFill>
                      <a:srgbClr val="FDE4D0"/>
                    </a:solidFill>
                  </a:tcPr>
                </a:tc>
                <a:tc>
                  <a:txBody>
                    <a:bodyPr/>
                    <a:lstStyle/>
                    <a:p>
                      <a:pPr algn="just">
                        <a:lnSpc>
                          <a:spcPct val="115000"/>
                        </a:lnSpc>
                        <a:spcAft>
                          <a:spcPts val="0"/>
                        </a:spcAft>
                      </a:pPr>
                      <a:r>
                        <a:rPr lang="en-US" sz="1050">
                          <a:latin typeface="Arial"/>
                          <a:ea typeface="Times New Roman"/>
                          <a:cs typeface="Times New Roman"/>
                        </a:rPr>
                        <a:t>Querying value ranges. Use of Tags.</a:t>
                      </a:r>
                      <a:endParaRPr lang="en-GB" sz="1050">
                        <a:latin typeface="Arial"/>
                        <a:ea typeface="Times New Roman"/>
                        <a:cs typeface="Times New Roman"/>
                      </a:endParaRPr>
                    </a:p>
                  </a:txBody>
                  <a:tcPr marL="36539" marR="36539" marT="0" marB="0">
                    <a:lnL w="12700" cap="flat" cmpd="sng" algn="ctr">
                      <a:solidFill>
                        <a:srgbClr val="F9B074"/>
                      </a:solidFill>
                      <a:prstDash val="solid"/>
                      <a:round/>
                      <a:headEnd type="none" w="med" len="med"/>
                      <a:tailEnd type="none" w="med" len="med"/>
                    </a:lnL>
                    <a:lnR w="12700" cap="flat" cmpd="sng" algn="ctr">
                      <a:solidFill>
                        <a:srgbClr val="F9B074"/>
                      </a:solidFill>
                      <a:prstDash val="solid"/>
                      <a:round/>
                      <a:headEnd type="none" w="med" len="med"/>
                      <a:tailEnd type="none" w="med" len="med"/>
                    </a:lnR>
                    <a:lnT w="12700" cap="flat" cmpd="sng" algn="ctr">
                      <a:solidFill>
                        <a:srgbClr val="F9B074"/>
                      </a:solidFill>
                      <a:prstDash val="solid"/>
                      <a:round/>
                      <a:headEnd type="none" w="med" len="med"/>
                      <a:tailEnd type="none" w="med" len="med"/>
                    </a:lnT>
                    <a:lnB w="12700" cap="flat" cmpd="sng" algn="ctr">
                      <a:solidFill>
                        <a:srgbClr val="F9B074"/>
                      </a:solidFill>
                      <a:prstDash val="solid"/>
                      <a:round/>
                      <a:headEnd type="none" w="med" len="med"/>
                      <a:tailEnd type="none" w="med" len="med"/>
                    </a:lnB>
                    <a:solidFill>
                      <a:srgbClr val="FDE4D0"/>
                    </a:solidFill>
                  </a:tcPr>
                </a:tc>
              </a:tr>
              <a:tr h="266064">
                <a:tc>
                  <a:txBody>
                    <a:bodyPr/>
                    <a:lstStyle/>
                    <a:p>
                      <a:pPr algn="just">
                        <a:lnSpc>
                          <a:spcPct val="115000"/>
                        </a:lnSpc>
                        <a:spcAft>
                          <a:spcPts val="0"/>
                        </a:spcAft>
                      </a:pPr>
                      <a:r>
                        <a:rPr lang="en-US" sz="1050" b="1">
                          <a:latin typeface="Arial"/>
                          <a:ea typeface="Times New Roman"/>
                          <a:cs typeface="Times New Roman"/>
                        </a:rPr>
                        <a:t>Software Requirements</a:t>
                      </a:r>
                      <a:endParaRPr lang="en-GB" sz="1050">
                        <a:latin typeface="Arial"/>
                        <a:ea typeface="Times New Roman"/>
                        <a:cs typeface="Times New Roman"/>
                      </a:endParaRPr>
                    </a:p>
                  </a:txBody>
                  <a:tcPr marL="36539" marR="36539" marT="0" marB="0">
                    <a:lnL w="12700" cap="flat" cmpd="sng" algn="ctr">
                      <a:solidFill>
                        <a:srgbClr val="F9B074"/>
                      </a:solidFill>
                      <a:prstDash val="solid"/>
                      <a:round/>
                      <a:headEnd type="none" w="med" len="med"/>
                      <a:tailEnd type="none" w="med" len="med"/>
                    </a:lnL>
                    <a:lnR w="12700" cap="flat" cmpd="sng" algn="ctr">
                      <a:solidFill>
                        <a:srgbClr val="F9B074"/>
                      </a:solidFill>
                      <a:prstDash val="solid"/>
                      <a:round/>
                      <a:headEnd type="none" w="med" len="med"/>
                      <a:tailEnd type="none" w="med" len="med"/>
                    </a:lnR>
                    <a:lnT w="12700" cap="flat" cmpd="sng" algn="ctr">
                      <a:solidFill>
                        <a:srgbClr val="F9B074"/>
                      </a:solidFill>
                      <a:prstDash val="solid"/>
                      <a:round/>
                      <a:headEnd type="none" w="med" len="med"/>
                      <a:tailEnd type="none" w="med" len="med"/>
                    </a:lnT>
                    <a:lnB w="12700" cap="flat" cmpd="sng" algn="ctr">
                      <a:solidFill>
                        <a:srgbClr val="F9B074"/>
                      </a:solidFill>
                      <a:prstDash val="solid"/>
                      <a:round/>
                      <a:headEnd type="none" w="med" len="med"/>
                      <a:tailEnd type="none" w="med" len="med"/>
                    </a:lnB>
                    <a:solidFill>
                      <a:srgbClr val="FBCAA2"/>
                    </a:solidFill>
                  </a:tcPr>
                </a:tc>
                <a:tc>
                  <a:txBody>
                    <a:bodyPr/>
                    <a:lstStyle/>
                    <a:p>
                      <a:pPr algn="just">
                        <a:lnSpc>
                          <a:spcPct val="115000"/>
                        </a:lnSpc>
                        <a:spcAft>
                          <a:spcPts val="0"/>
                        </a:spcAft>
                      </a:pPr>
                      <a:r>
                        <a:rPr lang="en-US" sz="1050">
                          <a:latin typeface="Arial"/>
                          <a:ea typeface="Times New Roman"/>
                          <a:cs typeface="Times New Roman"/>
                        </a:rPr>
                        <a:t>Server-class Linux OS and reliance on open source solutions.</a:t>
                      </a:r>
                      <a:endParaRPr lang="en-GB" sz="1050">
                        <a:latin typeface="Arial"/>
                        <a:ea typeface="Times New Roman"/>
                        <a:cs typeface="Times New Roman"/>
                      </a:endParaRPr>
                    </a:p>
                  </a:txBody>
                  <a:tcPr marL="36539" marR="36539" marT="0" marB="0">
                    <a:lnL w="12700" cap="flat" cmpd="sng" algn="ctr">
                      <a:solidFill>
                        <a:srgbClr val="F9B074"/>
                      </a:solidFill>
                      <a:prstDash val="solid"/>
                      <a:round/>
                      <a:headEnd type="none" w="med" len="med"/>
                      <a:tailEnd type="none" w="med" len="med"/>
                    </a:lnL>
                    <a:lnR w="12700" cap="flat" cmpd="sng" algn="ctr">
                      <a:solidFill>
                        <a:srgbClr val="F9B074"/>
                      </a:solidFill>
                      <a:prstDash val="solid"/>
                      <a:round/>
                      <a:headEnd type="none" w="med" len="med"/>
                      <a:tailEnd type="none" w="med" len="med"/>
                    </a:lnR>
                    <a:lnT w="12700" cap="flat" cmpd="sng" algn="ctr">
                      <a:solidFill>
                        <a:srgbClr val="F9B074"/>
                      </a:solidFill>
                      <a:prstDash val="solid"/>
                      <a:round/>
                      <a:headEnd type="none" w="med" len="med"/>
                      <a:tailEnd type="none" w="med" len="med"/>
                    </a:lnT>
                    <a:lnB w="12700" cap="flat" cmpd="sng" algn="ctr">
                      <a:solidFill>
                        <a:srgbClr val="F9B074"/>
                      </a:solidFill>
                      <a:prstDash val="solid"/>
                      <a:round/>
                      <a:headEnd type="none" w="med" len="med"/>
                      <a:tailEnd type="none" w="med" len="med"/>
                    </a:lnB>
                    <a:solidFill>
                      <a:srgbClr val="FBCAA2"/>
                    </a:solidFill>
                  </a:tcPr>
                </a:tc>
              </a:tr>
              <a:tr h="136193">
                <a:tc>
                  <a:txBody>
                    <a:bodyPr/>
                    <a:lstStyle/>
                    <a:p>
                      <a:pPr algn="just">
                        <a:lnSpc>
                          <a:spcPct val="115000"/>
                        </a:lnSpc>
                        <a:spcAft>
                          <a:spcPts val="0"/>
                        </a:spcAft>
                      </a:pPr>
                      <a:r>
                        <a:rPr lang="en-US" sz="1050" b="1">
                          <a:latin typeface="Arial"/>
                          <a:ea typeface="Times New Roman"/>
                          <a:cs typeface="Times New Roman"/>
                        </a:rPr>
                        <a:t>User Interaction</a:t>
                      </a:r>
                      <a:endParaRPr lang="en-GB" sz="1050">
                        <a:latin typeface="Arial"/>
                        <a:ea typeface="Times New Roman"/>
                        <a:cs typeface="Times New Roman"/>
                      </a:endParaRPr>
                    </a:p>
                  </a:txBody>
                  <a:tcPr marL="36539" marR="36539" marT="0" marB="0">
                    <a:lnL w="12700" cap="flat" cmpd="sng" algn="ctr">
                      <a:solidFill>
                        <a:srgbClr val="F9B074"/>
                      </a:solidFill>
                      <a:prstDash val="solid"/>
                      <a:round/>
                      <a:headEnd type="none" w="med" len="med"/>
                      <a:tailEnd type="none" w="med" len="med"/>
                    </a:lnL>
                    <a:lnR w="12700" cap="flat" cmpd="sng" algn="ctr">
                      <a:solidFill>
                        <a:srgbClr val="F9B074"/>
                      </a:solidFill>
                      <a:prstDash val="solid"/>
                      <a:round/>
                      <a:headEnd type="none" w="med" len="med"/>
                      <a:tailEnd type="none" w="med" len="med"/>
                    </a:lnR>
                    <a:lnT w="12700" cap="flat" cmpd="sng" algn="ctr">
                      <a:solidFill>
                        <a:srgbClr val="F9B074"/>
                      </a:solidFill>
                      <a:prstDash val="solid"/>
                      <a:round/>
                      <a:headEnd type="none" w="med" len="med"/>
                      <a:tailEnd type="none" w="med" len="med"/>
                    </a:lnT>
                    <a:lnB w="12700" cap="flat" cmpd="sng" algn="ctr">
                      <a:solidFill>
                        <a:srgbClr val="F9B074"/>
                      </a:solidFill>
                      <a:prstDash val="solid"/>
                      <a:round/>
                      <a:headEnd type="none" w="med" len="med"/>
                      <a:tailEnd type="none" w="med" len="med"/>
                    </a:lnB>
                    <a:solidFill>
                      <a:srgbClr val="FDE4D0"/>
                    </a:solidFill>
                  </a:tcPr>
                </a:tc>
                <a:tc>
                  <a:txBody>
                    <a:bodyPr/>
                    <a:lstStyle/>
                    <a:p>
                      <a:pPr algn="just">
                        <a:lnSpc>
                          <a:spcPct val="115000"/>
                        </a:lnSpc>
                        <a:spcAft>
                          <a:spcPts val="0"/>
                        </a:spcAft>
                      </a:pPr>
                      <a:r>
                        <a:rPr lang="en-US" sz="1050">
                          <a:latin typeface="Arial"/>
                          <a:ea typeface="Times New Roman"/>
                          <a:cs typeface="Times New Roman"/>
                        </a:rPr>
                        <a:t>As in D5.1.</a:t>
                      </a:r>
                      <a:endParaRPr lang="en-GB" sz="1050">
                        <a:latin typeface="Arial"/>
                        <a:ea typeface="Times New Roman"/>
                        <a:cs typeface="Times New Roman"/>
                      </a:endParaRPr>
                    </a:p>
                  </a:txBody>
                  <a:tcPr marL="36539" marR="36539" marT="0" marB="0">
                    <a:lnL w="12700" cap="flat" cmpd="sng" algn="ctr">
                      <a:solidFill>
                        <a:srgbClr val="F9B074"/>
                      </a:solidFill>
                      <a:prstDash val="solid"/>
                      <a:round/>
                      <a:headEnd type="none" w="med" len="med"/>
                      <a:tailEnd type="none" w="med" len="med"/>
                    </a:lnL>
                    <a:lnR w="12700" cap="flat" cmpd="sng" algn="ctr">
                      <a:solidFill>
                        <a:srgbClr val="F9B074"/>
                      </a:solidFill>
                      <a:prstDash val="solid"/>
                      <a:round/>
                      <a:headEnd type="none" w="med" len="med"/>
                      <a:tailEnd type="none" w="med" len="med"/>
                    </a:lnR>
                    <a:lnT w="12700" cap="flat" cmpd="sng" algn="ctr">
                      <a:solidFill>
                        <a:srgbClr val="F9B074"/>
                      </a:solidFill>
                      <a:prstDash val="solid"/>
                      <a:round/>
                      <a:headEnd type="none" w="med" len="med"/>
                      <a:tailEnd type="none" w="med" len="med"/>
                    </a:lnT>
                    <a:lnB w="12700" cap="flat" cmpd="sng" algn="ctr">
                      <a:solidFill>
                        <a:srgbClr val="F9B074"/>
                      </a:solidFill>
                      <a:prstDash val="solid"/>
                      <a:round/>
                      <a:headEnd type="none" w="med" len="med"/>
                      <a:tailEnd type="none" w="med" len="med"/>
                    </a:lnB>
                    <a:solidFill>
                      <a:srgbClr val="FDE4D0"/>
                    </a:solidFill>
                  </a:tcPr>
                </a:tc>
              </a:tr>
              <a:tr h="532128">
                <a:tc>
                  <a:txBody>
                    <a:bodyPr/>
                    <a:lstStyle/>
                    <a:p>
                      <a:pPr algn="just">
                        <a:lnSpc>
                          <a:spcPct val="115000"/>
                        </a:lnSpc>
                        <a:spcAft>
                          <a:spcPts val="0"/>
                        </a:spcAft>
                      </a:pPr>
                      <a:r>
                        <a:rPr lang="en-US" sz="1050" b="1">
                          <a:latin typeface="Arial"/>
                          <a:ea typeface="Times New Roman"/>
                          <a:cs typeface="Times New Roman"/>
                        </a:rPr>
                        <a:t>Service API</a:t>
                      </a:r>
                      <a:endParaRPr lang="en-GB" sz="1050">
                        <a:latin typeface="Arial"/>
                        <a:ea typeface="Times New Roman"/>
                        <a:cs typeface="Times New Roman"/>
                      </a:endParaRPr>
                    </a:p>
                  </a:txBody>
                  <a:tcPr marL="36539" marR="36539" marT="0" marB="0">
                    <a:lnL w="12700" cap="flat" cmpd="sng" algn="ctr">
                      <a:solidFill>
                        <a:srgbClr val="F9B074"/>
                      </a:solidFill>
                      <a:prstDash val="solid"/>
                      <a:round/>
                      <a:headEnd type="none" w="med" len="med"/>
                      <a:tailEnd type="none" w="med" len="med"/>
                    </a:lnL>
                    <a:lnR w="12700" cap="flat" cmpd="sng" algn="ctr">
                      <a:solidFill>
                        <a:srgbClr val="F9B074"/>
                      </a:solidFill>
                      <a:prstDash val="solid"/>
                      <a:round/>
                      <a:headEnd type="none" w="med" len="med"/>
                      <a:tailEnd type="none" w="med" len="med"/>
                    </a:lnR>
                    <a:lnT w="12700" cap="flat" cmpd="sng" algn="ctr">
                      <a:solidFill>
                        <a:srgbClr val="F9B074"/>
                      </a:solidFill>
                      <a:prstDash val="solid"/>
                      <a:round/>
                      <a:headEnd type="none" w="med" len="med"/>
                      <a:tailEnd type="none" w="med" len="med"/>
                    </a:lnT>
                    <a:lnB w="12700" cap="flat" cmpd="sng" algn="ctr">
                      <a:solidFill>
                        <a:srgbClr val="F9B074"/>
                      </a:solidFill>
                      <a:prstDash val="solid"/>
                      <a:round/>
                      <a:headEnd type="none" w="med" len="med"/>
                      <a:tailEnd type="none" w="med" len="med"/>
                    </a:lnB>
                    <a:solidFill>
                      <a:srgbClr val="FBCAA2"/>
                    </a:solidFill>
                  </a:tcPr>
                </a:tc>
                <a:tc>
                  <a:txBody>
                    <a:bodyPr/>
                    <a:lstStyle/>
                    <a:p>
                      <a:pPr algn="just">
                        <a:lnSpc>
                          <a:spcPct val="115000"/>
                        </a:lnSpc>
                        <a:spcAft>
                          <a:spcPts val="0"/>
                        </a:spcAft>
                      </a:pPr>
                      <a:r>
                        <a:rPr lang="en-US" sz="1050">
                          <a:latin typeface="Arial"/>
                          <a:ea typeface="Times New Roman"/>
                          <a:cs typeface="Times New Roman"/>
                        </a:rPr>
                        <a:t>API bindings for languages as C++, Java, and Python. Ideally, bindings for high level numerical computing environments (Matlab/IDL) so that the users can query the system and index post-processed data too.</a:t>
                      </a:r>
                      <a:endParaRPr lang="en-GB" sz="1050">
                        <a:latin typeface="Arial"/>
                        <a:ea typeface="Times New Roman"/>
                        <a:cs typeface="Times New Roman"/>
                      </a:endParaRPr>
                    </a:p>
                  </a:txBody>
                  <a:tcPr marL="36539" marR="36539" marT="0" marB="0">
                    <a:lnL w="12700" cap="flat" cmpd="sng" algn="ctr">
                      <a:solidFill>
                        <a:srgbClr val="F9B074"/>
                      </a:solidFill>
                      <a:prstDash val="solid"/>
                      <a:round/>
                      <a:headEnd type="none" w="med" len="med"/>
                      <a:tailEnd type="none" w="med" len="med"/>
                    </a:lnL>
                    <a:lnR w="12700" cap="flat" cmpd="sng" algn="ctr">
                      <a:solidFill>
                        <a:srgbClr val="F9B074"/>
                      </a:solidFill>
                      <a:prstDash val="solid"/>
                      <a:round/>
                      <a:headEnd type="none" w="med" len="med"/>
                      <a:tailEnd type="none" w="med" len="med"/>
                    </a:lnR>
                    <a:lnT w="12700" cap="flat" cmpd="sng" algn="ctr">
                      <a:solidFill>
                        <a:srgbClr val="F9B074"/>
                      </a:solidFill>
                      <a:prstDash val="solid"/>
                      <a:round/>
                      <a:headEnd type="none" w="med" len="med"/>
                      <a:tailEnd type="none" w="med" len="med"/>
                    </a:lnT>
                    <a:lnB w="12700" cap="flat" cmpd="sng" algn="ctr">
                      <a:solidFill>
                        <a:srgbClr val="F9B074"/>
                      </a:solidFill>
                      <a:prstDash val="solid"/>
                      <a:round/>
                      <a:headEnd type="none" w="med" len="med"/>
                      <a:tailEnd type="none" w="med" len="med"/>
                    </a:lnB>
                    <a:solidFill>
                      <a:srgbClr val="FBCAA2"/>
                    </a:solidFill>
                  </a:tcPr>
                </a:tc>
              </a:tr>
              <a:tr h="136193">
                <a:tc>
                  <a:txBody>
                    <a:bodyPr/>
                    <a:lstStyle/>
                    <a:p>
                      <a:pPr algn="just">
                        <a:lnSpc>
                          <a:spcPct val="115000"/>
                        </a:lnSpc>
                        <a:spcAft>
                          <a:spcPts val="0"/>
                        </a:spcAft>
                      </a:pPr>
                      <a:r>
                        <a:rPr lang="en-US" sz="1050" b="1">
                          <a:latin typeface="Arial"/>
                          <a:ea typeface="Times New Roman"/>
                          <a:cs typeface="Times New Roman"/>
                        </a:rPr>
                        <a:t>Hardware Requirements</a:t>
                      </a:r>
                      <a:endParaRPr lang="en-GB" sz="1050">
                        <a:latin typeface="Arial"/>
                        <a:ea typeface="Times New Roman"/>
                        <a:cs typeface="Times New Roman"/>
                      </a:endParaRPr>
                    </a:p>
                  </a:txBody>
                  <a:tcPr marL="36539" marR="36539" marT="0" marB="0">
                    <a:lnL w="12700" cap="flat" cmpd="sng" algn="ctr">
                      <a:solidFill>
                        <a:srgbClr val="F9B074"/>
                      </a:solidFill>
                      <a:prstDash val="solid"/>
                      <a:round/>
                      <a:headEnd type="none" w="med" len="med"/>
                      <a:tailEnd type="none" w="med" len="med"/>
                    </a:lnL>
                    <a:lnR w="12700" cap="flat" cmpd="sng" algn="ctr">
                      <a:solidFill>
                        <a:srgbClr val="F9B074"/>
                      </a:solidFill>
                      <a:prstDash val="solid"/>
                      <a:round/>
                      <a:headEnd type="none" w="med" len="med"/>
                      <a:tailEnd type="none" w="med" len="med"/>
                    </a:lnR>
                    <a:lnT w="12700" cap="flat" cmpd="sng" algn="ctr">
                      <a:solidFill>
                        <a:srgbClr val="F9B074"/>
                      </a:solidFill>
                      <a:prstDash val="solid"/>
                      <a:round/>
                      <a:headEnd type="none" w="med" len="med"/>
                      <a:tailEnd type="none" w="med" len="med"/>
                    </a:lnT>
                    <a:lnB w="12700" cap="flat" cmpd="sng" algn="ctr">
                      <a:solidFill>
                        <a:srgbClr val="F9B074"/>
                      </a:solidFill>
                      <a:prstDash val="solid"/>
                      <a:round/>
                      <a:headEnd type="none" w="med" len="med"/>
                      <a:tailEnd type="none" w="med" len="med"/>
                    </a:lnB>
                    <a:solidFill>
                      <a:srgbClr val="FDE4D0"/>
                    </a:solidFill>
                  </a:tcPr>
                </a:tc>
                <a:tc>
                  <a:txBody>
                    <a:bodyPr/>
                    <a:lstStyle/>
                    <a:p>
                      <a:pPr algn="just">
                        <a:lnSpc>
                          <a:spcPct val="115000"/>
                        </a:lnSpc>
                        <a:spcAft>
                          <a:spcPts val="0"/>
                        </a:spcAft>
                      </a:pPr>
                      <a:r>
                        <a:rPr lang="en-US" sz="1050">
                          <a:latin typeface="Arial"/>
                          <a:ea typeface="Times New Roman"/>
                          <a:cs typeface="Times New Roman"/>
                        </a:rPr>
                        <a:t>Server-class systems.</a:t>
                      </a:r>
                      <a:endParaRPr lang="en-GB" sz="1050">
                        <a:latin typeface="Arial"/>
                        <a:ea typeface="Times New Roman"/>
                        <a:cs typeface="Times New Roman"/>
                      </a:endParaRPr>
                    </a:p>
                  </a:txBody>
                  <a:tcPr marL="36539" marR="36539" marT="0" marB="0">
                    <a:lnL w="12700" cap="flat" cmpd="sng" algn="ctr">
                      <a:solidFill>
                        <a:srgbClr val="F9B074"/>
                      </a:solidFill>
                      <a:prstDash val="solid"/>
                      <a:round/>
                      <a:headEnd type="none" w="med" len="med"/>
                      <a:tailEnd type="none" w="med" len="med"/>
                    </a:lnL>
                    <a:lnR w="12700" cap="flat" cmpd="sng" algn="ctr">
                      <a:solidFill>
                        <a:srgbClr val="F9B074"/>
                      </a:solidFill>
                      <a:prstDash val="solid"/>
                      <a:round/>
                      <a:headEnd type="none" w="med" len="med"/>
                      <a:tailEnd type="none" w="med" len="med"/>
                    </a:lnR>
                    <a:lnT w="12700" cap="flat" cmpd="sng" algn="ctr">
                      <a:solidFill>
                        <a:srgbClr val="F9B074"/>
                      </a:solidFill>
                      <a:prstDash val="solid"/>
                      <a:round/>
                      <a:headEnd type="none" w="med" len="med"/>
                      <a:tailEnd type="none" w="med" len="med"/>
                    </a:lnT>
                    <a:lnB w="12700" cap="flat" cmpd="sng" algn="ctr">
                      <a:solidFill>
                        <a:srgbClr val="F9B074"/>
                      </a:solidFill>
                      <a:prstDash val="solid"/>
                      <a:round/>
                      <a:headEnd type="none" w="med" len="med"/>
                      <a:tailEnd type="none" w="med" len="med"/>
                    </a:lnB>
                    <a:solidFill>
                      <a:srgbClr val="FDE4D0"/>
                    </a:solidFill>
                  </a:tcPr>
                </a:tc>
              </a:tr>
              <a:tr h="136193">
                <a:tc>
                  <a:txBody>
                    <a:bodyPr/>
                    <a:lstStyle/>
                    <a:p>
                      <a:pPr algn="just">
                        <a:lnSpc>
                          <a:spcPct val="115000"/>
                        </a:lnSpc>
                        <a:spcAft>
                          <a:spcPts val="0"/>
                        </a:spcAft>
                      </a:pPr>
                      <a:r>
                        <a:rPr lang="en-US" sz="1050" b="1">
                          <a:latin typeface="Arial"/>
                          <a:ea typeface="Times New Roman"/>
                          <a:cs typeface="Times New Roman"/>
                        </a:rPr>
                        <a:t>Documentation</a:t>
                      </a:r>
                      <a:endParaRPr lang="en-GB" sz="1050">
                        <a:latin typeface="Arial"/>
                        <a:ea typeface="Times New Roman"/>
                        <a:cs typeface="Times New Roman"/>
                      </a:endParaRPr>
                    </a:p>
                  </a:txBody>
                  <a:tcPr marL="36539" marR="36539" marT="0" marB="0">
                    <a:lnL w="12700" cap="flat" cmpd="sng" algn="ctr">
                      <a:solidFill>
                        <a:srgbClr val="F9B074"/>
                      </a:solidFill>
                      <a:prstDash val="solid"/>
                      <a:round/>
                      <a:headEnd type="none" w="med" len="med"/>
                      <a:tailEnd type="none" w="med" len="med"/>
                    </a:lnL>
                    <a:lnR w="12700" cap="flat" cmpd="sng" algn="ctr">
                      <a:solidFill>
                        <a:srgbClr val="F9B074"/>
                      </a:solidFill>
                      <a:prstDash val="solid"/>
                      <a:round/>
                      <a:headEnd type="none" w="med" len="med"/>
                      <a:tailEnd type="none" w="med" len="med"/>
                    </a:lnR>
                    <a:lnT w="12700" cap="flat" cmpd="sng" algn="ctr">
                      <a:solidFill>
                        <a:srgbClr val="F9B074"/>
                      </a:solidFill>
                      <a:prstDash val="solid"/>
                      <a:round/>
                      <a:headEnd type="none" w="med" len="med"/>
                      <a:tailEnd type="none" w="med" len="med"/>
                    </a:lnT>
                    <a:lnB w="12700" cap="flat" cmpd="sng" algn="ctr">
                      <a:solidFill>
                        <a:srgbClr val="F9B074"/>
                      </a:solidFill>
                      <a:prstDash val="solid"/>
                      <a:round/>
                      <a:headEnd type="none" w="med" len="med"/>
                      <a:tailEnd type="none" w="med" len="med"/>
                    </a:lnB>
                    <a:solidFill>
                      <a:srgbClr val="FBCAA2"/>
                    </a:solidFill>
                  </a:tcPr>
                </a:tc>
                <a:tc>
                  <a:txBody>
                    <a:bodyPr/>
                    <a:lstStyle/>
                    <a:p>
                      <a:pPr algn="just">
                        <a:lnSpc>
                          <a:spcPct val="115000"/>
                        </a:lnSpc>
                        <a:spcAft>
                          <a:spcPts val="0"/>
                        </a:spcAft>
                      </a:pPr>
                      <a:r>
                        <a:rPr lang="en-US" sz="1050">
                          <a:latin typeface="Arial"/>
                          <a:ea typeface="Times New Roman"/>
                          <a:cs typeface="Times New Roman"/>
                        </a:rPr>
                        <a:t>As in D5.1.</a:t>
                      </a:r>
                      <a:endParaRPr lang="en-GB" sz="1050">
                        <a:latin typeface="Arial"/>
                        <a:ea typeface="Times New Roman"/>
                        <a:cs typeface="Times New Roman"/>
                      </a:endParaRPr>
                    </a:p>
                  </a:txBody>
                  <a:tcPr marL="36539" marR="36539" marT="0" marB="0">
                    <a:lnL w="12700" cap="flat" cmpd="sng" algn="ctr">
                      <a:solidFill>
                        <a:srgbClr val="F9B074"/>
                      </a:solidFill>
                      <a:prstDash val="solid"/>
                      <a:round/>
                      <a:headEnd type="none" w="med" len="med"/>
                      <a:tailEnd type="none" w="med" len="med"/>
                    </a:lnL>
                    <a:lnR w="12700" cap="flat" cmpd="sng" algn="ctr">
                      <a:solidFill>
                        <a:srgbClr val="F9B074"/>
                      </a:solidFill>
                      <a:prstDash val="solid"/>
                      <a:round/>
                      <a:headEnd type="none" w="med" len="med"/>
                      <a:tailEnd type="none" w="med" len="med"/>
                    </a:lnR>
                    <a:lnT w="12700" cap="flat" cmpd="sng" algn="ctr">
                      <a:solidFill>
                        <a:srgbClr val="F9B074"/>
                      </a:solidFill>
                      <a:prstDash val="solid"/>
                      <a:round/>
                      <a:headEnd type="none" w="med" len="med"/>
                      <a:tailEnd type="none" w="med" len="med"/>
                    </a:lnT>
                    <a:lnB w="12700" cap="flat" cmpd="sng" algn="ctr">
                      <a:solidFill>
                        <a:srgbClr val="F9B074"/>
                      </a:solidFill>
                      <a:prstDash val="solid"/>
                      <a:round/>
                      <a:headEnd type="none" w="med" len="med"/>
                      <a:tailEnd type="none" w="med" len="med"/>
                    </a:lnB>
                    <a:solidFill>
                      <a:srgbClr val="FBCAA2"/>
                    </a:solidFill>
                  </a:tcPr>
                </a:tc>
              </a:tr>
              <a:tr h="266064">
                <a:tc>
                  <a:txBody>
                    <a:bodyPr/>
                    <a:lstStyle/>
                    <a:p>
                      <a:pPr algn="just">
                        <a:lnSpc>
                          <a:spcPct val="115000"/>
                        </a:lnSpc>
                        <a:spcAft>
                          <a:spcPts val="0"/>
                        </a:spcAft>
                      </a:pPr>
                      <a:r>
                        <a:rPr lang="en-US" sz="1050" b="1">
                          <a:latin typeface="Arial"/>
                          <a:ea typeface="Times New Roman"/>
                          <a:cs typeface="Times New Roman"/>
                        </a:rPr>
                        <a:t>Support</a:t>
                      </a:r>
                      <a:endParaRPr lang="en-GB" sz="1050">
                        <a:latin typeface="Arial"/>
                        <a:ea typeface="Times New Roman"/>
                        <a:cs typeface="Times New Roman"/>
                      </a:endParaRPr>
                    </a:p>
                  </a:txBody>
                  <a:tcPr marL="36539" marR="36539" marT="0" marB="0">
                    <a:lnL w="12700" cap="flat" cmpd="sng" algn="ctr">
                      <a:solidFill>
                        <a:srgbClr val="F9B074"/>
                      </a:solidFill>
                      <a:prstDash val="solid"/>
                      <a:round/>
                      <a:headEnd type="none" w="med" len="med"/>
                      <a:tailEnd type="none" w="med" len="med"/>
                    </a:lnL>
                    <a:lnR w="12700" cap="flat" cmpd="sng" algn="ctr">
                      <a:solidFill>
                        <a:srgbClr val="F9B074"/>
                      </a:solidFill>
                      <a:prstDash val="solid"/>
                      <a:round/>
                      <a:headEnd type="none" w="med" len="med"/>
                      <a:tailEnd type="none" w="med" len="med"/>
                    </a:lnR>
                    <a:lnT w="12700" cap="flat" cmpd="sng" algn="ctr">
                      <a:solidFill>
                        <a:srgbClr val="F9B074"/>
                      </a:solidFill>
                      <a:prstDash val="solid"/>
                      <a:round/>
                      <a:headEnd type="none" w="med" len="med"/>
                      <a:tailEnd type="none" w="med" len="med"/>
                    </a:lnT>
                    <a:lnB w="12700" cap="flat" cmpd="sng" algn="ctr">
                      <a:solidFill>
                        <a:srgbClr val="F9B074"/>
                      </a:solidFill>
                      <a:prstDash val="solid"/>
                      <a:round/>
                      <a:headEnd type="none" w="med" len="med"/>
                      <a:tailEnd type="none" w="med" len="med"/>
                    </a:lnB>
                    <a:solidFill>
                      <a:srgbClr val="FDE4D0"/>
                    </a:solidFill>
                  </a:tcPr>
                </a:tc>
                <a:tc>
                  <a:txBody>
                    <a:bodyPr/>
                    <a:lstStyle/>
                    <a:p>
                      <a:pPr algn="just">
                        <a:lnSpc>
                          <a:spcPct val="115000"/>
                        </a:lnSpc>
                        <a:spcAft>
                          <a:spcPts val="0"/>
                        </a:spcAft>
                      </a:pPr>
                      <a:r>
                        <a:rPr lang="en-US" sz="1050">
                          <a:latin typeface="Arial"/>
                          <a:ea typeface="Times New Roman"/>
                          <a:cs typeface="Times New Roman"/>
                        </a:rPr>
                        <a:t>Support for both usage and development from the system's development team.</a:t>
                      </a:r>
                      <a:endParaRPr lang="en-GB" sz="1050">
                        <a:latin typeface="Arial"/>
                        <a:ea typeface="Times New Roman"/>
                        <a:cs typeface="Times New Roman"/>
                      </a:endParaRPr>
                    </a:p>
                  </a:txBody>
                  <a:tcPr marL="36539" marR="36539" marT="0" marB="0">
                    <a:lnL w="12700" cap="flat" cmpd="sng" algn="ctr">
                      <a:solidFill>
                        <a:srgbClr val="F9B074"/>
                      </a:solidFill>
                      <a:prstDash val="solid"/>
                      <a:round/>
                      <a:headEnd type="none" w="med" len="med"/>
                      <a:tailEnd type="none" w="med" len="med"/>
                    </a:lnL>
                    <a:lnR w="12700" cap="flat" cmpd="sng" algn="ctr">
                      <a:solidFill>
                        <a:srgbClr val="F9B074"/>
                      </a:solidFill>
                      <a:prstDash val="solid"/>
                      <a:round/>
                      <a:headEnd type="none" w="med" len="med"/>
                      <a:tailEnd type="none" w="med" len="med"/>
                    </a:lnR>
                    <a:lnT w="12700" cap="flat" cmpd="sng" algn="ctr">
                      <a:solidFill>
                        <a:srgbClr val="F9B074"/>
                      </a:solidFill>
                      <a:prstDash val="solid"/>
                      <a:round/>
                      <a:headEnd type="none" w="med" len="med"/>
                      <a:tailEnd type="none" w="med" len="med"/>
                    </a:lnT>
                    <a:lnB w="12700" cap="flat" cmpd="sng" algn="ctr">
                      <a:solidFill>
                        <a:srgbClr val="F9B074"/>
                      </a:solidFill>
                      <a:prstDash val="solid"/>
                      <a:round/>
                      <a:headEnd type="none" w="med" len="med"/>
                      <a:tailEnd type="none" w="med" len="med"/>
                    </a:lnB>
                    <a:solidFill>
                      <a:srgbClr val="FDE4D0"/>
                    </a:solidFill>
                  </a:tcPr>
                </a:tc>
              </a:tr>
              <a:tr h="136193">
                <a:tc>
                  <a:txBody>
                    <a:bodyPr/>
                    <a:lstStyle/>
                    <a:p>
                      <a:pPr algn="just">
                        <a:lnSpc>
                          <a:spcPct val="115000"/>
                        </a:lnSpc>
                        <a:spcAft>
                          <a:spcPts val="0"/>
                        </a:spcAft>
                      </a:pPr>
                      <a:r>
                        <a:rPr lang="en-US" sz="1050" b="1">
                          <a:latin typeface="Arial"/>
                          <a:ea typeface="Times New Roman"/>
                          <a:cs typeface="Times New Roman"/>
                        </a:rPr>
                        <a:t>Licence</a:t>
                      </a:r>
                      <a:endParaRPr lang="en-GB" sz="1050">
                        <a:latin typeface="Arial"/>
                        <a:ea typeface="Times New Roman"/>
                        <a:cs typeface="Times New Roman"/>
                      </a:endParaRPr>
                    </a:p>
                  </a:txBody>
                  <a:tcPr marL="36539" marR="36539" marT="0" marB="0">
                    <a:lnL w="12700" cap="flat" cmpd="sng" algn="ctr">
                      <a:solidFill>
                        <a:srgbClr val="F9B074"/>
                      </a:solidFill>
                      <a:prstDash val="solid"/>
                      <a:round/>
                      <a:headEnd type="none" w="med" len="med"/>
                      <a:tailEnd type="none" w="med" len="med"/>
                    </a:lnL>
                    <a:lnR w="12700" cap="flat" cmpd="sng" algn="ctr">
                      <a:solidFill>
                        <a:srgbClr val="F9B074"/>
                      </a:solidFill>
                      <a:prstDash val="solid"/>
                      <a:round/>
                      <a:headEnd type="none" w="med" len="med"/>
                      <a:tailEnd type="none" w="med" len="med"/>
                    </a:lnR>
                    <a:lnT w="12700" cap="flat" cmpd="sng" algn="ctr">
                      <a:solidFill>
                        <a:srgbClr val="F9B074"/>
                      </a:solidFill>
                      <a:prstDash val="solid"/>
                      <a:round/>
                      <a:headEnd type="none" w="med" len="med"/>
                      <a:tailEnd type="none" w="med" len="med"/>
                    </a:lnT>
                    <a:lnB w="12700" cap="flat" cmpd="sng" algn="ctr">
                      <a:solidFill>
                        <a:srgbClr val="F9B074"/>
                      </a:solidFill>
                      <a:prstDash val="solid"/>
                      <a:round/>
                      <a:headEnd type="none" w="med" len="med"/>
                      <a:tailEnd type="none" w="med" len="med"/>
                    </a:lnB>
                    <a:solidFill>
                      <a:srgbClr val="FBCAA2"/>
                    </a:solidFill>
                  </a:tcPr>
                </a:tc>
                <a:tc>
                  <a:txBody>
                    <a:bodyPr/>
                    <a:lstStyle/>
                    <a:p>
                      <a:pPr algn="just">
                        <a:lnSpc>
                          <a:spcPct val="115000"/>
                        </a:lnSpc>
                        <a:spcAft>
                          <a:spcPts val="0"/>
                        </a:spcAft>
                      </a:pPr>
                      <a:r>
                        <a:rPr lang="en-US" sz="1050">
                          <a:latin typeface="Arial"/>
                          <a:ea typeface="Times New Roman"/>
                          <a:cs typeface="Times New Roman"/>
                        </a:rPr>
                        <a:t>Open source.</a:t>
                      </a:r>
                      <a:endParaRPr lang="en-GB" sz="1050">
                        <a:latin typeface="Arial"/>
                        <a:ea typeface="Times New Roman"/>
                        <a:cs typeface="Times New Roman"/>
                      </a:endParaRPr>
                    </a:p>
                  </a:txBody>
                  <a:tcPr marL="36539" marR="36539" marT="0" marB="0">
                    <a:lnL w="12700" cap="flat" cmpd="sng" algn="ctr">
                      <a:solidFill>
                        <a:srgbClr val="F9B074"/>
                      </a:solidFill>
                      <a:prstDash val="solid"/>
                      <a:round/>
                      <a:headEnd type="none" w="med" len="med"/>
                      <a:tailEnd type="none" w="med" len="med"/>
                    </a:lnL>
                    <a:lnR w="12700" cap="flat" cmpd="sng" algn="ctr">
                      <a:solidFill>
                        <a:srgbClr val="F9B074"/>
                      </a:solidFill>
                      <a:prstDash val="solid"/>
                      <a:round/>
                      <a:headEnd type="none" w="med" len="med"/>
                      <a:tailEnd type="none" w="med" len="med"/>
                    </a:lnR>
                    <a:lnT w="12700" cap="flat" cmpd="sng" algn="ctr">
                      <a:solidFill>
                        <a:srgbClr val="F9B074"/>
                      </a:solidFill>
                      <a:prstDash val="solid"/>
                      <a:round/>
                      <a:headEnd type="none" w="med" len="med"/>
                      <a:tailEnd type="none" w="med" len="med"/>
                    </a:lnT>
                    <a:lnB w="12700" cap="flat" cmpd="sng" algn="ctr">
                      <a:solidFill>
                        <a:srgbClr val="F9B074"/>
                      </a:solidFill>
                      <a:prstDash val="solid"/>
                      <a:round/>
                      <a:headEnd type="none" w="med" len="med"/>
                      <a:tailEnd type="none" w="med" len="med"/>
                    </a:lnB>
                    <a:solidFill>
                      <a:srgbClr val="FBCAA2"/>
                    </a:solidFill>
                  </a:tcPr>
                </a:tc>
              </a:tr>
              <a:tr h="532128">
                <a:tc>
                  <a:txBody>
                    <a:bodyPr/>
                    <a:lstStyle/>
                    <a:p>
                      <a:pPr algn="just">
                        <a:lnSpc>
                          <a:spcPct val="115000"/>
                        </a:lnSpc>
                        <a:spcAft>
                          <a:spcPts val="0"/>
                        </a:spcAft>
                      </a:pPr>
                      <a:r>
                        <a:rPr lang="en-US" sz="1050" b="1">
                          <a:latin typeface="Arial"/>
                          <a:ea typeface="Times New Roman"/>
                          <a:cs typeface="Times New Roman"/>
                        </a:rPr>
                        <a:t>Data Policies</a:t>
                      </a:r>
                      <a:endParaRPr lang="en-GB" sz="1050">
                        <a:latin typeface="Arial"/>
                        <a:ea typeface="Times New Roman"/>
                        <a:cs typeface="Times New Roman"/>
                      </a:endParaRPr>
                    </a:p>
                  </a:txBody>
                  <a:tcPr marL="36539" marR="36539" marT="0" marB="0">
                    <a:lnL w="12700" cap="flat" cmpd="sng" algn="ctr">
                      <a:solidFill>
                        <a:srgbClr val="F9B074"/>
                      </a:solidFill>
                      <a:prstDash val="solid"/>
                      <a:round/>
                      <a:headEnd type="none" w="med" len="med"/>
                      <a:tailEnd type="none" w="med" len="med"/>
                    </a:lnL>
                    <a:lnR w="12700" cap="flat" cmpd="sng" algn="ctr">
                      <a:solidFill>
                        <a:srgbClr val="F9B074"/>
                      </a:solidFill>
                      <a:prstDash val="solid"/>
                      <a:round/>
                      <a:headEnd type="none" w="med" len="med"/>
                      <a:tailEnd type="none" w="med" len="med"/>
                    </a:lnR>
                    <a:lnT w="12700" cap="flat" cmpd="sng" algn="ctr">
                      <a:solidFill>
                        <a:srgbClr val="F9B074"/>
                      </a:solidFill>
                      <a:prstDash val="solid"/>
                      <a:round/>
                      <a:headEnd type="none" w="med" len="med"/>
                      <a:tailEnd type="none" w="med" len="med"/>
                    </a:lnT>
                    <a:lnB w="12700" cap="flat" cmpd="sng" algn="ctr">
                      <a:solidFill>
                        <a:srgbClr val="F9B074"/>
                      </a:solidFill>
                      <a:prstDash val="solid"/>
                      <a:round/>
                      <a:headEnd type="none" w="med" len="med"/>
                      <a:tailEnd type="none" w="med" len="med"/>
                    </a:lnB>
                    <a:solidFill>
                      <a:srgbClr val="FDE4D0"/>
                    </a:solidFill>
                  </a:tcPr>
                </a:tc>
                <a:tc>
                  <a:txBody>
                    <a:bodyPr/>
                    <a:lstStyle/>
                    <a:p>
                      <a:pPr algn="just">
                        <a:lnSpc>
                          <a:spcPct val="115000"/>
                        </a:lnSpc>
                        <a:spcAft>
                          <a:spcPts val="0"/>
                        </a:spcAft>
                      </a:pPr>
                      <a:r>
                        <a:rPr lang="en-US" sz="1050">
                          <a:latin typeface="Arial"/>
                          <a:ea typeface="Times New Roman"/>
                          <a:cs typeface="Times New Roman"/>
                        </a:rPr>
                        <a:t>It should not conflict with the PaNdata Europe Data Policy. Ideally should permit automated policy enforcement actions like changing the access of certain data to Public after a predefined time.</a:t>
                      </a:r>
                      <a:endParaRPr lang="en-GB" sz="1050">
                        <a:latin typeface="Arial"/>
                        <a:ea typeface="Times New Roman"/>
                        <a:cs typeface="Times New Roman"/>
                      </a:endParaRPr>
                    </a:p>
                  </a:txBody>
                  <a:tcPr marL="36539" marR="36539" marT="0" marB="0">
                    <a:lnL w="12700" cap="flat" cmpd="sng" algn="ctr">
                      <a:solidFill>
                        <a:srgbClr val="F9B074"/>
                      </a:solidFill>
                      <a:prstDash val="solid"/>
                      <a:round/>
                      <a:headEnd type="none" w="med" len="med"/>
                      <a:tailEnd type="none" w="med" len="med"/>
                    </a:lnL>
                    <a:lnR w="12700" cap="flat" cmpd="sng" algn="ctr">
                      <a:solidFill>
                        <a:srgbClr val="F9B074"/>
                      </a:solidFill>
                      <a:prstDash val="solid"/>
                      <a:round/>
                      <a:headEnd type="none" w="med" len="med"/>
                      <a:tailEnd type="none" w="med" len="med"/>
                    </a:lnR>
                    <a:lnT w="12700" cap="flat" cmpd="sng" algn="ctr">
                      <a:solidFill>
                        <a:srgbClr val="F9B074"/>
                      </a:solidFill>
                      <a:prstDash val="solid"/>
                      <a:round/>
                      <a:headEnd type="none" w="med" len="med"/>
                      <a:tailEnd type="none" w="med" len="med"/>
                    </a:lnT>
                    <a:lnB w="12700" cap="flat" cmpd="sng" algn="ctr">
                      <a:solidFill>
                        <a:srgbClr val="F9B074"/>
                      </a:solidFill>
                      <a:prstDash val="solid"/>
                      <a:round/>
                      <a:headEnd type="none" w="med" len="med"/>
                      <a:tailEnd type="none" w="med" len="med"/>
                    </a:lnB>
                    <a:solidFill>
                      <a:srgbClr val="FDE4D0"/>
                    </a:solidFill>
                  </a:tcPr>
                </a:tc>
              </a:tr>
              <a:tr h="532128">
                <a:tc>
                  <a:txBody>
                    <a:bodyPr/>
                    <a:lstStyle/>
                    <a:p>
                      <a:pPr algn="just">
                        <a:lnSpc>
                          <a:spcPct val="115000"/>
                        </a:lnSpc>
                        <a:spcAft>
                          <a:spcPts val="0"/>
                        </a:spcAft>
                      </a:pPr>
                      <a:r>
                        <a:rPr lang="en-US" sz="1050" b="1">
                          <a:latin typeface="Arial"/>
                          <a:ea typeface="Times New Roman"/>
                          <a:cs typeface="Times New Roman"/>
                        </a:rPr>
                        <a:t>Total Cost of Ownership (TCO)</a:t>
                      </a:r>
                      <a:endParaRPr lang="en-GB" sz="1050">
                        <a:latin typeface="Arial"/>
                        <a:ea typeface="Times New Roman"/>
                        <a:cs typeface="Times New Roman"/>
                      </a:endParaRPr>
                    </a:p>
                  </a:txBody>
                  <a:tcPr marL="36539" marR="36539" marT="0" marB="0">
                    <a:lnL w="12700" cap="flat" cmpd="sng" algn="ctr">
                      <a:solidFill>
                        <a:srgbClr val="F9B074"/>
                      </a:solidFill>
                      <a:prstDash val="solid"/>
                      <a:round/>
                      <a:headEnd type="none" w="med" len="med"/>
                      <a:tailEnd type="none" w="med" len="med"/>
                    </a:lnL>
                    <a:lnR w="12700" cap="flat" cmpd="sng" algn="ctr">
                      <a:solidFill>
                        <a:srgbClr val="F9B074"/>
                      </a:solidFill>
                      <a:prstDash val="solid"/>
                      <a:round/>
                      <a:headEnd type="none" w="med" len="med"/>
                      <a:tailEnd type="none" w="med" len="med"/>
                    </a:lnR>
                    <a:lnT w="12700" cap="flat" cmpd="sng" algn="ctr">
                      <a:solidFill>
                        <a:srgbClr val="F9B074"/>
                      </a:solidFill>
                      <a:prstDash val="solid"/>
                      <a:round/>
                      <a:headEnd type="none" w="med" len="med"/>
                      <a:tailEnd type="none" w="med" len="med"/>
                    </a:lnT>
                    <a:lnB w="12700" cap="flat" cmpd="sng" algn="ctr">
                      <a:solidFill>
                        <a:srgbClr val="F9B074"/>
                      </a:solidFill>
                      <a:prstDash val="solid"/>
                      <a:round/>
                      <a:headEnd type="none" w="med" len="med"/>
                      <a:tailEnd type="none" w="med" len="med"/>
                    </a:lnB>
                    <a:solidFill>
                      <a:srgbClr val="FBCAA2"/>
                    </a:solidFill>
                  </a:tcPr>
                </a:tc>
                <a:tc>
                  <a:txBody>
                    <a:bodyPr/>
                    <a:lstStyle/>
                    <a:p>
                      <a:pPr algn="just">
                        <a:lnSpc>
                          <a:spcPct val="115000"/>
                        </a:lnSpc>
                        <a:spcAft>
                          <a:spcPts val="0"/>
                        </a:spcAft>
                      </a:pPr>
                      <a:r>
                        <a:rPr lang="en-US" sz="1050">
                          <a:latin typeface="Arial"/>
                          <a:ea typeface="Times New Roman"/>
                          <a:cs typeface="Times New Roman"/>
                        </a:rPr>
                        <a:t>Follow the Compliance to Standards (i.e. using a common system among similar institutes). Pay no fees for support and proprietary software. No high maintenance costs after the end of the project.</a:t>
                      </a:r>
                      <a:endParaRPr lang="en-GB" sz="1050">
                        <a:latin typeface="Arial"/>
                        <a:ea typeface="Times New Roman"/>
                        <a:cs typeface="Times New Roman"/>
                      </a:endParaRPr>
                    </a:p>
                  </a:txBody>
                  <a:tcPr marL="36539" marR="36539" marT="0" marB="0">
                    <a:lnL w="12700" cap="flat" cmpd="sng" algn="ctr">
                      <a:solidFill>
                        <a:srgbClr val="F9B074"/>
                      </a:solidFill>
                      <a:prstDash val="solid"/>
                      <a:round/>
                      <a:headEnd type="none" w="med" len="med"/>
                      <a:tailEnd type="none" w="med" len="med"/>
                    </a:lnL>
                    <a:lnR w="12700" cap="flat" cmpd="sng" algn="ctr">
                      <a:solidFill>
                        <a:srgbClr val="F9B074"/>
                      </a:solidFill>
                      <a:prstDash val="solid"/>
                      <a:round/>
                      <a:headEnd type="none" w="med" len="med"/>
                      <a:tailEnd type="none" w="med" len="med"/>
                    </a:lnR>
                    <a:lnT w="12700" cap="flat" cmpd="sng" algn="ctr">
                      <a:solidFill>
                        <a:srgbClr val="F9B074"/>
                      </a:solidFill>
                      <a:prstDash val="solid"/>
                      <a:round/>
                      <a:headEnd type="none" w="med" len="med"/>
                      <a:tailEnd type="none" w="med" len="med"/>
                    </a:lnT>
                    <a:lnB w="12700" cap="flat" cmpd="sng" algn="ctr">
                      <a:solidFill>
                        <a:srgbClr val="F9B074"/>
                      </a:solidFill>
                      <a:prstDash val="solid"/>
                      <a:round/>
                      <a:headEnd type="none" w="med" len="med"/>
                      <a:tailEnd type="none" w="med" len="med"/>
                    </a:lnB>
                    <a:solidFill>
                      <a:srgbClr val="FBCAA2"/>
                    </a:solidFill>
                  </a:tcPr>
                </a:tc>
              </a:tr>
              <a:tr h="266064">
                <a:tc>
                  <a:txBody>
                    <a:bodyPr/>
                    <a:lstStyle/>
                    <a:p>
                      <a:pPr algn="just">
                        <a:lnSpc>
                          <a:spcPct val="115000"/>
                        </a:lnSpc>
                        <a:spcAft>
                          <a:spcPts val="0"/>
                        </a:spcAft>
                      </a:pPr>
                      <a:r>
                        <a:rPr lang="en-US" sz="1050" b="1">
                          <a:latin typeface="Arial"/>
                          <a:ea typeface="Times New Roman"/>
                          <a:cs typeface="Times New Roman"/>
                        </a:rPr>
                        <a:t>Scalability and Performance</a:t>
                      </a:r>
                      <a:endParaRPr lang="en-GB" sz="1050">
                        <a:latin typeface="Arial"/>
                        <a:ea typeface="Times New Roman"/>
                        <a:cs typeface="Times New Roman"/>
                      </a:endParaRPr>
                    </a:p>
                  </a:txBody>
                  <a:tcPr marL="36539" marR="36539" marT="0" marB="0">
                    <a:lnL w="12700" cap="flat" cmpd="sng" algn="ctr">
                      <a:solidFill>
                        <a:srgbClr val="F9B074"/>
                      </a:solidFill>
                      <a:prstDash val="solid"/>
                      <a:round/>
                      <a:headEnd type="none" w="med" len="med"/>
                      <a:tailEnd type="none" w="med" len="med"/>
                    </a:lnL>
                    <a:lnR w="12700" cap="flat" cmpd="sng" algn="ctr">
                      <a:solidFill>
                        <a:srgbClr val="F9B074"/>
                      </a:solidFill>
                      <a:prstDash val="solid"/>
                      <a:round/>
                      <a:headEnd type="none" w="med" len="med"/>
                      <a:tailEnd type="none" w="med" len="med"/>
                    </a:lnR>
                    <a:lnT w="12700" cap="flat" cmpd="sng" algn="ctr">
                      <a:solidFill>
                        <a:srgbClr val="F9B074"/>
                      </a:solidFill>
                      <a:prstDash val="solid"/>
                      <a:round/>
                      <a:headEnd type="none" w="med" len="med"/>
                      <a:tailEnd type="none" w="med" len="med"/>
                    </a:lnT>
                    <a:lnB w="12700" cap="flat" cmpd="sng" algn="ctr">
                      <a:solidFill>
                        <a:srgbClr val="F9B074"/>
                      </a:solidFill>
                      <a:prstDash val="solid"/>
                      <a:round/>
                      <a:headEnd type="none" w="med" len="med"/>
                      <a:tailEnd type="none" w="med" len="med"/>
                    </a:lnB>
                    <a:solidFill>
                      <a:srgbClr val="FDE4D0"/>
                    </a:solidFill>
                  </a:tcPr>
                </a:tc>
                <a:tc>
                  <a:txBody>
                    <a:bodyPr/>
                    <a:lstStyle/>
                    <a:p>
                      <a:pPr algn="just">
                        <a:lnSpc>
                          <a:spcPct val="115000"/>
                        </a:lnSpc>
                        <a:spcAft>
                          <a:spcPts val="0"/>
                        </a:spcAft>
                      </a:pPr>
                      <a:r>
                        <a:rPr lang="en-US" sz="1050">
                          <a:latin typeface="Arial"/>
                          <a:ea typeface="Times New Roman"/>
                          <a:cs typeface="Times New Roman"/>
                        </a:rPr>
                        <a:t>Should scale well when additional hardware is added and cope with the data flow of each member facility.</a:t>
                      </a:r>
                      <a:endParaRPr lang="en-GB" sz="1050">
                        <a:latin typeface="Arial"/>
                        <a:ea typeface="Times New Roman"/>
                        <a:cs typeface="Times New Roman"/>
                      </a:endParaRPr>
                    </a:p>
                  </a:txBody>
                  <a:tcPr marL="36539" marR="36539" marT="0" marB="0">
                    <a:lnL w="12700" cap="flat" cmpd="sng" algn="ctr">
                      <a:solidFill>
                        <a:srgbClr val="F9B074"/>
                      </a:solidFill>
                      <a:prstDash val="solid"/>
                      <a:round/>
                      <a:headEnd type="none" w="med" len="med"/>
                      <a:tailEnd type="none" w="med" len="med"/>
                    </a:lnL>
                    <a:lnR w="12700" cap="flat" cmpd="sng" algn="ctr">
                      <a:solidFill>
                        <a:srgbClr val="F9B074"/>
                      </a:solidFill>
                      <a:prstDash val="solid"/>
                      <a:round/>
                      <a:headEnd type="none" w="med" len="med"/>
                      <a:tailEnd type="none" w="med" len="med"/>
                    </a:lnR>
                    <a:lnT w="12700" cap="flat" cmpd="sng" algn="ctr">
                      <a:solidFill>
                        <a:srgbClr val="F9B074"/>
                      </a:solidFill>
                      <a:prstDash val="solid"/>
                      <a:round/>
                      <a:headEnd type="none" w="med" len="med"/>
                      <a:tailEnd type="none" w="med" len="med"/>
                    </a:lnT>
                    <a:lnB w="12700" cap="flat" cmpd="sng" algn="ctr">
                      <a:solidFill>
                        <a:srgbClr val="F9B074"/>
                      </a:solidFill>
                      <a:prstDash val="solid"/>
                      <a:round/>
                      <a:headEnd type="none" w="med" len="med"/>
                      <a:tailEnd type="none" w="med" len="med"/>
                    </a:lnB>
                    <a:solidFill>
                      <a:srgbClr val="FDE4D0"/>
                    </a:solidFill>
                  </a:tcPr>
                </a:tc>
              </a:tr>
              <a:tr h="136193">
                <a:tc>
                  <a:txBody>
                    <a:bodyPr/>
                    <a:lstStyle/>
                    <a:p>
                      <a:pPr algn="just">
                        <a:lnSpc>
                          <a:spcPct val="115000"/>
                        </a:lnSpc>
                        <a:spcAft>
                          <a:spcPts val="0"/>
                        </a:spcAft>
                      </a:pPr>
                      <a:r>
                        <a:rPr lang="en-US" sz="1050" b="1">
                          <a:latin typeface="Arial"/>
                          <a:ea typeface="Times New Roman"/>
                          <a:cs typeface="Times New Roman"/>
                        </a:rPr>
                        <a:t>Data ingestion</a:t>
                      </a:r>
                      <a:endParaRPr lang="en-GB" sz="1050">
                        <a:latin typeface="Arial"/>
                        <a:ea typeface="Times New Roman"/>
                        <a:cs typeface="Times New Roman"/>
                      </a:endParaRPr>
                    </a:p>
                  </a:txBody>
                  <a:tcPr marL="36539" marR="36539" marT="0" marB="0">
                    <a:lnL w="12700" cap="flat" cmpd="sng" algn="ctr">
                      <a:solidFill>
                        <a:srgbClr val="F9B074"/>
                      </a:solidFill>
                      <a:prstDash val="solid"/>
                      <a:round/>
                      <a:headEnd type="none" w="med" len="med"/>
                      <a:tailEnd type="none" w="med" len="med"/>
                    </a:lnL>
                    <a:lnR w="12700" cap="flat" cmpd="sng" algn="ctr">
                      <a:solidFill>
                        <a:srgbClr val="F9B074"/>
                      </a:solidFill>
                      <a:prstDash val="solid"/>
                      <a:round/>
                      <a:headEnd type="none" w="med" len="med"/>
                      <a:tailEnd type="none" w="med" len="med"/>
                    </a:lnR>
                    <a:lnT w="12700" cap="flat" cmpd="sng" algn="ctr">
                      <a:solidFill>
                        <a:srgbClr val="F9B074"/>
                      </a:solidFill>
                      <a:prstDash val="solid"/>
                      <a:round/>
                      <a:headEnd type="none" w="med" len="med"/>
                      <a:tailEnd type="none" w="med" len="med"/>
                    </a:lnT>
                    <a:lnB w="12700" cap="flat" cmpd="sng" algn="ctr">
                      <a:solidFill>
                        <a:srgbClr val="F9B074"/>
                      </a:solidFill>
                      <a:prstDash val="solid"/>
                      <a:round/>
                      <a:headEnd type="none" w="med" len="med"/>
                      <a:tailEnd type="none" w="med" len="med"/>
                    </a:lnB>
                    <a:solidFill>
                      <a:srgbClr val="FBCAA2"/>
                    </a:solidFill>
                  </a:tcPr>
                </a:tc>
                <a:tc>
                  <a:txBody>
                    <a:bodyPr/>
                    <a:lstStyle/>
                    <a:p>
                      <a:pPr algn="just">
                        <a:lnSpc>
                          <a:spcPct val="115000"/>
                        </a:lnSpc>
                        <a:spcAft>
                          <a:spcPts val="0"/>
                        </a:spcAft>
                      </a:pPr>
                      <a:r>
                        <a:rPr lang="en-US" sz="1050">
                          <a:latin typeface="Arial"/>
                          <a:ea typeface="Times New Roman"/>
                          <a:cs typeface="Times New Roman"/>
                        </a:rPr>
                        <a:t>Sample code for data ingestion through the API.</a:t>
                      </a:r>
                      <a:endParaRPr lang="en-GB" sz="1050">
                        <a:latin typeface="Arial"/>
                        <a:ea typeface="Times New Roman"/>
                        <a:cs typeface="Times New Roman"/>
                      </a:endParaRPr>
                    </a:p>
                  </a:txBody>
                  <a:tcPr marL="36539" marR="36539" marT="0" marB="0">
                    <a:lnL w="12700" cap="flat" cmpd="sng" algn="ctr">
                      <a:solidFill>
                        <a:srgbClr val="F9B074"/>
                      </a:solidFill>
                      <a:prstDash val="solid"/>
                      <a:round/>
                      <a:headEnd type="none" w="med" len="med"/>
                      <a:tailEnd type="none" w="med" len="med"/>
                    </a:lnL>
                    <a:lnR w="12700" cap="flat" cmpd="sng" algn="ctr">
                      <a:solidFill>
                        <a:srgbClr val="F9B074"/>
                      </a:solidFill>
                      <a:prstDash val="solid"/>
                      <a:round/>
                      <a:headEnd type="none" w="med" len="med"/>
                      <a:tailEnd type="none" w="med" len="med"/>
                    </a:lnR>
                    <a:lnT w="12700" cap="flat" cmpd="sng" algn="ctr">
                      <a:solidFill>
                        <a:srgbClr val="F9B074"/>
                      </a:solidFill>
                      <a:prstDash val="solid"/>
                      <a:round/>
                      <a:headEnd type="none" w="med" len="med"/>
                      <a:tailEnd type="none" w="med" len="med"/>
                    </a:lnT>
                    <a:lnB w="12700" cap="flat" cmpd="sng" algn="ctr">
                      <a:solidFill>
                        <a:srgbClr val="F9B074"/>
                      </a:solidFill>
                      <a:prstDash val="solid"/>
                      <a:round/>
                      <a:headEnd type="none" w="med" len="med"/>
                      <a:tailEnd type="none" w="med" len="med"/>
                    </a:lnB>
                    <a:solidFill>
                      <a:srgbClr val="FBCAA2"/>
                    </a:solidFill>
                  </a:tcPr>
                </a:tc>
              </a:tr>
              <a:tr h="266064">
                <a:tc>
                  <a:txBody>
                    <a:bodyPr/>
                    <a:lstStyle/>
                    <a:p>
                      <a:pPr algn="just">
                        <a:lnSpc>
                          <a:spcPct val="115000"/>
                        </a:lnSpc>
                        <a:spcAft>
                          <a:spcPts val="0"/>
                        </a:spcAft>
                      </a:pPr>
                      <a:r>
                        <a:rPr lang="en-US" sz="1050" b="1">
                          <a:latin typeface="Arial"/>
                          <a:ea typeface="Times New Roman"/>
                          <a:cs typeface="Times New Roman"/>
                        </a:rPr>
                        <a:t>Additional Services and Plug-ins</a:t>
                      </a:r>
                      <a:endParaRPr lang="en-GB" sz="1050">
                        <a:latin typeface="Arial"/>
                        <a:ea typeface="Times New Roman"/>
                        <a:cs typeface="Times New Roman"/>
                      </a:endParaRPr>
                    </a:p>
                  </a:txBody>
                  <a:tcPr marL="36539" marR="36539" marT="0" marB="0">
                    <a:lnL w="12700" cap="flat" cmpd="sng" algn="ctr">
                      <a:solidFill>
                        <a:srgbClr val="F9B074"/>
                      </a:solidFill>
                      <a:prstDash val="solid"/>
                      <a:round/>
                      <a:headEnd type="none" w="med" len="med"/>
                      <a:tailEnd type="none" w="med" len="med"/>
                    </a:lnL>
                    <a:lnR w="12700" cap="flat" cmpd="sng" algn="ctr">
                      <a:solidFill>
                        <a:srgbClr val="F9B074"/>
                      </a:solidFill>
                      <a:prstDash val="solid"/>
                      <a:round/>
                      <a:headEnd type="none" w="med" len="med"/>
                      <a:tailEnd type="none" w="med" len="med"/>
                    </a:lnR>
                    <a:lnT w="12700" cap="flat" cmpd="sng" algn="ctr">
                      <a:solidFill>
                        <a:srgbClr val="F9B074"/>
                      </a:solidFill>
                      <a:prstDash val="solid"/>
                      <a:round/>
                      <a:headEnd type="none" w="med" len="med"/>
                      <a:tailEnd type="none" w="med" len="med"/>
                    </a:lnT>
                    <a:lnB w="12700" cap="flat" cmpd="sng" algn="ctr">
                      <a:solidFill>
                        <a:srgbClr val="F9B074"/>
                      </a:solidFill>
                      <a:prstDash val="solid"/>
                      <a:round/>
                      <a:headEnd type="none" w="med" len="med"/>
                      <a:tailEnd type="none" w="med" len="med"/>
                    </a:lnB>
                    <a:solidFill>
                      <a:srgbClr val="FDE4D0"/>
                    </a:solidFill>
                  </a:tcPr>
                </a:tc>
                <a:tc>
                  <a:txBody>
                    <a:bodyPr/>
                    <a:lstStyle/>
                    <a:p>
                      <a:pPr algn="just">
                        <a:lnSpc>
                          <a:spcPct val="115000"/>
                        </a:lnSpc>
                        <a:spcAft>
                          <a:spcPts val="0"/>
                        </a:spcAft>
                      </a:pPr>
                      <a:r>
                        <a:rPr lang="en-US" sz="1050">
                          <a:latin typeface="Arial"/>
                          <a:ea typeface="Times New Roman"/>
                          <a:cs typeface="Times New Roman"/>
                        </a:rPr>
                        <a:t>Possible interaction with workflow systems (e.g. Taverna, Kepler) and data provenance frameworks.</a:t>
                      </a:r>
                      <a:endParaRPr lang="en-GB" sz="1050">
                        <a:latin typeface="Arial"/>
                        <a:ea typeface="Times New Roman"/>
                        <a:cs typeface="Times New Roman"/>
                      </a:endParaRPr>
                    </a:p>
                  </a:txBody>
                  <a:tcPr marL="36539" marR="36539" marT="0" marB="0">
                    <a:lnL w="12700" cap="flat" cmpd="sng" algn="ctr">
                      <a:solidFill>
                        <a:srgbClr val="F9B074"/>
                      </a:solidFill>
                      <a:prstDash val="solid"/>
                      <a:round/>
                      <a:headEnd type="none" w="med" len="med"/>
                      <a:tailEnd type="none" w="med" len="med"/>
                    </a:lnL>
                    <a:lnR w="12700" cap="flat" cmpd="sng" algn="ctr">
                      <a:solidFill>
                        <a:srgbClr val="F9B074"/>
                      </a:solidFill>
                      <a:prstDash val="solid"/>
                      <a:round/>
                      <a:headEnd type="none" w="med" len="med"/>
                      <a:tailEnd type="none" w="med" len="med"/>
                    </a:lnR>
                    <a:lnT w="12700" cap="flat" cmpd="sng" algn="ctr">
                      <a:solidFill>
                        <a:srgbClr val="F9B074"/>
                      </a:solidFill>
                      <a:prstDash val="solid"/>
                      <a:round/>
                      <a:headEnd type="none" w="med" len="med"/>
                      <a:tailEnd type="none" w="med" len="med"/>
                    </a:lnT>
                    <a:lnB w="12700" cap="flat" cmpd="sng" algn="ctr">
                      <a:solidFill>
                        <a:srgbClr val="F9B074"/>
                      </a:solidFill>
                      <a:prstDash val="solid"/>
                      <a:round/>
                      <a:headEnd type="none" w="med" len="med"/>
                      <a:tailEnd type="none" w="med" len="med"/>
                    </a:lnB>
                    <a:solidFill>
                      <a:srgbClr val="FDE4D0"/>
                    </a:solidFill>
                  </a:tcPr>
                </a:tc>
              </a:tr>
              <a:tr h="266064">
                <a:tc>
                  <a:txBody>
                    <a:bodyPr/>
                    <a:lstStyle/>
                    <a:p>
                      <a:pPr algn="just">
                        <a:lnSpc>
                          <a:spcPct val="115000"/>
                        </a:lnSpc>
                        <a:spcAft>
                          <a:spcPts val="0"/>
                        </a:spcAft>
                      </a:pPr>
                      <a:r>
                        <a:rPr lang="en-US" sz="1050" b="1">
                          <a:latin typeface="Arial"/>
                          <a:ea typeface="Times New Roman"/>
                          <a:cs typeface="Times New Roman"/>
                        </a:rPr>
                        <a:t>Deployment architecture</a:t>
                      </a:r>
                      <a:endParaRPr lang="en-GB" sz="1050">
                        <a:latin typeface="Arial"/>
                        <a:ea typeface="Times New Roman"/>
                        <a:cs typeface="Times New Roman"/>
                      </a:endParaRPr>
                    </a:p>
                  </a:txBody>
                  <a:tcPr marL="36539" marR="36539" marT="0" marB="0">
                    <a:lnL w="12700" cap="flat" cmpd="sng" algn="ctr">
                      <a:solidFill>
                        <a:srgbClr val="F9B074"/>
                      </a:solidFill>
                      <a:prstDash val="solid"/>
                      <a:round/>
                      <a:headEnd type="none" w="med" len="med"/>
                      <a:tailEnd type="none" w="med" len="med"/>
                    </a:lnL>
                    <a:lnR w="12700" cap="flat" cmpd="sng" algn="ctr">
                      <a:solidFill>
                        <a:srgbClr val="F9B074"/>
                      </a:solidFill>
                      <a:prstDash val="solid"/>
                      <a:round/>
                      <a:headEnd type="none" w="med" len="med"/>
                      <a:tailEnd type="none" w="med" len="med"/>
                    </a:lnR>
                    <a:lnT w="12700" cap="flat" cmpd="sng" algn="ctr">
                      <a:solidFill>
                        <a:srgbClr val="F9B074"/>
                      </a:solidFill>
                      <a:prstDash val="solid"/>
                      <a:round/>
                      <a:headEnd type="none" w="med" len="med"/>
                      <a:tailEnd type="none" w="med" len="med"/>
                    </a:lnT>
                    <a:lnB w="12700" cap="flat" cmpd="sng" algn="ctr">
                      <a:solidFill>
                        <a:srgbClr val="F9B074"/>
                      </a:solidFill>
                      <a:prstDash val="solid"/>
                      <a:round/>
                      <a:headEnd type="none" w="med" len="med"/>
                      <a:tailEnd type="none" w="med" len="med"/>
                    </a:lnB>
                    <a:solidFill>
                      <a:srgbClr val="FBCAA2"/>
                    </a:solidFill>
                  </a:tcPr>
                </a:tc>
                <a:tc>
                  <a:txBody>
                    <a:bodyPr/>
                    <a:lstStyle/>
                    <a:p>
                      <a:pPr algn="just">
                        <a:lnSpc>
                          <a:spcPct val="115000"/>
                        </a:lnSpc>
                        <a:spcAft>
                          <a:spcPts val="0"/>
                        </a:spcAft>
                      </a:pPr>
                      <a:r>
                        <a:rPr lang="en-US" sz="1050">
                          <a:latin typeface="Arial"/>
                          <a:ea typeface="Times New Roman"/>
                          <a:cs typeface="Times New Roman"/>
                        </a:rPr>
                        <a:t>Should permit multiple instances (distributed across the institutions) able to return cross-facility search results.</a:t>
                      </a:r>
                      <a:endParaRPr lang="en-GB" sz="1050">
                        <a:latin typeface="Arial"/>
                        <a:ea typeface="Times New Roman"/>
                        <a:cs typeface="Times New Roman"/>
                      </a:endParaRPr>
                    </a:p>
                  </a:txBody>
                  <a:tcPr marL="36539" marR="36539" marT="0" marB="0">
                    <a:lnL w="12700" cap="flat" cmpd="sng" algn="ctr">
                      <a:solidFill>
                        <a:srgbClr val="F9B074"/>
                      </a:solidFill>
                      <a:prstDash val="solid"/>
                      <a:round/>
                      <a:headEnd type="none" w="med" len="med"/>
                      <a:tailEnd type="none" w="med" len="med"/>
                    </a:lnL>
                    <a:lnR w="12700" cap="flat" cmpd="sng" algn="ctr">
                      <a:solidFill>
                        <a:srgbClr val="F9B074"/>
                      </a:solidFill>
                      <a:prstDash val="solid"/>
                      <a:round/>
                      <a:headEnd type="none" w="med" len="med"/>
                      <a:tailEnd type="none" w="med" len="med"/>
                    </a:lnR>
                    <a:lnT w="12700" cap="flat" cmpd="sng" algn="ctr">
                      <a:solidFill>
                        <a:srgbClr val="F9B074"/>
                      </a:solidFill>
                      <a:prstDash val="solid"/>
                      <a:round/>
                      <a:headEnd type="none" w="med" len="med"/>
                      <a:tailEnd type="none" w="med" len="med"/>
                    </a:lnT>
                    <a:lnB w="12700" cap="flat" cmpd="sng" algn="ctr">
                      <a:solidFill>
                        <a:srgbClr val="F9B074"/>
                      </a:solidFill>
                      <a:prstDash val="solid"/>
                      <a:round/>
                      <a:headEnd type="none" w="med" len="med"/>
                      <a:tailEnd type="none" w="med" len="med"/>
                    </a:lnB>
                    <a:solidFill>
                      <a:srgbClr val="FBCAA2"/>
                    </a:solidFill>
                  </a:tcPr>
                </a:tc>
              </a:tr>
              <a:tr h="266064">
                <a:tc>
                  <a:txBody>
                    <a:bodyPr/>
                    <a:lstStyle/>
                    <a:p>
                      <a:pPr algn="just">
                        <a:lnSpc>
                          <a:spcPct val="115000"/>
                        </a:lnSpc>
                        <a:spcAft>
                          <a:spcPts val="0"/>
                        </a:spcAft>
                      </a:pPr>
                      <a:r>
                        <a:rPr lang="en-US" sz="1050" b="1">
                          <a:latin typeface="Arial"/>
                          <a:ea typeface="Times New Roman"/>
                          <a:cs typeface="Times New Roman"/>
                        </a:rPr>
                        <a:t>Maintenance &amp; Sustainability</a:t>
                      </a:r>
                      <a:endParaRPr lang="en-GB" sz="1050">
                        <a:latin typeface="Arial"/>
                        <a:ea typeface="Times New Roman"/>
                        <a:cs typeface="Times New Roman"/>
                      </a:endParaRPr>
                    </a:p>
                  </a:txBody>
                  <a:tcPr marL="36539" marR="36539" marT="0" marB="0">
                    <a:lnL w="12700" cap="flat" cmpd="sng" algn="ctr">
                      <a:solidFill>
                        <a:srgbClr val="F9B074"/>
                      </a:solidFill>
                      <a:prstDash val="solid"/>
                      <a:round/>
                      <a:headEnd type="none" w="med" len="med"/>
                      <a:tailEnd type="none" w="med" len="med"/>
                    </a:lnL>
                    <a:lnR w="12700" cap="flat" cmpd="sng" algn="ctr">
                      <a:solidFill>
                        <a:srgbClr val="F9B074"/>
                      </a:solidFill>
                      <a:prstDash val="solid"/>
                      <a:round/>
                      <a:headEnd type="none" w="med" len="med"/>
                      <a:tailEnd type="none" w="med" len="med"/>
                    </a:lnR>
                    <a:lnT w="12700" cap="flat" cmpd="sng" algn="ctr">
                      <a:solidFill>
                        <a:srgbClr val="F9B074"/>
                      </a:solidFill>
                      <a:prstDash val="solid"/>
                      <a:round/>
                      <a:headEnd type="none" w="med" len="med"/>
                      <a:tailEnd type="none" w="med" len="med"/>
                    </a:lnT>
                    <a:lnB w="12700" cap="flat" cmpd="sng" algn="ctr">
                      <a:solidFill>
                        <a:srgbClr val="F9B074"/>
                      </a:solidFill>
                      <a:prstDash val="solid"/>
                      <a:round/>
                      <a:headEnd type="none" w="med" len="med"/>
                      <a:tailEnd type="none" w="med" len="med"/>
                    </a:lnB>
                    <a:solidFill>
                      <a:srgbClr val="FDE4D0"/>
                    </a:solidFill>
                  </a:tcPr>
                </a:tc>
                <a:tc>
                  <a:txBody>
                    <a:bodyPr/>
                    <a:lstStyle/>
                    <a:p>
                      <a:pPr algn="just">
                        <a:lnSpc>
                          <a:spcPct val="115000"/>
                        </a:lnSpc>
                        <a:spcAft>
                          <a:spcPts val="0"/>
                        </a:spcAft>
                      </a:pPr>
                      <a:r>
                        <a:rPr lang="en-US" sz="1050">
                          <a:latin typeface="Arial"/>
                          <a:ea typeface="Times New Roman"/>
                          <a:cs typeface="Times New Roman"/>
                        </a:rPr>
                        <a:t>The system development team should have high maintenance and software sustainability standards.</a:t>
                      </a:r>
                      <a:endParaRPr lang="en-GB" sz="1050">
                        <a:latin typeface="Arial"/>
                        <a:ea typeface="Times New Roman"/>
                        <a:cs typeface="Times New Roman"/>
                      </a:endParaRPr>
                    </a:p>
                  </a:txBody>
                  <a:tcPr marL="36539" marR="36539" marT="0" marB="0">
                    <a:lnL w="12700" cap="flat" cmpd="sng" algn="ctr">
                      <a:solidFill>
                        <a:srgbClr val="F9B074"/>
                      </a:solidFill>
                      <a:prstDash val="solid"/>
                      <a:round/>
                      <a:headEnd type="none" w="med" len="med"/>
                      <a:tailEnd type="none" w="med" len="med"/>
                    </a:lnL>
                    <a:lnR w="12700" cap="flat" cmpd="sng" algn="ctr">
                      <a:solidFill>
                        <a:srgbClr val="F9B074"/>
                      </a:solidFill>
                      <a:prstDash val="solid"/>
                      <a:round/>
                      <a:headEnd type="none" w="med" len="med"/>
                      <a:tailEnd type="none" w="med" len="med"/>
                    </a:lnR>
                    <a:lnT w="12700" cap="flat" cmpd="sng" algn="ctr">
                      <a:solidFill>
                        <a:srgbClr val="F9B074"/>
                      </a:solidFill>
                      <a:prstDash val="solid"/>
                      <a:round/>
                      <a:headEnd type="none" w="med" len="med"/>
                      <a:tailEnd type="none" w="med" len="med"/>
                    </a:lnT>
                    <a:lnB w="12700" cap="flat" cmpd="sng" algn="ctr">
                      <a:solidFill>
                        <a:srgbClr val="F9B074"/>
                      </a:solidFill>
                      <a:prstDash val="solid"/>
                      <a:round/>
                      <a:headEnd type="none" w="med" len="med"/>
                      <a:tailEnd type="none" w="med" len="med"/>
                    </a:lnB>
                    <a:solidFill>
                      <a:srgbClr val="FDE4D0"/>
                    </a:solidFill>
                  </a:tcPr>
                </a:tc>
              </a:tr>
              <a:tr h="399096">
                <a:tc>
                  <a:txBody>
                    <a:bodyPr/>
                    <a:lstStyle/>
                    <a:p>
                      <a:pPr algn="just">
                        <a:lnSpc>
                          <a:spcPct val="115000"/>
                        </a:lnSpc>
                        <a:spcAft>
                          <a:spcPts val="0"/>
                        </a:spcAft>
                      </a:pPr>
                      <a:r>
                        <a:rPr lang="en-US" sz="1050" b="1">
                          <a:latin typeface="Arial"/>
                          <a:ea typeface="Times New Roman"/>
                          <a:cs typeface="Times New Roman"/>
                        </a:rPr>
                        <a:t>Specialisation and Systems scope</a:t>
                      </a:r>
                      <a:endParaRPr lang="en-GB" sz="1050">
                        <a:latin typeface="Arial"/>
                        <a:ea typeface="Times New Roman"/>
                        <a:cs typeface="Times New Roman"/>
                      </a:endParaRPr>
                    </a:p>
                  </a:txBody>
                  <a:tcPr marL="36539" marR="36539" marT="0" marB="0">
                    <a:lnL w="12700" cap="flat" cmpd="sng" algn="ctr">
                      <a:solidFill>
                        <a:srgbClr val="F9B074"/>
                      </a:solidFill>
                      <a:prstDash val="solid"/>
                      <a:round/>
                      <a:headEnd type="none" w="med" len="med"/>
                      <a:tailEnd type="none" w="med" len="med"/>
                    </a:lnL>
                    <a:lnR w="12700" cap="flat" cmpd="sng" algn="ctr">
                      <a:solidFill>
                        <a:srgbClr val="F9B074"/>
                      </a:solidFill>
                      <a:prstDash val="solid"/>
                      <a:round/>
                      <a:headEnd type="none" w="med" len="med"/>
                      <a:tailEnd type="none" w="med" len="med"/>
                    </a:lnR>
                    <a:lnT w="12700" cap="flat" cmpd="sng" algn="ctr">
                      <a:solidFill>
                        <a:srgbClr val="F9B074"/>
                      </a:solidFill>
                      <a:prstDash val="solid"/>
                      <a:round/>
                      <a:headEnd type="none" w="med" len="med"/>
                      <a:tailEnd type="none" w="med" len="med"/>
                    </a:lnT>
                    <a:lnB w="12700" cap="flat" cmpd="sng" algn="ctr">
                      <a:solidFill>
                        <a:srgbClr val="F9B074"/>
                      </a:solidFill>
                      <a:prstDash val="solid"/>
                      <a:round/>
                      <a:headEnd type="none" w="med" len="med"/>
                      <a:tailEnd type="none" w="med" len="med"/>
                    </a:lnB>
                    <a:solidFill>
                      <a:srgbClr val="FBCAA2"/>
                    </a:solidFill>
                  </a:tcPr>
                </a:tc>
                <a:tc>
                  <a:txBody>
                    <a:bodyPr/>
                    <a:lstStyle/>
                    <a:p>
                      <a:pPr algn="just">
                        <a:lnSpc>
                          <a:spcPct val="115000"/>
                        </a:lnSpc>
                        <a:spcAft>
                          <a:spcPts val="0"/>
                        </a:spcAft>
                      </a:pPr>
                      <a:r>
                        <a:rPr lang="en-US" sz="1050" dirty="0">
                          <a:latin typeface="Arial"/>
                          <a:ea typeface="Times New Roman"/>
                          <a:cs typeface="Times New Roman"/>
                        </a:rPr>
                        <a:t>Software </a:t>
                      </a:r>
                      <a:r>
                        <a:rPr lang="en-US" sz="1050" dirty="0" err="1">
                          <a:latin typeface="Arial"/>
                          <a:ea typeface="Times New Roman"/>
                          <a:cs typeface="Times New Roman"/>
                        </a:rPr>
                        <a:t>specialised</a:t>
                      </a:r>
                      <a:r>
                        <a:rPr lang="en-US" sz="1050" dirty="0">
                          <a:latin typeface="Arial"/>
                          <a:ea typeface="Times New Roman"/>
                          <a:cs typeface="Times New Roman"/>
                        </a:rPr>
                        <a:t> on scientific data without additional technologies like Grid frameworks and complicated certificate based systems.</a:t>
                      </a:r>
                      <a:endParaRPr lang="en-GB" sz="1050" dirty="0">
                        <a:latin typeface="Arial"/>
                        <a:ea typeface="Times New Roman"/>
                        <a:cs typeface="Times New Roman"/>
                      </a:endParaRPr>
                    </a:p>
                  </a:txBody>
                  <a:tcPr marL="36539" marR="36539" marT="0" marB="0">
                    <a:lnL w="12700" cap="flat" cmpd="sng" algn="ctr">
                      <a:solidFill>
                        <a:srgbClr val="F9B074"/>
                      </a:solidFill>
                      <a:prstDash val="solid"/>
                      <a:round/>
                      <a:headEnd type="none" w="med" len="med"/>
                      <a:tailEnd type="none" w="med" len="med"/>
                    </a:lnL>
                    <a:lnR w="12700" cap="flat" cmpd="sng" algn="ctr">
                      <a:solidFill>
                        <a:srgbClr val="F9B074"/>
                      </a:solidFill>
                      <a:prstDash val="solid"/>
                      <a:round/>
                      <a:headEnd type="none" w="med" len="med"/>
                      <a:tailEnd type="none" w="med" len="med"/>
                    </a:lnR>
                    <a:lnT w="12700" cap="flat" cmpd="sng" algn="ctr">
                      <a:solidFill>
                        <a:srgbClr val="F9B074"/>
                      </a:solidFill>
                      <a:prstDash val="solid"/>
                      <a:round/>
                      <a:headEnd type="none" w="med" len="med"/>
                      <a:tailEnd type="none" w="med" len="med"/>
                    </a:lnT>
                    <a:lnB w="12700" cap="flat" cmpd="sng" algn="ctr">
                      <a:solidFill>
                        <a:srgbClr val="F9B074"/>
                      </a:solidFill>
                      <a:prstDash val="solid"/>
                      <a:round/>
                      <a:headEnd type="none" w="med" len="med"/>
                      <a:tailEnd type="none" w="med" len="med"/>
                    </a:lnB>
                    <a:solidFill>
                      <a:srgbClr val="FBCAA2"/>
                    </a:solid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584" y="260648"/>
            <a:ext cx="7772400" cy="1143000"/>
          </a:xfrm>
        </p:spPr>
        <p:txBody>
          <a:bodyPr/>
          <a:lstStyle/>
          <a:p>
            <a:r>
              <a:rPr lang="en-GB" dirty="0" err="1" smtClean="0"/>
              <a:t>PaN</a:t>
            </a:r>
            <a:r>
              <a:rPr lang="en-GB" dirty="0" smtClean="0"/>
              <a:t>-Data WP4: </a:t>
            </a:r>
            <a:r>
              <a:rPr lang="en-GB" dirty="0" smtClean="0"/>
              <a:t>Next Steps</a:t>
            </a:r>
            <a:endParaRPr lang="en-GB" dirty="0"/>
          </a:p>
        </p:txBody>
      </p:sp>
      <p:sp>
        <p:nvSpPr>
          <p:cNvPr id="3" name="Content Placeholder 2"/>
          <p:cNvSpPr>
            <a:spLocks noGrp="1"/>
          </p:cNvSpPr>
          <p:nvPr>
            <p:ph idx="1"/>
          </p:nvPr>
        </p:nvSpPr>
        <p:spPr>
          <a:xfrm>
            <a:off x="457200" y="1340768"/>
            <a:ext cx="8229600" cy="4525963"/>
          </a:xfrm>
        </p:spPr>
        <p:txBody>
          <a:bodyPr>
            <a:normAutofit fontScale="85000" lnSpcReduction="20000"/>
          </a:bodyPr>
          <a:lstStyle/>
          <a:p>
            <a:r>
              <a:rPr lang="en-GB" i="1" dirty="0" smtClean="0"/>
              <a:t>Task </a:t>
            </a:r>
            <a:r>
              <a:rPr lang="en-GB" i="1" dirty="0" smtClean="0"/>
              <a:t>4.2: </a:t>
            </a:r>
            <a:r>
              <a:rPr lang="en-GB" i="1" dirty="0" smtClean="0"/>
              <a:t>Serially, deploy the chosen metadata catalogue solution in the legacy context of the collaborating </a:t>
            </a:r>
            <a:r>
              <a:rPr lang="en-GB" i="1" dirty="0" smtClean="0"/>
              <a:t>facilities</a:t>
            </a:r>
            <a:endParaRPr lang="en-GB" dirty="0" smtClean="0"/>
          </a:p>
          <a:p>
            <a:pPr lvl="1"/>
            <a:r>
              <a:rPr lang="en-GB" dirty="0" smtClean="0"/>
              <a:t>ICAT being rolled out across a number of the facilities</a:t>
            </a:r>
          </a:p>
          <a:p>
            <a:pPr lvl="1"/>
            <a:r>
              <a:rPr lang="en-GB" dirty="0" smtClean="0"/>
              <a:t>ISIS, </a:t>
            </a:r>
            <a:r>
              <a:rPr lang="en-GB" dirty="0" smtClean="0"/>
              <a:t>DLS, CLF, </a:t>
            </a:r>
            <a:r>
              <a:rPr lang="en-GB" dirty="0" smtClean="0"/>
              <a:t>ILL, ELETTRA, ESRF,  </a:t>
            </a:r>
            <a:r>
              <a:rPr lang="en-GB" dirty="0" smtClean="0"/>
              <a:t>…</a:t>
            </a:r>
          </a:p>
          <a:p>
            <a:pPr lvl="1"/>
            <a:r>
              <a:rPr lang="en-GB" dirty="0" smtClean="0"/>
              <a:t>Regular Service Verifications</a:t>
            </a:r>
            <a:endParaRPr lang="en-GB" dirty="0" smtClean="0"/>
          </a:p>
          <a:p>
            <a:pPr lvl="1"/>
            <a:endParaRPr lang="en-GB" dirty="0" smtClean="0"/>
          </a:p>
          <a:p>
            <a:r>
              <a:rPr lang="en-GB" dirty="0" smtClean="0"/>
              <a:t>Requirements and implementation influenced by the facilities</a:t>
            </a:r>
          </a:p>
          <a:p>
            <a:pPr lvl="1"/>
            <a:r>
              <a:rPr lang="en-GB" dirty="0" smtClean="0"/>
              <a:t>Open source collaboration: ICAT/</a:t>
            </a:r>
            <a:r>
              <a:rPr lang="en-GB" dirty="0" err="1" smtClean="0"/>
              <a:t>PaNData</a:t>
            </a:r>
            <a:endParaRPr lang="en-GB" dirty="0" smtClean="0"/>
          </a:p>
          <a:p>
            <a:pPr lvl="1"/>
            <a:r>
              <a:rPr lang="en-GB" dirty="0" smtClean="0">
                <a:hlinkClick r:id="rId2"/>
              </a:rPr>
              <a:t>http://www.icatproject.org/</a:t>
            </a:r>
            <a:endParaRPr lang="en-GB" dirty="0" smtClean="0"/>
          </a:p>
          <a:p>
            <a:pPr lvl="1"/>
            <a:r>
              <a:rPr lang="en-GB" dirty="0" smtClean="0">
                <a:hlinkClick r:id="rId3"/>
              </a:rPr>
              <a:t>http://code.google.com/p/icatproject/</a:t>
            </a:r>
            <a:endParaRPr lang="en-GB" dirty="0" smtClean="0"/>
          </a:p>
          <a:p>
            <a:endParaRPr lang="en-GB" dirty="0" smtClean="0"/>
          </a:p>
          <a:p>
            <a:endParaRPr lang="en-GB" dirty="0" smtClean="0"/>
          </a:p>
          <a:p>
            <a:pPr lvl="1"/>
            <a:endParaRPr lang="en-GB"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SSI Review</a:t>
            </a:r>
            <a:endParaRPr lang="en-GB" dirty="0"/>
          </a:p>
        </p:txBody>
      </p:sp>
      <p:sp>
        <p:nvSpPr>
          <p:cNvPr id="3" name="Content Placeholder 2"/>
          <p:cNvSpPr>
            <a:spLocks noGrp="1"/>
          </p:cNvSpPr>
          <p:nvPr>
            <p:ph idx="1"/>
          </p:nvPr>
        </p:nvSpPr>
        <p:spPr/>
        <p:txBody>
          <a:bodyPr/>
          <a:lstStyle/>
          <a:p>
            <a:r>
              <a:rPr lang="en-GB" dirty="0" smtClean="0"/>
              <a:t>Governance</a:t>
            </a:r>
          </a:p>
          <a:p>
            <a:r>
              <a:rPr lang="en-GB" dirty="0" smtClean="0"/>
              <a:t>Communications</a:t>
            </a:r>
          </a:p>
          <a:p>
            <a:r>
              <a:rPr lang="en-GB" dirty="0" smtClean="0"/>
              <a:t>Process</a:t>
            </a:r>
          </a:p>
          <a:p>
            <a:r>
              <a:rPr lang="en-GB" dirty="0" smtClean="0"/>
              <a:t>Policies </a:t>
            </a:r>
          </a:p>
          <a:p>
            <a:r>
              <a:rPr lang="en-GB" dirty="0" smtClean="0"/>
              <a:t>Support</a:t>
            </a:r>
          </a:p>
          <a:p>
            <a:r>
              <a:rPr lang="en-GB" dirty="0" smtClean="0"/>
              <a:t>Infrastructure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88640"/>
            <a:ext cx="7988424" cy="720080"/>
          </a:xfrm>
        </p:spPr>
        <p:txBody>
          <a:bodyPr>
            <a:normAutofit fontScale="90000"/>
          </a:bodyPr>
          <a:lstStyle/>
          <a:p>
            <a:r>
              <a:rPr lang="en-GB" dirty="0" smtClean="0"/>
              <a:t>What might go in ICAT 4.3 – and beyond</a:t>
            </a:r>
            <a:endParaRPr lang="en-GB" dirty="0"/>
          </a:p>
        </p:txBody>
      </p:sp>
      <p:sp>
        <p:nvSpPr>
          <p:cNvPr id="3" name="Content Placeholder 2"/>
          <p:cNvSpPr>
            <a:spLocks noGrp="1"/>
          </p:cNvSpPr>
          <p:nvPr>
            <p:ph idx="1"/>
          </p:nvPr>
        </p:nvSpPr>
        <p:spPr>
          <a:xfrm>
            <a:off x="323528" y="1557338"/>
            <a:ext cx="8134672" cy="5040014"/>
          </a:xfrm>
        </p:spPr>
        <p:txBody>
          <a:bodyPr>
            <a:normAutofit fontScale="85000" lnSpcReduction="10000"/>
          </a:bodyPr>
          <a:lstStyle/>
          <a:p>
            <a:r>
              <a:rPr lang="en-GB" dirty="0" smtClean="0"/>
              <a:t>Remove the </a:t>
            </a:r>
            <a:r>
              <a:rPr lang="en-GB" dirty="0" err="1" smtClean="0"/>
              <a:t>ICATCompat</a:t>
            </a:r>
            <a:r>
              <a:rPr lang="en-GB" dirty="0" smtClean="0"/>
              <a:t> interface</a:t>
            </a:r>
          </a:p>
          <a:p>
            <a:r>
              <a:rPr lang="en-GB" dirty="0" smtClean="0"/>
              <a:t>Improved error messages for less common errors</a:t>
            </a:r>
          </a:p>
          <a:p>
            <a:r>
              <a:rPr lang="en-GB" dirty="0" smtClean="0"/>
              <a:t>Add a Run entity</a:t>
            </a:r>
          </a:p>
          <a:p>
            <a:r>
              <a:rPr lang="en-GB" dirty="0" smtClean="0"/>
              <a:t>Improve notification to include which operation was being used and to make it a better match users needs while imposing minimal overhead</a:t>
            </a:r>
          </a:p>
          <a:p>
            <a:r>
              <a:rPr lang="en-GB" dirty="0" smtClean="0"/>
              <a:t>Allow a rule to specify that an </a:t>
            </a:r>
            <a:r>
              <a:rPr lang="en-GB" dirty="0" err="1" smtClean="0"/>
              <a:t>authz</a:t>
            </a:r>
            <a:r>
              <a:rPr lang="en-GB" dirty="0" smtClean="0"/>
              <a:t> </a:t>
            </a:r>
            <a:r>
              <a:rPr lang="en-GB" dirty="0" err="1" smtClean="0"/>
              <a:t>plugin</a:t>
            </a:r>
            <a:r>
              <a:rPr lang="en-GB" dirty="0" smtClean="0"/>
              <a:t> should be applied</a:t>
            </a:r>
          </a:p>
          <a:p>
            <a:r>
              <a:rPr lang="en-GB" dirty="0" smtClean="0"/>
              <a:t>Introduce a namespace to relate to types instead of facility. The namespace should have many to many relationship to a facility</a:t>
            </a:r>
          </a:p>
          <a:p>
            <a:endParaRPr lang="en-GB" dirty="0"/>
          </a:p>
        </p:txBody>
      </p:sp>
    </p:spTree>
  </p:cSld>
  <p:clrMapOvr>
    <a:masterClrMapping/>
  </p:clrMapOvr>
</p:sld>
</file>

<file path=ppt/theme/theme1.xml><?xml version="1.0" encoding="utf-8"?>
<a:theme xmlns:a="http://schemas.openxmlformats.org/drawingml/2006/main" name="escience-2010">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STFC style">
      <a:majorFont>
        <a:latin typeface="Corisande"/>
        <a:ea typeface=""/>
        <a:cs typeface=""/>
      </a:majorFont>
      <a:minorFont>
        <a:latin typeface="Corisande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Lucida Grande" pitchFamily="84" charset="0"/>
            <a:ea typeface="ヒラギノ角ゴ Pro W3" pitchFamily="84"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Lucida Grande" pitchFamily="84" charset="0"/>
            <a:ea typeface="ヒラギノ角ゴ Pro W3" pitchFamily="84"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escience-2010</Template>
  <TotalTime>3151</TotalTime>
  <Words>1260</Words>
  <Application>Microsoft Office PowerPoint</Application>
  <PresentationFormat>On-screen Show (4:3)</PresentationFormat>
  <Paragraphs>201</Paragraphs>
  <Slides>11</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11</vt:i4>
      </vt:variant>
    </vt:vector>
  </HeadingPairs>
  <TitlesOfParts>
    <vt:vector size="13" baseType="lpstr">
      <vt:lpstr>escience-2010</vt:lpstr>
      <vt:lpstr>Visio</vt:lpstr>
      <vt:lpstr>ICAT Workshop: Towards ICAT 4.3</vt:lpstr>
      <vt:lpstr>Evaluation Criteria</vt:lpstr>
      <vt:lpstr>ICAT Evaluation</vt:lpstr>
      <vt:lpstr>ICAT Evaluation</vt:lpstr>
      <vt:lpstr>Further PanData Requirements</vt:lpstr>
      <vt:lpstr>Further PanData Requirements</vt:lpstr>
      <vt:lpstr>PaN-Data WP4: Next Steps</vt:lpstr>
      <vt:lpstr>SSI Review</vt:lpstr>
      <vt:lpstr>What might go in ICAT 4.3 – and beyond</vt:lpstr>
      <vt:lpstr>Down the line?</vt:lpstr>
      <vt:lpstr>Feedback </vt:lpstr>
    </vt:vector>
  </TitlesOfParts>
  <Company>STFC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 </dc:creator>
  <cp:lastModifiedBy> </cp:lastModifiedBy>
  <cp:revision>51</cp:revision>
  <dcterms:created xsi:type="dcterms:W3CDTF">2012-09-04T16:23:34Z</dcterms:created>
  <dcterms:modified xsi:type="dcterms:W3CDTF">2012-09-27T15:23:38Z</dcterms:modified>
</cp:coreProperties>
</file>