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5"/>
    <p:sldMasterId id="2147483684" r:id="rId6"/>
  </p:sldMasterIdLst>
  <p:notesMasterIdLst>
    <p:notesMasterId r:id="rId43"/>
  </p:notesMasterIdLst>
  <p:sldIdLst>
    <p:sldId id="405" r:id="rId7"/>
    <p:sldId id="406" r:id="rId8"/>
    <p:sldId id="410" r:id="rId9"/>
    <p:sldId id="409" r:id="rId10"/>
    <p:sldId id="411" r:id="rId11"/>
    <p:sldId id="412" r:id="rId12"/>
    <p:sldId id="413" r:id="rId13"/>
    <p:sldId id="407" r:id="rId14"/>
    <p:sldId id="414" r:id="rId15"/>
    <p:sldId id="418" r:id="rId16"/>
    <p:sldId id="417" r:id="rId17"/>
    <p:sldId id="416" r:id="rId18"/>
    <p:sldId id="419" r:id="rId19"/>
    <p:sldId id="444" r:id="rId20"/>
    <p:sldId id="420" r:id="rId21"/>
    <p:sldId id="422" r:id="rId22"/>
    <p:sldId id="421" r:id="rId23"/>
    <p:sldId id="423" r:id="rId24"/>
    <p:sldId id="424" r:id="rId25"/>
    <p:sldId id="425" r:id="rId26"/>
    <p:sldId id="431" r:id="rId27"/>
    <p:sldId id="426" r:id="rId28"/>
    <p:sldId id="432" r:id="rId29"/>
    <p:sldId id="433" r:id="rId30"/>
    <p:sldId id="434" r:id="rId31"/>
    <p:sldId id="435" r:id="rId32"/>
    <p:sldId id="436" r:id="rId33"/>
    <p:sldId id="437" r:id="rId34"/>
    <p:sldId id="438" r:id="rId35"/>
    <p:sldId id="429" r:id="rId36"/>
    <p:sldId id="439" r:id="rId37"/>
    <p:sldId id="440" r:id="rId38"/>
    <p:sldId id="441" r:id="rId39"/>
    <p:sldId id="442" r:id="rId40"/>
    <p:sldId id="443" r:id="rId41"/>
    <p:sldId id="408" r:id="rId42"/>
  </p:sldIdLst>
  <p:sldSz cx="9144000" cy="6858000" type="screen4x3"/>
  <p:notesSz cx="6794500" cy="9906000"/>
  <p:defaultTextStyle>
    <a:defPPr>
      <a:defRPr lang="en-GB"/>
    </a:defPPr>
    <a:lvl1pPr algn="l" rtl="0" fontAlgn="base">
      <a:spcBef>
        <a:spcPct val="0"/>
      </a:spcBef>
      <a:spcAft>
        <a:spcPct val="0"/>
      </a:spcAft>
      <a:defRPr sz="2400" kern="1200">
        <a:solidFill>
          <a:schemeClr val="tx1"/>
        </a:solidFill>
        <a:latin typeface="Lucida Grande"/>
        <a:ea typeface="ヒラギノ角ゴ Pro W3"/>
        <a:cs typeface="ヒラギノ角ゴ Pro W3"/>
      </a:defRPr>
    </a:lvl1pPr>
    <a:lvl2pPr marL="457200" algn="l" rtl="0" fontAlgn="base">
      <a:spcBef>
        <a:spcPct val="0"/>
      </a:spcBef>
      <a:spcAft>
        <a:spcPct val="0"/>
      </a:spcAft>
      <a:defRPr sz="2400" kern="1200">
        <a:solidFill>
          <a:schemeClr val="tx1"/>
        </a:solidFill>
        <a:latin typeface="Lucida Grande"/>
        <a:ea typeface="ヒラギノ角ゴ Pro W3"/>
        <a:cs typeface="ヒラギノ角ゴ Pro W3"/>
      </a:defRPr>
    </a:lvl2pPr>
    <a:lvl3pPr marL="914400" algn="l" rtl="0" fontAlgn="base">
      <a:spcBef>
        <a:spcPct val="0"/>
      </a:spcBef>
      <a:spcAft>
        <a:spcPct val="0"/>
      </a:spcAft>
      <a:defRPr sz="2400" kern="1200">
        <a:solidFill>
          <a:schemeClr val="tx1"/>
        </a:solidFill>
        <a:latin typeface="Lucida Grande"/>
        <a:ea typeface="ヒラギノ角ゴ Pro W3"/>
        <a:cs typeface="ヒラギノ角ゴ Pro W3"/>
      </a:defRPr>
    </a:lvl3pPr>
    <a:lvl4pPr marL="1371600" algn="l" rtl="0" fontAlgn="base">
      <a:spcBef>
        <a:spcPct val="0"/>
      </a:spcBef>
      <a:spcAft>
        <a:spcPct val="0"/>
      </a:spcAft>
      <a:defRPr sz="2400" kern="1200">
        <a:solidFill>
          <a:schemeClr val="tx1"/>
        </a:solidFill>
        <a:latin typeface="Lucida Grande"/>
        <a:ea typeface="ヒラギノ角ゴ Pro W3"/>
        <a:cs typeface="ヒラギノ角ゴ Pro W3"/>
      </a:defRPr>
    </a:lvl4pPr>
    <a:lvl5pPr marL="1828800" algn="l" rtl="0" fontAlgn="base">
      <a:spcBef>
        <a:spcPct val="0"/>
      </a:spcBef>
      <a:spcAft>
        <a:spcPct val="0"/>
      </a:spcAft>
      <a:defRPr sz="2400" kern="1200">
        <a:solidFill>
          <a:schemeClr val="tx1"/>
        </a:solidFill>
        <a:latin typeface="Lucida Grande"/>
        <a:ea typeface="ヒラギノ角ゴ Pro W3"/>
        <a:cs typeface="ヒラギノ角ゴ Pro W3"/>
      </a:defRPr>
    </a:lvl5pPr>
    <a:lvl6pPr marL="2286000" algn="l" defTabSz="914400" rtl="0" eaLnBrk="1" latinLnBrk="0" hangingPunct="1">
      <a:defRPr sz="2400" kern="1200">
        <a:solidFill>
          <a:schemeClr val="tx1"/>
        </a:solidFill>
        <a:latin typeface="Lucida Grande"/>
        <a:ea typeface="ヒラギノ角ゴ Pro W3"/>
        <a:cs typeface="ヒラギノ角ゴ Pro W3"/>
      </a:defRPr>
    </a:lvl6pPr>
    <a:lvl7pPr marL="2743200" algn="l" defTabSz="914400" rtl="0" eaLnBrk="1" latinLnBrk="0" hangingPunct="1">
      <a:defRPr sz="2400" kern="1200">
        <a:solidFill>
          <a:schemeClr val="tx1"/>
        </a:solidFill>
        <a:latin typeface="Lucida Grande"/>
        <a:ea typeface="ヒラギノ角ゴ Pro W3"/>
        <a:cs typeface="ヒラギノ角ゴ Pro W3"/>
      </a:defRPr>
    </a:lvl7pPr>
    <a:lvl8pPr marL="3200400" algn="l" defTabSz="914400" rtl="0" eaLnBrk="1" latinLnBrk="0" hangingPunct="1">
      <a:defRPr sz="2400" kern="1200">
        <a:solidFill>
          <a:schemeClr val="tx1"/>
        </a:solidFill>
        <a:latin typeface="Lucida Grande"/>
        <a:ea typeface="ヒラギノ角ゴ Pro W3"/>
        <a:cs typeface="ヒラギノ角ゴ Pro W3"/>
      </a:defRPr>
    </a:lvl8pPr>
    <a:lvl9pPr marL="3657600" algn="l" defTabSz="914400" rtl="0" eaLnBrk="1" latinLnBrk="0" hangingPunct="1">
      <a:defRPr sz="2400" kern="1200">
        <a:solidFill>
          <a:schemeClr val="tx1"/>
        </a:solidFill>
        <a:latin typeface="Lucida Grande"/>
        <a:ea typeface="ヒラギノ角ゴ Pro W3"/>
        <a:cs typeface="ヒラギノ角ゴ Pro W3"/>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66"/>
    <a:srgbClr val="006600"/>
    <a:srgbClr val="E1E1FF"/>
    <a:srgbClr val="D0EA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6607" autoAdjust="0"/>
  </p:normalViewPr>
  <p:slideViewPr>
    <p:cSldViewPr>
      <p:cViewPr varScale="1">
        <p:scale>
          <a:sx n="63" d="100"/>
          <a:sy n="63" d="100"/>
        </p:scale>
        <p:origin x="-1596" y="-114"/>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45024" cy="495776"/>
          </a:xfrm>
          <a:prstGeom prst="rect">
            <a:avLst/>
          </a:prstGeom>
          <a:noFill/>
          <a:ln w="9525">
            <a:noFill/>
            <a:miter lim="800000"/>
            <a:headEnd/>
            <a:tailEnd/>
          </a:ln>
        </p:spPr>
        <p:txBody>
          <a:bodyPr vert="horz" wrap="square" lIns="91294" tIns="45647" rIns="91294" bIns="45647" numCol="1" anchor="t" anchorCtr="0" compatLnSpc="1">
            <a:prstTxWarp prst="textNoShape">
              <a:avLst/>
            </a:prstTxWarp>
          </a:bodyPr>
          <a:lstStyle>
            <a:lvl1pPr eaLnBrk="0" hangingPunct="0">
              <a:defRPr sz="1200">
                <a:latin typeface="Lucida Grande" pitchFamily="84" charset="0"/>
                <a:ea typeface="ヒラギノ角ゴ Pro W3" pitchFamily="84" charset="-128"/>
                <a:cs typeface="+mn-cs"/>
              </a:defRPr>
            </a:lvl1pPr>
          </a:lstStyle>
          <a:p>
            <a:pPr>
              <a:defRPr/>
            </a:pPr>
            <a:endParaRPr lang="en-US"/>
          </a:p>
        </p:txBody>
      </p:sp>
      <p:sp>
        <p:nvSpPr>
          <p:cNvPr id="3075" name="Rectangle 3"/>
          <p:cNvSpPr>
            <a:spLocks noGrp="1" noChangeArrowheads="1"/>
          </p:cNvSpPr>
          <p:nvPr>
            <p:ph type="dt" idx="1"/>
          </p:nvPr>
        </p:nvSpPr>
        <p:spPr bwMode="auto">
          <a:xfrm>
            <a:off x="3849476" y="0"/>
            <a:ext cx="2945024" cy="495776"/>
          </a:xfrm>
          <a:prstGeom prst="rect">
            <a:avLst/>
          </a:prstGeom>
          <a:noFill/>
          <a:ln w="9525">
            <a:noFill/>
            <a:miter lim="800000"/>
            <a:headEnd/>
            <a:tailEnd/>
          </a:ln>
        </p:spPr>
        <p:txBody>
          <a:bodyPr vert="horz" wrap="square" lIns="91294" tIns="45647" rIns="91294" bIns="45647" numCol="1" anchor="t" anchorCtr="0" compatLnSpc="1">
            <a:prstTxWarp prst="textNoShape">
              <a:avLst/>
            </a:prstTxWarp>
          </a:bodyPr>
          <a:lstStyle>
            <a:lvl1pPr algn="r" eaLnBrk="0" hangingPunct="0">
              <a:defRPr sz="1200">
                <a:latin typeface="Lucida Grande" pitchFamily="84" charset="0"/>
                <a:ea typeface="ヒラギノ角ゴ Pro W3" pitchFamily="84" charset="-128"/>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920750" y="742950"/>
            <a:ext cx="4953000" cy="3714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06039" y="4705905"/>
            <a:ext cx="4982422" cy="4457225"/>
          </a:xfrm>
          <a:prstGeom prst="rect">
            <a:avLst/>
          </a:prstGeom>
          <a:noFill/>
          <a:ln w="9525">
            <a:noFill/>
            <a:miter lim="800000"/>
            <a:headEnd/>
            <a:tailEnd/>
          </a:ln>
        </p:spPr>
        <p:txBody>
          <a:bodyPr vert="horz" wrap="square" lIns="91294" tIns="45647" rIns="91294" bIns="45647"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9410226"/>
            <a:ext cx="2945024" cy="495775"/>
          </a:xfrm>
          <a:prstGeom prst="rect">
            <a:avLst/>
          </a:prstGeom>
          <a:noFill/>
          <a:ln w="9525">
            <a:noFill/>
            <a:miter lim="800000"/>
            <a:headEnd/>
            <a:tailEnd/>
          </a:ln>
        </p:spPr>
        <p:txBody>
          <a:bodyPr vert="horz" wrap="square" lIns="91294" tIns="45647" rIns="91294" bIns="45647" numCol="1" anchor="b" anchorCtr="0" compatLnSpc="1">
            <a:prstTxWarp prst="textNoShape">
              <a:avLst/>
            </a:prstTxWarp>
          </a:bodyPr>
          <a:lstStyle>
            <a:lvl1pPr eaLnBrk="0" hangingPunct="0">
              <a:defRPr sz="1200">
                <a:latin typeface="Lucida Grande" pitchFamily="84" charset="0"/>
                <a:ea typeface="ヒラギノ角ゴ Pro W3" pitchFamily="84" charset="-128"/>
                <a:cs typeface="+mn-cs"/>
              </a:defRPr>
            </a:lvl1pPr>
          </a:lstStyle>
          <a:p>
            <a:pPr>
              <a:defRPr/>
            </a:pPr>
            <a:endParaRPr lang="en-US"/>
          </a:p>
        </p:txBody>
      </p:sp>
      <p:sp>
        <p:nvSpPr>
          <p:cNvPr id="3079" name="Rectangle 7"/>
          <p:cNvSpPr>
            <a:spLocks noGrp="1" noChangeArrowheads="1"/>
          </p:cNvSpPr>
          <p:nvPr>
            <p:ph type="sldNum" sz="quarter" idx="5"/>
          </p:nvPr>
        </p:nvSpPr>
        <p:spPr bwMode="auto">
          <a:xfrm>
            <a:off x="3849476" y="9410226"/>
            <a:ext cx="2945024" cy="495775"/>
          </a:xfrm>
          <a:prstGeom prst="rect">
            <a:avLst/>
          </a:prstGeom>
          <a:noFill/>
          <a:ln w="9525">
            <a:noFill/>
            <a:miter lim="800000"/>
            <a:headEnd/>
            <a:tailEnd/>
          </a:ln>
        </p:spPr>
        <p:txBody>
          <a:bodyPr vert="horz" wrap="square" lIns="91294" tIns="45647" rIns="91294" bIns="45647" numCol="1" anchor="b" anchorCtr="0" compatLnSpc="1">
            <a:prstTxWarp prst="textNoShape">
              <a:avLst/>
            </a:prstTxWarp>
          </a:bodyPr>
          <a:lstStyle>
            <a:lvl1pPr algn="r" eaLnBrk="0" hangingPunct="0">
              <a:defRPr sz="1200">
                <a:latin typeface="Lucida Grande" pitchFamily="84" charset="0"/>
                <a:ea typeface="ヒラギノ角ゴ Pro W3" pitchFamily="84" charset="-128"/>
                <a:cs typeface="+mn-cs"/>
              </a:defRPr>
            </a:lvl1pPr>
          </a:lstStyle>
          <a:p>
            <a:pPr>
              <a:defRPr/>
            </a:pPr>
            <a:fld id="{B71E89EE-8D20-495D-84B0-FA9C2B79227D}" type="slidenum">
              <a:rPr lang="en-US"/>
              <a:pPr>
                <a:defRPr/>
              </a:pPr>
              <a:t>‹#›</a:t>
            </a:fld>
            <a:endParaRPr lang="en-US" dirty="0"/>
          </a:p>
        </p:txBody>
      </p:sp>
    </p:spTree>
    <p:extLst>
      <p:ext uri="{BB962C8B-B14F-4D97-AF65-F5344CB8AC3E}">
        <p14:creationId xmlns:p14="http://schemas.microsoft.com/office/powerpoint/2010/main" val="6095388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Lucida Grande" pitchFamily="84" charset="0"/>
        <a:ea typeface="ヒラギノ角ゴ Pro W3" pitchFamily="84" charset="-128"/>
        <a:cs typeface="ヒラギノ角ゴ Pro W3"/>
      </a:defRPr>
    </a:lvl1pPr>
    <a:lvl2pPr marL="457200" algn="l" rtl="0" eaLnBrk="0" fontAlgn="base" hangingPunct="0">
      <a:spcBef>
        <a:spcPct val="30000"/>
      </a:spcBef>
      <a:spcAft>
        <a:spcPct val="0"/>
      </a:spcAft>
      <a:defRPr sz="1200" kern="1200">
        <a:solidFill>
          <a:schemeClr val="tx1"/>
        </a:solidFill>
        <a:latin typeface="Lucida Grande" pitchFamily="84" charset="0"/>
        <a:ea typeface="ヒラギノ角ゴ Pro W3" pitchFamily="84" charset="-128"/>
        <a:cs typeface="ヒラギノ角ゴ Pro W3"/>
      </a:defRPr>
    </a:lvl2pPr>
    <a:lvl3pPr marL="914400" algn="l" rtl="0" eaLnBrk="0" fontAlgn="base" hangingPunct="0">
      <a:spcBef>
        <a:spcPct val="30000"/>
      </a:spcBef>
      <a:spcAft>
        <a:spcPct val="0"/>
      </a:spcAft>
      <a:defRPr sz="1200" kern="1200">
        <a:solidFill>
          <a:schemeClr val="tx1"/>
        </a:solidFill>
        <a:latin typeface="Lucida Grande" pitchFamily="84" charset="0"/>
        <a:ea typeface="ヒラギノ角ゴ Pro W3" pitchFamily="84" charset="-128"/>
        <a:cs typeface="ヒラギノ角ゴ Pro W3"/>
      </a:defRPr>
    </a:lvl3pPr>
    <a:lvl4pPr marL="1371600" algn="l" rtl="0" eaLnBrk="0" fontAlgn="base" hangingPunct="0">
      <a:spcBef>
        <a:spcPct val="30000"/>
      </a:spcBef>
      <a:spcAft>
        <a:spcPct val="0"/>
      </a:spcAft>
      <a:defRPr sz="1200" kern="1200">
        <a:solidFill>
          <a:schemeClr val="tx1"/>
        </a:solidFill>
        <a:latin typeface="Lucida Grande" pitchFamily="84" charset="0"/>
        <a:ea typeface="ヒラギノ角ゴ Pro W3" pitchFamily="84" charset="-128"/>
        <a:cs typeface="ヒラギノ角ゴ Pro W3"/>
      </a:defRPr>
    </a:lvl4pPr>
    <a:lvl5pPr marL="1828800" algn="l" rtl="0" eaLnBrk="0" fontAlgn="base" hangingPunct="0">
      <a:spcBef>
        <a:spcPct val="30000"/>
      </a:spcBef>
      <a:spcAft>
        <a:spcPct val="0"/>
      </a:spcAft>
      <a:defRPr sz="1200" kern="1200">
        <a:solidFill>
          <a:schemeClr val="tx1"/>
        </a:solidFill>
        <a:latin typeface="Lucida Grande" pitchFamily="84" charset="0"/>
        <a:ea typeface="ヒラギノ角ゴ Pro W3" pitchFamily="84" charset="-128"/>
        <a:cs typeface="ヒラギノ角ゴ Pro W3"/>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B71E89EE-8D20-495D-84B0-FA9C2B79227D}" type="slidenum">
              <a:rPr lang="en-US" smtClean="0"/>
              <a:pPr>
                <a:defRPr/>
              </a:pPr>
              <a:t>11</a:t>
            </a:fld>
            <a:endParaRPr lang="en-US" dirty="0"/>
          </a:p>
        </p:txBody>
      </p:sp>
    </p:spTree>
    <p:extLst>
      <p:ext uri="{BB962C8B-B14F-4D97-AF65-F5344CB8AC3E}">
        <p14:creationId xmlns:p14="http://schemas.microsoft.com/office/powerpoint/2010/main" val="2408590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130425"/>
            <a:ext cx="9144000" cy="1470025"/>
          </a:xfrm>
        </p:spPr>
        <p:txBody>
          <a:bodyPr/>
          <a:lstStyle>
            <a:lvl1pPr>
              <a:defRPr sz="4400">
                <a:solidFill>
                  <a:schemeClr val="accent1">
                    <a:lumMod val="50000"/>
                  </a:schemeClr>
                </a:solidFill>
                <a:latin typeface="Arial" pitchFamily="34" charset="0"/>
                <a:cs typeface="Arial"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sz="2400">
                <a:latin typeface="Arial" pitchFamily="34" charset="0"/>
                <a:cs typeface="Arial"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2AC995C-12E5-4DD2-9F82-F4F8C9ED151D}" type="slidenum">
              <a:rPr lang="en-US"/>
              <a:pPr>
                <a:defRPr/>
              </a:pPr>
              <a:t>‹#›</a:t>
            </a:fld>
            <a:endParaRPr lang="en-US" dirty="0"/>
          </a:p>
        </p:txBody>
      </p:sp>
    </p:spTree>
    <p:extLst>
      <p:ext uri="{BB962C8B-B14F-4D97-AF65-F5344CB8AC3E}">
        <p14:creationId xmlns:p14="http://schemas.microsoft.com/office/powerpoint/2010/main" val="3890812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1177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800" b="1">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084776"/>
          </a:xfrm>
        </p:spPr>
        <p:txBody>
          <a:bodyPr/>
          <a:lstStyle>
            <a:lvl1pPr>
              <a:defRPr sz="2400">
                <a:solidFill>
                  <a:schemeClr val="tx1"/>
                </a:solidFill>
                <a:latin typeface="Arial" pitchFamily="34" charset="0"/>
                <a:cs typeface="Arial" pitchFamily="34" charset="0"/>
              </a:defRPr>
            </a:lvl1pPr>
            <a:lvl2pPr>
              <a:defRPr sz="2200">
                <a:solidFill>
                  <a:schemeClr val="accent1">
                    <a:lumMod val="50000"/>
                  </a:schemeClr>
                </a:solidFill>
                <a:latin typeface="Arial" pitchFamily="34" charset="0"/>
                <a:cs typeface="Arial" pitchFamily="34" charset="0"/>
              </a:defRPr>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p:txBody>
      </p:sp>
      <p:sp>
        <p:nvSpPr>
          <p:cNvPr id="4" name="Text Placeholder 3"/>
          <p:cNvSpPr>
            <a:spLocks noGrp="1"/>
          </p:cNvSpPr>
          <p:nvPr>
            <p:ph type="body" sz="half" idx="2"/>
          </p:nvPr>
        </p:nvSpPr>
        <p:spPr>
          <a:xfrm>
            <a:off x="457200" y="1435100"/>
            <a:ext cx="3008313" cy="4851419"/>
          </a:xfrm>
        </p:spPr>
        <p:txBody>
          <a:bodyPr/>
          <a:lstStyle>
            <a:lvl1pPr marL="0" indent="0">
              <a:buNone/>
              <a:defRPr sz="2200">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7303500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71942"/>
            <a:ext cx="5486400" cy="566738"/>
          </a:xfrm>
        </p:spPr>
        <p:txBody>
          <a:bodyPr anchor="b"/>
          <a:lstStyle>
            <a:lvl1pPr algn="l">
              <a:defRPr sz="2800" b="1">
                <a:solidFill>
                  <a:schemeClr val="accent1">
                    <a:lumMod val="50000"/>
                  </a:schemeClr>
                </a:solidFill>
                <a:latin typeface="Arial" pitchFamily="34" charset="0"/>
                <a:cs typeface="Arial" pitchFamily="34" charset="0"/>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345916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4638680"/>
            <a:ext cx="5486400" cy="804862"/>
          </a:xfrm>
        </p:spPr>
        <p:txBody>
          <a:bodyPr/>
          <a:lstStyle>
            <a:lvl1pPr marL="0" indent="0">
              <a:buNone/>
              <a:defRPr sz="2200">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691036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2286000"/>
            <a:ext cx="9144000" cy="1143000"/>
          </a:xfrm>
        </p:spPr>
        <p:txBody>
          <a:bodyPr/>
          <a:lstStyle>
            <a:lvl1pPr>
              <a:defRPr>
                <a:solidFill>
                  <a:schemeClr val="accent1">
                    <a:lumMod val="50000"/>
                  </a:schemeClr>
                </a:solidFill>
                <a:latin typeface="Arial" pitchFamily="34" charset="0"/>
                <a:cs typeface="Arial" pitchFamily="34" charset="0"/>
              </a:defRPr>
            </a:lvl1p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01E05182-AF12-4862-9F0E-82D313998E98}" type="slidenum">
              <a:rPr lang="en-US"/>
              <a:pPr>
                <a:defRPr/>
              </a:pPr>
              <a:t>‹#›</a:t>
            </a:fld>
            <a:endParaRPr lang="en-US" dirty="0"/>
          </a:p>
        </p:txBody>
      </p:sp>
    </p:spTree>
    <p:extLst>
      <p:ext uri="{BB962C8B-B14F-4D97-AF65-F5344CB8AC3E}">
        <p14:creationId xmlns:p14="http://schemas.microsoft.com/office/powerpoint/2010/main" val="1251227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D0361E6F-9784-4106-B32E-150288EE222F}" type="slidenum">
              <a:rPr lang="en-US"/>
              <a:pPr>
                <a:defRPr/>
              </a:pPr>
              <a:t>‹#›</a:t>
            </a:fld>
            <a:endParaRPr lang="en-US" dirty="0"/>
          </a:p>
        </p:txBody>
      </p:sp>
    </p:spTree>
    <p:extLst>
      <p:ext uri="{BB962C8B-B14F-4D97-AF65-F5344CB8AC3E}">
        <p14:creationId xmlns:p14="http://schemas.microsoft.com/office/powerpoint/2010/main" val="2010400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88640"/>
            <a:ext cx="9144000" cy="1470025"/>
          </a:xfrm>
        </p:spPr>
        <p:txBody>
          <a:bodyPr/>
          <a:lstStyle>
            <a:lvl1pPr>
              <a:defRPr sz="4400">
                <a:solidFill>
                  <a:schemeClr val="accent1">
                    <a:lumMod val="50000"/>
                  </a:schemeClr>
                </a:solidFill>
                <a:latin typeface="Arial" pitchFamily="34" charset="0"/>
                <a:cs typeface="Arial"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1970065"/>
            <a:ext cx="6400800" cy="1752600"/>
          </a:xfrm>
        </p:spPr>
        <p:txBody>
          <a:bodyPr/>
          <a:lstStyle>
            <a:lvl1pPr marL="0" indent="0" algn="ctr">
              <a:buNone/>
              <a:defRPr sz="2400">
                <a:latin typeface="Arial" pitchFamily="34" charset="0"/>
                <a:cs typeface="Arial"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2621179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685800" y="1557338"/>
            <a:ext cx="7772400" cy="3800488"/>
          </a:xfrm>
        </p:spPr>
        <p:txBody>
          <a:bodyPr/>
          <a:lstStyle>
            <a:lvl1pPr>
              <a:defRPr sz="2400">
                <a:latin typeface="Arial" pitchFamily="34" charset="0"/>
                <a:cs typeface="Arial" pitchFamily="34" charset="0"/>
              </a:defRPr>
            </a:lvl1pPr>
            <a:lvl2pPr>
              <a:defRPr sz="2200">
                <a:solidFill>
                  <a:schemeClr val="accent1">
                    <a:lumMod val="50000"/>
                  </a:schemeClr>
                </a:solidFill>
                <a:latin typeface="Arial" pitchFamily="34" charset="0"/>
                <a:cs typeface="Arial" pitchFamily="34" charset="0"/>
              </a:defRPr>
            </a:lvl2pPr>
            <a:lvl3pPr>
              <a:defRPr sz="2000">
                <a:solidFill>
                  <a:schemeClr val="accent1">
                    <a:lumMod val="50000"/>
                  </a:schemeClr>
                </a:solidFill>
                <a:latin typeface="Arial" pitchFamily="34" charset="0"/>
                <a:cs typeface="Arial" pitchFamily="34" charset="0"/>
              </a:defRPr>
            </a:lvl3pPr>
            <a:lvl4pPr>
              <a:buNone/>
              <a:defRPr>
                <a:latin typeface="Arial" pitchFamily="34" charset="0"/>
                <a:cs typeface="Arial" pitchFamily="34" charset="0"/>
              </a:defRPr>
            </a:lvl4pPr>
          </a:lstStyle>
          <a:p>
            <a:pPr lvl="0"/>
            <a:r>
              <a:rPr lang="en-US" dirty="0" smtClean="0"/>
              <a:t>Click to edit Master text styles</a:t>
            </a:r>
          </a:p>
          <a:p>
            <a:pPr lvl="1"/>
            <a:r>
              <a:rPr lang="en-US" dirty="0" smtClean="0"/>
              <a:t>Second level</a:t>
            </a:r>
          </a:p>
          <a:p>
            <a:pPr lvl="2"/>
            <a:r>
              <a:rPr lang="en-US" dirty="0" smtClean="0"/>
              <a:t>Third level</a:t>
            </a:r>
          </a:p>
          <a:p>
            <a:pPr lvl="3"/>
            <a:endParaRPr lang="en-US" dirty="0"/>
          </a:p>
        </p:txBody>
      </p:sp>
    </p:spTree>
    <p:extLst>
      <p:ext uri="{BB962C8B-B14F-4D97-AF65-F5344CB8AC3E}">
        <p14:creationId xmlns:p14="http://schemas.microsoft.com/office/powerpoint/2010/main" val="2503390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3568" y="2786047"/>
            <a:ext cx="7848872" cy="1362075"/>
          </a:xfrm>
        </p:spPr>
        <p:txBody>
          <a:bodyPr anchor="t"/>
          <a:lstStyle>
            <a:lvl1pPr algn="l">
              <a:defRPr sz="4400" b="1" cap="none">
                <a:solidFill>
                  <a:schemeClr val="accent1">
                    <a:lumMod val="50000"/>
                  </a:schemeClr>
                </a:solidFill>
                <a:latin typeface="Arial" pitchFamily="34" charset="0"/>
                <a:cs typeface="Arial"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1285860"/>
            <a:ext cx="7772400" cy="1500187"/>
          </a:xfrm>
        </p:spPr>
        <p:txBody>
          <a:bodyPr anchor="b"/>
          <a:lstStyle>
            <a:lvl1pPr marL="0" indent="0">
              <a:buNone/>
              <a:defRPr sz="2400">
                <a:latin typeface="Arial" pitchFamily="34" charset="0"/>
                <a:cs typeface="Arial"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extLst>
      <p:ext uri="{BB962C8B-B14F-4D97-AF65-F5344CB8AC3E}">
        <p14:creationId xmlns:p14="http://schemas.microsoft.com/office/powerpoint/2010/main" val="2089801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685800" y="1557338"/>
            <a:ext cx="3810000" cy="4514868"/>
          </a:xfrm>
        </p:spPr>
        <p:txBody>
          <a:bodyPr/>
          <a:lstStyle>
            <a:lvl1pPr>
              <a:defRPr sz="2400">
                <a:solidFill>
                  <a:schemeClr val="tx1"/>
                </a:solidFill>
              </a:defRPr>
            </a:lvl1pPr>
            <a:lvl2pPr>
              <a:defRPr sz="2200">
                <a:solidFill>
                  <a:schemeClr val="accent1">
                    <a:lumMod val="50000"/>
                  </a:schemeClr>
                </a:solidFill>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p:txBody>
      </p:sp>
      <p:sp>
        <p:nvSpPr>
          <p:cNvPr id="4" name="Content Placeholder 3"/>
          <p:cNvSpPr>
            <a:spLocks noGrp="1"/>
          </p:cNvSpPr>
          <p:nvPr>
            <p:ph sz="half" idx="2"/>
          </p:nvPr>
        </p:nvSpPr>
        <p:spPr>
          <a:xfrm>
            <a:off x="4648200" y="1557338"/>
            <a:ext cx="3810000" cy="3800488"/>
          </a:xfrm>
        </p:spPr>
        <p:txBody>
          <a:bodyPr/>
          <a:lstStyle>
            <a:lvl1pPr>
              <a:defRPr sz="2400">
                <a:solidFill>
                  <a:schemeClr val="tx1"/>
                </a:solidFill>
                <a:latin typeface="Arial" pitchFamily="34" charset="0"/>
                <a:cs typeface="Arial" pitchFamily="34" charset="0"/>
              </a:defRPr>
            </a:lvl1pPr>
            <a:lvl2pPr>
              <a:defRPr sz="2200">
                <a:solidFill>
                  <a:schemeClr val="accent1">
                    <a:lumMod val="50000"/>
                  </a:schemeClr>
                </a:solidFill>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758345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lstStyle>
            <a:lvl1pPr>
              <a:defRPr>
                <a:solidFill>
                  <a:schemeClr val="accent1">
                    <a:lumMod val="50000"/>
                  </a:schemeClr>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7544" y="1484784"/>
            <a:ext cx="4040188" cy="639762"/>
          </a:xfrm>
        </p:spPr>
        <p:txBody>
          <a:bodyPr anchor="b"/>
          <a:lstStyle>
            <a:lvl1pPr marL="0" indent="0">
              <a:buNone/>
              <a:defRPr sz="2800" b="1">
                <a:solidFill>
                  <a:schemeClr val="accent1">
                    <a:lumMod val="50000"/>
                  </a:schemeClr>
                </a:solidFill>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897331"/>
          </a:xfrm>
        </p:spPr>
        <p:txBody>
          <a:bodyPr/>
          <a:lstStyle>
            <a:lvl1pPr>
              <a:defRPr sz="2400">
                <a:latin typeface="Arial" pitchFamily="34" charset="0"/>
                <a:cs typeface="Arial" pitchFamily="34" charset="0"/>
              </a:defRPr>
            </a:lvl1pPr>
            <a:lvl2pPr>
              <a:defRPr sz="2200">
                <a:solidFill>
                  <a:schemeClr val="accent1">
                    <a:lumMod val="50000"/>
                  </a:schemeClr>
                </a:solidFill>
                <a:latin typeface="Arial" pitchFamily="34" charset="0"/>
                <a:cs typeface="Arial" pitchFamily="34" charset="0"/>
              </a:defRPr>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800" b="1">
                <a:solidFill>
                  <a:schemeClr val="accent1">
                    <a:lumMod val="50000"/>
                  </a:schemeClr>
                </a:solidFill>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182951"/>
          </a:xfrm>
        </p:spPr>
        <p:txBody>
          <a:bodyPr/>
          <a:lstStyle>
            <a:lvl1pPr>
              <a:defRPr sz="2400">
                <a:latin typeface="Arial" pitchFamily="34" charset="0"/>
                <a:cs typeface="Arial" pitchFamily="34" charset="0"/>
              </a:defRPr>
            </a:lvl1pPr>
            <a:lvl2pPr>
              <a:defRPr sz="2200">
                <a:solidFill>
                  <a:schemeClr val="accent1">
                    <a:lumMod val="50000"/>
                  </a:schemeClr>
                </a:solidFill>
                <a:latin typeface="Arial" pitchFamily="34" charset="0"/>
                <a:cs typeface="Arial" pitchFamily="34" charset="0"/>
              </a:defRPr>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1851296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400">
                <a:solidFill>
                  <a:schemeClr val="accent1">
                    <a:lumMod val="50000"/>
                  </a:schemeClr>
                </a:solidFill>
                <a:latin typeface="Arial"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289825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image" Target="../media/image2.png"/><Relationship Id="rId5" Type="http://schemas.openxmlformats.org/officeDocument/2006/relationships/slideLayout" Target="../slideLayouts/slideLayout8.xml"/><Relationship Id="rId10" Type="http://schemas.openxmlformats.org/officeDocument/2006/relationships/theme" Target="../theme/theme2.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228600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GB" smtClean="0"/>
          </a:p>
        </p:txBody>
      </p:sp>
      <p:sp>
        <p:nvSpPr>
          <p:cNvPr id="1027" name="Rectangle 3"/>
          <p:cNvSpPr>
            <a:spLocks noGrp="1" noChangeArrowheads="1"/>
          </p:cNvSpPr>
          <p:nvPr>
            <p:ph type="body" idx="1"/>
          </p:nvPr>
        </p:nvSpPr>
        <p:spPr bwMode="auto">
          <a:xfrm>
            <a:off x="685800" y="3929063"/>
            <a:ext cx="77724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smtClean="0"/>
              <a:t>Click to edit Master text styles</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400">
                <a:latin typeface="Arial" pitchFamily="34" charset="0"/>
                <a:ea typeface="Arial" pitchFamily="34" charset="0"/>
                <a:cs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0" hangingPunct="0">
              <a:defRPr sz="1400">
                <a:latin typeface="Arial" pitchFamily="34" charset="0"/>
                <a:ea typeface="Arial" pitchFamily="34" charset="0"/>
                <a:cs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400">
                <a:latin typeface="Arial" pitchFamily="34" charset="0"/>
                <a:ea typeface="Arial" pitchFamily="34" charset="0"/>
                <a:cs typeface="Arial" pitchFamily="34" charset="0"/>
              </a:defRPr>
            </a:lvl1pPr>
          </a:lstStyle>
          <a:p>
            <a:pPr>
              <a:defRPr/>
            </a:pPr>
            <a:fld id="{CC4B87CF-433F-4658-A1B2-A05479DD681B}" type="slidenum">
              <a:rPr lang="en-US"/>
              <a:pPr>
                <a:defRPr/>
              </a:pPr>
              <a:t>‹#›</a:t>
            </a:fld>
            <a:endParaRPr lang="en-US" dirty="0"/>
          </a:p>
        </p:txBody>
      </p:sp>
      <p:pic>
        <p:nvPicPr>
          <p:cNvPr id="1031" name="Picture 19" descr="STFC_to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4000"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427" r:id="rId1"/>
    <p:sldLayoutId id="2147484428" r:id="rId2"/>
    <p:sldLayoutId id="2147484429" r:id="rId3"/>
  </p:sldLayoutIdLst>
  <p:timing>
    <p:tnLst>
      <p:par>
        <p:cTn id="1" dur="indefinite" restart="never" nodeType="tmRoot"/>
      </p:par>
    </p:tnLst>
  </p:timing>
  <p:txStyles>
    <p:titleStyle>
      <a:lvl1pPr algn="ctr" rtl="0" fontAlgn="base">
        <a:spcBef>
          <a:spcPct val="0"/>
        </a:spcBef>
        <a:spcAft>
          <a:spcPct val="0"/>
        </a:spcAft>
        <a:defRPr sz="4400" b="1">
          <a:solidFill>
            <a:srgbClr val="3C8C93"/>
          </a:solidFill>
          <a:latin typeface="Arial" pitchFamily="34" charset="0"/>
          <a:ea typeface="+mj-ea"/>
          <a:cs typeface="Arial" pitchFamily="34" charset="0"/>
        </a:defRPr>
      </a:lvl1pPr>
      <a:lvl2pPr algn="ctr" rtl="0" fontAlgn="base">
        <a:spcBef>
          <a:spcPct val="0"/>
        </a:spcBef>
        <a:spcAft>
          <a:spcPct val="0"/>
        </a:spcAft>
        <a:defRPr sz="4400" b="1">
          <a:solidFill>
            <a:srgbClr val="3C8C93"/>
          </a:solidFill>
          <a:latin typeface="Arial" charset="0"/>
          <a:ea typeface="ヒラギノ角ゴ Pro W3" pitchFamily="84" charset="-128"/>
          <a:cs typeface="Arial" charset="0"/>
        </a:defRPr>
      </a:lvl2pPr>
      <a:lvl3pPr algn="ctr" rtl="0" fontAlgn="base">
        <a:spcBef>
          <a:spcPct val="0"/>
        </a:spcBef>
        <a:spcAft>
          <a:spcPct val="0"/>
        </a:spcAft>
        <a:defRPr sz="4400" b="1">
          <a:solidFill>
            <a:srgbClr val="3C8C93"/>
          </a:solidFill>
          <a:latin typeface="Arial" charset="0"/>
          <a:ea typeface="ヒラギノ角ゴ Pro W3" pitchFamily="84" charset="-128"/>
          <a:cs typeface="Arial" charset="0"/>
        </a:defRPr>
      </a:lvl3pPr>
      <a:lvl4pPr algn="ctr" rtl="0" fontAlgn="base">
        <a:spcBef>
          <a:spcPct val="0"/>
        </a:spcBef>
        <a:spcAft>
          <a:spcPct val="0"/>
        </a:spcAft>
        <a:defRPr sz="4400" b="1">
          <a:solidFill>
            <a:srgbClr val="3C8C93"/>
          </a:solidFill>
          <a:latin typeface="Arial" charset="0"/>
          <a:ea typeface="ヒラギノ角ゴ Pro W3" pitchFamily="84" charset="-128"/>
          <a:cs typeface="Arial" charset="0"/>
        </a:defRPr>
      </a:lvl4pPr>
      <a:lvl5pPr algn="ctr" rtl="0" fontAlgn="base">
        <a:spcBef>
          <a:spcPct val="0"/>
        </a:spcBef>
        <a:spcAft>
          <a:spcPct val="0"/>
        </a:spcAft>
        <a:defRPr sz="4400" b="1">
          <a:solidFill>
            <a:srgbClr val="3C8C93"/>
          </a:solidFill>
          <a:latin typeface="Arial" charset="0"/>
          <a:ea typeface="ヒラギノ角ゴ Pro W3" pitchFamily="84" charset="-128"/>
          <a:cs typeface="Arial" charset="0"/>
        </a:defRPr>
      </a:lvl5pPr>
      <a:lvl6pPr marL="457200" algn="ctr" rtl="0" eaLnBrk="1" fontAlgn="base" hangingPunct="1">
        <a:spcBef>
          <a:spcPct val="0"/>
        </a:spcBef>
        <a:spcAft>
          <a:spcPct val="0"/>
        </a:spcAft>
        <a:defRPr sz="4400">
          <a:solidFill>
            <a:schemeClr val="tx2"/>
          </a:solidFill>
          <a:latin typeface="Lucida Grande" pitchFamily="84" charset="0"/>
          <a:ea typeface="ヒラギノ角ゴ Pro W3" pitchFamily="84" charset="-128"/>
        </a:defRPr>
      </a:lvl6pPr>
      <a:lvl7pPr marL="914400" algn="ctr" rtl="0" eaLnBrk="1" fontAlgn="base" hangingPunct="1">
        <a:spcBef>
          <a:spcPct val="0"/>
        </a:spcBef>
        <a:spcAft>
          <a:spcPct val="0"/>
        </a:spcAft>
        <a:defRPr sz="4400">
          <a:solidFill>
            <a:schemeClr val="tx2"/>
          </a:solidFill>
          <a:latin typeface="Lucida Grande" pitchFamily="84" charset="0"/>
          <a:ea typeface="ヒラギノ角ゴ Pro W3" pitchFamily="84" charset="-128"/>
        </a:defRPr>
      </a:lvl7pPr>
      <a:lvl8pPr marL="1371600" algn="ctr" rtl="0" eaLnBrk="1" fontAlgn="base" hangingPunct="1">
        <a:spcBef>
          <a:spcPct val="0"/>
        </a:spcBef>
        <a:spcAft>
          <a:spcPct val="0"/>
        </a:spcAft>
        <a:defRPr sz="4400">
          <a:solidFill>
            <a:schemeClr val="tx2"/>
          </a:solidFill>
          <a:latin typeface="Lucida Grande" pitchFamily="84" charset="0"/>
          <a:ea typeface="ヒラギノ角ゴ Pro W3" pitchFamily="84" charset="-128"/>
        </a:defRPr>
      </a:lvl8pPr>
      <a:lvl9pPr marL="1828800" algn="ctr" rtl="0" eaLnBrk="1" fontAlgn="base" hangingPunct="1">
        <a:spcBef>
          <a:spcPct val="0"/>
        </a:spcBef>
        <a:spcAft>
          <a:spcPct val="0"/>
        </a:spcAft>
        <a:defRPr sz="4400">
          <a:solidFill>
            <a:schemeClr val="tx2"/>
          </a:solidFill>
          <a:latin typeface="Lucida Grande" pitchFamily="84" charset="0"/>
          <a:ea typeface="ヒラギノ角ゴ Pro W3" pitchFamily="84" charset="-128"/>
        </a:defRPr>
      </a:lvl9pPr>
    </p:titleStyle>
    <p:bodyStyle>
      <a:lvl1pPr marL="342900" indent="-342900" algn="ctr" rtl="0" fontAlgn="base">
        <a:spcBef>
          <a:spcPct val="20000"/>
        </a:spcBef>
        <a:spcAft>
          <a:spcPct val="0"/>
        </a:spcAft>
        <a:defRPr sz="24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defRPr sz="36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defRPr sz="36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defRPr sz="36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defRPr sz="3600">
          <a:solidFill>
            <a:schemeClr val="tx1"/>
          </a:solidFill>
          <a:latin typeface="Arial" pitchFamily="34" charset="0"/>
          <a:ea typeface="+mn-ea"/>
          <a:cs typeface="Arial" pitchFamily="34" charset="0"/>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0" y="333375"/>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smtClean="0"/>
              <a:t>Click to edit Master title style</a:t>
            </a:r>
          </a:p>
        </p:txBody>
      </p:sp>
      <p:sp>
        <p:nvSpPr>
          <p:cNvPr id="2051" name="Rectangle 3"/>
          <p:cNvSpPr>
            <a:spLocks noGrp="1" noChangeArrowheads="1"/>
          </p:cNvSpPr>
          <p:nvPr>
            <p:ph type="body" idx="1"/>
          </p:nvPr>
        </p:nvSpPr>
        <p:spPr bwMode="auto">
          <a:xfrm>
            <a:off x="685800" y="1557338"/>
            <a:ext cx="7772400" cy="453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400">
                <a:latin typeface="Lucida Grande" pitchFamily="84" charset="0"/>
                <a:ea typeface="ヒラギノ角ゴ Pro W3" pitchFamily="84"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0" hangingPunct="0">
              <a:defRPr sz="1400">
                <a:latin typeface="Lucida Grande" pitchFamily="84" charset="0"/>
                <a:ea typeface="ヒラギノ角ゴ Pro W3" pitchFamily="84"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400">
                <a:latin typeface="Lucida Grande" pitchFamily="84" charset="0"/>
                <a:ea typeface="ヒラギノ角ゴ Pro W3" pitchFamily="84" charset="-128"/>
                <a:cs typeface="+mn-cs"/>
              </a:defRPr>
            </a:lvl1pPr>
          </a:lstStyle>
          <a:p>
            <a:pPr>
              <a:defRPr/>
            </a:pPr>
            <a:fld id="{20A4F176-8FF7-4F41-A924-839B5672AD0A}" type="slidenum">
              <a:rPr lang="en-US"/>
              <a:pPr>
                <a:defRPr/>
              </a:pPr>
              <a:t>‹#›</a:t>
            </a:fld>
            <a:endParaRPr lang="en-US" dirty="0"/>
          </a:p>
        </p:txBody>
      </p:sp>
      <p:pic>
        <p:nvPicPr>
          <p:cNvPr id="2055" name="Picture 19" descr="SCI41098_PPT_Templates_bottom_STFC"/>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63688" y="5294313"/>
            <a:ext cx="7580312" cy="156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430" r:id="rId1"/>
    <p:sldLayoutId id="2147484431" r:id="rId2"/>
    <p:sldLayoutId id="2147484432" r:id="rId3"/>
    <p:sldLayoutId id="2147484433" r:id="rId4"/>
    <p:sldLayoutId id="2147484434" r:id="rId5"/>
    <p:sldLayoutId id="2147484435" r:id="rId6"/>
    <p:sldLayoutId id="2147484436" r:id="rId7"/>
    <p:sldLayoutId id="2147484437" r:id="rId8"/>
    <p:sldLayoutId id="2147484438" r:id="rId9"/>
  </p:sldLayoutIdLst>
  <p:txStyles>
    <p:titleStyle>
      <a:lvl1pPr algn="ctr" rtl="0" eaLnBrk="0" fontAlgn="base" hangingPunct="0">
        <a:spcBef>
          <a:spcPct val="0"/>
        </a:spcBef>
        <a:spcAft>
          <a:spcPct val="0"/>
        </a:spcAft>
        <a:defRPr sz="4400" b="1">
          <a:solidFill>
            <a:srgbClr val="3C8C93"/>
          </a:solidFill>
          <a:latin typeface="Arial" pitchFamily="34" charset="0"/>
          <a:ea typeface="+mj-ea"/>
          <a:cs typeface="Arial" pitchFamily="34" charset="0"/>
        </a:defRPr>
      </a:lvl1pPr>
      <a:lvl2pPr algn="ctr" rtl="0" eaLnBrk="0" fontAlgn="base" hangingPunct="0">
        <a:spcBef>
          <a:spcPct val="0"/>
        </a:spcBef>
        <a:spcAft>
          <a:spcPct val="0"/>
        </a:spcAft>
        <a:defRPr sz="4400" b="1">
          <a:solidFill>
            <a:srgbClr val="3C8C93"/>
          </a:solidFill>
          <a:latin typeface="Arial" charset="0"/>
          <a:ea typeface="ヒラギノ角ゴ Pro W3" pitchFamily="84" charset="-128"/>
          <a:cs typeface="Arial" charset="0"/>
        </a:defRPr>
      </a:lvl2pPr>
      <a:lvl3pPr algn="ctr" rtl="0" eaLnBrk="0" fontAlgn="base" hangingPunct="0">
        <a:spcBef>
          <a:spcPct val="0"/>
        </a:spcBef>
        <a:spcAft>
          <a:spcPct val="0"/>
        </a:spcAft>
        <a:defRPr sz="4400" b="1">
          <a:solidFill>
            <a:srgbClr val="3C8C93"/>
          </a:solidFill>
          <a:latin typeface="Arial" charset="0"/>
          <a:ea typeface="ヒラギノ角ゴ Pro W3" pitchFamily="84" charset="-128"/>
          <a:cs typeface="Arial" charset="0"/>
        </a:defRPr>
      </a:lvl3pPr>
      <a:lvl4pPr algn="ctr" rtl="0" eaLnBrk="0" fontAlgn="base" hangingPunct="0">
        <a:spcBef>
          <a:spcPct val="0"/>
        </a:spcBef>
        <a:spcAft>
          <a:spcPct val="0"/>
        </a:spcAft>
        <a:defRPr sz="4400" b="1">
          <a:solidFill>
            <a:srgbClr val="3C8C93"/>
          </a:solidFill>
          <a:latin typeface="Arial" charset="0"/>
          <a:ea typeface="ヒラギノ角ゴ Pro W3" pitchFamily="84" charset="-128"/>
          <a:cs typeface="Arial" charset="0"/>
        </a:defRPr>
      </a:lvl4pPr>
      <a:lvl5pPr algn="ctr" rtl="0" eaLnBrk="0" fontAlgn="base" hangingPunct="0">
        <a:spcBef>
          <a:spcPct val="0"/>
        </a:spcBef>
        <a:spcAft>
          <a:spcPct val="0"/>
        </a:spcAft>
        <a:defRPr sz="4400" b="1">
          <a:solidFill>
            <a:srgbClr val="3C8C93"/>
          </a:solidFill>
          <a:latin typeface="Arial" charset="0"/>
          <a:ea typeface="ヒラギノ角ゴ Pro W3" pitchFamily="84" charset="-128"/>
          <a:cs typeface="Arial" charset="0"/>
        </a:defRPr>
      </a:lvl5pPr>
      <a:lvl6pPr marL="457200" algn="ctr" rtl="0" eaLnBrk="1" fontAlgn="base" hangingPunct="1">
        <a:spcBef>
          <a:spcPct val="0"/>
        </a:spcBef>
        <a:spcAft>
          <a:spcPct val="0"/>
        </a:spcAft>
        <a:defRPr sz="4400">
          <a:solidFill>
            <a:schemeClr val="tx2"/>
          </a:solidFill>
          <a:latin typeface="Lucida Grande" pitchFamily="84" charset="0"/>
          <a:ea typeface="ヒラギノ角ゴ Pro W3" pitchFamily="84" charset="-128"/>
        </a:defRPr>
      </a:lvl6pPr>
      <a:lvl7pPr marL="914400" algn="ctr" rtl="0" eaLnBrk="1" fontAlgn="base" hangingPunct="1">
        <a:spcBef>
          <a:spcPct val="0"/>
        </a:spcBef>
        <a:spcAft>
          <a:spcPct val="0"/>
        </a:spcAft>
        <a:defRPr sz="4400">
          <a:solidFill>
            <a:schemeClr val="tx2"/>
          </a:solidFill>
          <a:latin typeface="Lucida Grande" pitchFamily="84" charset="0"/>
          <a:ea typeface="ヒラギノ角ゴ Pro W3" pitchFamily="84" charset="-128"/>
        </a:defRPr>
      </a:lvl7pPr>
      <a:lvl8pPr marL="1371600" algn="ctr" rtl="0" eaLnBrk="1" fontAlgn="base" hangingPunct="1">
        <a:spcBef>
          <a:spcPct val="0"/>
        </a:spcBef>
        <a:spcAft>
          <a:spcPct val="0"/>
        </a:spcAft>
        <a:defRPr sz="4400">
          <a:solidFill>
            <a:schemeClr val="tx2"/>
          </a:solidFill>
          <a:latin typeface="Lucida Grande" pitchFamily="84" charset="0"/>
          <a:ea typeface="ヒラギノ角ゴ Pro W3" pitchFamily="84" charset="-128"/>
        </a:defRPr>
      </a:lvl8pPr>
      <a:lvl9pPr marL="1828800" algn="ctr" rtl="0" eaLnBrk="1" fontAlgn="base" hangingPunct="1">
        <a:spcBef>
          <a:spcPct val="0"/>
        </a:spcBef>
        <a:spcAft>
          <a:spcPct val="0"/>
        </a:spcAft>
        <a:defRPr sz="4400">
          <a:solidFill>
            <a:schemeClr val="tx2"/>
          </a:solidFill>
          <a:latin typeface="Lucida Grande" pitchFamily="84" charset="0"/>
          <a:ea typeface="ヒラギノ角ゴ Pro W3" pitchFamily="84" charset="-128"/>
        </a:defRPr>
      </a:lvl9pPr>
    </p:titleStyle>
    <p:bodyStyle>
      <a:lvl1pPr marL="342900" indent="-342900" algn="l" rtl="0" eaLnBrk="0" fontAlgn="base" hangingPunct="0">
        <a:spcBef>
          <a:spcPct val="20000"/>
        </a:spcBef>
        <a:spcAft>
          <a:spcPct val="0"/>
        </a:spcAft>
        <a:buChar char="•"/>
        <a:defRPr sz="24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Char char="–"/>
        <a:defRPr sz="2200">
          <a:solidFill>
            <a:srgbClr val="3C8C93"/>
          </a:solidFill>
          <a:latin typeface="Arial" pitchFamily="34" charset="0"/>
          <a:ea typeface="+mn-ea"/>
          <a:cs typeface="Arial" pitchFamily="34" charset="0"/>
        </a:defRPr>
      </a:lvl2pPr>
      <a:lvl3pPr marL="1143000" indent="-228600" algn="l" rtl="0" eaLnBrk="0" fontAlgn="base" hangingPunct="0">
        <a:spcBef>
          <a:spcPct val="20000"/>
        </a:spcBef>
        <a:spcAft>
          <a:spcPct val="0"/>
        </a:spcAft>
        <a:buChar char="•"/>
        <a:defRPr sz="2400">
          <a:solidFill>
            <a:schemeClr val="tx1"/>
          </a:solidFill>
          <a:latin typeface="Calibri" pitchFamily="34" charset="0"/>
          <a:ea typeface="+mn-ea"/>
          <a:cs typeface="Calibri" pitchFamily="34" charset="0"/>
        </a:defRPr>
      </a:lvl3pPr>
      <a:lvl4pPr marL="1600200" indent="-228600" algn="l" rtl="0" eaLnBrk="0" fontAlgn="base" hangingPunct="0">
        <a:spcBef>
          <a:spcPct val="20000"/>
        </a:spcBef>
        <a:spcAft>
          <a:spcPct val="0"/>
        </a:spcAft>
        <a:buChar char="–"/>
        <a:defRPr sz="2000">
          <a:solidFill>
            <a:schemeClr val="tx1"/>
          </a:solidFill>
          <a:latin typeface="Calibri" pitchFamily="34" charset="0"/>
          <a:ea typeface="+mn-ea"/>
          <a:cs typeface="Calibri" pitchFamily="34" charset="0"/>
        </a:defRPr>
      </a:lvl4pPr>
      <a:lvl5pPr marL="2057400" indent="-228600" algn="l" rtl="0" eaLnBrk="0" fontAlgn="base" hangingPunct="0">
        <a:spcBef>
          <a:spcPct val="20000"/>
        </a:spcBef>
        <a:spcAft>
          <a:spcPct val="0"/>
        </a:spcAft>
        <a:buChar char="»"/>
        <a:defRPr sz="2000">
          <a:solidFill>
            <a:schemeClr val="tx1"/>
          </a:solidFill>
          <a:latin typeface="Calibri" pitchFamily="34" charset="0"/>
          <a:ea typeface="+mn-ea"/>
          <a:cs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hyperlink" Target="http://www.google.com/search?hl=en&amp;q=allinurl:string+java.sun.com&amp;btnI=I'm%20Feeling%20Lucky" TargetMode="Externa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www.google.com/search?hl=en&amp;q=allinurl:string+java.sun.com&amp;btnI=I'm%20Feeling%20Lucky" TargetMode="External"/><Relationship Id="rId2" Type="http://schemas.openxmlformats.org/officeDocument/2006/relationships/hyperlink" Target="http://www.google.com/search?hl=en&amp;q=allinurl:group+java.sun.com&amp;btnI=I'm%20Feeling%20Lucky" TargetMode="Externa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hyperlink" Target="http://www.google.com/search?hl=en&amp;q=allinurl:string+java.sun.com&amp;btnI=I'm%20Feeling%20Lucky" TargetMode="External"/><Relationship Id="rId2" Type="http://schemas.openxmlformats.org/officeDocument/2006/relationships/hyperlink" Target="http://www.google.com/search?hl=en&amp;q=allinurl:group+java.sun.com&amp;btnI=I'm%20Feeling%20Lucky" TargetMode="Externa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isis.stfc.ac.uk/user-office/data-policy11204.html" TargetMode="Externa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hyperlink" Target="http://epubs.cclrc.ac.uk/"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ctrTitle"/>
          </p:nvPr>
        </p:nvSpPr>
        <p:spPr/>
        <p:txBody>
          <a:bodyPr/>
          <a:lstStyle/>
          <a:p>
            <a:r>
              <a:rPr lang="en-GB" dirty="0"/>
              <a:t>The </a:t>
            </a:r>
            <a:r>
              <a:rPr lang="en-GB" dirty="0" smtClean="0"/>
              <a:t>ICAT permissions and authorisation rules system</a:t>
            </a:r>
            <a:endParaRPr lang="en-US" dirty="0" smtClean="0">
              <a:solidFill>
                <a:srgbClr val="3C8C93"/>
              </a:solidFill>
            </a:endParaRPr>
          </a:p>
        </p:txBody>
      </p:sp>
      <p:sp>
        <p:nvSpPr>
          <p:cNvPr id="12291" name="Subtitle 2"/>
          <p:cNvSpPr>
            <a:spLocks noGrp="1"/>
          </p:cNvSpPr>
          <p:nvPr>
            <p:ph type="subTitle" idx="1"/>
          </p:nvPr>
        </p:nvSpPr>
        <p:spPr/>
        <p:txBody>
          <a:bodyPr/>
          <a:lstStyle/>
          <a:p>
            <a:endParaRPr lang="en-GB" dirty="0"/>
          </a:p>
          <a:p>
            <a:r>
              <a:rPr lang="en-GB" dirty="0"/>
              <a:t>Tom Griffin, STFC ISIS Facility</a:t>
            </a:r>
          </a:p>
          <a:p>
            <a:r>
              <a:rPr lang="en-GB" dirty="0" smtClean="0"/>
              <a:t>NOBUGS </a:t>
            </a:r>
            <a:r>
              <a:rPr lang="en-GB" dirty="0"/>
              <a:t>2012 ICAT Workshop</a:t>
            </a:r>
          </a:p>
          <a:p>
            <a:endParaRPr lang="en-GB" dirty="0"/>
          </a:p>
          <a:p>
            <a:r>
              <a:rPr lang="en-GB" dirty="0"/>
              <a:t>tom.griffin@stfc.ac.uk</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2"/>
          <p:cNvSpPr>
            <a:spLocks noGrp="1"/>
          </p:cNvSpPr>
          <p:nvPr>
            <p:ph type="title"/>
          </p:nvPr>
        </p:nvSpPr>
        <p:spPr/>
        <p:txBody>
          <a:bodyPr/>
          <a:lstStyle/>
          <a:p>
            <a:r>
              <a:rPr lang="en-US" dirty="0" smtClean="0">
                <a:solidFill>
                  <a:srgbClr val="3C8C93"/>
                </a:solidFill>
              </a:rPr>
              <a:t>Very Special Tables</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3421" y="1772816"/>
            <a:ext cx="1971675" cy="387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936" y="3141575"/>
            <a:ext cx="3095625"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70829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Rules Syntax</a:t>
            </a:r>
            <a:endParaRPr lang="en-GB" dirty="0"/>
          </a:p>
        </p:txBody>
      </p:sp>
      <p:sp>
        <p:nvSpPr>
          <p:cNvPr id="3" name="Content Placeholder 2"/>
          <p:cNvSpPr>
            <a:spLocks noGrp="1"/>
          </p:cNvSpPr>
          <p:nvPr>
            <p:ph idx="1"/>
          </p:nvPr>
        </p:nvSpPr>
        <p:spPr/>
        <p:txBody>
          <a:bodyPr/>
          <a:lstStyle/>
          <a:p>
            <a:pPr marL="0" indent="0">
              <a:buNone/>
            </a:pPr>
            <a:r>
              <a:rPr lang="en-GB" dirty="0" smtClean="0"/>
              <a:t>Group</a:t>
            </a:r>
          </a:p>
          <a:p>
            <a:pPr marL="0" indent="0">
              <a:buNone/>
            </a:pPr>
            <a:r>
              <a:rPr lang="en-GB" dirty="0" smtClean="0"/>
              <a:t>CRUD Flags</a:t>
            </a:r>
            <a:endParaRPr lang="en-GB" dirty="0"/>
          </a:p>
          <a:p>
            <a:pPr marL="0" indent="0">
              <a:buNone/>
            </a:pPr>
            <a:r>
              <a:rPr lang="en-GB" dirty="0" smtClean="0"/>
              <a:t>‘What’</a:t>
            </a:r>
          </a:p>
          <a:p>
            <a:pPr marL="0" indent="0">
              <a:buNone/>
            </a:pPr>
            <a:endParaRPr lang="en-GB" dirty="0"/>
          </a:p>
          <a:p>
            <a:pPr marL="0" indent="0">
              <a:buNone/>
            </a:pPr>
            <a:r>
              <a:rPr lang="en-GB" dirty="0">
                <a:latin typeface="Courier New" pitchFamily="49" charset="0"/>
                <a:cs typeface="Courier New" pitchFamily="49" charset="0"/>
              </a:rPr>
              <a:t>Rule </a:t>
            </a:r>
            <a:r>
              <a:rPr lang="en-GB" dirty="0" err="1" smtClean="0">
                <a:latin typeface="Courier New" pitchFamily="49" charset="0"/>
                <a:cs typeface="Courier New" pitchFamily="49" charset="0"/>
              </a:rPr>
              <a:t>myRule</a:t>
            </a:r>
            <a:r>
              <a:rPr lang="en-GB" dirty="0" smtClean="0">
                <a:latin typeface="Courier New" pitchFamily="49" charset="0"/>
                <a:cs typeface="Courier New" pitchFamily="49" charset="0"/>
              </a:rPr>
              <a:t> </a:t>
            </a:r>
            <a:r>
              <a:rPr lang="en-GB" dirty="0">
                <a:latin typeface="Courier New" pitchFamily="49" charset="0"/>
                <a:cs typeface="Courier New" pitchFamily="49" charset="0"/>
              </a:rPr>
              <a:t>= new  Rule();</a:t>
            </a:r>
          </a:p>
          <a:p>
            <a:pPr marL="0" indent="0">
              <a:buNone/>
            </a:pPr>
            <a:r>
              <a:rPr lang="en-GB" dirty="0" err="1" smtClean="0">
                <a:latin typeface="Courier New" pitchFamily="49" charset="0"/>
                <a:cs typeface="Courier New" pitchFamily="49" charset="0"/>
              </a:rPr>
              <a:t>myRule.group</a:t>
            </a:r>
            <a:r>
              <a:rPr lang="en-GB" dirty="0" smtClean="0">
                <a:latin typeface="Courier New" pitchFamily="49" charset="0"/>
                <a:cs typeface="Courier New" pitchFamily="49" charset="0"/>
              </a:rPr>
              <a:t> </a:t>
            </a:r>
            <a:r>
              <a:rPr lang="en-GB" dirty="0">
                <a:latin typeface="Courier New" pitchFamily="49" charset="0"/>
                <a:cs typeface="Courier New" pitchFamily="49" charset="0"/>
              </a:rPr>
              <a:t>= </a:t>
            </a:r>
            <a:r>
              <a:rPr lang="en-GB" dirty="0" err="1">
                <a:latin typeface="Courier New" pitchFamily="49" charset="0"/>
                <a:cs typeface="Courier New" pitchFamily="49" charset="0"/>
              </a:rPr>
              <a:t>facilityAdmins</a:t>
            </a:r>
            <a:r>
              <a:rPr lang="en-GB" dirty="0">
                <a:latin typeface="Courier New" pitchFamily="49" charset="0"/>
                <a:cs typeface="Courier New" pitchFamily="49" charset="0"/>
              </a:rPr>
              <a:t>;</a:t>
            </a:r>
          </a:p>
          <a:p>
            <a:pPr marL="0" indent="0">
              <a:buNone/>
            </a:pPr>
            <a:r>
              <a:rPr lang="en-GB" dirty="0" err="1" smtClean="0">
                <a:latin typeface="Courier New" pitchFamily="49" charset="0"/>
                <a:cs typeface="Courier New" pitchFamily="49" charset="0"/>
              </a:rPr>
              <a:t>myRule.crudFlags</a:t>
            </a:r>
            <a:r>
              <a:rPr lang="en-GB" dirty="0" smtClean="0">
                <a:latin typeface="Courier New" pitchFamily="49" charset="0"/>
                <a:cs typeface="Courier New" pitchFamily="49" charset="0"/>
              </a:rPr>
              <a:t> </a:t>
            </a:r>
            <a:r>
              <a:rPr lang="en-GB" dirty="0">
                <a:latin typeface="Courier New" pitchFamily="49" charset="0"/>
                <a:cs typeface="Courier New" pitchFamily="49" charset="0"/>
              </a:rPr>
              <a:t>= "CRUD";</a:t>
            </a:r>
          </a:p>
          <a:p>
            <a:pPr marL="0" indent="0">
              <a:buNone/>
            </a:pPr>
            <a:r>
              <a:rPr lang="en-GB" dirty="0" err="1" smtClean="0">
                <a:latin typeface="Courier New" pitchFamily="49" charset="0"/>
                <a:cs typeface="Courier New" pitchFamily="49" charset="0"/>
              </a:rPr>
              <a:t>myRule.what</a:t>
            </a:r>
            <a:r>
              <a:rPr lang="en-GB" dirty="0" smtClean="0">
                <a:latin typeface="Courier New" pitchFamily="49" charset="0"/>
                <a:cs typeface="Courier New" pitchFamily="49" charset="0"/>
              </a:rPr>
              <a:t> </a:t>
            </a:r>
            <a:r>
              <a:rPr lang="en-GB" dirty="0">
                <a:latin typeface="Courier New" pitchFamily="49" charset="0"/>
                <a:cs typeface="Courier New" pitchFamily="49" charset="0"/>
              </a:rPr>
              <a:t>= </a:t>
            </a:r>
            <a:r>
              <a:rPr lang="en-GB" dirty="0" smtClean="0">
                <a:latin typeface="Courier New" pitchFamily="49" charset="0"/>
                <a:cs typeface="Courier New" pitchFamily="49" charset="0"/>
              </a:rPr>
              <a:t>“Facility”;</a:t>
            </a:r>
          </a:p>
        </p:txBody>
      </p:sp>
    </p:spTree>
    <p:extLst>
      <p:ext uri="{BB962C8B-B14F-4D97-AF65-F5344CB8AC3E}">
        <p14:creationId xmlns:p14="http://schemas.microsoft.com/office/powerpoint/2010/main" val="2903485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Open Tables</a:t>
            </a:r>
            <a:endParaRPr lang="en-GB" dirty="0"/>
          </a:p>
        </p:txBody>
      </p:sp>
      <p:sp>
        <p:nvSpPr>
          <p:cNvPr id="3" name="Content Placeholder 2"/>
          <p:cNvSpPr>
            <a:spLocks noGrp="1"/>
          </p:cNvSpPr>
          <p:nvPr>
            <p:ph idx="1"/>
          </p:nvPr>
        </p:nvSpPr>
        <p:spPr>
          <a:xfrm>
            <a:off x="611560" y="1412776"/>
            <a:ext cx="7772400" cy="648072"/>
          </a:xfrm>
        </p:spPr>
        <p:txBody>
          <a:bodyPr/>
          <a:lstStyle/>
          <a:p>
            <a:r>
              <a:rPr lang="en-GB" dirty="0" smtClean="0"/>
              <a:t>Allow any authenticated reader to read all values</a:t>
            </a:r>
            <a:endParaRPr lang="en-GB" dirty="0"/>
          </a:p>
        </p:txBody>
      </p:sp>
      <p:pic>
        <p:nvPicPr>
          <p:cNvPr id="2970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060848"/>
            <a:ext cx="8640960" cy="4362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63701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Open Tables</a:t>
            </a:r>
            <a:endParaRPr lang="en-GB" dirty="0"/>
          </a:p>
        </p:txBody>
      </p:sp>
      <p:sp>
        <p:nvSpPr>
          <p:cNvPr id="4" name="Content Placeholder 2"/>
          <p:cNvSpPr txBox="1">
            <a:spLocks/>
          </p:cNvSpPr>
          <p:nvPr/>
        </p:nvSpPr>
        <p:spPr bwMode="auto">
          <a:xfrm>
            <a:off x="683568" y="4632542"/>
            <a:ext cx="4032448" cy="11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Char char="–"/>
              <a:defRPr sz="2200">
                <a:solidFill>
                  <a:schemeClr val="accent1">
                    <a:lumMod val="50000"/>
                  </a:schemeClr>
                </a:solidFill>
                <a:latin typeface="Arial" pitchFamily="34" charset="0"/>
                <a:ea typeface="+mn-ea"/>
                <a:cs typeface="Arial" pitchFamily="34" charset="0"/>
              </a:defRPr>
            </a:lvl2pPr>
            <a:lvl3pPr marL="1143000" indent="-228600" algn="l" rtl="0" eaLnBrk="0" fontAlgn="base" hangingPunct="0">
              <a:spcBef>
                <a:spcPct val="20000"/>
              </a:spcBef>
              <a:spcAft>
                <a:spcPct val="0"/>
              </a:spcAft>
              <a:buChar char="•"/>
              <a:defRPr sz="2000">
                <a:solidFill>
                  <a:schemeClr val="accent1">
                    <a:lumMod val="50000"/>
                  </a:schemeClr>
                </a:solidFill>
                <a:latin typeface="Arial" pitchFamily="34" charset="0"/>
                <a:ea typeface="+mn-ea"/>
                <a:cs typeface="Arial" pitchFamily="34" charset="0"/>
              </a:defRPr>
            </a:lvl3pPr>
            <a:lvl4pPr marL="1600200" indent="-228600" algn="l" rtl="0" eaLnBrk="0" fontAlgn="base" hangingPunct="0">
              <a:spcBef>
                <a:spcPct val="20000"/>
              </a:spcBef>
              <a:spcAft>
                <a:spcPct val="0"/>
              </a:spcAft>
              <a:buNone/>
              <a:defRPr sz="20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Char char="»"/>
              <a:defRPr sz="2000">
                <a:solidFill>
                  <a:schemeClr val="tx1"/>
                </a:solidFill>
                <a:latin typeface="Calibri" pitchFamily="34" charset="0"/>
                <a:ea typeface="+mn-ea"/>
                <a:cs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fontAlgn="t">
              <a:buFontTx/>
              <a:buNone/>
            </a:pPr>
            <a:r>
              <a:rPr lang="en-GB" sz="1050" dirty="0" smtClean="0">
                <a:solidFill>
                  <a:srgbClr val="000000"/>
                </a:solidFill>
                <a:latin typeface="Courier New"/>
              </a:rPr>
              <a:t>    Rule </a:t>
            </a:r>
            <a:r>
              <a:rPr lang="en-GB" sz="1050" dirty="0" err="1" smtClean="0">
                <a:solidFill>
                  <a:srgbClr val="000000"/>
                </a:solidFill>
                <a:latin typeface="Courier New"/>
              </a:rPr>
              <a:t>rule</a:t>
            </a:r>
            <a:r>
              <a:rPr lang="en-GB" sz="1050" dirty="0" smtClean="0">
                <a:solidFill>
                  <a:srgbClr val="000000"/>
                </a:solidFill>
                <a:latin typeface="Courier New"/>
              </a:rPr>
              <a:t> </a:t>
            </a:r>
            <a:r>
              <a:rPr lang="en-GB" sz="1050" dirty="0" smtClean="0">
                <a:solidFill>
                  <a:srgbClr val="339933"/>
                </a:solidFill>
                <a:latin typeface="Courier New"/>
              </a:rPr>
              <a:t>=</a:t>
            </a:r>
            <a:r>
              <a:rPr lang="en-GB" sz="1050" dirty="0" smtClean="0">
                <a:solidFill>
                  <a:srgbClr val="000000"/>
                </a:solidFill>
                <a:latin typeface="Courier New"/>
              </a:rPr>
              <a:t> </a:t>
            </a:r>
            <a:r>
              <a:rPr lang="en-GB" sz="1050" b="1" dirty="0" smtClean="0">
                <a:solidFill>
                  <a:srgbClr val="000000"/>
                </a:solidFill>
                <a:latin typeface="Courier New"/>
              </a:rPr>
              <a:t>new</a:t>
            </a:r>
            <a:r>
              <a:rPr lang="en-GB" sz="1050" dirty="0" smtClean="0">
                <a:solidFill>
                  <a:srgbClr val="000000"/>
                </a:solidFill>
                <a:latin typeface="Courier New"/>
              </a:rPr>
              <a:t>  Rule</a:t>
            </a:r>
            <a:r>
              <a:rPr lang="en-GB" sz="1050" dirty="0" smtClean="0">
                <a:solidFill>
                  <a:srgbClr val="009900"/>
                </a:solidFill>
                <a:latin typeface="Courier New"/>
              </a:rPr>
              <a:t>()</a:t>
            </a:r>
            <a:r>
              <a:rPr lang="en-GB" sz="1050" dirty="0" smtClean="0">
                <a:solidFill>
                  <a:srgbClr val="339933"/>
                </a:solidFill>
                <a:latin typeface="Courier New"/>
              </a:rPr>
              <a:t>;</a:t>
            </a:r>
            <a:endParaRPr lang="en-GB" sz="1050" dirty="0" smtClean="0">
              <a:solidFill>
                <a:srgbClr val="000000"/>
              </a:solidFill>
              <a:latin typeface="Courier New"/>
            </a:endParaRPr>
          </a:p>
          <a:p>
            <a:pPr marL="0" indent="0" fontAlgn="t">
              <a:buFontTx/>
              <a:buNone/>
            </a:pPr>
            <a:r>
              <a:rPr lang="en-GB" sz="1050" dirty="0" smtClean="0">
                <a:solidFill>
                  <a:srgbClr val="000000"/>
                </a:solidFill>
                <a:latin typeface="Courier New"/>
              </a:rPr>
              <a:t>    </a:t>
            </a:r>
            <a:r>
              <a:rPr lang="en-GB" sz="1050" dirty="0" err="1" smtClean="0">
                <a:solidFill>
                  <a:srgbClr val="000000"/>
                </a:solidFill>
                <a:latin typeface="Courier New"/>
              </a:rPr>
              <a:t>rule.</a:t>
            </a:r>
            <a:r>
              <a:rPr lang="en-GB" sz="1050" dirty="0" err="1" smtClean="0">
                <a:solidFill>
                  <a:srgbClr val="006633"/>
                </a:solidFill>
                <a:latin typeface="Courier New"/>
              </a:rPr>
              <a:t>crudFlags</a:t>
            </a:r>
            <a:r>
              <a:rPr lang="en-GB" sz="1050" dirty="0" smtClean="0">
                <a:solidFill>
                  <a:srgbClr val="000000"/>
                </a:solidFill>
                <a:latin typeface="Courier New"/>
              </a:rPr>
              <a:t> </a:t>
            </a:r>
            <a:r>
              <a:rPr lang="en-GB" sz="1050" dirty="0" smtClean="0">
                <a:solidFill>
                  <a:srgbClr val="339933"/>
                </a:solidFill>
                <a:latin typeface="Courier New"/>
              </a:rPr>
              <a:t>=</a:t>
            </a:r>
            <a:r>
              <a:rPr lang="en-GB" sz="1050" dirty="0" smtClean="0">
                <a:solidFill>
                  <a:srgbClr val="000000"/>
                </a:solidFill>
                <a:latin typeface="Courier New"/>
              </a:rPr>
              <a:t> </a:t>
            </a:r>
            <a:r>
              <a:rPr lang="en-GB" sz="1050" dirty="0" smtClean="0">
                <a:solidFill>
                  <a:srgbClr val="0000FF"/>
                </a:solidFill>
                <a:latin typeface="Courier New"/>
              </a:rPr>
              <a:t>"R"</a:t>
            </a:r>
            <a:r>
              <a:rPr lang="en-GB" sz="1050" dirty="0" smtClean="0">
                <a:solidFill>
                  <a:srgbClr val="339933"/>
                </a:solidFill>
                <a:latin typeface="Courier New"/>
              </a:rPr>
              <a:t>;</a:t>
            </a:r>
            <a:endParaRPr lang="en-GB" sz="1050" dirty="0" smtClean="0">
              <a:solidFill>
                <a:srgbClr val="000000"/>
              </a:solidFill>
              <a:latin typeface="Courier New"/>
            </a:endParaRPr>
          </a:p>
          <a:p>
            <a:pPr marL="0" indent="0" fontAlgn="t">
              <a:buFontTx/>
              <a:buNone/>
            </a:pPr>
            <a:r>
              <a:rPr lang="en-GB" sz="1050" dirty="0" smtClean="0">
                <a:solidFill>
                  <a:srgbClr val="000000"/>
                </a:solidFill>
                <a:latin typeface="Courier New"/>
              </a:rPr>
              <a:t>    </a:t>
            </a:r>
            <a:r>
              <a:rPr lang="en-GB" sz="1050" dirty="0" err="1" smtClean="0">
                <a:solidFill>
                  <a:srgbClr val="000000"/>
                </a:solidFill>
                <a:latin typeface="Courier New"/>
              </a:rPr>
              <a:t>rule.</a:t>
            </a:r>
            <a:r>
              <a:rPr lang="en-GB" sz="1050" dirty="0" err="1" smtClean="0">
                <a:solidFill>
                  <a:srgbClr val="006633"/>
                </a:solidFill>
                <a:latin typeface="Courier New"/>
              </a:rPr>
              <a:t>what</a:t>
            </a:r>
            <a:r>
              <a:rPr lang="en-GB" sz="1050" dirty="0" smtClean="0">
                <a:solidFill>
                  <a:srgbClr val="000000"/>
                </a:solidFill>
                <a:latin typeface="Courier New"/>
              </a:rPr>
              <a:t> </a:t>
            </a:r>
            <a:r>
              <a:rPr lang="en-GB" sz="1050" dirty="0" smtClean="0">
                <a:solidFill>
                  <a:srgbClr val="339933"/>
                </a:solidFill>
                <a:latin typeface="Courier New"/>
              </a:rPr>
              <a:t>=</a:t>
            </a:r>
            <a:r>
              <a:rPr lang="en-GB" sz="1050" dirty="0" smtClean="0">
                <a:solidFill>
                  <a:srgbClr val="000000"/>
                </a:solidFill>
                <a:latin typeface="Courier New"/>
              </a:rPr>
              <a:t> table</a:t>
            </a:r>
            <a:r>
              <a:rPr lang="en-GB" sz="1050" dirty="0" smtClean="0">
                <a:solidFill>
                  <a:srgbClr val="339933"/>
                </a:solidFill>
                <a:latin typeface="Courier New"/>
              </a:rPr>
              <a:t>;</a:t>
            </a:r>
            <a:endParaRPr lang="en-GB" sz="1050" dirty="0" smtClean="0">
              <a:solidFill>
                <a:srgbClr val="000000"/>
              </a:solidFill>
              <a:latin typeface="Courier New"/>
            </a:endParaRPr>
          </a:p>
          <a:p>
            <a:pPr marL="0" indent="0" fontAlgn="t">
              <a:buFontTx/>
              <a:buNone/>
            </a:pPr>
            <a:r>
              <a:rPr lang="en-GB" sz="1050" dirty="0" smtClean="0">
                <a:solidFill>
                  <a:srgbClr val="000000"/>
                </a:solidFill>
                <a:latin typeface="Courier New"/>
              </a:rPr>
              <a:t>    </a:t>
            </a:r>
            <a:r>
              <a:rPr lang="en-GB" sz="1050" dirty="0" err="1" smtClean="0">
                <a:solidFill>
                  <a:srgbClr val="000000"/>
                </a:solidFill>
                <a:latin typeface="Courier New"/>
              </a:rPr>
              <a:t>rule.</a:t>
            </a:r>
            <a:r>
              <a:rPr lang="en-GB" sz="1050" dirty="0" err="1" smtClean="0">
                <a:solidFill>
                  <a:srgbClr val="006633"/>
                </a:solidFill>
                <a:latin typeface="Courier New"/>
              </a:rPr>
              <a:t>setGroup</a:t>
            </a:r>
            <a:r>
              <a:rPr lang="en-GB" sz="1050" dirty="0" smtClean="0">
                <a:solidFill>
                  <a:srgbClr val="009900"/>
                </a:solidFill>
                <a:latin typeface="Courier New"/>
              </a:rPr>
              <a:t>(</a:t>
            </a:r>
            <a:r>
              <a:rPr lang="en-GB" sz="1050" b="1" dirty="0" smtClean="0">
                <a:solidFill>
                  <a:srgbClr val="000066"/>
                </a:solidFill>
                <a:latin typeface="Courier New"/>
              </a:rPr>
              <a:t>null</a:t>
            </a:r>
            <a:r>
              <a:rPr lang="en-GB" sz="1050" dirty="0" smtClean="0">
                <a:solidFill>
                  <a:srgbClr val="009900"/>
                </a:solidFill>
                <a:latin typeface="Courier New"/>
              </a:rPr>
              <a:t>)</a:t>
            </a:r>
            <a:r>
              <a:rPr lang="en-GB" sz="1050" dirty="0" smtClean="0">
                <a:solidFill>
                  <a:srgbClr val="339933"/>
                </a:solidFill>
                <a:latin typeface="Courier New"/>
              </a:rPr>
              <a:t>;</a:t>
            </a:r>
            <a:endParaRPr lang="en-GB" sz="1050" dirty="0" smtClean="0">
              <a:solidFill>
                <a:srgbClr val="000000"/>
              </a:solidFill>
              <a:latin typeface="Courier New"/>
            </a:endParaRPr>
          </a:p>
          <a:p>
            <a:pPr marL="0" indent="0" fontAlgn="t">
              <a:buFontTx/>
              <a:buNone/>
            </a:pPr>
            <a:r>
              <a:rPr lang="en-GB" sz="1050" dirty="0" smtClean="0">
                <a:solidFill>
                  <a:srgbClr val="000000"/>
                </a:solidFill>
                <a:latin typeface="Courier New"/>
              </a:rPr>
              <a:t>    </a:t>
            </a:r>
            <a:r>
              <a:rPr lang="en-GB" sz="1050" dirty="0" err="1" smtClean="0">
                <a:solidFill>
                  <a:srgbClr val="000000"/>
                </a:solidFill>
                <a:latin typeface="Courier New"/>
              </a:rPr>
              <a:t>port.</a:t>
            </a:r>
            <a:r>
              <a:rPr lang="en-GB" sz="1050" dirty="0" err="1" smtClean="0">
                <a:solidFill>
                  <a:srgbClr val="006633"/>
                </a:solidFill>
                <a:latin typeface="Courier New"/>
              </a:rPr>
              <a:t>create</a:t>
            </a:r>
            <a:r>
              <a:rPr lang="en-GB" sz="1050" dirty="0" smtClean="0">
                <a:solidFill>
                  <a:srgbClr val="009900"/>
                </a:solidFill>
                <a:latin typeface="Courier New"/>
              </a:rPr>
              <a:t>(</a:t>
            </a:r>
            <a:r>
              <a:rPr lang="en-GB" sz="1050" dirty="0" err="1" smtClean="0">
                <a:solidFill>
                  <a:srgbClr val="000000"/>
                </a:solidFill>
                <a:latin typeface="Courier New"/>
              </a:rPr>
              <a:t>sessionId</a:t>
            </a:r>
            <a:r>
              <a:rPr lang="en-GB" sz="1050" dirty="0" smtClean="0">
                <a:solidFill>
                  <a:srgbClr val="000000"/>
                </a:solidFill>
                <a:latin typeface="Courier New"/>
              </a:rPr>
              <a:t>, rule</a:t>
            </a:r>
            <a:r>
              <a:rPr lang="en-GB" sz="1050" dirty="0" smtClean="0">
                <a:solidFill>
                  <a:srgbClr val="009900"/>
                </a:solidFill>
                <a:latin typeface="Courier New"/>
              </a:rPr>
              <a:t>)</a:t>
            </a:r>
            <a:r>
              <a:rPr lang="en-GB" sz="1050" dirty="0" smtClean="0">
                <a:solidFill>
                  <a:srgbClr val="339933"/>
                </a:solidFill>
                <a:latin typeface="Courier New"/>
              </a:rPr>
              <a:t>;</a:t>
            </a:r>
            <a:endParaRPr lang="en-GB" sz="1050" dirty="0" smtClean="0">
              <a:solidFill>
                <a:srgbClr val="000000"/>
              </a:solidFill>
              <a:latin typeface="Courier New"/>
            </a:endParaRPr>
          </a:p>
        </p:txBody>
      </p:sp>
      <p:sp>
        <p:nvSpPr>
          <p:cNvPr id="5" name="Content Placeholder 4"/>
          <p:cNvSpPr>
            <a:spLocks noGrp="1"/>
          </p:cNvSpPr>
          <p:nvPr>
            <p:ph idx="1"/>
          </p:nvPr>
        </p:nvSpPr>
        <p:spPr/>
        <p:txBody>
          <a:bodyPr/>
          <a:lstStyle/>
          <a:p>
            <a:endParaRPr lang="en-GB"/>
          </a:p>
        </p:txBody>
      </p:sp>
    </p:spTree>
    <p:extLst>
      <p:ext uri="{BB962C8B-B14F-4D97-AF65-F5344CB8AC3E}">
        <p14:creationId xmlns:p14="http://schemas.microsoft.com/office/powerpoint/2010/main" val="32619240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Open Tables</a:t>
            </a:r>
            <a:endParaRPr lang="en-GB" dirty="0"/>
          </a:p>
        </p:txBody>
      </p:sp>
      <p:sp>
        <p:nvSpPr>
          <p:cNvPr id="3" name="Content Placeholder 2"/>
          <p:cNvSpPr>
            <a:spLocks noGrp="1"/>
          </p:cNvSpPr>
          <p:nvPr>
            <p:ph idx="1"/>
          </p:nvPr>
        </p:nvSpPr>
        <p:spPr/>
        <p:txBody>
          <a:bodyPr/>
          <a:lstStyle/>
          <a:p>
            <a:pPr marL="0" indent="0" fontAlgn="t">
              <a:buNone/>
            </a:pPr>
            <a:r>
              <a:rPr lang="en-GB" sz="1050" dirty="0">
                <a:solidFill>
                  <a:srgbClr val="000000"/>
                </a:solidFill>
                <a:latin typeface="Courier New"/>
              </a:rPr>
              <a:t>List</a:t>
            </a:r>
            <a:r>
              <a:rPr lang="en-GB" sz="1050" dirty="0">
                <a:solidFill>
                  <a:srgbClr val="339933"/>
                </a:solidFill>
                <a:latin typeface="Courier New"/>
              </a:rPr>
              <a:t>&lt;</a:t>
            </a:r>
            <a:r>
              <a:rPr lang="en-GB" sz="1050" dirty="0">
                <a:solidFill>
                  <a:srgbClr val="000000"/>
                </a:solidFill>
                <a:latin typeface="Courier New"/>
              </a:rPr>
              <a:t>String</a:t>
            </a:r>
            <a:r>
              <a:rPr lang="en-GB" sz="1050" dirty="0">
                <a:solidFill>
                  <a:srgbClr val="339933"/>
                </a:solidFill>
                <a:latin typeface="Courier New"/>
              </a:rPr>
              <a:t>&gt;</a:t>
            </a:r>
            <a:r>
              <a:rPr lang="en-GB" sz="1050" dirty="0">
                <a:solidFill>
                  <a:srgbClr val="000000"/>
                </a:solidFill>
                <a:latin typeface="Courier New"/>
              </a:rPr>
              <a:t> </a:t>
            </a:r>
            <a:r>
              <a:rPr lang="en-GB" sz="1050" dirty="0" err="1">
                <a:solidFill>
                  <a:srgbClr val="000000"/>
                </a:solidFill>
                <a:latin typeface="Courier New"/>
              </a:rPr>
              <a:t>publicTables</a:t>
            </a:r>
            <a:r>
              <a:rPr lang="en-GB" sz="1050" dirty="0">
                <a:solidFill>
                  <a:srgbClr val="000000"/>
                </a:solidFill>
                <a:latin typeface="Courier New"/>
              </a:rPr>
              <a:t> </a:t>
            </a:r>
            <a:r>
              <a:rPr lang="en-GB" sz="1050" dirty="0">
                <a:solidFill>
                  <a:srgbClr val="339933"/>
                </a:solidFill>
                <a:latin typeface="Courier New"/>
              </a:rPr>
              <a:t>=</a:t>
            </a:r>
            <a:r>
              <a:rPr lang="en-GB" sz="1050" dirty="0">
                <a:solidFill>
                  <a:srgbClr val="000000"/>
                </a:solidFill>
                <a:latin typeface="Courier New"/>
              </a:rPr>
              <a:t> </a:t>
            </a:r>
            <a:r>
              <a:rPr lang="en-GB" sz="1050" b="1" dirty="0">
                <a:solidFill>
                  <a:srgbClr val="000000"/>
                </a:solidFill>
                <a:latin typeface="Courier New"/>
              </a:rPr>
              <a:t>new</a:t>
            </a:r>
            <a:r>
              <a:rPr lang="en-GB" sz="1050" dirty="0">
                <a:solidFill>
                  <a:srgbClr val="000000"/>
                </a:solidFill>
                <a:latin typeface="Courier New"/>
              </a:rPr>
              <a:t> </a:t>
            </a:r>
            <a:r>
              <a:rPr lang="en-GB" sz="1050" dirty="0" err="1">
                <a:solidFill>
                  <a:srgbClr val="000000"/>
                </a:solidFill>
                <a:latin typeface="Courier New"/>
              </a:rPr>
              <a:t>ArrayList</a:t>
            </a:r>
            <a:r>
              <a:rPr lang="en-GB" sz="1050" dirty="0">
                <a:solidFill>
                  <a:srgbClr val="339933"/>
                </a:solidFill>
                <a:latin typeface="Courier New"/>
              </a:rPr>
              <a:t>&lt;&gt;</a:t>
            </a:r>
            <a:r>
              <a:rPr lang="en-GB" sz="1050" dirty="0">
                <a:solidFill>
                  <a:srgbClr val="009900"/>
                </a:solidFill>
                <a:latin typeface="Courier New"/>
              </a:rPr>
              <a:t>()</a:t>
            </a:r>
            <a:r>
              <a:rPr lang="en-GB" sz="1050" dirty="0">
                <a:solidFill>
                  <a:srgbClr val="339933"/>
                </a:solidFill>
                <a:latin typeface="Courier New"/>
              </a:rPr>
              <a:t>;</a:t>
            </a:r>
            <a:endParaRPr lang="en-GB" sz="1050" dirty="0">
              <a:solidFill>
                <a:srgbClr val="000000"/>
              </a:solidFill>
              <a:latin typeface="Courier New"/>
            </a:endParaRPr>
          </a:p>
          <a:p>
            <a:pPr marL="0" indent="0" fontAlgn="t">
              <a:buNone/>
            </a:pPr>
            <a:r>
              <a:rPr lang="en-GB" sz="1050" dirty="0" err="1">
                <a:solidFill>
                  <a:srgbClr val="000000"/>
                </a:solidFill>
                <a:latin typeface="Courier New"/>
              </a:rPr>
              <a:t>publicTables.</a:t>
            </a:r>
            <a:r>
              <a:rPr lang="en-GB" sz="1050" dirty="0" err="1">
                <a:solidFill>
                  <a:srgbClr val="006633"/>
                </a:solidFill>
                <a:latin typeface="Courier New"/>
              </a:rPr>
              <a:t>add</a:t>
            </a:r>
            <a:r>
              <a:rPr lang="en-GB" sz="1050" dirty="0">
                <a:solidFill>
                  <a:srgbClr val="009900"/>
                </a:solidFill>
                <a:latin typeface="Courier New"/>
              </a:rPr>
              <a:t>(</a:t>
            </a:r>
            <a:r>
              <a:rPr lang="en-GB" sz="1050" dirty="0">
                <a:solidFill>
                  <a:srgbClr val="0000FF"/>
                </a:solidFill>
                <a:latin typeface="Courier New"/>
              </a:rPr>
              <a:t>"Application"</a:t>
            </a:r>
            <a:r>
              <a:rPr lang="en-GB" sz="1050" dirty="0">
                <a:solidFill>
                  <a:srgbClr val="009900"/>
                </a:solidFill>
                <a:latin typeface="Courier New"/>
              </a:rPr>
              <a:t>)</a:t>
            </a:r>
            <a:r>
              <a:rPr lang="en-GB" sz="1050" dirty="0">
                <a:solidFill>
                  <a:srgbClr val="339933"/>
                </a:solidFill>
                <a:latin typeface="Courier New"/>
              </a:rPr>
              <a:t>;</a:t>
            </a:r>
            <a:endParaRPr lang="en-GB" sz="1050" dirty="0">
              <a:solidFill>
                <a:srgbClr val="000000"/>
              </a:solidFill>
              <a:latin typeface="Courier New"/>
            </a:endParaRPr>
          </a:p>
          <a:p>
            <a:pPr marL="0" indent="0" fontAlgn="t">
              <a:buNone/>
            </a:pPr>
            <a:r>
              <a:rPr lang="en-GB" sz="1050" dirty="0" err="1">
                <a:solidFill>
                  <a:srgbClr val="000000"/>
                </a:solidFill>
                <a:latin typeface="Courier New"/>
              </a:rPr>
              <a:t>publicTables.</a:t>
            </a:r>
            <a:r>
              <a:rPr lang="en-GB" sz="1050" dirty="0" err="1">
                <a:solidFill>
                  <a:srgbClr val="006633"/>
                </a:solidFill>
                <a:latin typeface="Courier New"/>
              </a:rPr>
              <a:t>add</a:t>
            </a:r>
            <a:r>
              <a:rPr lang="en-GB" sz="1050" dirty="0">
                <a:solidFill>
                  <a:srgbClr val="009900"/>
                </a:solidFill>
                <a:latin typeface="Courier New"/>
              </a:rPr>
              <a:t>(</a:t>
            </a:r>
            <a:r>
              <a:rPr lang="en-GB" sz="1050" dirty="0">
                <a:solidFill>
                  <a:srgbClr val="0000FF"/>
                </a:solidFill>
                <a:latin typeface="Courier New"/>
              </a:rPr>
              <a:t>"</a:t>
            </a:r>
            <a:r>
              <a:rPr lang="en-GB" sz="1050" dirty="0" err="1">
                <a:solidFill>
                  <a:srgbClr val="0000FF"/>
                </a:solidFill>
                <a:latin typeface="Courier New"/>
              </a:rPr>
              <a:t>DatafileFormat</a:t>
            </a:r>
            <a:r>
              <a:rPr lang="en-GB" sz="1050" dirty="0">
                <a:solidFill>
                  <a:srgbClr val="0000FF"/>
                </a:solidFill>
                <a:latin typeface="Courier New"/>
              </a:rPr>
              <a:t>"</a:t>
            </a:r>
            <a:r>
              <a:rPr lang="en-GB" sz="1050" dirty="0">
                <a:solidFill>
                  <a:srgbClr val="009900"/>
                </a:solidFill>
                <a:latin typeface="Courier New"/>
              </a:rPr>
              <a:t>)</a:t>
            </a:r>
            <a:r>
              <a:rPr lang="en-GB" sz="1050" dirty="0">
                <a:solidFill>
                  <a:srgbClr val="339933"/>
                </a:solidFill>
                <a:latin typeface="Courier New"/>
              </a:rPr>
              <a:t>;</a:t>
            </a:r>
            <a:endParaRPr lang="en-GB" sz="1050" dirty="0">
              <a:solidFill>
                <a:srgbClr val="000000"/>
              </a:solidFill>
              <a:latin typeface="Courier New"/>
            </a:endParaRPr>
          </a:p>
          <a:p>
            <a:pPr marL="0" indent="0" fontAlgn="t">
              <a:buNone/>
            </a:pPr>
            <a:r>
              <a:rPr lang="en-GB" sz="1050" dirty="0" err="1">
                <a:solidFill>
                  <a:srgbClr val="000000"/>
                </a:solidFill>
                <a:latin typeface="Courier New"/>
              </a:rPr>
              <a:t>publicTables.</a:t>
            </a:r>
            <a:r>
              <a:rPr lang="en-GB" sz="1050" dirty="0" err="1">
                <a:solidFill>
                  <a:srgbClr val="006633"/>
                </a:solidFill>
                <a:latin typeface="Courier New"/>
              </a:rPr>
              <a:t>add</a:t>
            </a:r>
            <a:r>
              <a:rPr lang="en-GB" sz="1050" dirty="0">
                <a:solidFill>
                  <a:srgbClr val="009900"/>
                </a:solidFill>
                <a:latin typeface="Courier New"/>
              </a:rPr>
              <a:t>(</a:t>
            </a:r>
            <a:r>
              <a:rPr lang="en-GB" sz="1050" dirty="0">
                <a:solidFill>
                  <a:srgbClr val="0000FF"/>
                </a:solidFill>
                <a:latin typeface="Courier New"/>
              </a:rPr>
              <a:t>"</a:t>
            </a:r>
            <a:r>
              <a:rPr lang="en-GB" sz="1050" dirty="0" err="1">
                <a:solidFill>
                  <a:srgbClr val="0000FF"/>
                </a:solidFill>
                <a:latin typeface="Courier New"/>
              </a:rPr>
              <a:t>DatasetType</a:t>
            </a:r>
            <a:r>
              <a:rPr lang="en-GB" sz="1050" dirty="0">
                <a:solidFill>
                  <a:srgbClr val="0000FF"/>
                </a:solidFill>
                <a:latin typeface="Courier New"/>
              </a:rPr>
              <a:t>"</a:t>
            </a:r>
            <a:r>
              <a:rPr lang="en-GB" sz="1050" dirty="0">
                <a:solidFill>
                  <a:srgbClr val="009900"/>
                </a:solidFill>
                <a:latin typeface="Courier New"/>
              </a:rPr>
              <a:t>)</a:t>
            </a:r>
            <a:r>
              <a:rPr lang="en-GB" sz="1050" dirty="0">
                <a:solidFill>
                  <a:srgbClr val="339933"/>
                </a:solidFill>
                <a:latin typeface="Courier New"/>
              </a:rPr>
              <a:t>;</a:t>
            </a:r>
            <a:endParaRPr lang="en-GB" sz="1050" dirty="0">
              <a:solidFill>
                <a:srgbClr val="000000"/>
              </a:solidFill>
              <a:latin typeface="Courier New"/>
            </a:endParaRPr>
          </a:p>
          <a:p>
            <a:pPr marL="0" indent="0" fontAlgn="t">
              <a:buNone/>
            </a:pPr>
            <a:r>
              <a:rPr lang="en-GB" sz="1050" dirty="0" err="1">
                <a:solidFill>
                  <a:srgbClr val="000000"/>
                </a:solidFill>
                <a:latin typeface="Courier New"/>
              </a:rPr>
              <a:t>publicTables.</a:t>
            </a:r>
            <a:r>
              <a:rPr lang="en-GB" sz="1050" dirty="0" err="1">
                <a:solidFill>
                  <a:srgbClr val="006633"/>
                </a:solidFill>
                <a:latin typeface="Courier New"/>
              </a:rPr>
              <a:t>add</a:t>
            </a:r>
            <a:r>
              <a:rPr lang="en-GB" sz="1050" dirty="0">
                <a:solidFill>
                  <a:srgbClr val="009900"/>
                </a:solidFill>
                <a:latin typeface="Courier New"/>
              </a:rPr>
              <a:t>(</a:t>
            </a:r>
            <a:r>
              <a:rPr lang="en-GB" sz="1050" dirty="0">
                <a:solidFill>
                  <a:srgbClr val="0000FF"/>
                </a:solidFill>
                <a:latin typeface="Courier New"/>
              </a:rPr>
              <a:t>"Facility"</a:t>
            </a:r>
            <a:r>
              <a:rPr lang="en-GB" sz="1050" dirty="0">
                <a:solidFill>
                  <a:srgbClr val="009900"/>
                </a:solidFill>
                <a:latin typeface="Courier New"/>
              </a:rPr>
              <a:t>)</a:t>
            </a:r>
            <a:r>
              <a:rPr lang="en-GB" sz="1050" dirty="0">
                <a:solidFill>
                  <a:srgbClr val="339933"/>
                </a:solidFill>
                <a:latin typeface="Courier New"/>
              </a:rPr>
              <a:t>;</a:t>
            </a:r>
            <a:endParaRPr lang="en-GB" sz="1050" dirty="0">
              <a:solidFill>
                <a:srgbClr val="000000"/>
              </a:solidFill>
              <a:latin typeface="Courier New"/>
            </a:endParaRPr>
          </a:p>
          <a:p>
            <a:pPr marL="0" indent="0" fontAlgn="t">
              <a:buNone/>
            </a:pPr>
            <a:r>
              <a:rPr lang="en-GB" sz="1050" dirty="0" err="1">
                <a:solidFill>
                  <a:srgbClr val="000000"/>
                </a:solidFill>
                <a:latin typeface="Courier New"/>
              </a:rPr>
              <a:t>publicTables.</a:t>
            </a:r>
            <a:r>
              <a:rPr lang="en-GB" sz="1050" dirty="0" err="1">
                <a:solidFill>
                  <a:srgbClr val="006633"/>
                </a:solidFill>
                <a:latin typeface="Courier New"/>
              </a:rPr>
              <a:t>add</a:t>
            </a:r>
            <a:r>
              <a:rPr lang="en-GB" sz="1050" dirty="0">
                <a:solidFill>
                  <a:srgbClr val="009900"/>
                </a:solidFill>
                <a:latin typeface="Courier New"/>
              </a:rPr>
              <a:t>(</a:t>
            </a:r>
            <a:r>
              <a:rPr lang="en-GB" sz="1050" dirty="0">
                <a:solidFill>
                  <a:srgbClr val="0000FF"/>
                </a:solidFill>
                <a:latin typeface="Courier New"/>
              </a:rPr>
              <a:t>"</a:t>
            </a:r>
            <a:r>
              <a:rPr lang="en-GB" sz="1050" dirty="0" err="1">
                <a:solidFill>
                  <a:srgbClr val="0000FF"/>
                </a:solidFill>
                <a:latin typeface="Courier New"/>
              </a:rPr>
              <a:t>FacilityCycle</a:t>
            </a:r>
            <a:r>
              <a:rPr lang="en-GB" sz="1050" dirty="0">
                <a:solidFill>
                  <a:srgbClr val="0000FF"/>
                </a:solidFill>
                <a:latin typeface="Courier New"/>
              </a:rPr>
              <a:t>"</a:t>
            </a:r>
            <a:r>
              <a:rPr lang="en-GB" sz="1050" dirty="0">
                <a:solidFill>
                  <a:srgbClr val="009900"/>
                </a:solidFill>
                <a:latin typeface="Courier New"/>
              </a:rPr>
              <a:t>)</a:t>
            </a:r>
            <a:r>
              <a:rPr lang="en-GB" sz="1050" dirty="0">
                <a:solidFill>
                  <a:srgbClr val="339933"/>
                </a:solidFill>
                <a:latin typeface="Courier New"/>
              </a:rPr>
              <a:t>;</a:t>
            </a:r>
            <a:endParaRPr lang="en-GB" sz="1050" dirty="0">
              <a:solidFill>
                <a:srgbClr val="000000"/>
              </a:solidFill>
              <a:latin typeface="Courier New"/>
            </a:endParaRPr>
          </a:p>
          <a:p>
            <a:pPr marL="0" indent="0" fontAlgn="t">
              <a:buNone/>
            </a:pPr>
            <a:r>
              <a:rPr lang="en-GB" sz="1050" dirty="0" err="1">
                <a:solidFill>
                  <a:srgbClr val="000000"/>
                </a:solidFill>
                <a:latin typeface="Courier New"/>
              </a:rPr>
              <a:t>publicTables.</a:t>
            </a:r>
            <a:r>
              <a:rPr lang="en-GB" sz="1050" dirty="0" err="1">
                <a:solidFill>
                  <a:srgbClr val="006633"/>
                </a:solidFill>
                <a:latin typeface="Courier New"/>
              </a:rPr>
              <a:t>add</a:t>
            </a:r>
            <a:r>
              <a:rPr lang="en-GB" sz="1050" dirty="0">
                <a:solidFill>
                  <a:srgbClr val="009900"/>
                </a:solidFill>
                <a:latin typeface="Courier New"/>
              </a:rPr>
              <a:t>(</a:t>
            </a:r>
            <a:r>
              <a:rPr lang="en-GB" sz="1050" dirty="0">
                <a:solidFill>
                  <a:srgbClr val="0000FF"/>
                </a:solidFill>
                <a:latin typeface="Courier New"/>
              </a:rPr>
              <a:t>"Instrument"</a:t>
            </a:r>
            <a:r>
              <a:rPr lang="en-GB" sz="1050" dirty="0">
                <a:solidFill>
                  <a:srgbClr val="009900"/>
                </a:solidFill>
                <a:latin typeface="Courier New"/>
              </a:rPr>
              <a:t>)</a:t>
            </a:r>
            <a:r>
              <a:rPr lang="en-GB" sz="1050" dirty="0">
                <a:solidFill>
                  <a:srgbClr val="339933"/>
                </a:solidFill>
                <a:latin typeface="Courier New"/>
              </a:rPr>
              <a:t>;</a:t>
            </a:r>
            <a:endParaRPr lang="en-GB" sz="1050" dirty="0">
              <a:solidFill>
                <a:srgbClr val="000000"/>
              </a:solidFill>
              <a:latin typeface="Courier New"/>
            </a:endParaRPr>
          </a:p>
          <a:p>
            <a:pPr marL="0" indent="0" fontAlgn="t">
              <a:buNone/>
            </a:pPr>
            <a:r>
              <a:rPr lang="en-GB" sz="1050" dirty="0" err="1">
                <a:solidFill>
                  <a:srgbClr val="000000"/>
                </a:solidFill>
                <a:latin typeface="Courier New"/>
              </a:rPr>
              <a:t>publicTables.</a:t>
            </a:r>
            <a:r>
              <a:rPr lang="en-GB" sz="1050" dirty="0" err="1">
                <a:solidFill>
                  <a:srgbClr val="006633"/>
                </a:solidFill>
                <a:latin typeface="Courier New"/>
              </a:rPr>
              <a:t>add</a:t>
            </a:r>
            <a:r>
              <a:rPr lang="en-GB" sz="1050" dirty="0">
                <a:solidFill>
                  <a:srgbClr val="009900"/>
                </a:solidFill>
                <a:latin typeface="Courier New"/>
              </a:rPr>
              <a:t>(</a:t>
            </a:r>
            <a:r>
              <a:rPr lang="en-GB" sz="1050" dirty="0">
                <a:solidFill>
                  <a:srgbClr val="0000FF"/>
                </a:solidFill>
                <a:latin typeface="Courier New"/>
              </a:rPr>
              <a:t>"</a:t>
            </a:r>
            <a:r>
              <a:rPr lang="en-GB" sz="1050" dirty="0" err="1">
                <a:solidFill>
                  <a:srgbClr val="0000FF"/>
                </a:solidFill>
                <a:latin typeface="Courier New"/>
              </a:rPr>
              <a:t>InstrumentScientist</a:t>
            </a:r>
            <a:r>
              <a:rPr lang="en-GB" sz="1050" dirty="0">
                <a:solidFill>
                  <a:srgbClr val="0000FF"/>
                </a:solidFill>
                <a:latin typeface="Courier New"/>
              </a:rPr>
              <a:t>"</a:t>
            </a:r>
            <a:r>
              <a:rPr lang="en-GB" sz="1050" dirty="0">
                <a:solidFill>
                  <a:srgbClr val="009900"/>
                </a:solidFill>
                <a:latin typeface="Courier New"/>
              </a:rPr>
              <a:t>)</a:t>
            </a:r>
            <a:r>
              <a:rPr lang="en-GB" sz="1050" dirty="0">
                <a:solidFill>
                  <a:srgbClr val="339933"/>
                </a:solidFill>
                <a:latin typeface="Courier New"/>
              </a:rPr>
              <a:t>;</a:t>
            </a:r>
            <a:endParaRPr lang="en-GB" sz="1050" dirty="0">
              <a:solidFill>
                <a:srgbClr val="000000"/>
              </a:solidFill>
              <a:latin typeface="Courier New"/>
            </a:endParaRPr>
          </a:p>
          <a:p>
            <a:pPr marL="0" indent="0" fontAlgn="t">
              <a:buNone/>
            </a:pPr>
            <a:r>
              <a:rPr lang="en-GB" sz="1050" dirty="0" err="1">
                <a:solidFill>
                  <a:srgbClr val="000000"/>
                </a:solidFill>
                <a:latin typeface="Courier New"/>
              </a:rPr>
              <a:t>publicTables.</a:t>
            </a:r>
            <a:r>
              <a:rPr lang="en-GB" sz="1050" dirty="0" err="1">
                <a:solidFill>
                  <a:srgbClr val="006633"/>
                </a:solidFill>
                <a:latin typeface="Courier New"/>
              </a:rPr>
              <a:t>add</a:t>
            </a:r>
            <a:r>
              <a:rPr lang="en-GB" sz="1050" dirty="0">
                <a:solidFill>
                  <a:srgbClr val="009900"/>
                </a:solidFill>
                <a:latin typeface="Courier New"/>
              </a:rPr>
              <a:t>(</a:t>
            </a:r>
            <a:r>
              <a:rPr lang="en-GB" sz="1050" dirty="0">
                <a:solidFill>
                  <a:srgbClr val="0000FF"/>
                </a:solidFill>
                <a:latin typeface="Courier New"/>
              </a:rPr>
              <a:t>"</a:t>
            </a:r>
            <a:r>
              <a:rPr lang="en-GB" sz="1050" dirty="0" err="1">
                <a:solidFill>
                  <a:srgbClr val="0000FF"/>
                </a:solidFill>
                <a:latin typeface="Courier New"/>
              </a:rPr>
              <a:t>InvestigationType</a:t>
            </a:r>
            <a:r>
              <a:rPr lang="en-GB" sz="1050" dirty="0">
                <a:solidFill>
                  <a:srgbClr val="0000FF"/>
                </a:solidFill>
                <a:latin typeface="Courier New"/>
              </a:rPr>
              <a:t>"</a:t>
            </a:r>
            <a:r>
              <a:rPr lang="en-GB" sz="1050" dirty="0">
                <a:solidFill>
                  <a:srgbClr val="009900"/>
                </a:solidFill>
                <a:latin typeface="Courier New"/>
              </a:rPr>
              <a:t>)</a:t>
            </a:r>
            <a:r>
              <a:rPr lang="en-GB" sz="1050" dirty="0">
                <a:solidFill>
                  <a:srgbClr val="339933"/>
                </a:solidFill>
                <a:latin typeface="Courier New"/>
              </a:rPr>
              <a:t>;</a:t>
            </a:r>
            <a:endParaRPr lang="en-GB" sz="1050" dirty="0">
              <a:solidFill>
                <a:srgbClr val="000000"/>
              </a:solidFill>
              <a:latin typeface="Courier New"/>
            </a:endParaRPr>
          </a:p>
          <a:p>
            <a:pPr marL="0" indent="0" fontAlgn="t">
              <a:buNone/>
            </a:pPr>
            <a:r>
              <a:rPr lang="en-GB" sz="1050" dirty="0" err="1">
                <a:solidFill>
                  <a:srgbClr val="000000"/>
                </a:solidFill>
                <a:latin typeface="Courier New"/>
              </a:rPr>
              <a:t>publicTables.</a:t>
            </a:r>
            <a:r>
              <a:rPr lang="en-GB" sz="1050" dirty="0" err="1">
                <a:solidFill>
                  <a:srgbClr val="006633"/>
                </a:solidFill>
                <a:latin typeface="Courier New"/>
              </a:rPr>
              <a:t>add</a:t>
            </a:r>
            <a:r>
              <a:rPr lang="en-GB" sz="1050" dirty="0">
                <a:solidFill>
                  <a:srgbClr val="009900"/>
                </a:solidFill>
                <a:latin typeface="Courier New"/>
              </a:rPr>
              <a:t>(</a:t>
            </a:r>
            <a:r>
              <a:rPr lang="en-GB" sz="1050" dirty="0">
                <a:solidFill>
                  <a:srgbClr val="0000FF"/>
                </a:solidFill>
                <a:latin typeface="Courier New"/>
              </a:rPr>
              <a:t>"</a:t>
            </a:r>
            <a:r>
              <a:rPr lang="en-GB" sz="1050" dirty="0" err="1">
                <a:solidFill>
                  <a:srgbClr val="0000FF"/>
                </a:solidFill>
                <a:latin typeface="Courier New"/>
              </a:rPr>
              <a:t>ParameterType</a:t>
            </a:r>
            <a:r>
              <a:rPr lang="en-GB" sz="1050" dirty="0">
                <a:solidFill>
                  <a:srgbClr val="0000FF"/>
                </a:solidFill>
                <a:latin typeface="Courier New"/>
              </a:rPr>
              <a:t>"</a:t>
            </a:r>
            <a:r>
              <a:rPr lang="en-GB" sz="1050" dirty="0">
                <a:solidFill>
                  <a:srgbClr val="009900"/>
                </a:solidFill>
                <a:latin typeface="Courier New"/>
              </a:rPr>
              <a:t>)</a:t>
            </a:r>
            <a:r>
              <a:rPr lang="en-GB" sz="1050" dirty="0">
                <a:solidFill>
                  <a:srgbClr val="339933"/>
                </a:solidFill>
                <a:latin typeface="Courier New"/>
              </a:rPr>
              <a:t>;</a:t>
            </a:r>
            <a:endParaRPr lang="en-GB" sz="1050" dirty="0">
              <a:solidFill>
                <a:srgbClr val="000000"/>
              </a:solidFill>
              <a:latin typeface="Courier New"/>
            </a:endParaRPr>
          </a:p>
          <a:p>
            <a:pPr marL="0" indent="0" fontAlgn="t">
              <a:buNone/>
            </a:pPr>
            <a:r>
              <a:rPr lang="en-GB" sz="1050" dirty="0" err="1">
                <a:solidFill>
                  <a:srgbClr val="000000"/>
                </a:solidFill>
                <a:latin typeface="Courier New"/>
              </a:rPr>
              <a:t>publicTables.</a:t>
            </a:r>
            <a:r>
              <a:rPr lang="en-GB" sz="1050" dirty="0" err="1">
                <a:solidFill>
                  <a:srgbClr val="006633"/>
                </a:solidFill>
                <a:latin typeface="Courier New"/>
              </a:rPr>
              <a:t>add</a:t>
            </a:r>
            <a:r>
              <a:rPr lang="en-GB" sz="1050" dirty="0">
                <a:solidFill>
                  <a:srgbClr val="009900"/>
                </a:solidFill>
                <a:latin typeface="Courier New"/>
              </a:rPr>
              <a:t>(</a:t>
            </a:r>
            <a:r>
              <a:rPr lang="en-GB" sz="1050" dirty="0">
                <a:solidFill>
                  <a:srgbClr val="0000FF"/>
                </a:solidFill>
                <a:latin typeface="Courier New"/>
              </a:rPr>
              <a:t>"</a:t>
            </a:r>
            <a:r>
              <a:rPr lang="en-GB" sz="1050" dirty="0" err="1">
                <a:solidFill>
                  <a:srgbClr val="0000FF"/>
                </a:solidFill>
                <a:latin typeface="Courier New"/>
              </a:rPr>
              <a:t>PermissibleStringValue</a:t>
            </a:r>
            <a:r>
              <a:rPr lang="en-GB" sz="1050" dirty="0">
                <a:solidFill>
                  <a:srgbClr val="0000FF"/>
                </a:solidFill>
                <a:latin typeface="Courier New"/>
              </a:rPr>
              <a:t>"</a:t>
            </a:r>
            <a:r>
              <a:rPr lang="en-GB" sz="1050" dirty="0">
                <a:solidFill>
                  <a:srgbClr val="009900"/>
                </a:solidFill>
                <a:latin typeface="Courier New"/>
              </a:rPr>
              <a:t>)</a:t>
            </a:r>
            <a:r>
              <a:rPr lang="en-GB" sz="1050" dirty="0">
                <a:solidFill>
                  <a:srgbClr val="339933"/>
                </a:solidFill>
                <a:latin typeface="Courier New"/>
              </a:rPr>
              <a:t>;</a:t>
            </a:r>
            <a:endParaRPr lang="en-GB" sz="1050" dirty="0">
              <a:solidFill>
                <a:srgbClr val="000000"/>
              </a:solidFill>
              <a:latin typeface="Courier New"/>
            </a:endParaRPr>
          </a:p>
          <a:p>
            <a:pPr marL="0" indent="0" fontAlgn="t">
              <a:buNone/>
            </a:pPr>
            <a:r>
              <a:rPr lang="en-GB" sz="1050" dirty="0" err="1">
                <a:solidFill>
                  <a:srgbClr val="000000"/>
                </a:solidFill>
                <a:latin typeface="Courier New"/>
              </a:rPr>
              <a:t>publicTables.</a:t>
            </a:r>
            <a:r>
              <a:rPr lang="en-GB" sz="1050" dirty="0" err="1">
                <a:solidFill>
                  <a:srgbClr val="006633"/>
                </a:solidFill>
                <a:latin typeface="Courier New"/>
              </a:rPr>
              <a:t>add</a:t>
            </a:r>
            <a:r>
              <a:rPr lang="en-GB" sz="1050" dirty="0">
                <a:solidFill>
                  <a:srgbClr val="009900"/>
                </a:solidFill>
                <a:latin typeface="Courier New"/>
              </a:rPr>
              <a:t>(</a:t>
            </a:r>
            <a:r>
              <a:rPr lang="en-GB" sz="1050" dirty="0">
                <a:solidFill>
                  <a:srgbClr val="0000FF"/>
                </a:solidFill>
                <a:latin typeface="Courier New"/>
              </a:rPr>
              <a:t>"Publication"</a:t>
            </a:r>
            <a:r>
              <a:rPr lang="en-GB" sz="1050" dirty="0">
                <a:solidFill>
                  <a:srgbClr val="009900"/>
                </a:solidFill>
                <a:latin typeface="Courier New"/>
              </a:rPr>
              <a:t>)</a:t>
            </a:r>
            <a:r>
              <a:rPr lang="en-GB" sz="1050" dirty="0">
                <a:solidFill>
                  <a:srgbClr val="339933"/>
                </a:solidFill>
                <a:latin typeface="Courier New"/>
              </a:rPr>
              <a:t>;</a:t>
            </a:r>
            <a:endParaRPr lang="en-GB" sz="1050" dirty="0">
              <a:solidFill>
                <a:srgbClr val="000000"/>
              </a:solidFill>
              <a:latin typeface="Courier New"/>
            </a:endParaRPr>
          </a:p>
          <a:p>
            <a:pPr marL="0" indent="0" fontAlgn="t">
              <a:buNone/>
            </a:pPr>
            <a:r>
              <a:rPr lang="en-GB" sz="1050" dirty="0" err="1">
                <a:solidFill>
                  <a:srgbClr val="000000"/>
                </a:solidFill>
                <a:latin typeface="Courier New"/>
              </a:rPr>
              <a:t>publicTables.</a:t>
            </a:r>
            <a:r>
              <a:rPr lang="en-GB" sz="1050" dirty="0" err="1">
                <a:solidFill>
                  <a:srgbClr val="006633"/>
                </a:solidFill>
                <a:latin typeface="Courier New"/>
              </a:rPr>
              <a:t>add</a:t>
            </a:r>
            <a:r>
              <a:rPr lang="en-GB" sz="1050" dirty="0">
                <a:solidFill>
                  <a:srgbClr val="009900"/>
                </a:solidFill>
                <a:latin typeface="Courier New"/>
              </a:rPr>
              <a:t>(</a:t>
            </a:r>
            <a:r>
              <a:rPr lang="en-GB" sz="1050" dirty="0">
                <a:solidFill>
                  <a:srgbClr val="0000FF"/>
                </a:solidFill>
                <a:latin typeface="Courier New"/>
              </a:rPr>
              <a:t>"Shift"</a:t>
            </a:r>
            <a:r>
              <a:rPr lang="en-GB" sz="1050" dirty="0">
                <a:solidFill>
                  <a:srgbClr val="009900"/>
                </a:solidFill>
                <a:latin typeface="Courier New"/>
              </a:rPr>
              <a:t>)</a:t>
            </a:r>
            <a:r>
              <a:rPr lang="en-GB" sz="1050" dirty="0">
                <a:solidFill>
                  <a:srgbClr val="339933"/>
                </a:solidFill>
                <a:latin typeface="Courier New"/>
              </a:rPr>
              <a:t>;</a:t>
            </a:r>
            <a:endParaRPr lang="en-GB" sz="1050" dirty="0">
              <a:solidFill>
                <a:srgbClr val="000000"/>
              </a:solidFill>
              <a:latin typeface="Courier New"/>
            </a:endParaRPr>
          </a:p>
          <a:p>
            <a:pPr marL="0" indent="0" fontAlgn="t">
              <a:buNone/>
            </a:pPr>
            <a:r>
              <a:rPr lang="en-GB" sz="1050" dirty="0">
                <a:solidFill>
                  <a:srgbClr val="000000"/>
                </a:solidFill>
                <a:latin typeface="Courier New"/>
              </a:rPr>
              <a:t> </a:t>
            </a:r>
          </a:p>
          <a:p>
            <a:pPr marL="0" indent="0" fontAlgn="t">
              <a:buNone/>
            </a:pPr>
            <a:r>
              <a:rPr lang="en-GB" sz="1050" b="1" dirty="0" smtClean="0">
                <a:solidFill>
                  <a:srgbClr val="000000"/>
                </a:solidFill>
                <a:latin typeface="Courier New"/>
              </a:rPr>
              <a:t>for</a:t>
            </a:r>
            <a:r>
              <a:rPr lang="en-GB" sz="1050" dirty="0" smtClean="0">
                <a:solidFill>
                  <a:srgbClr val="009900"/>
                </a:solidFill>
                <a:latin typeface="Courier New"/>
              </a:rPr>
              <a:t>(</a:t>
            </a:r>
            <a:r>
              <a:rPr lang="en-GB" sz="1050" dirty="0" smtClean="0">
                <a:solidFill>
                  <a:srgbClr val="003399"/>
                </a:solidFill>
                <a:latin typeface="Courier New"/>
                <a:hlinkClick r:id="rId2"/>
              </a:rPr>
              <a:t>String</a:t>
            </a:r>
            <a:r>
              <a:rPr lang="en-GB" sz="1050" dirty="0" smtClean="0">
                <a:solidFill>
                  <a:srgbClr val="000000"/>
                </a:solidFill>
                <a:latin typeface="Courier New"/>
              </a:rPr>
              <a:t> table </a:t>
            </a:r>
            <a:r>
              <a:rPr lang="en-GB" sz="1050" dirty="0" smtClean="0">
                <a:solidFill>
                  <a:srgbClr val="339933"/>
                </a:solidFill>
                <a:latin typeface="Courier New"/>
              </a:rPr>
              <a:t>:</a:t>
            </a:r>
            <a:r>
              <a:rPr lang="en-GB" sz="1050" dirty="0" smtClean="0">
                <a:solidFill>
                  <a:srgbClr val="000000"/>
                </a:solidFill>
                <a:latin typeface="Courier New"/>
              </a:rPr>
              <a:t> </a:t>
            </a:r>
            <a:r>
              <a:rPr lang="en-GB" sz="1050" dirty="0" err="1" smtClean="0">
                <a:solidFill>
                  <a:srgbClr val="000000"/>
                </a:solidFill>
                <a:latin typeface="Courier New"/>
              </a:rPr>
              <a:t>publicTables</a:t>
            </a:r>
            <a:r>
              <a:rPr lang="en-GB" sz="1050" dirty="0" smtClean="0">
                <a:solidFill>
                  <a:srgbClr val="009900"/>
                </a:solidFill>
                <a:latin typeface="Courier New"/>
              </a:rPr>
              <a:t>)</a:t>
            </a:r>
            <a:endParaRPr lang="en-GB" sz="1050" dirty="0" smtClean="0">
              <a:solidFill>
                <a:srgbClr val="000000"/>
              </a:solidFill>
              <a:latin typeface="Courier New"/>
            </a:endParaRPr>
          </a:p>
          <a:p>
            <a:pPr marL="0" indent="0" fontAlgn="t">
              <a:buNone/>
            </a:pPr>
            <a:r>
              <a:rPr lang="en-GB" sz="1050" dirty="0" smtClean="0">
                <a:solidFill>
                  <a:srgbClr val="009900"/>
                </a:solidFill>
                <a:latin typeface="Courier New"/>
              </a:rPr>
              <a:t>{</a:t>
            </a:r>
            <a:endParaRPr lang="en-GB" sz="1050" dirty="0" smtClean="0">
              <a:solidFill>
                <a:srgbClr val="000000"/>
              </a:solidFill>
              <a:latin typeface="Courier New"/>
            </a:endParaRPr>
          </a:p>
          <a:p>
            <a:pPr marL="0" indent="0" fontAlgn="t">
              <a:buNone/>
            </a:pPr>
            <a:r>
              <a:rPr lang="en-GB" sz="1050" dirty="0" smtClean="0">
                <a:solidFill>
                  <a:srgbClr val="000000"/>
                </a:solidFill>
                <a:latin typeface="Courier New"/>
              </a:rPr>
              <a:t>    Rule </a:t>
            </a:r>
            <a:r>
              <a:rPr lang="en-GB" sz="1050" dirty="0" err="1" smtClean="0">
                <a:solidFill>
                  <a:srgbClr val="000000"/>
                </a:solidFill>
                <a:latin typeface="Courier New"/>
              </a:rPr>
              <a:t>rule</a:t>
            </a:r>
            <a:r>
              <a:rPr lang="en-GB" sz="1050" dirty="0" smtClean="0">
                <a:solidFill>
                  <a:srgbClr val="000000"/>
                </a:solidFill>
                <a:latin typeface="Courier New"/>
              </a:rPr>
              <a:t> </a:t>
            </a:r>
            <a:r>
              <a:rPr lang="en-GB" sz="1050" dirty="0" smtClean="0">
                <a:solidFill>
                  <a:srgbClr val="339933"/>
                </a:solidFill>
                <a:latin typeface="Courier New"/>
              </a:rPr>
              <a:t>=</a:t>
            </a:r>
            <a:r>
              <a:rPr lang="en-GB" sz="1050" dirty="0" smtClean="0">
                <a:solidFill>
                  <a:srgbClr val="000000"/>
                </a:solidFill>
                <a:latin typeface="Courier New"/>
              </a:rPr>
              <a:t> </a:t>
            </a:r>
            <a:r>
              <a:rPr lang="en-GB" sz="1050" b="1" dirty="0" smtClean="0">
                <a:solidFill>
                  <a:srgbClr val="000000"/>
                </a:solidFill>
                <a:latin typeface="Courier New"/>
              </a:rPr>
              <a:t>new</a:t>
            </a:r>
            <a:r>
              <a:rPr lang="en-GB" sz="1050" dirty="0" smtClean="0">
                <a:solidFill>
                  <a:srgbClr val="000000"/>
                </a:solidFill>
                <a:latin typeface="Courier New"/>
              </a:rPr>
              <a:t>  Rule</a:t>
            </a:r>
            <a:r>
              <a:rPr lang="en-GB" sz="1050" dirty="0" smtClean="0">
                <a:solidFill>
                  <a:srgbClr val="009900"/>
                </a:solidFill>
                <a:latin typeface="Courier New"/>
              </a:rPr>
              <a:t>()</a:t>
            </a:r>
            <a:r>
              <a:rPr lang="en-GB" sz="1050" dirty="0" smtClean="0">
                <a:solidFill>
                  <a:srgbClr val="339933"/>
                </a:solidFill>
                <a:latin typeface="Courier New"/>
              </a:rPr>
              <a:t>;</a:t>
            </a:r>
            <a:endParaRPr lang="en-GB" sz="1050" dirty="0" smtClean="0">
              <a:solidFill>
                <a:srgbClr val="000000"/>
              </a:solidFill>
              <a:latin typeface="Courier New"/>
            </a:endParaRPr>
          </a:p>
          <a:p>
            <a:pPr marL="0" indent="0" fontAlgn="t">
              <a:buNone/>
            </a:pPr>
            <a:r>
              <a:rPr lang="en-GB" sz="1050" dirty="0" smtClean="0">
                <a:solidFill>
                  <a:srgbClr val="000000"/>
                </a:solidFill>
                <a:latin typeface="Courier New"/>
              </a:rPr>
              <a:t>    </a:t>
            </a:r>
            <a:r>
              <a:rPr lang="en-GB" sz="1050" dirty="0" err="1" smtClean="0">
                <a:solidFill>
                  <a:srgbClr val="000000"/>
                </a:solidFill>
                <a:latin typeface="Courier New"/>
              </a:rPr>
              <a:t>rule.</a:t>
            </a:r>
            <a:r>
              <a:rPr lang="en-GB" sz="1050" dirty="0" err="1" smtClean="0">
                <a:solidFill>
                  <a:srgbClr val="006633"/>
                </a:solidFill>
                <a:latin typeface="Courier New"/>
              </a:rPr>
              <a:t>crudFlags</a:t>
            </a:r>
            <a:r>
              <a:rPr lang="en-GB" sz="1050" dirty="0" smtClean="0">
                <a:solidFill>
                  <a:srgbClr val="000000"/>
                </a:solidFill>
                <a:latin typeface="Courier New"/>
              </a:rPr>
              <a:t> </a:t>
            </a:r>
            <a:r>
              <a:rPr lang="en-GB" sz="1050" dirty="0" smtClean="0">
                <a:solidFill>
                  <a:srgbClr val="339933"/>
                </a:solidFill>
                <a:latin typeface="Courier New"/>
              </a:rPr>
              <a:t>=</a:t>
            </a:r>
            <a:r>
              <a:rPr lang="en-GB" sz="1050" dirty="0" smtClean="0">
                <a:solidFill>
                  <a:srgbClr val="000000"/>
                </a:solidFill>
                <a:latin typeface="Courier New"/>
              </a:rPr>
              <a:t> </a:t>
            </a:r>
            <a:r>
              <a:rPr lang="en-GB" sz="1050" dirty="0" smtClean="0">
                <a:solidFill>
                  <a:srgbClr val="0000FF"/>
                </a:solidFill>
                <a:latin typeface="Courier New"/>
              </a:rPr>
              <a:t>"R"</a:t>
            </a:r>
            <a:r>
              <a:rPr lang="en-GB" sz="1050" dirty="0" smtClean="0">
                <a:solidFill>
                  <a:srgbClr val="339933"/>
                </a:solidFill>
                <a:latin typeface="Courier New"/>
              </a:rPr>
              <a:t>;</a:t>
            </a:r>
            <a:endParaRPr lang="en-GB" sz="1050" dirty="0" smtClean="0">
              <a:solidFill>
                <a:srgbClr val="000000"/>
              </a:solidFill>
              <a:latin typeface="Courier New"/>
            </a:endParaRPr>
          </a:p>
          <a:p>
            <a:pPr marL="0" indent="0" fontAlgn="t">
              <a:buNone/>
            </a:pPr>
            <a:r>
              <a:rPr lang="en-GB" sz="1050" dirty="0" smtClean="0">
                <a:solidFill>
                  <a:srgbClr val="000000"/>
                </a:solidFill>
                <a:latin typeface="Courier New"/>
              </a:rPr>
              <a:t>    </a:t>
            </a:r>
            <a:r>
              <a:rPr lang="en-GB" sz="1050" dirty="0" err="1" smtClean="0">
                <a:solidFill>
                  <a:srgbClr val="000000"/>
                </a:solidFill>
                <a:latin typeface="Courier New"/>
              </a:rPr>
              <a:t>rule.</a:t>
            </a:r>
            <a:r>
              <a:rPr lang="en-GB" sz="1050" dirty="0" err="1" smtClean="0">
                <a:solidFill>
                  <a:srgbClr val="006633"/>
                </a:solidFill>
                <a:latin typeface="Courier New"/>
              </a:rPr>
              <a:t>what</a:t>
            </a:r>
            <a:r>
              <a:rPr lang="en-GB" sz="1050" dirty="0" smtClean="0">
                <a:solidFill>
                  <a:srgbClr val="000000"/>
                </a:solidFill>
                <a:latin typeface="Courier New"/>
              </a:rPr>
              <a:t> </a:t>
            </a:r>
            <a:r>
              <a:rPr lang="en-GB" sz="1050" dirty="0" smtClean="0">
                <a:solidFill>
                  <a:srgbClr val="339933"/>
                </a:solidFill>
                <a:latin typeface="Courier New"/>
              </a:rPr>
              <a:t>=</a:t>
            </a:r>
            <a:r>
              <a:rPr lang="en-GB" sz="1050" dirty="0" smtClean="0">
                <a:solidFill>
                  <a:srgbClr val="000000"/>
                </a:solidFill>
                <a:latin typeface="Courier New"/>
              </a:rPr>
              <a:t> table</a:t>
            </a:r>
            <a:r>
              <a:rPr lang="en-GB" sz="1050" dirty="0" smtClean="0">
                <a:solidFill>
                  <a:srgbClr val="339933"/>
                </a:solidFill>
                <a:latin typeface="Courier New"/>
              </a:rPr>
              <a:t>;</a:t>
            </a:r>
            <a:endParaRPr lang="en-GB" sz="1050" dirty="0" smtClean="0">
              <a:solidFill>
                <a:srgbClr val="000000"/>
              </a:solidFill>
              <a:latin typeface="Courier New"/>
            </a:endParaRPr>
          </a:p>
          <a:p>
            <a:pPr marL="0" indent="0" fontAlgn="t">
              <a:buNone/>
            </a:pPr>
            <a:r>
              <a:rPr lang="en-GB" sz="1050" dirty="0" smtClean="0">
                <a:solidFill>
                  <a:srgbClr val="000000"/>
                </a:solidFill>
                <a:latin typeface="Courier New"/>
              </a:rPr>
              <a:t>    </a:t>
            </a:r>
            <a:r>
              <a:rPr lang="en-GB" sz="1050" dirty="0" err="1" smtClean="0">
                <a:solidFill>
                  <a:srgbClr val="000000"/>
                </a:solidFill>
                <a:latin typeface="Courier New"/>
              </a:rPr>
              <a:t>rule.</a:t>
            </a:r>
            <a:r>
              <a:rPr lang="en-GB" sz="1050" dirty="0" err="1" smtClean="0">
                <a:solidFill>
                  <a:srgbClr val="006633"/>
                </a:solidFill>
                <a:latin typeface="Courier New"/>
              </a:rPr>
              <a:t>setGroup</a:t>
            </a:r>
            <a:r>
              <a:rPr lang="en-GB" sz="1050" dirty="0" smtClean="0">
                <a:solidFill>
                  <a:srgbClr val="009900"/>
                </a:solidFill>
                <a:latin typeface="Courier New"/>
              </a:rPr>
              <a:t>(</a:t>
            </a:r>
            <a:r>
              <a:rPr lang="en-GB" sz="1050" b="1" dirty="0" smtClean="0">
                <a:solidFill>
                  <a:srgbClr val="000066"/>
                </a:solidFill>
                <a:latin typeface="Courier New"/>
              </a:rPr>
              <a:t>null</a:t>
            </a:r>
            <a:r>
              <a:rPr lang="en-GB" sz="1050" dirty="0" smtClean="0">
                <a:solidFill>
                  <a:srgbClr val="009900"/>
                </a:solidFill>
                <a:latin typeface="Courier New"/>
              </a:rPr>
              <a:t>)</a:t>
            </a:r>
            <a:r>
              <a:rPr lang="en-GB" sz="1050" dirty="0" smtClean="0">
                <a:solidFill>
                  <a:srgbClr val="339933"/>
                </a:solidFill>
                <a:latin typeface="Courier New"/>
              </a:rPr>
              <a:t>;</a:t>
            </a:r>
            <a:endParaRPr lang="en-GB" sz="1050" dirty="0" smtClean="0">
              <a:solidFill>
                <a:srgbClr val="000000"/>
              </a:solidFill>
              <a:latin typeface="Courier New"/>
            </a:endParaRPr>
          </a:p>
          <a:p>
            <a:pPr marL="0" indent="0" fontAlgn="t">
              <a:buNone/>
            </a:pPr>
            <a:r>
              <a:rPr lang="en-GB" sz="1050" dirty="0" smtClean="0">
                <a:solidFill>
                  <a:srgbClr val="000000"/>
                </a:solidFill>
                <a:latin typeface="Courier New"/>
              </a:rPr>
              <a:t>    </a:t>
            </a:r>
            <a:r>
              <a:rPr lang="en-GB" sz="1050" dirty="0" err="1" smtClean="0">
                <a:solidFill>
                  <a:srgbClr val="000000"/>
                </a:solidFill>
                <a:latin typeface="Courier New"/>
              </a:rPr>
              <a:t>port.</a:t>
            </a:r>
            <a:r>
              <a:rPr lang="en-GB" sz="1050" dirty="0" err="1" smtClean="0">
                <a:solidFill>
                  <a:srgbClr val="006633"/>
                </a:solidFill>
                <a:latin typeface="Courier New"/>
              </a:rPr>
              <a:t>create</a:t>
            </a:r>
            <a:r>
              <a:rPr lang="en-GB" sz="1050" dirty="0" smtClean="0">
                <a:solidFill>
                  <a:srgbClr val="009900"/>
                </a:solidFill>
                <a:latin typeface="Courier New"/>
              </a:rPr>
              <a:t>(</a:t>
            </a:r>
            <a:r>
              <a:rPr lang="en-GB" sz="1050" dirty="0" err="1" smtClean="0">
                <a:solidFill>
                  <a:srgbClr val="000000"/>
                </a:solidFill>
                <a:latin typeface="Courier New"/>
              </a:rPr>
              <a:t>sessionId</a:t>
            </a:r>
            <a:r>
              <a:rPr lang="en-GB" sz="1050" dirty="0" smtClean="0">
                <a:solidFill>
                  <a:srgbClr val="000000"/>
                </a:solidFill>
                <a:latin typeface="Courier New"/>
              </a:rPr>
              <a:t>, rule</a:t>
            </a:r>
            <a:r>
              <a:rPr lang="en-GB" sz="1050" dirty="0" smtClean="0">
                <a:solidFill>
                  <a:srgbClr val="009900"/>
                </a:solidFill>
                <a:latin typeface="Courier New"/>
              </a:rPr>
              <a:t>)</a:t>
            </a:r>
            <a:r>
              <a:rPr lang="en-GB" sz="1050" dirty="0" smtClean="0">
                <a:solidFill>
                  <a:srgbClr val="339933"/>
                </a:solidFill>
                <a:latin typeface="Courier New"/>
              </a:rPr>
              <a:t>;</a:t>
            </a:r>
            <a:endParaRPr lang="en-GB" sz="1050" dirty="0" smtClean="0">
              <a:solidFill>
                <a:srgbClr val="000000"/>
              </a:solidFill>
              <a:latin typeface="Courier New"/>
            </a:endParaRPr>
          </a:p>
          <a:p>
            <a:pPr marL="0" indent="0" fontAlgn="t">
              <a:buNone/>
            </a:pPr>
            <a:r>
              <a:rPr lang="en-GB" sz="1050" dirty="0" smtClean="0">
                <a:solidFill>
                  <a:srgbClr val="009900"/>
                </a:solidFill>
                <a:latin typeface="Courier New"/>
              </a:rPr>
              <a:t>}</a:t>
            </a:r>
            <a:endParaRPr lang="en-GB" sz="1050" dirty="0" smtClean="0">
              <a:solidFill>
                <a:srgbClr val="000000"/>
              </a:solidFill>
              <a:latin typeface="Courier New"/>
            </a:endParaRPr>
          </a:p>
          <a:p>
            <a:pPr marL="0" indent="0">
              <a:buNone/>
            </a:pPr>
            <a:endParaRPr lang="en-GB" sz="1050" dirty="0"/>
          </a:p>
        </p:txBody>
      </p:sp>
    </p:spTree>
    <p:extLst>
      <p:ext uri="{BB962C8B-B14F-4D97-AF65-F5344CB8AC3E}">
        <p14:creationId xmlns:p14="http://schemas.microsoft.com/office/powerpoint/2010/main" val="35050068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Facility Admin Access</a:t>
            </a:r>
            <a:endParaRPr lang="en-GB" dirty="0"/>
          </a:p>
        </p:txBody>
      </p:sp>
      <p:sp>
        <p:nvSpPr>
          <p:cNvPr id="3" name="Content Placeholder 2"/>
          <p:cNvSpPr>
            <a:spLocks noGrp="1"/>
          </p:cNvSpPr>
          <p:nvPr>
            <p:ph idx="1"/>
          </p:nvPr>
        </p:nvSpPr>
        <p:spPr>
          <a:xfrm>
            <a:off x="323528" y="1557338"/>
            <a:ext cx="8568952" cy="3800488"/>
          </a:xfrm>
        </p:spPr>
        <p:txBody>
          <a:bodyPr/>
          <a:lstStyle/>
          <a:p>
            <a:pPr marL="0" indent="0" fontAlgn="t">
              <a:buNone/>
            </a:pPr>
            <a:r>
              <a:rPr lang="en-GB" sz="1100" dirty="0">
                <a:solidFill>
                  <a:srgbClr val="003399"/>
                </a:solidFill>
                <a:latin typeface="Courier New"/>
                <a:hlinkClick r:id="rId2"/>
              </a:rPr>
              <a:t>Group</a:t>
            </a:r>
            <a:r>
              <a:rPr lang="en-GB" sz="1100" dirty="0">
                <a:solidFill>
                  <a:srgbClr val="000000"/>
                </a:solidFill>
                <a:latin typeface="Courier New"/>
              </a:rPr>
              <a:t> </a:t>
            </a:r>
            <a:r>
              <a:rPr lang="en-GB" sz="1100" dirty="0" err="1">
                <a:solidFill>
                  <a:srgbClr val="000000"/>
                </a:solidFill>
                <a:latin typeface="Courier New"/>
              </a:rPr>
              <a:t>facilityAdmins</a:t>
            </a:r>
            <a:r>
              <a:rPr lang="en-GB" sz="1100" dirty="0">
                <a:solidFill>
                  <a:srgbClr val="000000"/>
                </a:solidFill>
                <a:latin typeface="Courier New"/>
              </a:rPr>
              <a:t> </a:t>
            </a:r>
            <a:r>
              <a:rPr lang="en-GB" sz="1100" dirty="0">
                <a:solidFill>
                  <a:srgbClr val="339933"/>
                </a:solidFill>
                <a:latin typeface="Courier New"/>
              </a:rPr>
              <a:t>=</a:t>
            </a:r>
            <a:r>
              <a:rPr lang="en-GB" sz="1100" dirty="0">
                <a:solidFill>
                  <a:srgbClr val="000000"/>
                </a:solidFill>
                <a:latin typeface="Courier New"/>
              </a:rPr>
              <a:t> </a:t>
            </a:r>
            <a:r>
              <a:rPr lang="en-GB" sz="1100" dirty="0">
                <a:solidFill>
                  <a:srgbClr val="009900"/>
                </a:solidFill>
                <a:latin typeface="Courier New"/>
              </a:rPr>
              <a:t>(</a:t>
            </a:r>
            <a:r>
              <a:rPr lang="en-GB" sz="1100" dirty="0">
                <a:solidFill>
                  <a:srgbClr val="003399"/>
                </a:solidFill>
                <a:latin typeface="Courier New"/>
                <a:hlinkClick r:id="rId2"/>
              </a:rPr>
              <a:t>Group</a:t>
            </a:r>
            <a:r>
              <a:rPr lang="en-GB" sz="1100" dirty="0">
                <a:solidFill>
                  <a:srgbClr val="009900"/>
                </a:solidFill>
                <a:latin typeface="Courier New"/>
              </a:rPr>
              <a:t>)</a:t>
            </a:r>
            <a:r>
              <a:rPr lang="en-GB" sz="1100" dirty="0" err="1">
                <a:solidFill>
                  <a:srgbClr val="000000"/>
                </a:solidFill>
                <a:latin typeface="Courier New"/>
              </a:rPr>
              <a:t>port.</a:t>
            </a:r>
            <a:r>
              <a:rPr lang="en-GB" sz="1100" dirty="0" err="1">
                <a:solidFill>
                  <a:srgbClr val="006633"/>
                </a:solidFill>
                <a:latin typeface="Courier New"/>
              </a:rPr>
              <a:t>search</a:t>
            </a:r>
            <a:r>
              <a:rPr lang="en-GB" sz="1100" dirty="0">
                <a:solidFill>
                  <a:srgbClr val="009900"/>
                </a:solidFill>
                <a:latin typeface="Courier New"/>
              </a:rPr>
              <a:t>(</a:t>
            </a:r>
            <a:r>
              <a:rPr lang="en-GB" sz="1100" dirty="0" err="1">
                <a:solidFill>
                  <a:srgbClr val="000000"/>
                </a:solidFill>
                <a:latin typeface="Courier New"/>
              </a:rPr>
              <a:t>sessionId</a:t>
            </a:r>
            <a:r>
              <a:rPr lang="en-GB" sz="1100" dirty="0">
                <a:solidFill>
                  <a:srgbClr val="000000"/>
                </a:solidFill>
                <a:latin typeface="Courier New"/>
              </a:rPr>
              <a:t>, </a:t>
            </a:r>
            <a:r>
              <a:rPr lang="en-GB" sz="1100" dirty="0">
                <a:solidFill>
                  <a:srgbClr val="0000FF"/>
                </a:solidFill>
                <a:latin typeface="Courier New"/>
              </a:rPr>
              <a:t>"Group[name='</a:t>
            </a:r>
            <a:r>
              <a:rPr lang="en-GB" sz="1100" dirty="0" err="1">
                <a:solidFill>
                  <a:srgbClr val="0000FF"/>
                </a:solidFill>
                <a:latin typeface="Courier New"/>
              </a:rPr>
              <a:t>FacilityAdmins</a:t>
            </a:r>
            <a:r>
              <a:rPr lang="en-GB" sz="1100" dirty="0">
                <a:solidFill>
                  <a:srgbClr val="0000FF"/>
                </a:solidFill>
                <a:latin typeface="Courier New"/>
              </a:rPr>
              <a:t>']"</a:t>
            </a:r>
            <a:r>
              <a:rPr lang="en-GB" sz="1100" dirty="0">
                <a:solidFill>
                  <a:srgbClr val="000000"/>
                </a:solidFill>
                <a:latin typeface="Courier New"/>
              </a:rPr>
              <a:t> </a:t>
            </a:r>
            <a:r>
              <a:rPr lang="en-GB" sz="1100" dirty="0">
                <a:solidFill>
                  <a:srgbClr val="009900"/>
                </a:solidFill>
                <a:latin typeface="Courier New"/>
              </a:rPr>
              <a:t>)</a:t>
            </a:r>
            <a:r>
              <a:rPr lang="en-GB" sz="1100" dirty="0">
                <a:solidFill>
                  <a:srgbClr val="000000"/>
                </a:solidFill>
                <a:latin typeface="Courier New"/>
              </a:rPr>
              <a:t>.</a:t>
            </a:r>
            <a:r>
              <a:rPr lang="en-GB" sz="1100" dirty="0">
                <a:solidFill>
                  <a:srgbClr val="006633"/>
                </a:solidFill>
                <a:latin typeface="Courier New"/>
              </a:rPr>
              <a:t>get</a:t>
            </a:r>
            <a:r>
              <a:rPr lang="en-GB" sz="1100" dirty="0">
                <a:solidFill>
                  <a:srgbClr val="009900"/>
                </a:solidFill>
                <a:latin typeface="Courier New"/>
              </a:rPr>
              <a:t>(</a:t>
            </a:r>
            <a:r>
              <a:rPr lang="en-GB" sz="1100" dirty="0">
                <a:solidFill>
                  <a:srgbClr val="CC66CC"/>
                </a:solidFill>
                <a:latin typeface="Courier New"/>
              </a:rPr>
              <a:t>0</a:t>
            </a:r>
            <a:r>
              <a:rPr lang="en-GB" sz="1100" dirty="0">
                <a:solidFill>
                  <a:srgbClr val="009900"/>
                </a:solidFill>
                <a:latin typeface="Courier New"/>
              </a:rPr>
              <a:t>)</a:t>
            </a:r>
            <a:r>
              <a:rPr lang="en-GB" sz="1100" dirty="0">
                <a:solidFill>
                  <a:srgbClr val="339933"/>
                </a:solidFill>
                <a:latin typeface="Courier New"/>
              </a:rPr>
              <a:t>;</a:t>
            </a:r>
            <a:endParaRPr lang="en-GB" sz="1100" dirty="0">
              <a:solidFill>
                <a:srgbClr val="000000"/>
              </a:solidFill>
              <a:latin typeface="Courier New"/>
            </a:endParaRPr>
          </a:p>
          <a:p>
            <a:pPr marL="0" indent="0" fontAlgn="t">
              <a:buNone/>
            </a:pPr>
            <a:endParaRPr lang="en-GB" sz="1100" dirty="0" smtClean="0">
              <a:solidFill>
                <a:srgbClr val="000000"/>
              </a:solidFill>
              <a:latin typeface="Courier New"/>
            </a:endParaRPr>
          </a:p>
          <a:p>
            <a:pPr marL="0" indent="0" fontAlgn="t">
              <a:buNone/>
            </a:pPr>
            <a:r>
              <a:rPr lang="en-GB" sz="1100" dirty="0" smtClean="0">
                <a:solidFill>
                  <a:srgbClr val="000000"/>
                </a:solidFill>
                <a:latin typeface="Courier New"/>
              </a:rPr>
              <a:t>List</a:t>
            </a:r>
            <a:r>
              <a:rPr lang="en-GB" sz="1100" dirty="0" smtClean="0">
                <a:solidFill>
                  <a:srgbClr val="339933"/>
                </a:solidFill>
                <a:latin typeface="Courier New"/>
              </a:rPr>
              <a:t>&lt;</a:t>
            </a:r>
            <a:r>
              <a:rPr lang="en-GB" sz="1100" dirty="0" smtClean="0">
                <a:solidFill>
                  <a:srgbClr val="000000"/>
                </a:solidFill>
                <a:latin typeface="Courier New"/>
              </a:rPr>
              <a:t>String</a:t>
            </a:r>
            <a:r>
              <a:rPr lang="en-GB" sz="1100" dirty="0">
                <a:solidFill>
                  <a:srgbClr val="339933"/>
                </a:solidFill>
                <a:latin typeface="Courier New"/>
              </a:rPr>
              <a:t>&gt;</a:t>
            </a:r>
            <a:r>
              <a:rPr lang="en-GB" sz="1100" dirty="0">
                <a:solidFill>
                  <a:srgbClr val="000000"/>
                </a:solidFill>
                <a:latin typeface="Courier New"/>
              </a:rPr>
              <a:t> </a:t>
            </a:r>
            <a:r>
              <a:rPr lang="en-GB" sz="1100" dirty="0" err="1">
                <a:solidFill>
                  <a:srgbClr val="000000"/>
                </a:solidFill>
                <a:latin typeface="Courier New"/>
              </a:rPr>
              <a:t>adminTables</a:t>
            </a:r>
            <a:r>
              <a:rPr lang="en-GB" sz="1100" dirty="0">
                <a:solidFill>
                  <a:srgbClr val="000000"/>
                </a:solidFill>
                <a:latin typeface="Courier New"/>
              </a:rPr>
              <a:t> </a:t>
            </a:r>
            <a:r>
              <a:rPr lang="en-GB" sz="1100" dirty="0">
                <a:solidFill>
                  <a:srgbClr val="339933"/>
                </a:solidFill>
                <a:latin typeface="Courier New"/>
              </a:rPr>
              <a:t>=</a:t>
            </a:r>
            <a:r>
              <a:rPr lang="en-GB" sz="1100" dirty="0">
                <a:solidFill>
                  <a:srgbClr val="000000"/>
                </a:solidFill>
                <a:latin typeface="Courier New"/>
              </a:rPr>
              <a:t> </a:t>
            </a:r>
            <a:r>
              <a:rPr lang="en-GB" sz="1100" b="1" dirty="0">
                <a:solidFill>
                  <a:srgbClr val="000000"/>
                </a:solidFill>
                <a:latin typeface="Courier New"/>
              </a:rPr>
              <a:t>new</a:t>
            </a:r>
            <a:r>
              <a:rPr lang="en-GB" sz="1100" dirty="0">
                <a:solidFill>
                  <a:srgbClr val="000000"/>
                </a:solidFill>
                <a:latin typeface="Courier New"/>
              </a:rPr>
              <a:t> </a:t>
            </a:r>
            <a:r>
              <a:rPr lang="en-GB" sz="1100" dirty="0" err="1">
                <a:solidFill>
                  <a:srgbClr val="000000"/>
                </a:solidFill>
                <a:latin typeface="Courier New"/>
              </a:rPr>
              <a:t>ArrayList</a:t>
            </a:r>
            <a:r>
              <a:rPr lang="en-GB" sz="1100" dirty="0">
                <a:solidFill>
                  <a:srgbClr val="339933"/>
                </a:solidFill>
                <a:latin typeface="Courier New"/>
              </a:rPr>
              <a:t>&lt;</a:t>
            </a:r>
            <a:r>
              <a:rPr lang="en-GB" sz="1100" dirty="0">
                <a:solidFill>
                  <a:srgbClr val="000000"/>
                </a:solidFill>
                <a:latin typeface="Courier New"/>
              </a:rPr>
              <a:t>String</a:t>
            </a:r>
            <a:r>
              <a:rPr lang="en-GB" sz="1100" dirty="0">
                <a:solidFill>
                  <a:srgbClr val="339933"/>
                </a:solidFill>
                <a:latin typeface="Courier New"/>
              </a:rPr>
              <a:t>&gt;</a:t>
            </a:r>
            <a:r>
              <a:rPr lang="en-GB" sz="1100" dirty="0">
                <a:solidFill>
                  <a:srgbClr val="009900"/>
                </a:solidFill>
                <a:latin typeface="Courier New"/>
              </a:rPr>
              <a:t>()</a:t>
            </a:r>
            <a:r>
              <a:rPr lang="en-GB" sz="1100" dirty="0">
                <a:solidFill>
                  <a:srgbClr val="339933"/>
                </a:solidFill>
                <a:latin typeface="Courier New"/>
              </a:rPr>
              <a:t>;</a:t>
            </a:r>
            <a:endParaRPr lang="en-GB" sz="1100" dirty="0">
              <a:solidFill>
                <a:srgbClr val="000000"/>
              </a:solidFill>
              <a:latin typeface="Courier New"/>
            </a:endParaRPr>
          </a:p>
          <a:p>
            <a:pPr marL="0" indent="0" fontAlgn="t">
              <a:buNone/>
            </a:pPr>
            <a:r>
              <a:rPr lang="en-GB" sz="1100" dirty="0" err="1">
                <a:solidFill>
                  <a:srgbClr val="000000"/>
                </a:solidFill>
                <a:latin typeface="Courier New"/>
              </a:rPr>
              <a:t>adminTables.</a:t>
            </a:r>
            <a:r>
              <a:rPr lang="en-GB" sz="1100" dirty="0" err="1">
                <a:solidFill>
                  <a:srgbClr val="006633"/>
                </a:solidFill>
                <a:latin typeface="Courier New"/>
              </a:rPr>
              <a:t>add</a:t>
            </a:r>
            <a:r>
              <a:rPr lang="en-GB" sz="1100" dirty="0">
                <a:solidFill>
                  <a:srgbClr val="009900"/>
                </a:solidFill>
                <a:latin typeface="Courier New"/>
              </a:rPr>
              <a:t>(</a:t>
            </a:r>
            <a:r>
              <a:rPr lang="en-GB" sz="1100" dirty="0">
                <a:solidFill>
                  <a:srgbClr val="0000FF"/>
                </a:solidFill>
                <a:latin typeface="Courier New"/>
              </a:rPr>
              <a:t>"Application"</a:t>
            </a:r>
            <a:r>
              <a:rPr lang="en-GB" sz="1100" dirty="0">
                <a:solidFill>
                  <a:srgbClr val="009900"/>
                </a:solidFill>
                <a:latin typeface="Courier New"/>
              </a:rPr>
              <a:t>)</a:t>
            </a:r>
            <a:r>
              <a:rPr lang="en-GB" sz="1100" dirty="0">
                <a:solidFill>
                  <a:srgbClr val="339933"/>
                </a:solidFill>
                <a:latin typeface="Courier New"/>
              </a:rPr>
              <a:t>;</a:t>
            </a:r>
            <a:endParaRPr lang="en-GB" sz="1100" dirty="0">
              <a:solidFill>
                <a:srgbClr val="000000"/>
              </a:solidFill>
              <a:latin typeface="Courier New"/>
            </a:endParaRPr>
          </a:p>
          <a:p>
            <a:pPr marL="0" indent="0" fontAlgn="t">
              <a:buNone/>
            </a:pPr>
            <a:r>
              <a:rPr lang="en-GB" sz="1100" dirty="0" err="1">
                <a:solidFill>
                  <a:srgbClr val="000000"/>
                </a:solidFill>
                <a:latin typeface="Courier New"/>
              </a:rPr>
              <a:t>adminTables.</a:t>
            </a:r>
            <a:r>
              <a:rPr lang="en-GB" sz="1100" dirty="0" err="1">
                <a:solidFill>
                  <a:srgbClr val="006633"/>
                </a:solidFill>
                <a:latin typeface="Courier New"/>
              </a:rPr>
              <a:t>add</a:t>
            </a:r>
            <a:r>
              <a:rPr lang="en-GB" sz="1100" dirty="0">
                <a:solidFill>
                  <a:srgbClr val="009900"/>
                </a:solidFill>
                <a:latin typeface="Courier New"/>
              </a:rPr>
              <a:t>(</a:t>
            </a:r>
            <a:r>
              <a:rPr lang="en-GB" sz="1100" dirty="0">
                <a:solidFill>
                  <a:srgbClr val="0000FF"/>
                </a:solidFill>
                <a:latin typeface="Courier New"/>
              </a:rPr>
              <a:t>"</a:t>
            </a:r>
            <a:r>
              <a:rPr lang="en-GB" sz="1100" dirty="0" err="1">
                <a:solidFill>
                  <a:srgbClr val="0000FF"/>
                </a:solidFill>
                <a:latin typeface="Courier New"/>
              </a:rPr>
              <a:t>Datafile</a:t>
            </a:r>
            <a:r>
              <a:rPr lang="en-GB" sz="1100" dirty="0" smtClean="0">
                <a:solidFill>
                  <a:srgbClr val="0000FF"/>
                </a:solidFill>
                <a:latin typeface="Courier New"/>
              </a:rPr>
              <a:t>"</a:t>
            </a:r>
            <a:r>
              <a:rPr lang="en-GB" sz="1100" dirty="0" smtClean="0">
                <a:solidFill>
                  <a:srgbClr val="009900"/>
                </a:solidFill>
                <a:latin typeface="Courier New"/>
              </a:rPr>
              <a:t>)</a:t>
            </a:r>
            <a:r>
              <a:rPr lang="en-GB" sz="1100" dirty="0" smtClean="0">
                <a:solidFill>
                  <a:srgbClr val="339933"/>
                </a:solidFill>
                <a:latin typeface="Courier New"/>
              </a:rPr>
              <a:t>;</a:t>
            </a:r>
          </a:p>
          <a:p>
            <a:pPr marL="0" indent="0" fontAlgn="t">
              <a:buNone/>
            </a:pPr>
            <a:r>
              <a:rPr lang="en-GB" sz="1100" dirty="0" smtClean="0">
                <a:solidFill>
                  <a:srgbClr val="339933"/>
                </a:solidFill>
                <a:latin typeface="Courier New"/>
              </a:rPr>
              <a:t>...</a:t>
            </a:r>
          </a:p>
          <a:p>
            <a:pPr marL="0" indent="0" fontAlgn="t">
              <a:buNone/>
            </a:pPr>
            <a:r>
              <a:rPr lang="en-GB" sz="1100" dirty="0" smtClean="0">
                <a:solidFill>
                  <a:srgbClr val="339933"/>
                </a:solidFill>
                <a:latin typeface="Courier New"/>
              </a:rPr>
              <a:t>...</a:t>
            </a:r>
            <a:endParaRPr lang="en-GB" sz="1100" dirty="0">
              <a:solidFill>
                <a:srgbClr val="000000"/>
              </a:solidFill>
              <a:latin typeface="Courier New"/>
            </a:endParaRPr>
          </a:p>
          <a:p>
            <a:pPr marL="0" indent="0" fontAlgn="t">
              <a:buNone/>
            </a:pPr>
            <a:r>
              <a:rPr lang="en-GB" sz="1100" dirty="0" err="1">
                <a:solidFill>
                  <a:srgbClr val="000000"/>
                </a:solidFill>
                <a:latin typeface="Courier New"/>
              </a:rPr>
              <a:t>adminTables.</a:t>
            </a:r>
            <a:r>
              <a:rPr lang="en-GB" sz="1100" dirty="0" err="1">
                <a:solidFill>
                  <a:srgbClr val="006633"/>
                </a:solidFill>
                <a:latin typeface="Courier New"/>
              </a:rPr>
              <a:t>add</a:t>
            </a:r>
            <a:r>
              <a:rPr lang="en-GB" sz="1100" dirty="0">
                <a:solidFill>
                  <a:srgbClr val="009900"/>
                </a:solidFill>
                <a:latin typeface="Courier New"/>
              </a:rPr>
              <a:t>(</a:t>
            </a:r>
            <a:r>
              <a:rPr lang="en-GB" sz="1100" dirty="0">
                <a:solidFill>
                  <a:srgbClr val="0000FF"/>
                </a:solidFill>
                <a:latin typeface="Courier New"/>
              </a:rPr>
              <a:t>"</a:t>
            </a:r>
            <a:r>
              <a:rPr lang="en-GB" sz="1100" dirty="0" err="1">
                <a:solidFill>
                  <a:srgbClr val="0000FF"/>
                </a:solidFill>
                <a:latin typeface="Courier New"/>
              </a:rPr>
              <a:t>DatafileFormat</a:t>
            </a:r>
            <a:r>
              <a:rPr lang="en-GB" sz="1100" dirty="0">
                <a:solidFill>
                  <a:srgbClr val="0000FF"/>
                </a:solidFill>
                <a:latin typeface="Courier New"/>
              </a:rPr>
              <a:t>"</a:t>
            </a:r>
            <a:r>
              <a:rPr lang="en-GB" sz="1100" dirty="0">
                <a:solidFill>
                  <a:srgbClr val="009900"/>
                </a:solidFill>
                <a:latin typeface="Courier New"/>
              </a:rPr>
              <a:t>)</a:t>
            </a:r>
            <a:r>
              <a:rPr lang="en-GB" sz="1100" dirty="0">
                <a:solidFill>
                  <a:srgbClr val="339933"/>
                </a:solidFill>
                <a:latin typeface="Courier New"/>
              </a:rPr>
              <a:t>;</a:t>
            </a:r>
            <a:endParaRPr lang="en-GB" sz="1100" dirty="0">
              <a:solidFill>
                <a:srgbClr val="000000"/>
              </a:solidFill>
              <a:latin typeface="Courier New"/>
            </a:endParaRPr>
          </a:p>
          <a:p>
            <a:pPr marL="0" indent="0" fontAlgn="t">
              <a:buNone/>
            </a:pPr>
            <a:r>
              <a:rPr lang="en-GB" sz="1100" dirty="0" err="1" smtClean="0">
                <a:solidFill>
                  <a:srgbClr val="000000"/>
                </a:solidFill>
                <a:latin typeface="Courier New"/>
              </a:rPr>
              <a:t>adminTables.</a:t>
            </a:r>
            <a:r>
              <a:rPr lang="en-GB" sz="1100" dirty="0" err="1" smtClean="0">
                <a:solidFill>
                  <a:srgbClr val="006633"/>
                </a:solidFill>
                <a:latin typeface="Courier New"/>
              </a:rPr>
              <a:t>add</a:t>
            </a:r>
            <a:r>
              <a:rPr lang="en-GB" sz="1100" dirty="0">
                <a:solidFill>
                  <a:srgbClr val="009900"/>
                </a:solidFill>
                <a:latin typeface="Courier New"/>
              </a:rPr>
              <a:t>(</a:t>
            </a:r>
            <a:r>
              <a:rPr lang="en-GB" sz="1100" dirty="0">
                <a:solidFill>
                  <a:srgbClr val="0000FF"/>
                </a:solidFill>
                <a:latin typeface="Courier New"/>
              </a:rPr>
              <a:t>"User"</a:t>
            </a:r>
            <a:r>
              <a:rPr lang="en-GB" sz="1100" dirty="0">
                <a:solidFill>
                  <a:srgbClr val="009900"/>
                </a:solidFill>
                <a:latin typeface="Courier New"/>
              </a:rPr>
              <a:t>)</a:t>
            </a:r>
            <a:r>
              <a:rPr lang="en-GB" sz="1100" dirty="0">
                <a:solidFill>
                  <a:srgbClr val="339933"/>
                </a:solidFill>
                <a:latin typeface="Courier New"/>
              </a:rPr>
              <a:t>;</a:t>
            </a:r>
            <a:endParaRPr lang="en-GB" sz="1100" dirty="0">
              <a:solidFill>
                <a:srgbClr val="000000"/>
              </a:solidFill>
              <a:latin typeface="Courier New"/>
            </a:endParaRPr>
          </a:p>
          <a:p>
            <a:pPr marL="0" indent="0" fontAlgn="t">
              <a:buNone/>
            </a:pPr>
            <a:r>
              <a:rPr lang="en-GB" sz="1100" dirty="0" err="1">
                <a:solidFill>
                  <a:srgbClr val="000000"/>
                </a:solidFill>
                <a:latin typeface="Courier New"/>
              </a:rPr>
              <a:t>adminTables.</a:t>
            </a:r>
            <a:r>
              <a:rPr lang="en-GB" sz="1100" dirty="0" err="1">
                <a:solidFill>
                  <a:srgbClr val="006633"/>
                </a:solidFill>
                <a:latin typeface="Courier New"/>
              </a:rPr>
              <a:t>add</a:t>
            </a:r>
            <a:r>
              <a:rPr lang="en-GB" sz="1100" dirty="0">
                <a:solidFill>
                  <a:srgbClr val="009900"/>
                </a:solidFill>
                <a:latin typeface="Courier New"/>
              </a:rPr>
              <a:t>(</a:t>
            </a:r>
            <a:r>
              <a:rPr lang="en-GB" sz="1100" dirty="0">
                <a:solidFill>
                  <a:srgbClr val="0000FF"/>
                </a:solidFill>
                <a:latin typeface="Courier New"/>
              </a:rPr>
              <a:t>"</a:t>
            </a:r>
            <a:r>
              <a:rPr lang="en-GB" sz="1100" dirty="0" err="1">
                <a:solidFill>
                  <a:srgbClr val="0000FF"/>
                </a:solidFill>
                <a:latin typeface="Courier New"/>
              </a:rPr>
              <a:t>UserGroup</a:t>
            </a:r>
            <a:r>
              <a:rPr lang="en-GB" sz="1100" dirty="0">
                <a:solidFill>
                  <a:srgbClr val="0000FF"/>
                </a:solidFill>
                <a:latin typeface="Courier New"/>
              </a:rPr>
              <a:t>"</a:t>
            </a:r>
            <a:r>
              <a:rPr lang="en-GB" sz="1100" dirty="0">
                <a:solidFill>
                  <a:srgbClr val="009900"/>
                </a:solidFill>
                <a:latin typeface="Courier New"/>
              </a:rPr>
              <a:t>)</a:t>
            </a:r>
            <a:r>
              <a:rPr lang="en-GB" sz="1100" dirty="0">
                <a:solidFill>
                  <a:srgbClr val="339933"/>
                </a:solidFill>
                <a:latin typeface="Courier New"/>
              </a:rPr>
              <a:t>;</a:t>
            </a:r>
            <a:endParaRPr lang="en-GB" sz="1100" dirty="0">
              <a:solidFill>
                <a:srgbClr val="000000"/>
              </a:solidFill>
              <a:latin typeface="Courier New"/>
            </a:endParaRPr>
          </a:p>
          <a:p>
            <a:pPr marL="0" indent="0" fontAlgn="t">
              <a:buNone/>
            </a:pPr>
            <a:r>
              <a:rPr lang="en-GB" sz="1100" dirty="0">
                <a:solidFill>
                  <a:srgbClr val="000000"/>
                </a:solidFill>
                <a:latin typeface="Courier New"/>
              </a:rPr>
              <a:t> </a:t>
            </a:r>
          </a:p>
          <a:p>
            <a:pPr marL="0" indent="0" fontAlgn="t">
              <a:buNone/>
            </a:pPr>
            <a:r>
              <a:rPr lang="en-GB" sz="1100" b="1" dirty="0">
                <a:solidFill>
                  <a:srgbClr val="000000"/>
                </a:solidFill>
                <a:latin typeface="Courier New"/>
              </a:rPr>
              <a:t>for</a:t>
            </a:r>
            <a:r>
              <a:rPr lang="en-GB" sz="1100" dirty="0">
                <a:solidFill>
                  <a:srgbClr val="009900"/>
                </a:solidFill>
                <a:latin typeface="Courier New"/>
              </a:rPr>
              <a:t>(</a:t>
            </a:r>
            <a:r>
              <a:rPr lang="en-GB" sz="1100" dirty="0">
                <a:solidFill>
                  <a:srgbClr val="003399"/>
                </a:solidFill>
                <a:latin typeface="Courier New"/>
                <a:hlinkClick r:id="rId3"/>
              </a:rPr>
              <a:t>String</a:t>
            </a:r>
            <a:r>
              <a:rPr lang="en-GB" sz="1100" dirty="0">
                <a:solidFill>
                  <a:srgbClr val="000000"/>
                </a:solidFill>
                <a:latin typeface="Courier New"/>
              </a:rPr>
              <a:t> table </a:t>
            </a:r>
            <a:r>
              <a:rPr lang="en-GB" sz="1100" dirty="0">
                <a:solidFill>
                  <a:srgbClr val="339933"/>
                </a:solidFill>
                <a:latin typeface="Courier New"/>
              </a:rPr>
              <a:t>:</a:t>
            </a:r>
            <a:r>
              <a:rPr lang="en-GB" sz="1100" dirty="0">
                <a:solidFill>
                  <a:srgbClr val="000000"/>
                </a:solidFill>
                <a:latin typeface="Courier New"/>
              </a:rPr>
              <a:t> </a:t>
            </a:r>
            <a:r>
              <a:rPr lang="en-GB" sz="1100" dirty="0" err="1">
                <a:solidFill>
                  <a:srgbClr val="000000"/>
                </a:solidFill>
                <a:latin typeface="Courier New"/>
              </a:rPr>
              <a:t>adminTables</a:t>
            </a:r>
            <a:r>
              <a:rPr lang="en-GB" sz="1100" dirty="0">
                <a:solidFill>
                  <a:srgbClr val="009900"/>
                </a:solidFill>
                <a:latin typeface="Courier New"/>
              </a:rPr>
              <a:t>)</a:t>
            </a:r>
            <a:endParaRPr lang="en-GB" sz="1100" dirty="0">
              <a:solidFill>
                <a:srgbClr val="000000"/>
              </a:solidFill>
              <a:latin typeface="Courier New"/>
            </a:endParaRPr>
          </a:p>
          <a:p>
            <a:pPr marL="0" indent="0" fontAlgn="t">
              <a:buNone/>
            </a:pPr>
            <a:r>
              <a:rPr lang="en-GB" sz="1100" dirty="0">
                <a:solidFill>
                  <a:srgbClr val="009900"/>
                </a:solidFill>
                <a:latin typeface="Courier New"/>
              </a:rPr>
              <a:t>{</a:t>
            </a:r>
            <a:endParaRPr lang="en-GB" sz="1100" dirty="0">
              <a:solidFill>
                <a:srgbClr val="000000"/>
              </a:solidFill>
              <a:latin typeface="Courier New"/>
            </a:endParaRPr>
          </a:p>
          <a:p>
            <a:pPr marL="0" indent="0" fontAlgn="t">
              <a:buNone/>
            </a:pPr>
            <a:r>
              <a:rPr lang="en-GB" sz="1100" dirty="0">
                <a:solidFill>
                  <a:srgbClr val="000000"/>
                </a:solidFill>
                <a:latin typeface="Courier New"/>
              </a:rPr>
              <a:t>    Rule </a:t>
            </a:r>
            <a:r>
              <a:rPr lang="en-GB" sz="1100" dirty="0" err="1">
                <a:solidFill>
                  <a:srgbClr val="000000"/>
                </a:solidFill>
                <a:latin typeface="Courier New"/>
              </a:rPr>
              <a:t>rule</a:t>
            </a:r>
            <a:r>
              <a:rPr lang="en-GB" sz="1100" dirty="0">
                <a:solidFill>
                  <a:srgbClr val="000000"/>
                </a:solidFill>
                <a:latin typeface="Courier New"/>
              </a:rPr>
              <a:t> </a:t>
            </a:r>
            <a:r>
              <a:rPr lang="en-GB" sz="1100" dirty="0">
                <a:solidFill>
                  <a:srgbClr val="339933"/>
                </a:solidFill>
                <a:latin typeface="Courier New"/>
              </a:rPr>
              <a:t>=</a:t>
            </a:r>
            <a:r>
              <a:rPr lang="en-GB" sz="1100" dirty="0">
                <a:solidFill>
                  <a:srgbClr val="000000"/>
                </a:solidFill>
                <a:latin typeface="Courier New"/>
              </a:rPr>
              <a:t> </a:t>
            </a:r>
            <a:r>
              <a:rPr lang="en-GB" sz="1100" b="1" dirty="0">
                <a:solidFill>
                  <a:srgbClr val="000000"/>
                </a:solidFill>
                <a:latin typeface="Courier New"/>
              </a:rPr>
              <a:t>new</a:t>
            </a:r>
            <a:r>
              <a:rPr lang="en-GB" sz="1100" dirty="0">
                <a:solidFill>
                  <a:srgbClr val="000000"/>
                </a:solidFill>
                <a:latin typeface="Courier New"/>
              </a:rPr>
              <a:t>  Rule</a:t>
            </a:r>
            <a:r>
              <a:rPr lang="en-GB" sz="1100" dirty="0">
                <a:solidFill>
                  <a:srgbClr val="009900"/>
                </a:solidFill>
                <a:latin typeface="Courier New"/>
              </a:rPr>
              <a:t>()</a:t>
            </a:r>
            <a:r>
              <a:rPr lang="en-GB" sz="1100" dirty="0">
                <a:solidFill>
                  <a:srgbClr val="339933"/>
                </a:solidFill>
                <a:latin typeface="Courier New"/>
              </a:rPr>
              <a:t>;</a:t>
            </a:r>
            <a:endParaRPr lang="en-GB" sz="1100" dirty="0">
              <a:solidFill>
                <a:srgbClr val="000000"/>
              </a:solidFill>
              <a:latin typeface="Courier New"/>
            </a:endParaRPr>
          </a:p>
          <a:p>
            <a:pPr marL="0" indent="0" fontAlgn="t">
              <a:buNone/>
            </a:pPr>
            <a:r>
              <a:rPr lang="en-GB" sz="1100" dirty="0">
                <a:solidFill>
                  <a:srgbClr val="000000"/>
                </a:solidFill>
                <a:latin typeface="Courier New"/>
              </a:rPr>
              <a:t>    </a:t>
            </a:r>
            <a:r>
              <a:rPr lang="en-GB" sz="1100" dirty="0" err="1">
                <a:solidFill>
                  <a:srgbClr val="000000"/>
                </a:solidFill>
                <a:latin typeface="Courier New"/>
              </a:rPr>
              <a:t>rule.</a:t>
            </a:r>
            <a:r>
              <a:rPr lang="en-GB" sz="1100" dirty="0" err="1">
                <a:solidFill>
                  <a:srgbClr val="006633"/>
                </a:solidFill>
                <a:latin typeface="Courier New"/>
              </a:rPr>
              <a:t>group</a:t>
            </a:r>
            <a:r>
              <a:rPr lang="en-GB" sz="1100" dirty="0">
                <a:solidFill>
                  <a:srgbClr val="000000"/>
                </a:solidFill>
                <a:latin typeface="Courier New"/>
              </a:rPr>
              <a:t> </a:t>
            </a:r>
            <a:r>
              <a:rPr lang="en-GB" sz="1100" dirty="0">
                <a:solidFill>
                  <a:srgbClr val="339933"/>
                </a:solidFill>
                <a:latin typeface="Courier New"/>
              </a:rPr>
              <a:t>=</a:t>
            </a:r>
            <a:r>
              <a:rPr lang="en-GB" sz="1100" dirty="0">
                <a:solidFill>
                  <a:srgbClr val="000000"/>
                </a:solidFill>
                <a:latin typeface="Courier New"/>
              </a:rPr>
              <a:t> </a:t>
            </a:r>
            <a:r>
              <a:rPr lang="en-GB" sz="1100" dirty="0" err="1">
                <a:solidFill>
                  <a:srgbClr val="000000"/>
                </a:solidFill>
                <a:latin typeface="Courier New"/>
              </a:rPr>
              <a:t>facilityAdmins</a:t>
            </a:r>
            <a:r>
              <a:rPr lang="en-GB" sz="1100" dirty="0">
                <a:solidFill>
                  <a:srgbClr val="339933"/>
                </a:solidFill>
                <a:latin typeface="Courier New"/>
              </a:rPr>
              <a:t>;</a:t>
            </a:r>
            <a:endParaRPr lang="en-GB" sz="1100" dirty="0">
              <a:solidFill>
                <a:srgbClr val="000000"/>
              </a:solidFill>
              <a:latin typeface="Courier New"/>
            </a:endParaRPr>
          </a:p>
          <a:p>
            <a:pPr marL="0" indent="0" fontAlgn="t">
              <a:buNone/>
            </a:pPr>
            <a:r>
              <a:rPr lang="en-GB" sz="1100" dirty="0">
                <a:solidFill>
                  <a:srgbClr val="000000"/>
                </a:solidFill>
                <a:latin typeface="Courier New"/>
              </a:rPr>
              <a:t>    </a:t>
            </a:r>
            <a:r>
              <a:rPr lang="en-GB" sz="1100" dirty="0" err="1">
                <a:solidFill>
                  <a:srgbClr val="000000"/>
                </a:solidFill>
                <a:latin typeface="Courier New"/>
              </a:rPr>
              <a:t>rule.</a:t>
            </a:r>
            <a:r>
              <a:rPr lang="en-GB" sz="1100" dirty="0" err="1">
                <a:solidFill>
                  <a:srgbClr val="006633"/>
                </a:solidFill>
                <a:latin typeface="Courier New"/>
              </a:rPr>
              <a:t>crudFlags</a:t>
            </a:r>
            <a:r>
              <a:rPr lang="en-GB" sz="1100" dirty="0">
                <a:solidFill>
                  <a:srgbClr val="000000"/>
                </a:solidFill>
                <a:latin typeface="Courier New"/>
              </a:rPr>
              <a:t> </a:t>
            </a:r>
            <a:r>
              <a:rPr lang="en-GB" sz="1100" dirty="0">
                <a:solidFill>
                  <a:srgbClr val="339933"/>
                </a:solidFill>
                <a:latin typeface="Courier New"/>
              </a:rPr>
              <a:t>=</a:t>
            </a:r>
            <a:r>
              <a:rPr lang="en-GB" sz="1100" dirty="0">
                <a:solidFill>
                  <a:srgbClr val="000000"/>
                </a:solidFill>
                <a:latin typeface="Courier New"/>
              </a:rPr>
              <a:t> </a:t>
            </a:r>
            <a:r>
              <a:rPr lang="en-GB" sz="1100" dirty="0">
                <a:solidFill>
                  <a:srgbClr val="0000FF"/>
                </a:solidFill>
                <a:latin typeface="Courier New"/>
              </a:rPr>
              <a:t>"CRUD"</a:t>
            </a:r>
            <a:r>
              <a:rPr lang="en-GB" sz="1100" dirty="0">
                <a:solidFill>
                  <a:srgbClr val="339933"/>
                </a:solidFill>
                <a:latin typeface="Courier New"/>
              </a:rPr>
              <a:t>;</a:t>
            </a:r>
            <a:endParaRPr lang="en-GB" sz="1100" dirty="0">
              <a:solidFill>
                <a:srgbClr val="000000"/>
              </a:solidFill>
              <a:latin typeface="Courier New"/>
            </a:endParaRPr>
          </a:p>
          <a:p>
            <a:pPr marL="0" indent="0" fontAlgn="t">
              <a:buNone/>
            </a:pPr>
            <a:r>
              <a:rPr lang="en-GB" sz="1100" dirty="0">
                <a:solidFill>
                  <a:srgbClr val="000000"/>
                </a:solidFill>
                <a:latin typeface="Courier New"/>
              </a:rPr>
              <a:t>    </a:t>
            </a:r>
            <a:r>
              <a:rPr lang="en-GB" sz="1100" dirty="0" err="1">
                <a:solidFill>
                  <a:srgbClr val="000000"/>
                </a:solidFill>
                <a:latin typeface="Courier New"/>
              </a:rPr>
              <a:t>rule.</a:t>
            </a:r>
            <a:r>
              <a:rPr lang="en-GB" sz="1100" dirty="0" err="1">
                <a:solidFill>
                  <a:srgbClr val="006633"/>
                </a:solidFill>
                <a:latin typeface="Courier New"/>
              </a:rPr>
              <a:t>what</a:t>
            </a:r>
            <a:r>
              <a:rPr lang="en-GB" sz="1100" dirty="0">
                <a:solidFill>
                  <a:srgbClr val="000000"/>
                </a:solidFill>
                <a:latin typeface="Courier New"/>
              </a:rPr>
              <a:t> </a:t>
            </a:r>
            <a:r>
              <a:rPr lang="en-GB" sz="1100" dirty="0">
                <a:solidFill>
                  <a:srgbClr val="339933"/>
                </a:solidFill>
                <a:latin typeface="Courier New"/>
              </a:rPr>
              <a:t>=</a:t>
            </a:r>
            <a:r>
              <a:rPr lang="en-GB" sz="1100" dirty="0">
                <a:solidFill>
                  <a:srgbClr val="000000"/>
                </a:solidFill>
                <a:latin typeface="Courier New"/>
              </a:rPr>
              <a:t> table</a:t>
            </a:r>
            <a:r>
              <a:rPr lang="en-GB" sz="1100" dirty="0">
                <a:solidFill>
                  <a:srgbClr val="339933"/>
                </a:solidFill>
                <a:latin typeface="Courier New"/>
              </a:rPr>
              <a:t>;</a:t>
            </a:r>
            <a:endParaRPr lang="en-GB" sz="1100" dirty="0">
              <a:solidFill>
                <a:srgbClr val="000000"/>
              </a:solidFill>
              <a:latin typeface="Courier New"/>
            </a:endParaRPr>
          </a:p>
          <a:p>
            <a:pPr marL="0" indent="0" fontAlgn="t">
              <a:buNone/>
            </a:pPr>
            <a:r>
              <a:rPr lang="en-GB" sz="1100" dirty="0">
                <a:solidFill>
                  <a:srgbClr val="000000"/>
                </a:solidFill>
                <a:latin typeface="Courier New"/>
              </a:rPr>
              <a:t>    </a:t>
            </a:r>
            <a:r>
              <a:rPr lang="en-GB" sz="1100" dirty="0" err="1">
                <a:solidFill>
                  <a:srgbClr val="000000"/>
                </a:solidFill>
                <a:latin typeface="Courier New"/>
              </a:rPr>
              <a:t>port.</a:t>
            </a:r>
            <a:r>
              <a:rPr lang="en-GB" sz="1100" dirty="0" err="1">
                <a:solidFill>
                  <a:srgbClr val="006633"/>
                </a:solidFill>
                <a:latin typeface="Courier New"/>
              </a:rPr>
              <a:t>create</a:t>
            </a:r>
            <a:r>
              <a:rPr lang="en-GB" sz="1100" dirty="0">
                <a:solidFill>
                  <a:srgbClr val="009900"/>
                </a:solidFill>
                <a:latin typeface="Courier New"/>
              </a:rPr>
              <a:t>(</a:t>
            </a:r>
            <a:r>
              <a:rPr lang="en-GB" sz="1100" dirty="0" err="1">
                <a:solidFill>
                  <a:srgbClr val="000000"/>
                </a:solidFill>
                <a:latin typeface="Courier New"/>
              </a:rPr>
              <a:t>sessionId</a:t>
            </a:r>
            <a:r>
              <a:rPr lang="en-GB" sz="1100" dirty="0">
                <a:solidFill>
                  <a:srgbClr val="000000"/>
                </a:solidFill>
                <a:latin typeface="Courier New"/>
              </a:rPr>
              <a:t>, rule</a:t>
            </a:r>
            <a:r>
              <a:rPr lang="en-GB" sz="1100" dirty="0">
                <a:solidFill>
                  <a:srgbClr val="009900"/>
                </a:solidFill>
                <a:latin typeface="Courier New"/>
              </a:rPr>
              <a:t>)</a:t>
            </a:r>
            <a:r>
              <a:rPr lang="en-GB" sz="1100" dirty="0">
                <a:solidFill>
                  <a:srgbClr val="339933"/>
                </a:solidFill>
                <a:latin typeface="Courier New"/>
              </a:rPr>
              <a:t>;</a:t>
            </a:r>
            <a:endParaRPr lang="en-GB" sz="1100" dirty="0">
              <a:solidFill>
                <a:srgbClr val="000000"/>
              </a:solidFill>
              <a:latin typeface="Courier New"/>
            </a:endParaRPr>
          </a:p>
          <a:p>
            <a:pPr marL="0" indent="0" fontAlgn="t">
              <a:buNone/>
            </a:pPr>
            <a:r>
              <a:rPr lang="en-GB" sz="1100" dirty="0">
                <a:solidFill>
                  <a:srgbClr val="009900"/>
                </a:solidFill>
                <a:latin typeface="Courier New"/>
              </a:rPr>
              <a:t>}</a:t>
            </a:r>
            <a:endParaRPr lang="en-GB" sz="1100" dirty="0">
              <a:solidFill>
                <a:srgbClr val="000000"/>
              </a:solidFill>
              <a:latin typeface="Courier New"/>
            </a:endParaRPr>
          </a:p>
          <a:p>
            <a:pPr marL="0" indent="0">
              <a:buNone/>
            </a:pPr>
            <a:endParaRPr lang="en-GB" sz="1100" dirty="0"/>
          </a:p>
        </p:txBody>
      </p:sp>
    </p:spTree>
    <p:extLst>
      <p:ext uri="{BB962C8B-B14F-4D97-AF65-F5344CB8AC3E}">
        <p14:creationId xmlns:p14="http://schemas.microsoft.com/office/powerpoint/2010/main" val="1092521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Ingest Account</a:t>
            </a:r>
          </a:p>
        </p:txBody>
      </p:sp>
      <p:sp>
        <p:nvSpPr>
          <p:cNvPr id="3" name="Content Placeholder 2"/>
          <p:cNvSpPr>
            <a:spLocks noGrp="1"/>
          </p:cNvSpPr>
          <p:nvPr>
            <p:ph idx="1"/>
          </p:nvPr>
        </p:nvSpPr>
        <p:spPr>
          <a:xfrm>
            <a:off x="685800" y="1412776"/>
            <a:ext cx="7772400" cy="1079574"/>
          </a:xfrm>
        </p:spPr>
        <p:txBody>
          <a:bodyPr numCol="1"/>
          <a:lstStyle/>
          <a:p>
            <a:r>
              <a:rPr lang="en-GB" dirty="0" smtClean="0"/>
              <a:t>Assume a group – “</a:t>
            </a:r>
            <a:r>
              <a:rPr lang="en-GB" dirty="0" err="1" smtClean="0"/>
              <a:t>DataIngestors</a:t>
            </a:r>
            <a:r>
              <a:rPr lang="en-GB" dirty="0" smtClean="0"/>
              <a:t>”</a:t>
            </a:r>
          </a:p>
          <a:p>
            <a:r>
              <a:rPr lang="en-GB" dirty="0" smtClean="0"/>
              <a:t>Very similar to admin rules – just no delete</a:t>
            </a:r>
          </a:p>
        </p:txBody>
      </p:sp>
      <p:sp>
        <p:nvSpPr>
          <p:cNvPr id="6" name="Content Placeholder 2"/>
          <p:cNvSpPr txBox="1">
            <a:spLocks/>
          </p:cNvSpPr>
          <p:nvPr/>
        </p:nvSpPr>
        <p:spPr bwMode="auto">
          <a:xfrm>
            <a:off x="611560" y="2492896"/>
            <a:ext cx="7772400" cy="352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3"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Char char="–"/>
              <a:defRPr sz="2200">
                <a:solidFill>
                  <a:schemeClr val="accent1">
                    <a:lumMod val="50000"/>
                  </a:schemeClr>
                </a:solidFill>
                <a:latin typeface="Arial" pitchFamily="34" charset="0"/>
                <a:ea typeface="+mn-ea"/>
                <a:cs typeface="Arial" pitchFamily="34" charset="0"/>
              </a:defRPr>
            </a:lvl2pPr>
            <a:lvl3pPr marL="1143000" indent="-228600" algn="l" rtl="0" eaLnBrk="0" fontAlgn="base" hangingPunct="0">
              <a:spcBef>
                <a:spcPct val="20000"/>
              </a:spcBef>
              <a:spcAft>
                <a:spcPct val="0"/>
              </a:spcAft>
              <a:buChar char="•"/>
              <a:defRPr sz="2000">
                <a:solidFill>
                  <a:schemeClr val="accent1">
                    <a:lumMod val="50000"/>
                  </a:schemeClr>
                </a:solidFill>
                <a:latin typeface="Arial" pitchFamily="34" charset="0"/>
                <a:ea typeface="+mn-ea"/>
                <a:cs typeface="Arial" pitchFamily="34" charset="0"/>
              </a:defRPr>
            </a:lvl3pPr>
            <a:lvl4pPr marL="1600200" indent="-228600" algn="l" rtl="0" eaLnBrk="0" fontAlgn="base" hangingPunct="0">
              <a:spcBef>
                <a:spcPct val="20000"/>
              </a:spcBef>
              <a:spcAft>
                <a:spcPct val="0"/>
              </a:spcAft>
              <a:buNone/>
              <a:defRPr sz="20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Char char="»"/>
              <a:defRPr sz="2000">
                <a:solidFill>
                  <a:schemeClr val="tx1"/>
                </a:solidFill>
                <a:latin typeface="Calibri" pitchFamily="34" charset="0"/>
                <a:ea typeface="+mn-ea"/>
                <a:cs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buFontTx/>
              <a:buNone/>
            </a:pPr>
            <a:r>
              <a:rPr lang="en-GB" sz="1800" dirty="0" smtClean="0"/>
              <a:t>Application</a:t>
            </a:r>
          </a:p>
          <a:p>
            <a:pPr marL="0" indent="0">
              <a:buFontTx/>
              <a:buNone/>
            </a:pPr>
            <a:endParaRPr lang="en-GB" sz="1800" dirty="0" smtClean="0"/>
          </a:p>
          <a:p>
            <a:pPr marL="0" indent="0">
              <a:buFontTx/>
              <a:buNone/>
            </a:pPr>
            <a:r>
              <a:rPr lang="en-GB" sz="1800" dirty="0" err="1" smtClean="0"/>
              <a:t>Datafile</a:t>
            </a:r>
            <a:endParaRPr lang="en-GB" sz="1800" dirty="0" smtClean="0"/>
          </a:p>
          <a:p>
            <a:pPr marL="0" indent="0">
              <a:buFontTx/>
              <a:buNone/>
            </a:pPr>
            <a:r>
              <a:rPr lang="en-GB" sz="1800" dirty="0" err="1" smtClean="0"/>
              <a:t>DatafileFormat</a:t>
            </a:r>
            <a:endParaRPr lang="en-GB" sz="1800" dirty="0" smtClean="0"/>
          </a:p>
          <a:p>
            <a:pPr marL="0" indent="0">
              <a:buFontTx/>
              <a:buNone/>
            </a:pPr>
            <a:r>
              <a:rPr lang="en-GB" sz="1800" dirty="0" err="1" smtClean="0"/>
              <a:t>DatafileParameter</a:t>
            </a:r>
            <a:endParaRPr lang="en-GB" sz="1800" dirty="0" smtClean="0"/>
          </a:p>
          <a:p>
            <a:pPr marL="0" indent="0">
              <a:buFontTx/>
              <a:buNone/>
            </a:pPr>
            <a:endParaRPr lang="en-GB" sz="1800" dirty="0" smtClean="0"/>
          </a:p>
          <a:p>
            <a:pPr marL="0" indent="0">
              <a:buFontTx/>
              <a:buNone/>
            </a:pPr>
            <a:r>
              <a:rPr lang="en-GB" sz="1800" dirty="0" smtClean="0"/>
              <a:t>Dataset</a:t>
            </a:r>
          </a:p>
          <a:p>
            <a:pPr marL="0" indent="0">
              <a:buFontTx/>
              <a:buNone/>
            </a:pPr>
            <a:r>
              <a:rPr lang="en-GB" sz="1800" dirty="0" err="1" smtClean="0"/>
              <a:t>DatasetParameter</a:t>
            </a:r>
            <a:endParaRPr lang="en-GB" sz="1800" dirty="0" smtClean="0"/>
          </a:p>
          <a:p>
            <a:pPr marL="0" indent="0">
              <a:buFontTx/>
              <a:buNone/>
            </a:pPr>
            <a:r>
              <a:rPr lang="en-GB" sz="1800" dirty="0" err="1" smtClean="0"/>
              <a:t>DatasetType</a:t>
            </a:r>
            <a:endParaRPr lang="en-GB" sz="1800" dirty="0" smtClean="0"/>
          </a:p>
          <a:p>
            <a:pPr marL="0" indent="0">
              <a:buFontTx/>
              <a:buNone/>
            </a:pPr>
            <a:endParaRPr lang="en-GB" sz="1800" dirty="0" smtClean="0"/>
          </a:p>
          <a:p>
            <a:pPr marL="0" indent="0">
              <a:buFontTx/>
              <a:buNone/>
            </a:pPr>
            <a:r>
              <a:rPr lang="en-GB" sz="1800" dirty="0" err="1" smtClean="0"/>
              <a:t>InputDatafile</a:t>
            </a:r>
            <a:endParaRPr lang="en-GB" sz="1800" dirty="0" smtClean="0"/>
          </a:p>
          <a:p>
            <a:pPr marL="0" indent="0">
              <a:buFontTx/>
              <a:buNone/>
            </a:pPr>
            <a:r>
              <a:rPr lang="en-GB" sz="1800" dirty="0" err="1" smtClean="0"/>
              <a:t>InputDataset</a:t>
            </a:r>
            <a:endParaRPr lang="en-GB" sz="1800" dirty="0" smtClean="0"/>
          </a:p>
          <a:p>
            <a:pPr marL="0" indent="0">
              <a:buFontTx/>
              <a:buNone/>
            </a:pPr>
            <a:endParaRPr lang="en-GB" sz="1800" dirty="0" smtClean="0"/>
          </a:p>
          <a:p>
            <a:pPr marL="0" indent="0">
              <a:buFontTx/>
              <a:buNone/>
            </a:pPr>
            <a:r>
              <a:rPr lang="en-GB" sz="1800" dirty="0" smtClean="0"/>
              <a:t>Investigation</a:t>
            </a:r>
          </a:p>
          <a:p>
            <a:pPr marL="0" indent="0">
              <a:buFontTx/>
              <a:buNone/>
            </a:pPr>
            <a:r>
              <a:rPr lang="en-GB" sz="1800" dirty="0" err="1" smtClean="0"/>
              <a:t>InvestigationParameter</a:t>
            </a:r>
            <a:endParaRPr lang="en-GB" sz="1800" dirty="0" smtClean="0"/>
          </a:p>
          <a:p>
            <a:pPr marL="0" indent="0">
              <a:buFontTx/>
              <a:buNone/>
            </a:pPr>
            <a:r>
              <a:rPr lang="en-GB" sz="1800" dirty="0" err="1" smtClean="0"/>
              <a:t>InvestigationUser</a:t>
            </a:r>
            <a:endParaRPr lang="en-GB" sz="1800" dirty="0" smtClean="0"/>
          </a:p>
          <a:p>
            <a:pPr marL="0" indent="0">
              <a:buFontTx/>
              <a:buNone/>
            </a:pPr>
            <a:endParaRPr lang="en-GB" sz="1800" dirty="0" smtClean="0"/>
          </a:p>
          <a:p>
            <a:pPr marL="0" indent="0">
              <a:buFontTx/>
              <a:buNone/>
            </a:pPr>
            <a:r>
              <a:rPr lang="en-GB" sz="1800" dirty="0" smtClean="0"/>
              <a:t>Job</a:t>
            </a:r>
          </a:p>
          <a:p>
            <a:pPr marL="0" indent="0">
              <a:buFontTx/>
              <a:buNone/>
            </a:pPr>
            <a:r>
              <a:rPr lang="en-GB" sz="1800" dirty="0" smtClean="0"/>
              <a:t>Keyword</a:t>
            </a:r>
          </a:p>
          <a:p>
            <a:pPr marL="0" indent="0">
              <a:buFontTx/>
              <a:buNone/>
            </a:pPr>
            <a:r>
              <a:rPr lang="en-GB" sz="1800" dirty="0" err="1" smtClean="0"/>
              <a:t>ParameterType</a:t>
            </a:r>
            <a:endParaRPr lang="en-GB" sz="1800" dirty="0" smtClean="0"/>
          </a:p>
          <a:p>
            <a:pPr marL="0" indent="0">
              <a:buFontTx/>
              <a:buNone/>
            </a:pPr>
            <a:r>
              <a:rPr lang="en-GB" sz="1800" dirty="0" smtClean="0"/>
              <a:t>Publication</a:t>
            </a:r>
          </a:p>
          <a:p>
            <a:pPr marL="0" indent="0">
              <a:buFontTx/>
              <a:buNone/>
            </a:pPr>
            <a:r>
              <a:rPr lang="en-GB" sz="1800" dirty="0" err="1" smtClean="0"/>
              <a:t>RelatedDatafile</a:t>
            </a:r>
            <a:endParaRPr lang="en-GB" sz="1800" dirty="0" smtClean="0"/>
          </a:p>
          <a:p>
            <a:pPr marL="0" indent="0">
              <a:buFontTx/>
              <a:buNone/>
            </a:pPr>
            <a:endParaRPr lang="en-GB" sz="1800" dirty="0" smtClean="0"/>
          </a:p>
          <a:p>
            <a:pPr marL="0" indent="0">
              <a:buFontTx/>
              <a:buNone/>
            </a:pPr>
            <a:r>
              <a:rPr lang="en-GB" sz="1800" dirty="0" smtClean="0"/>
              <a:t>Sample</a:t>
            </a:r>
          </a:p>
          <a:p>
            <a:pPr marL="0" indent="0">
              <a:buFontTx/>
              <a:buNone/>
            </a:pPr>
            <a:r>
              <a:rPr lang="en-GB" sz="1800" dirty="0" err="1" smtClean="0"/>
              <a:t>SampleParameter</a:t>
            </a:r>
            <a:endParaRPr lang="en-GB" sz="1800" dirty="0" smtClean="0"/>
          </a:p>
          <a:p>
            <a:pPr marL="0" indent="0">
              <a:buFontTx/>
              <a:buNone/>
            </a:pPr>
            <a:r>
              <a:rPr lang="en-GB" sz="1800" dirty="0" err="1" smtClean="0"/>
              <a:t>SampleType</a:t>
            </a:r>
            <a:endParaRPr lang="en-GB" sz="1800" dirty="0" smtClean="0"/>
          </a:p>
          <a:p>
            <a:pPr marL="0" indent="0">
              <a:buFontTx/>
              <a:buNone/>
            </a:pPr>
            <a:endParaRPr lang="en-GB" sz="1800" dirty="0" smtClean="0"/>
          </a:p>
          <a:p>
            <a:pPr marL="0" indent="0">
              <a:buFontTx/>
              <a:buNone/>
            </a:pPr>
            <a:r>
              <a:rPr lang="en-GB" sz="1800" dirty="0" smtClean="0"/>
              <a:t>Study</a:t>
            </a:r>
          </a:p>
          <a:p>
            <a:pPr marL="0" indent="0">
              <a:buFontTx/>
              <a:buNone/>
            </a:pPr>
            <a:r>
              <a:rPr lang="en-GB" sz="1800" dirty="0" err="1" smtClean="0"/>
              <a:t>StudyInvestigation</a:t>
            </a:r>
            <a:endParaRPr lang="en-GB" sz="1800" dirty="0" smtClean="0"/>
          </a:p>
          <a:p>
            <a:pPr marL="0" indent="0">
              <a:buFontTx/>
              <a:buNone/>
            </a:pPr>
            <a:r>
              <a:rPr lang="en-GB" sz="1800" dirty="0" smtClean="0"/>
              <a:t>User</a:t>
            </a:r>
            <a:endParaRPr lang="en-GB" sz="1800" dirty="0"/>
          </a:p>
        </p:txBody>
      </p:sp>
    </p:spTree>
    <p:extLst>
      <p:ext uri="{BB962C8B-B14F-4D97-AF65-F5344CB8AC3E}">
        <p14:creationId xmlns:p14="http://schemas.microsoft.com/office/powerpoint/2010/main" val="38212718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Ingest Account</a:t>
            </a:r>
            <a:endParaRPr lang="en-GB" dirty="0"/>
          </a:p>
        </p:txBody>
      </p:sp>
      <p:sp>
        <p:nvSpPr>
          <p:cNvPr id="3" name="Content Placeholder 2"/>
          <p:cNvSpPr>
            <a:spLocks noGrp="1"/>
          </p:cNvSpPr>
          <p:nvPr>
            <p:ph idx="1"/>
          </p:nvPr>
        </p:nvSpPr>
        <p:spPr>
          <a:xfrm>
            <a:off x="323528" y="1788752"/>
            <a:ext cx="8568952" cy="3800488"/>
          </a:xfrm>
        </p:spPr>
        <p:txBody>
          <a:bodyPr/>
          <a:lstStyle/>
          <a:p>
            <a:pPr marL="0" indent="0" fontAlgn="t">
              <a:buNone/>
            </a:pPr>
            <a:r>
              <a:rPr lang="en-GB" sz="1100" dirty="0">
                <a:solidFill>
                  <a:srgbClr val="003399"/>
                </a:solidFill>
                <a:latin typeface="Courier New"/>
                <a:hlinkClick r:id="rId2"/>
              </a:rPr>
              <a:t>Group</a:t>
            </a:r>
            <a:r>
              <a:rPr lang="en-GB" sz="1100" dirty="0">
                <a:solidFill>
                  <a:srgbClr val="000000"/>
                </a:solidFill>
                <a:latin typeface="Courier New"/>
              </a:rPr>
              <a:t> </a:t>
            </a:r>
            <a:r>
              <a:rPr lang="en-GB" sz="1100" dirty="0" err="1">
                <a:solidFill>
                  <a:srgbClr val="000000"/>
                </a:solidFill>
                <a:latin typeface="Courier New"/>
              </a:rPr>
              <a:t>dataIngestors</a:t>
            </a:r>
            <a:r>
              <a:rPr lang="en-GB" sz="1100" dirty="0">
                <a:solidFill>
                  <a:srgbClr val="000000"/>
                </a:solidFill>
                <a:latin typeface="Courier New"/>
              </a:rPr>
              <a:t> </a:t>
            </a:r>
            <a:r>
              <a:rPr lang="en-GB" sz="1100" dirty="0">
                <a:solidFill>
                  <a:srgbClr val="339933"/>
                </a:solidFill>
                <a:latin typeface="Courier New"/>
              </a:rPr>
              <a:t>=</a:t>
            </a:r>
            <a:r>
              <a:rPr lang="en-GB" sz="1100" dirty="0">
                <a:solidFill>
                  <a:srgbClr val="000000"/>
                </a:solidFill>
                <a:latin typeface="Courier New"/>
              </a:rPr>
              <a:t> </a:t>
            </a:r>
            <a:r>
              <a:rPr lang="en-GB" sz="1100" dirty="0">
                <a:solidFill>
                  <a:srgbClr val="009900"/>
                </a:solidFill>
                <a:latin typeface="Courier New"/>
              </a:rPr>
              <a:t>(</a:t>
            </a:r>
            <a:r>
              <a:rPr lang="en-GB" sz="1100" dirty="0">
                <a:solidFill>
                  <a:srgbClr val="003399"/>
                </a:solidFill>
                <a:latin typeface="Courier New"/>
                <a:hlinkClick r:id="rId2"/>
              </a:rPr>
              <a:t>Group</a:t>
            </a:r>
            <a:r>
              <a:rPr lang="en-GB" sz="1100" dirty="0">
                <a:solidFill>
                  <a:srgbClr val="009900"/>
                </a:solidFill>
                <a:latin typeface="Courier New"/>
              </a:rPr>
              <a:t>)</a:t>
            </a:r>
            <a:r>
              <a:rPr lang="en-GB" sz="1100" dirty="0" err="1">
                <a:solidFill>
                  <a:srgbClr val="000000"/>
                </a:solidFill>
                <a:latin typeface="Courier New"/>
              </a:rPr>
              <a:t>port.</a:t>
            </a:r>
            <a:r>
              <a:rPr lang="en-GB" sz="1100" dirty="0" err="1">
                <a:solidFill>
                  <a:srgbClr val="006633"/>
                </a:solidFill>
                <a:latin typeface="Courier New"/>
              </a:rPr>
              <a:t>search</a:t>
            </a:r>
            <a:r>
              <a:rPr lang="en-GB" sz="1100" dirty="0">
                <a:solidFill>
                  <a:srgbClr val="009900"/>
                </a:solidFill>
                <a:latin typeface="Courier New"/>
              </a:rPr>
              <a:t>(</a:t>
            </a:r>
            <a:r>
              <a:rPr lang="en-GB" sz="1100" dirty="0" err="1">
                <a:solidFill>
                  <a:srgbClr val="000000"/>
                </a:solidFill>
                <a:latin typeface="Courier New"/>
              </a:rPr>
              <a:t>sessionId</a:t>
            </a:r>
            <a:r>
              <a:rPr lang="en-GB" sz="1100" dirty="0">
                <a:solidFill>
                  <a:srgbClr val="000000"/>
                </a:solidFill>
                <a:latin typeface="Courier New"/>
              </a:rPr>
              <a:t>, </a:t>
            </a:r>
            <a:r>
              <a:rPr lang="en-GB" sz="1100" dirty="0">
                <a:solidFill>
                  <a:srgbClr val="0000FF"/>
                </a:solidFill>
                <a:latin typeface="Courier New"/>
              </a:rPr>
              <a:t>"Group[name='</a:t>
            </a:r>
            <a:r>
              <a:rPr lang="en-GB" sz="1100" dirty="0" err="1">
                <a:solidFill>
                  <a:srgbClr val="0000FF"/>
                </a:solidFill>
                <a:latin typeface="Courier New"/>
              </a:rPr>
              <a:t>DataIngestors</a:t>
            </a:r>
            <a:r>
              <a:rPr lang="en-GB" sz="1100" dirty="0">
                <a:solidFill>
                  <a:srgbClr val="0000FF"/>
                </a:solidFill>
                <a:latin typeface="Courier New"/>
              </a:rPr>
              <a:t>']"</a:t>
            </a:r>
            <a:r>
              <a:rPr lang="en-GB" sz="1100" dirty="0">
                <a:solidFill>
                  <a:srgbClr val="000000"/>
                </a:solidFill>
                <a:latin typeface="Courier New"/>
              </a:rPr>
              <a:t> </a:t>
            </a:r>
            <a:r>
              <a:rPr lang="en-GB" sz="1100" dirty="0">
                <a:solidFill>
                  <a:srgbClr val="009900"/>
                </a:solidFill>
                <a:latin typeface="Courier New"/>
              </a:rPr>
              <a:t>)</a:t>
            </a:r>
            <a:r>
              <a:rPr lang="en-GB" sz="1100" dirty="0">
                <a:solidFill>
                  <a:srgbClr val="000000"/>
                </a:solidFill>
                <a:latin typeface="Courier New"/>
              </a:rPr>
              <a:t>.</a:t>
            </a:r>
            <a:r>
              <a:rPr lang="en-GB" sz="1100" dirty="0">
                <a:solidFill>
                  <a:srgbClr val="006633"/>
                </a:solidFill>
                <a:latin typeface="Courier New"/>
              </a:rPr>
              <a:t>get</a:t>
            </a:r>
            <a:r>
              <a:rPr lang="en-GB" sz="1100" dirty="0">
                <a:solidFill>
                  <a:srgbClr val="009900"/>
                </a:solidFill>
                <a:latin typeface="Courier New"/>
              </a:rPr>
              <a:t>(</a:t>
            </a:r>
            <a:r>
              <a:rPr lang="en-GB" sz="1100" dirty="0">
                <a:solidFill>
                  <a:srgbClr val="CC66CC"/>
                </a:solidFill>
                <a:latin typeface="Courier New"/>
              </a:rPr>
              <a:t>0</a:t>
            </a:r>
            <a:r>
              <a:rPr lang="en-GB" sz="1100" dirty="0">
                <a:solidFill>
                  <a:srgbClr val="009900"/>
                </a:solidFill>
                <a:latin typeface="Courier New"/>
              </a:rPr>
              <a:t>)</a:t>
            </a:r>
            <a:r>
              <a:rPr lang="en-GB" sz="1100" dirty="0">
                <a:solidFill>
                  <a:srgbClr val="339933"/>
                </a:solidFill>
                <a:latin typeface="Courier New"/>
              </a:rPr>
              <a:t>;</a:t>
            </a:r>
            <a:endParaRPr lang="en-GB" sz="1100" dirty="0">
              <a:solidFill>
                <a:srgbClr val="000000"/>
              </a:solidFill>
              <a:latin typeface="Courier New"/>
            </a:endParaRPr>
          </a:p>
          <a:p>
            <a:pPr marL="0" indent="0" fontAlgn="t">
              <a:buNone/>
            </a:pPr>
            <a:r>
              <a:rPr lang="en-GB" sz="1100" dirty="0">
                <a:solidFill>
                  <a:srgbClr val="000000"/>
                </a:solidFill>
                <a:latin typeface="Courier New"/>
              </a:rPr>
              <a:t>List</a:t>
            </a:r>
            <a:r>
              <a:rPr lang="en-GB" sz="1100" dirty="0">
                <a:solidFill>
                  <a:srgbClr val="339933"/>
                </a:solidFill>
                <a:latin typeface="Courier New"/>
              </a:rPr>
              <a:t>&lt;</a:t>
            </a:r>
            <a:r>
              <a:rPr lang="en-GB" sz="1100" dirty="0">
                <a:solidFill>
                  <a:srgbClr val="000000"/>
                </a:solidFill>
                <a:latin typeface="Courier New"/>
              </a:rPr>
              <a:t>String</a:t>
            </a:r>
            <a:r>
              <a:rPr lang="en-GB" sz="1100" dirty="0">
                <a:solidFill>
                  <a:srgbClr val="339933"/>
                </a:solidFill>
                <a:latin typeface="Courier New"/>
              </a:rPr>
              <a:t>&gt;</a:t>
            </a:r>
            <a:r>
              <a:rPr lang="en-GB" sz="1100" dirty="0">
                <a:solidFill>
                  <a:srgbClr val="000000"/>
                </a:solidFill>
                <a:latin typeface="Courier New"/>
              </a:rPr>
              <a:t> </a:t>
            </a:r>
            <a:r>
              <a:rPr lang="en-GB" sz="1100" dirty="0" err="1">
                <a:solidFill>
                  <a:srgbClr val="000000"/>
                </a:solidFill>
                <a:latin typeface="Courier New"/>
              </a:rPr>
              <a:t>ingestorTables</a:t>
            </a:r>
            <a:r>
              <a:rPr lang="en-GB" sz="1100" dirty="0">
                <a:solidFill>
                  <a:srgbClr val="000000"/>
                </a:solidFill>
                <a:latin typeface="Courier New"/>
              </a:rPr>
              <a:t> </a:t>
            </a:r>
            <a:r>
              <a:rPr lang="en-GB" sz="1100" dirty="0">
                <a:solidFill>
                  <a:srgbClr val="339933"/>
                </a:solidFill>
                <a:latin typeface="Courier New"/>
              </a:rPr>
              <a:t>=</a:t>
            </a:r>
            <a:r>
              <a:rPr lang="en-GB" sz="1100" dirty="0">
                <a:solidFill>
                  <a:srgbClr val="000000"/>
                </a:solidFill>
                <a:latin typeface="Courier New"/>
              </a:rPr>
              <a:t> </a:t>
            </a:r>
            <a:r>
              <a:rPr lang="en-GB" sz="1100" b="1" dirty="0">
                <a:solidFill>
                  <a:srgbClr val="000000"/>
                </a:solidFill>
                <a:latin typeface="Courier New"/>
              </a:rPr>
              <a:t>new</a:t>
            </a:r>
            <a:r>
              <a:rPr lang="en-GB" sz="1100" dirty="0">
                <a:solidFill>
                  <a:srgbClr val="000000"/>
                </a:solidFill>
                <a:latin typeface="Courier New"/>
              </a:rPr>
              <a:t> </a:t>
            </a:r>
            <a:r>
              <a:rPr lang="en-GB" sz="1100" dirty="0" err="1">
                <a:solidFill>
                  <a:srgbClr val="000000"/>
                </a:solidFill>
                <a:latin typeface="Courier New"/>
              </a:rPr>
              <a:t>ArrayList</a:t>
            </a:r>
            <a:r>
              <a:rPr lang="en-GB" sz="1100" dirty="0">
                <a:solidFill>
                  <a:srgbClr val="339933"/>
                </a:solidFill>
                <a:latin typeface="Courier New"/>
              </a:rPr>
              <a:t>&lt;</a:t>
            </a:r>
            <a:r>
              <a:rPr lang="en-GB" sz="1100" dirty="0">
                <a:solidFill>
                  <a:srgbClr val="000000"/>
                </a:solidFill>
                <a:latin typeface="Courier New"/>
              </a:rPr>
              <a:t>String</a:t>
            </a:r>
            <a:r>
              <a:rPr lang="en-GB" sz="1100" dirty="0">
                <a:solidFill>
                  <a:srgbClr val="339933"/>
                </a:solidFill>
                <a:latin typeface="Courier New"/>
              </a:rPr>
              <a:t>&gt;</a:t>
            </a:r>
            <a:r>
              <a:rPr lang="en-GB" sz="1100" dirty="0">
                <a:solidFill>
                  <a:srgbClr val="009900"/>
                </a:solidFill>
                <a:latin typeface="Courier New"/>
              </a:rPr>
              <a:t>()</a:t>
            </a:r>
            <a:r>
              <a:rPr lang="en-GB" sz="1100" dirty="0">
                <a:solidFill>
                  <a:srgbClr val="339933"/>
                </a:solidFill>
                <a:latin typeface="Courier New"/>
              </a:rPr>
              <a:t>;</a:t>
            </a:r>
            <a:endParaRPr lang="en-GB" sz="1100" dirty="0">
              <a:solidFill>
                <a:srgbClr val="000000"/>
              </a:solidFill>
              <a:latin typeface="Courier New"/>
            </a:endParaRPr>
          </a:p>
          <a:p>
            <a:pPr marL="0" indent="0" fontAlgn="t">
              <a:buNone/>
            </a:pPr>
            <a:r>
              <a:rPr lang="en-GB" sz="1100" dirty="0">
                <a:solidFill>
                  <a:srgbClr val="000000"/>
                </a:solidFill>
                <a:latin typeface="Courier New"/>
              </a:rPr>
              <a:t> </a:t>
            </a:r>
          </a:p>
          <a:p>
            <a:pPr marL="0" indent="0" fontAlgn="t">
              <a:buNone/>
            </a:pPr>
            <a:r>
              <a:rPr lang="en-GB" sz="1100" dirty="0" err="1">
                <a:solidFill>
                  <a:srgbClr val="000000"/>
                </a:solidFill>
                <a:latin typeface="Courier New"/>
              </a:rPr>
              <a:t>ingestorTables.</a:t>
            </a:r>
            <a:r>
              <a:rPr lang="en-GB" sz="1100" dirty="0" err="1">
                <a:solidFill>
                  <a:srgbClr val="006633"/>
                </a:solidFill>
                <a:latin typeface="Courier New"/>
              </a:rPr>
              <a:t>add</a:t>
            </a:r>
            <a:r>
              <a:rPr lang="en-GB" sz="1100" dirty="0">
                <a:solidFill>
                  <a:srgbClr val="009900"/>
                </a:solidFill>
                <a:latin typeface="Courier New"/>
              </a:rPr>
              <a:t>(</a:t>
            </a:r>
            <a:r>
              <a:rPr lang="en-GB" sz="1100" dirty="0">
                <a:solidFill>
                  <a:srgbClr val="0000FF"/>
                </a:solidFill>
                <a:latin typeface="Courier New"/>
              </a:rPr>
              <a:t>"Application</a:t>
            </a:r>
            <a:r>
              <a:rPr lang="en-GB" sz="1100" dirty="0" smtClean="0">
                <a:solidFill>
                  <a:srgbClr val="0000FF"/>
                </a:solidFill>
                <a:latin typeface="Courier New"/>
              </a:rPr>
              <a:t>"</a:t>
            </a:r>
            <a:r>
              <a:rPr lang="en-GB" sz="1100" dirty="0" smtClean="0">
                <a:solidFill>
                  <a:srgbClr val="009900"/>
                </a:solidFill>
                <a:latin typeface="Courier New"/>
              </a:rPr>
              <a:t>)</a:t>
            </a:r>
            <a:r>
              <a:rPr lang="en-GB" sz="1100" dirty="0" smtClean="0">
                <a:solidFill>
                  <a:srgbClr val="339933"/>
                </a:solidFill>
                <a:latin typeface="Courier New"/>
              </a:rPr>
              <a:t>;</a:t>
            </a:r>
          </a:p>
          <a:p>
            <a:pPr marL="0" indent="0" fontAlgn="t">
              <a:buNone/>
            </a:pPr>
            <a:r>
              <a:rPr lang="en-GB" sz="1100" dirty="0" smtClean="0">
                <a:solidFill>
                  <a:srgbClr val="339933"/>
                </a:solidFill>
                <a:latin typeface="Courier New"/>
              </a:rPr>
              <a:t>...</a:t>
            </a:r>
          </a:p>
          <a:p>
            <a:pPr marL="0" indent="0" fontAlgn="t">
              <a:buNone/>
            </a:pPr>
            <a:r>
              <a:rPr lang="en-GB" sz="1100" dirty="0" smtClean="0">
                <a:solidFill>
                  <a:srgbClr val="339933"/>
                </a:solidFill>
                <a:latin typeface="Courier New"/>
              </a:rPr>
              <a:t>...</a:t>
            </a:r>
            <a:endParaRPr lang="en-GB" sz="1100" dirty="0">
              <a:solidFill>
                <a:srgbClr val="000000"/>
              </a:solidFill>
              <a:latin typeface="Courier New"/>
            </a:endParaRPr>
          </a:p>
          <a:p>
            <a:pPr marL="0" indent="0" fontAlgn="t">
              <a:buNone/>
            </a:pPr>
            <a:r>
              <a:rPr lang="en-GB" sz="1100" dirty="0" err="1" smtClean="0">
                <a:solidFill>
                  <a:srgbClr val="000000"/>
                </a:solidFill>
                <a:latin typeface="Courier New"/>
              </a:rPr>
              <a:t>ingestorTables.</a:t>
            </a:r>
            <a:r>
              <a:rPr lang="en-GB" sz="1100" dirty="0" err="1" smtClean="0">
                <a:solidFill>
                  <a:srgbClr val="006633"/>
                </a:solidFill>
                <a:latin typeface="Courier New"/>
              </a:rPr>
              <a:t>add</a:t>
            </a:r>
            <a:r>
              <a:rPr lang="en-GB" sz="1100" dirty="0">
                <a:solidFill>
                  <a:srgbClr val="009900"/>
                </a:solidFill>
                <a:latin typeface="Courier New"/>
              </a:rPr>
              <a:t>(</a:t>
            </a:r>
            <a:r>
              <a:rPr lang="en-GB" sz="1100" dirty="0">
                <a:solidFill>
                  <a:srgbClr val="0000FF"/>
                </a:solidFill>
                <a:latin typeface="Courier New"/>
              </a:rPr>
              <a:t>"User"</a:t>
            </a:r>
            <a:r>
              <a:rPr lang="en-GB" sz="1100" dirty="0">
                <a:solidFill>
                  <a:srgbClr val="009900"/>
                </a:solidFill>
                <a:latin typeface="Courier New"/>
              </a:rPr>
              <a:t>)</a:t>
            </a:r>
            <a:r>
              <a:rPr lang="en-GB" sz="1100" dirty="0">
                <a:solidFill>
                  <a:srgbClr val="339933"/>
                </a:solidFill>
                <a:latin typeface="Courier New"/>
              </a:rPr>
              <a:t>;</a:t>
            </a:r>
            <a:endParaRPr lang="en-GB" sz="1100" dirty="0">
              <a:solidFill>
                <a:srgbClr val="000000"/>
              </a:solidFill>
              <a:latin typeface="Courier New"/>
            </a:endParaRPr>
          </a:p>
          <a:p>
            <a:pPr marL="0" indent="0" fontAlgn="t">
              <a:buNone/>
            </a:pPr>
            <a:r>
              <a:rPr lang="en-GB" sz="1100" dirty="0">
                <a:solidFill>
                  <a:srgbClr val="000000"/>
                </a:solidFill>
                <a:latin typeface="Courier New"/>
              </a:rPr>
              <a:t> </a:t>
            </a:r>
          </a:p>
          <a:p>
            <a:pPr marL="0" indent="0" fontAlgn="t">
              <a:buNone/>
            </a:pPr>
            <a:r>
              <a:rPr lang="en-GB" sz="1100" b="1" dirty="0">
                <a:solidFill>
                  <a:srgbClr val="000000"/>
                </a:solidFill>
                <a:latin typeface="Courier New"/>
              </a:rPr>
              <a:t>for</a:t>
            </a:r>
            <a:r>
              <a:rPr lang="en-GB" sz="1100" dirty="0">
                <a:solidFill>
                  <a:srgbClr val="009900"/>
                </a:solidFill>
                <a:latin typeface="Courier New"/>
              </a:rPr>
              <a:t>(</a:t>
            </a:r>
            <a:r>
              <a:rPr lang="en-GB" sz="1100" dirty="0">
                <a:solidFill>
                  <a:srgbClr val="003399"/>
                </a:solidFill>
                <a:latin typeface="Courier New"/>
                <a:hlinkClick r:id="rId3"/>
              </a:rPr>
              <a:t>String</a:t>
            </a:r>
            <a:r>
              <a:rPr lang="en-GB" sz="1100" dirty="0">
                <a:solidFill>
                  <a:srgbClr val="000000"/>
                </a:solidFill>
                <a:latin typeface="Courier New"/>
              </a:rPr>
              <a:t> table </a:t>
            </a:r>
            <a:r>
              <a:rPr lang="en-GB" sz="1100" dirty="0">
                <a:solidFill>
                  <a:srgbClr val="339933"/>
                </a:solidFill>
                <a:latin typeface="Courier New"/>
              </a:rPr>
              <a:t>:</a:t>
            </a:r>
            <a:r>
              <a:rPr lang="en-GB" sz="1100" dirty="0">
                <a:solidFill>
                  <a:srgbClr val="000000"/>
                </a:solidFill>
                <a:latin typeface="Courier New"/>
              </a:rPr>
              <a:t> </a:t>
            </a:r>
            <a:r>
              <a:rPr lang="en-GB" sz="1100" dirty="0" err="1">
                <a:solidFill>
                  <a:srgbClr val="000000"/>
                </a:solidFill>
                <a:latin typeface="Courier New"/>
              </a:rPr>
              <a:t>ingestorTables</a:t>
            </a:r>
            <a:r>
              <a:rPr lang="en-GB" sz="1100" dirty="0">
                <a:solidFill>
                  <a:srgbClr val="009900"/>
                </a:solidFill>
                <a:latin typeface="Courier New"/>
              </a:rPr>
              <a:t>)</a:t>
            </a:r>
            <a:endParaRPr lang="en-GB" sz="1100" dirty="0">
              <a:solidFill>
                <a:srgbClr val="000000"/>
              </a:solidFill>
              <a:latin typeface="Courier New"/>
            </a:endParaRPr>
          </a:p>
          <a:p>
            <a:pPr marL="0" indent="0" fontAlgn="t">
              <a:buNone/>
            </a:pPr>
            <a:r>
              <a:rPr lang="en-GB" sz="1100" dirty="0">
                <a:solidFill>
                  <a:srgbClr val="009900"/>
                </a:solidFill>
                <a:latin typeface="Courier New"/>
              </a:rPr>
              <a:t>{</a:t>
            </a:r>
            <a:endParaRPr lang="en-GB" sz="1100" dirty="0">
              <a:solidFill>
                <a:srgbClr val="000000"/>
              </a:solidFill>
              <a:latin typeface="Courier New"/>
            </a:endParaRPr>
          </a:p>
          <a:p>
            <a:pPr marL="0" indent="0" fontAlgn="t">
              <a:buNone/>
            </a:pPr>
            <a:r>
              <a:rPr lang="en-GB" sz="1100" dirty="0">
                <a:solidFill>
                  <a:srgbClr val="000000"/>
                </a:solidFill>
                <a:latin typeface="Courier New"/>
              </a:rPr>
              <a:t>    Rule </a:t>
            </a:r>
            <a:r>
              <a:rPr lang="en-GB" sz="1100" dirty="0" err="1">
                <a:solidFill>
                  <a:srgbClr val="000000"/>
                </a:solidFill>
                <a:latin typeface="Courier New"/>
              </a:rPr>
              <a:t>rule</a:t>
            </a:r>
            <a:r>
              <a:rPr lang="en-GB" sz="1100" dirty="0">
                <a:solidFill>
                  <a:srgbClr val="000000"/>
                </a:solidFill>
                <a:latin typeface="Courier New"/>
              </a:rPr>
              <a:t> </a:t>
            </a:r>
            <a:r>
              <a:rPr lang="en-GB" sz="1100" dirty="0">
                <a:solidFill>
                  <a:srgbClr val="339933"/>
                </a:solidFill>
                <a:latin typeface="Courier New"/>
              </a:rPr>
              <a:t>=</a:t>
            </a:r>
            <a:r>
              <a:rPr lang="en-GB" sz="1100" dirty="0">
                <a:solidFill>
                  <a:srgbClr val="000000"/>
                </a:solidFill>
                <a:latin typeface="Courier New"/>
              </a:rPr>
              <a:t> </a:t>
            </a:r>
            <a:r>
              <a:rPr lang="en-GB" sz="1100" b="1" dirty="0">
                <a:solidFill>
                  <a:srgbClr val="000000"/>
                </a:solidFill>
                <a:latin typeface="Courier New"/>
              </a:rPr>
              <a:t>new</a:t>
            </a:r>
            <a:r>
              <a:rPr lang="en-GB" sz="1100" dirty="0">
                <a:solidFill>
                  <a:srgbClr val="000000"/>
                </a:solidFill>
                <a:latin typeface="Courier New"/>
              </a:rPr>
              <a:t>  Rule</a:t>
            </a:r>
            <a:r>
              <a:rPr lang="en-GB" sz="1100" dirty="0">
                <a:solidFill>
                  <a:srgbClr val="009900"/>
                </a:solidFill>
                <a:latin typeface="Courier New"/>
              </a:rPr>
              <a:t>()</a:t>
            </a:r>
            <a:r>
              <a:rPr lang="en-GB" sz="1100" dirty="0">
                <a:solidFill>
                  <a:srgbClr val="339933"/>
                </a:solidFill>
                <a:latin typeface="Courier New"/>
              </a:rPr>
              <a:t>;</a:t>
            </a:r>
            <a:endParaRPr lang="en-GB" sz="1100" dirty="0">
              <a:solidFill>
                <a:srgbClr val="000000"/>
              </a:solidFill>
              <a:latin typeface="Courier New"/>
            </a:endParaRPr>
          </a:p>
          <a:p>
            <a:pPr marL="0" indent="0" fontAlgn="t">
              <a:buNone/>
            </a:pPr>
            <a:r>
              <a:rPr lang="en-GB" sz="1100" dirty="0">
                <a:solidFill>
                  <a:srgbClr val="000000"/>
                </a:solidFill>
                <a:latin typeface="Courier New"/>
              </a:rPr>
              <a:t>    </a:t>
            </a:r>
            <a:r>
              <a:rPr lang="en-GB" sz="1100" dirty="0" err="1">
                <a:solidFill>
                  <a:srgbClr val="000000"/>
                </a:solidFill>
                <a:latin typeface="Courier New"/>
              </a:rPr>
              <a:t>rule.</a:t>
            </a:r>
            <a:r>
              <a:rPr lang="en-GB" sz="1100" dirty="0" err="1">
                <a:solidFill>
                  <a:srgbClr val="006633"/>
                </a:solidFill>
                <a:latin typeface="Courier New"/>
              </a:rPr>
              <a:t>group</a:t>
            </a:r>
            <a:r>
              <a:rPr lang="en-GB" sz="1100" dirty="0">
                <a:solidFill>
                  <a:srgbClr val="000000"/>
                </a:solidFill>
                <a:latin typeface="Courier New"/>
              </a:rPr>
              <a:t> </a:t>
            </a:r>
            <a:r>
              <a:rPr lang="en-GB" sz="1100" dirty="0">
                <a:solidFill>
                  <a:srgbClr val="339933"/>
                </a:solidFill>
                <a:latin typeface="Courier New"/>
              </a:rPr>
              <a:t>=</a:t>
            </a:r>
            <a:r>
              <a:rPr lang="en-GB" sz="1100" dirty="0">
                <a:solidFill>
                  <a:srgbClr val="000000"/>
                </a:solidFill>
                <a:latin typeface="Courier New"/>
              </a:rPr>
              <a:t> </a:t>
            </a:r>
            <a:r>
              <a:rPr lang="en-GB" sz="1100" dirty="0" err="1">
                <a:solidFill>
                  <a:srgbClr val="000000"/>
                </a:solidFill>
                <a:latin typeface="Courier New"/>
              </a:rPr>
              <a:t>dataIngestors</a:t>
            </a:r>
            <a:r>
              <a:rPr lang="en-GB" sz="1100" dirty="0">
                <a:solidFill>
                  <a:srgbClr val="339933"/>
                </a:solidFill>
                <a:latin typeface="Courier New"/>
              </a:rPr>
              <a:t>;</a:t>
            </a:r>
            <a:endParaRPr lang="en-GB" sz="1100" dirty="0">
              <a:solidFill>
                <a:srgbClr val="000000"/>
              </a:solidFill>
              <a:latin typeface="Courier New"/>
            </a:endParaRPr>
          </a:p>
          <a:p>
            <a:pPr marL="0" indent="0" fontAlgn="t">
              <a:buNone/>
            </a:pPr>
            <a:r>
              <a:rPr lang="en-GB" sz="1100" dirty="0">
                <a:solidFill>
                  <a:srgbClr val="000000"/>
                </a:solidFill>
                <a:latin typeface="Courier New"/>
              </a:rPr>
              <a:t>    </a:t>
            </a:r>
            <a:r>
              <a:rPr lang="en-GB" sz="1100" dirty="0" err="1">
                <a:solidFill>
                  <a:srgbClr val="000000"/>
                </a:solidFill>
                <a:latin typeface="Courier New"/>
              </a:rPr>
              <a:t>rule.</a:t>
            </a:r>
            <a:r>
              <a:rPr lang="en-GB" sz="1100" dirty="0" err="1">
                <a:solidFill>
                  <a:srgbClr val="006633"/>
                </a:solidFill>
                <a:latin typeface="Courier New"/>
              </a:rPr>
              <a:t>crudFlags</a:t>
            </a:r>
            <a:r>
              <a:rPr lang="en-GB" sz="1100" dirty="0">
                <a:solidFill>
                  <a:srgbClr val="000000"/>
                </a:solidFill>
                <a:latin typeface="Courier New"/>
              </a:rPr>
              <a:t> </a:t>
            </a:r>
            <a:r>
              <a:rPr lang="en-GB" sz="1100" dirty="0">
                <a:solidFill>
                  <a:srgbClr val="339933"/>
                </a:solidFill>
                <a:latin typeface="Courier New"/>
              </a:rPr>
              <a:t>=</a:t>
            </a:r>
            <a:r>
              <a:rPr lang="en-GB" sz="1100" dirty="0">
                <a:solidFill>
                  <a:srgbClr val="000000"/>
                </a:solidFill>
                <a:latin typeface="Courier New"/>
              </a:rPr>
              <a:t> </a:t>
            </a:r>
            <a:r>
              <a:rPr lang="en-GB" sz="1100" dirty="0">
                <a:solidFill>
                  <a:srgbClr val="0000FF"/>
                </a:solidFill>
                <a:latin typeface="Courier New"/>
              </a:rPr>
              <a:t>"CRU"</a:t>
            </a:r>
            <a:r>
              <a:rPr lang="en-GB" sz="1100" dirty="0">
                <a:solidFill>
                  <a:srgbClr val="339933"/>
                </a:solidFill>
                <a:latin typeface="Courier New"/>
              </a:rPr>
              <a:t>;</a:t>
            </a:r>
            <a:r>
              <a:rPr lang="en-GB" sz="1100" dirty="0">
                <a:solidFill>
                  <a:srgbClr val="000000"/>
                </a:solidFill>
                <a:latin typeface="Courier New"/>
              </a:rPr>
              <a:t> </a:t>
            </a:r>
            <a:r>
              <a:rPr lang="en-GB" sz="1100" i="1" dirty="0">
                <a:solidFill>
                  <a:srgbClr val="666666"/>
                </a:solidFill>
                <a:latin typeface="Courier New"/>
              </a:rPr>
              <a:t>//no delete permission for </a:t>
            </a:r>
            <a:r>
              <a:rPr lang="en-GB" sz="1100" i="1" dirty="0" err="1">
                <a:solidFill>
                  <a:srgbClr val="666666"/>
                </a:solidFill>
                <a:latin typeface="Courier New"/>
              </a:rPr>
              <a:t>ingestors</a:t>
            </a:r>
            <a:endParaRPr lang="en-GB" sz="1100" dirty="0">
              <a:solidFill>
                <a:srgbClr val="000000"/>
              </a:solidFill>
              <a:latin typeface="Courier New"/>
            </a:endParaRPr>
          </a:p>
          <a:p>
            <a:pPr marL="0" indent="0" fontAlgn="t">
              <a:buNone/>
            </a:pPr>
            <a:r>
              <a:rPr lang="en-GB" sz="1100" dirty="0">
                <a:solidFill>
                  <a:srgbClr val="000000"/>
                </a:solidFill>
                <a:latin typeface="Courier New"/>
              </a:rPr>
              <a:t>    </a:t>
            </a:r>
            <a:r>
              <a:rPr lang="en-GB" sz="1100" dirty="0" err="1">
                <a:solidFill>
                  <a:srgbClr val="000000"/>
                </a:solidFill>
                <a:latin typeface="Courier New"/>
              </a:rPr>
              <a:t>rule.</a:t>
            </a:r>
            <a:r>
              <a:rPr lang="en-GB" sz="1100" dirty="0" err="1">
                <a:solidFill>
                  <a:srgbClr val="006633"/>
                </a:solidFill>
                <a:latin typeface="Courier New"/>
              </a:rPr>
              <a:t>what</a:t>
            </a:r>
            <a:r>
              <a:rPr lang="en-GB" sz="1100" dirty="0">
                <a:solidFill>
                  <a:srgbClr val="000000"/>
                </a:solidFill>
                <a:latin typeface="Courier New"/>
              </a:rPr>
              <a:t> </a:t>
            </a:r>
            <a:r>
              <a:rPr lang="en-GB" sz="1100" dirty="0">
                <a:solidFill>
                  <a:srgbClr val="339933"/>
                </a:solidFill>
                <a:latin typeface="Courier New"/>
              </a:rPr>
              <a:t>=</a:t>
            </a:r>
            <a:r>
              <a:rPr lang="en-GB" sz="1100" dirty="0">
                <a:solidFill>
                  <a:srgbClr val="000000"/>
                </a:solidFill>
                <a:latin typeface="Courier New"/>
              </a:rPr>
              <a:t> table</a:t>
            </a:r>
            <a:r>
              <a:rPr lang="en-GB" sz="1100" dirty="0">
                <a:solidFill>
                  <a:srgbClr val="339933"/>
                </a:solidFill>
                <a:latin typeface="Courier New"/>
              </a:rPr>
              <a:t>;</a:t>
            </a:r>
            <a:endParaRPr lang="en-GB" sz="1100" dirty="0">
              <a:solidFill>
                <a:srgbClr val="000000"/>
              </a:solidFill>
              <a:latin typeface="Courier New"/>
            </a:endParaRPr>
          </a:p>
          <a:p>
            <a:pPr marL="0" indent="0" fontAlgn="t">
              <a:buNone/>
            </a:pPr>
            <a:r>
              <a:rPr lang="en-GB" sz="1100" dirty="0">
                <a:solidFill>
                  <a:srgbClr val="000000"/>
                </a:solidFill>
                <a:latin typeface="Courier New"/>
              </a:rPr>
              <a:t>    </a:t>
            </a:r>
            <a:r>
              <a:rPr lang="en-GB" sz="1100" dirty="0" err="1">
                <a:solidFill>
                  <a:srgbClr val="000000"/>
                </a:solidFill>
                <a:latin typeface="Courier New"/>
              </a:rPr>
              <a:t>port.</a:t>
            </a:r>
            <a:r>
              <a:rPr lang="en-GB" sz="1100" dirty="0" err="1">
                <a:solidFill>
                  <a:srgbClr val="006633"/>
                </a:solidFill>
                <a:latin typeface="Courier New"/>
              </a:rPr>
              <a:t>create</a:t>
            </a:r>
            <a:r>
              <a:rPr lang="en-GB" sz="1100" dirty="0">
                <a:solidFill>
                  <a:srgbClr val="009900"/>
                </a:solidFill>
                <a:latin typeface="Courier New"/>
              </a:rPr>
              <a:t>(</a:t>
            </a:r>
            <a:r>
              <a:rPr lang="en-GB" sz="1100" dirty="0" err="1">
                <a:solidFill>
                  <a:srgbClr val="000000"/>
                </a:solidFill>
                <a:latin typeface="Courier New"/>
              </a:rPr>
              <a:t>sessionId</a:t>
            </a:r>
            <a:r>
              <a:rPr lang="en-GB" sz="1100" dirty="0">
                <a:solidFill>
                  <a:srgbClr val="000000"/>
                </a:solidFill>
                <a:latin typeface="Courier New"/>
              </a:rPr>
              <a:t>, rule</a:t>
            </a:r>
            <a:r>
              <a:rPr lang="en-GB" sz="1100" dirty="0">
                <a:solidFill>
                  <a:srgbClr val="009900"/>
                </a:solidFill>
                <a:latin typeface="Courier New"/>
              </a:rPr>
              <a:t>)</a:t>
            </a:r>
            <a:r>
              <a:rPr lang="en-GB" sz="1100" dirty="0">
                <a:solidFill>
                  <a:srgbClr val="339933"/>
                </a:solidFill>
                <a:latin typeface="Courier New"/>
              </a:rPr>
              <a:t>;</a:t>
            </a:r>
            <a:endParaRPr lang="en-GB" sz="1100" dirty="0">
              <a:solidFill>
                <a:srgbClr val="000000"/>
              </a:solidFill>
              <a:latin typeface="Courier New"/>
            </a:endParaRPr>
          </a:p>
          <a:p>
            <a:pPr marL="0" indent="0" fontAlgn="t">
              <a:buNone/>
            </a:pPr>
            <a:r>
              <a:rPr lang="en-GB" sz="1100" dirty="0">
                <a:solidFill>
                  <a:srgbClr val="009900"/>
                </a:solidFill>
                <a:latin typeface="Courier New"/>
              </a:rPr>
              <a:t>}</a:t>
            </a:r>
            <a:endParaRPr lang="en-GB" sz="1100" dirty="0">
              <a:solidFill>
                <a:srgbClr val="000000"/>
              </a:solidFill>
              <a:latin typeface="Courier New"/>
            </a:endParaRPr>
          </a:p>
          <a:p>
            <a:pPr marL="0" indent="0">
              <a:buNone/>
            </a:pPr>
            <a:endParaRPr lang="en-GB" sz="1100" dirty="0"/>
          </a:p>
        </p:txBody>
      </p:sp>
    </p:spTree>
    <p:extLst>
      <p:ext uri="{BB962C8B-B14F-4D97-AF65-F5344CB8AC3E}">
        <p14:creationId xmlns:p14="http://schemas.microsoft.com/office/powerpoint/2010/main" val="35417086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Instrument Scientists</a:t>
            </a:r>
            <a:endParaRPr lang="en-GB" dirty="0"/>
          </a:p>
        </p:txBody>
      </p:sp>
      <p:sp>
        <p:nvSpPr>
          <p:cNvPr id="3" name="Content Placeholder 2"/>
          <p:cNvSpPr>
            <a:spLocks noGrp="1"/>
          </p:cNvSpPr>
          <p:nvPr>
            <p:ph idx="1"/>
          </p:nvPr>
        </p:nvSpPr>
        <p:spPr>
          <a:xfrm>
            <a:off x="143000" y="3789040"/>
            <a:ext cx="9001000" cy="2592288"/>
          </a:xfrm>
        </p:spPr>
        <p:txBody>
          <a:bodyPr/>
          <a:lstStyle/>
          <a:p>
            <a:pPr marL="0" indent="0" fontAlgn="t">
              <a:buNone/>
            </a:pPr>
            <a:r>
              <a:rPr lang="en-GB" sz="1100" dirty="0" smtClean="0">
                <a:solidFill>
                  <a:srgbClr val="000000"/>
                </a:solidFill>
                <a:latin typeface="Courier New"/>
              </a:rPr>
              <a:t>Rule </a:t>
            </a:r>
            <a:r>
              <a:rPr lang="en-GB" sz="1100" dirty="0" err="1">
                <a:solidFill>
                  <a:srgbClr val="000000"/>
                </a:solidFill>
                <a:latin typeface="Courier New"/>
              </a:rPr>
              <a:t>isInv</a:t>
            </a:r>
            <a:r>
              <a:rPr lang="en-GB" sz="1100" dirty="0">
                <a:solidFill>
                  <a:srgbClr val="000000"/>
                </a:solidFill>
                <a:latin typeface="Courier New"/>
              </a:rPr>
              <a:t> </a:t>
            </a:r>
            <a:r>
              <a:rPr lang="en-GB" sz="1100" dirty="0">
                <a:solidFill>
                  <a:srgbClr val="339933"/>
                </a:solidFill>
                <a:latin typeface="Courier New"/>
              </a:rPr>
              <a:t>=</a:t>
            </a:r>
            <a:r>
              <a:rPr lang="en-GB" sz="1100" dirty="0">
                <a:solidFill>
                  <a:srgbClr val="000000"/>
                </a:solidFill>
                <a:latin typeface="Courier New"/>
              </a:rPr>
              <a:t> </a:t>
            </a:r>
            <a:r>
              <a:rPr lang="en-GB" sz="1100" b="1" dirty="0">
                <a:solidFill>
                  <a:srgbClr val="000000"/>
                </a:solidFill>
                <a:latin typeface="Courier New"/>
              </a:rPr>
              <a:t>new</a:t>
            </a:r>
            <a:r>
              <a:rPr lang="en-GB" sz="1100" dirty="0">
                <a:solidFill>
                  <a:srgbClr val="000000"/>
                </a:solidFill>
                <a:latin typeface="Courier New"/>
              </a:rPr>
              <a:t> Rule</a:t>
            </a:r>
            <a:r>
              <a:rPr lang="en-GB" sz="1100" dirty="0">
                <a:solidFill>
                  <a:srgbClr val="009900"/>
                </a:solidFill>
                <a:latin typeface="Courier New"/>
              </a:rPr>
              <a:t>()</a:t>
            </a:r>
            <a:r>
              <a:rPr lang="en-GB" sz="1100" dirty="0">
                <a:solidFill>
                  <a:srgbClr val="339933"/>
                </a:solidFill>
                <a:latin typeface="Courier New"/>
              </a:rPr>
              <a:t>;</a:t>
            </a:r>
            <a:endParaRPr lang="en-GB" sz="1100" dirty="0">
              <a:solidFill>
                <a:srgbClr val="000000"/>
              </a:solidFill>
              <a:latin typeface="Courier New"/>
            </a:endParaRPr>
          </a:p>
          <a:p>
            <a:pPr marL="0" indent="0" fontAlgn="t">
              <a:buNone/>
            </a:pPr>
            <a:r>
              <a:rPr lang="en-GB" sz="1100" dirty="0" err="1">
                <a:solidFill>
                  <a:srgbClr val="000000"/>
                </a:solidFill>
                <a:latin typeface="Courier New"/>
              </a:rPr>
              <a:t>isInv.</a:t>
            </a:r>
            <a:r>
              <a:rPr lang="en-GB" sz="1100" dirty="0" err="1">
                <a:solidFill>
                  <a:srgbClr val="006633"/>
                </a:solidFill>
                <a:latin typeface="Courier New"/>
              </a:rPr>
              <a:t>crudFlags</a:t>
            </a:r>
            <a:r>
              <a:rPr lang="en-GB" sz="1100" dirty="0">
                <a:solidFill>
                  <a:srgbClr val="000000"/>
                </a:solidFill>
                <a:latin typeface="Courier New"/>
              </a:rPr>
              <a:t> </a:t>
            </a:r>
            <a:r>
              <a:rPr lang="en-GB" sz="1100" dirty="0">
                <a:solidFill>
                  <a:srgbClr val="339933"/>
                </a:solidFill>
                <a:latin typeface="Courier New"/>
              </a:rPr>
              <a:t>=</a:t>
            </a:r>
            <a:r>
              <a:rPr lang="en-GB" sz="1100" dirty="0">
                <a:solidFill>
                  <a:srgbClr val="000000"/>
                </a:solidFill>
                <a:latin typeface="Courier New"/>
              </a:rPr>
              <a:t> </a:t>
            </a:r>
            <a:r>
              <a:rPr lang="en-GB" sz="1100" dirty="0">
                <a:solidFill>
                  <a:srgbClr val="0000FF"/>
                </a:solidFill>
                <a:latin typeface="Courier New"/>
              </a:rPr>
              <a:t>"CRU"</a:t>
            </a:r>
            <a:r>
              <a:rPr lang="en-GB" sz="1100" dirty="0">
                <a:solidFill>
                  <a:srgbClr val="339933"/>
                </a:solidFill>
                <a:latin typeface="Courier New"/>
              </a:rPr>
              <a:t>;</a:t>
            </a:r>
            <a:endParaRPr lang="en-GB" sz="1100" dirty="0">
              <a:solidFill>
                <a:srgbClr val="000000"/>
              </a:solidFill>
              <a:latin typeface="Courier New"/>
            </a:endParaRPr>
          </a:p>
          <a:p>
            <a:pPr marL="0" indent="0" fontAlgn="t">
              <a:buNone/>
            </a:pPr>
            <a:r>
              <a:rPr lang="en-GB" sz="1100" dirty="0" err="1">
                <a:solidFill>
                  <a:srgbClr val="000000"/>
                </a:solidFill>
                <a:latin typeface="Courier New"/>
              </a:rPr>
              <a:t>isInv.</a:t>
            </a:r>
            <a:r>
              <a:rPr lang="en-GB" sz="1100" dirty="0" err="1">
                <a:solidFill>
                  <a:srgbClr val="006633"/>
                </a:solidFill>
                <a:latin typeface="Courier New"/>
              </a:rPr>
              <a:t>what</a:t>
            </a:r>
            <a:r>
              <a:rPr lang="en-GB" sz="1100" dirty="0">
                <a:solidFill>
                  <a:srgbClr val="000000"/>
                </a:solidFill>
                <a:latin typeface="Courier New"/>
              </a:rPr>
              <a:t> </a:t>
            </a:r>
            <a:r>
              <a:rPr lang="en-GB" sz="1100" dirty="0">
                <a:solidFill>
                  <a:srgbClr val="339933"/>
                </a:solidFill>
                <a:latin typeface="Courier New"/>
              </a:rPr>
              <a:t>=</a:t>
            </a:r>
            <a:r>
              <a:rPr lang="en-GB" sz="1100" dirty="0">
                <a:solidFill>
                  <a:srgbClr val="000000"/>
                </a:solidFill>
                <a:latin typeface="Courier New"/>
              </a:rPr>
              <a:t> </a:t>
            </a:r>
            <a:r>
              <a:rPr lang="en-GB" sz="1100" dirty="0">
                <a:solidFill>
                  <a:srgbClr val="0000FF"/>
                </a:solidFill>
                <a:latin typeface="Courier New"/>
              </a:rPr>
              <a:t>"Investigation &lt;-&gt; Instrument &lt;-&gt; </a:t>
            </a:r>
            <a:r>
              <a:rPr lang="en-GB" sz="1100" dirty="0" err="1">
                <a:solidFill>
                  <a:srgbClr val="0000FF"/>
                </a:solidFill>
                <a:latin typeface="Courier New"/>
              </a:rPr>
              <a:t>InstrumentScientist</a:t>
            </a:r>
            <a:r>
              <a:rPr lang="en-GB" sz="1100" dirty="0">
                <a:solidFill>
                  <a:srgbClr val="0000FF"/>
                </a:solidFill>
                <a:latin typeface="Courier New"/>
              </a:rPr>
              <a:t> &lt;-&gt; User [name = :user]"</a:t>
            </a:r>
            <a:r>
              <a:rPr lang="en-GB" sz="1100" dirty="0">
                <a:solidFill>
                  <a:srgbClr val="339933"/>
                </a:solidFill>
                <a:latin typeface="Courier New"/>
              </a:rPr>
              <a:t>;</a:t>
            </a:r>
            <a:endParaRPr lang="en-GB" sz="1100" dirty="0">
              <a:solidFill>
                <a:srgbClr val="000000"/>
              </a:solidFill>
              <a:latin typeface="Courier New"/>
            </a:endParaRPr>
          </a:p>
          <a:p>
            <a:pPr marL="0" indent="0" fontAlgn="t">
              <a:buNone/>
            </a:pPr>
            <a:r>
              <a:rPr lang="en-GB" sz="1100" dirty="0" err="1">
                <a:solidFill>
                  <a:srgbClr val="000000"/>
                </a:solidFill>
                <a:latin typeface="Courier New"/>
              </a:rPr>
              <a:t>isInv.</a:t>
            </a:r>
            <a:r>
              <a:rPr lang="en-GB" sz="1100" dirty="0" err="1">
                <a:solidFill>
                  <a:srgbClr val="006633"/>
                </a:solidFill>
                <a:latin typeface="Courier New"/>
              </a:rPr>
              <a:t>group</a:t>
            </a:r>
            <a:r>
              <a:rPr lang="en-GB" sz="1100" dirty="0">
                <a:solidFill>
                  <a:srgbClr val="000000"/>
                </a:solidFill>
                <a:latin typeface="Courier New"/>
              </a:rPr>
              <a:t> </a:t>
            </a:r>
            <a:r>
              <a:rPr lang="en-GB" sz="1100" dirty="0">
                <a:solidFill>
                  <a:srgbClr val="339933"/>
                </a:solidFill>
                <a:latin typeface="Courier New"/>
              </a:rPr>
              <a:t>=</a:t>
            </a:r>
            <a:r>
              <a:rPr lang="en-GB" sz="1100" dirty="0">
                <a:solidFill>
                  <a:srgbClr val="000000"/>
                </a:solidFill>
                <a:latin typeface="Courier New"/>
              </a:rPr>
              <a:t> </a:t>
            </a:r>
            <a:r>
              <a:rPr lang="en-GB" sz="1100" b="1" dirty="0">
                <a:solidFill>
                  <a:srgbClr val="000066"/>
                </a:solidFill>
                <a:latin typeface="Courier New"/>
              </a:rPr>
              <a:t>null</a:t>
            </a:r>
            <a:r>
              <a:rPr lang="en-GB" sz="1100" dirty="0">
                <a:solidFill>
                  <a:srgbClr val="339933"/>
                </a:solidFill>
                <a:latin typeface="Courier New"/>
              </a:rPr>
              <a:t>;</a:t>
            </a:r>
            <a:r>
              <a:rPr lang="en-GB" sz="1100" dirty="0">
                <a:solidFill>
                  <a:srgbClr val="000000"/>
                </a:solidFill>
                <a:latin typeface="Courier New"/>
              </a:rPr>
              <a:t> </a:t>
            </a:r>
            <a:r>
              <a:rPr lang="en-GB" sz="1100" i="1" dirty="0">
                <a:solidFill>
                  <a:srgbClr val="666666"/>
                </a:solidFill>
                <a:latin typeface="Courier New"/>
              </a:rPr>
              <a:t>//rules applies regardless of group membership (not </a:t>
            </a:r>
            <a:r>
              <a:rPr lang="en-GB" sz="1100" i="1" dirty="0" smtClean="0">
                <a:solidFill>
                  <a:srgbClr val="666666"/>
                </a:solidFill>
                <a:latin typeface="Courier New"/>
              </a:rPr>
              <a:t>explicitly </a:t>
            </a:r>
            <a:r>
              <a:rPr lang="en-GB" sz="1100" i="1" dirty="0">
                <a:solidFill>
                  <a:srgbClr val="666666"/>
                </a:solidFill>
                <a:latin typeface="Courier New"/>
              </a:rPr>
              <a:t>needed)</a:t>
            </a:r>
            <a:endParaRPr lang="en-GB" sz="1100" dirty="0">
              <a:solidFill>
                <a:srgbClr val="000000"/>
              </a:solidFill>
              <a:latin typeface="Courier New"/>
            </a:endParaRPr>
          </a:p>
          <a:p>
            <a:pPr marL="0" indent="0" fontAlgn="t">
              <a:buNone/>
            </a:pPr>
            <a:r>
              <a:rPr lang="en-GB" sz="1100" dirty="0" err="1">
                <a:solidFill>
                  <a:srgbClr val="000000"/>
                </a:solidFill>
                <a:latin typeface="Courier New"/>
              </a:rPr>
              <a:t>port.</a:t>
            </a:r>
            <a:r>
              <a:rPr lang="en-GB" sz="1100" dirty="0" err="1">
                <a:solidFill>
                  <a:srgbClr val="006633"/>
                </a:solidFill>
                <a:latin typeface="Courier New"/>
              </a:rPr>
              <a:t>create</a:t>
            </a:r>
            <a:r>
              <a:rPr lang="en-GB" sz="1100" dirty="0">
                <a:solidFill>
                  <a:srgbClr val="009900"/>
                </a:solidFill>
                <a:latin typeface="Courier New"/>
              </a:rPr>
              <a:t>(</a:t>
            </a:r>
            <a:r>
              <a:rPr lang="en-GB" sz="1100" dirty="0" err="1">
                <a:solidFill>
                  <a:srgbClr val="000000"/>
                </a:solidFill>
                <a:latin typeface="Courier New"/>
              </a:rPr>
              <a:t>sessionId</a:t>
            </a:r>
            <a:r>
              <a:rPr lang="en-GB" sz="1100" dirty="0">
                <a:solidFill>
                  <a:srgbClr val="000000"/>
                </a:solidFill>
                <a:latin typeface="Courier New"/>
              </a:rPr>
              <a:t>, </a:t>
            </a:r>
            <a:r>
              <a:rPr lang="en-GB" sz="1100" dirty="0" err="1">
                <a:solidFill>
                  <a:srgbClr val="000000"/>
                </a:solidFill>
                <a:latin typeface="Courier New"/>
              </a:rPr>
              <a:t>isInv</a:t>
            </a:r>
            <a:r>
              <a:rPr lang="en-GB" sz="1100" dirty="0">
                <a:solidFill>
                  <a:srgbClr val="009900"/>
                </a:solidFill>
                <a:latin typeface="Courier New"/>
              </a:rPr>
              <a:t>)</a:t>
            </a:r>
            <a:r>
              <a:rPr lang="en-GB" sz="1100" dirty="0">
                <a:solidFill>
                  <a:srgbClr val="339933"/>
                </a:solidFill>
                <a:latin typeface="Courier New"/>
              </a:rPr>
              <a:t>;</a:t>
            </a:r>
            <a:endParaRPr lang="en-GB" sz="1100" dirty="0">
              <a:solidFill>
                <a:srgbClr val="000000"/>
              </a:solidFill>
              <a:latin typeface="Courier New"/>
            </a:endParaRPr>
          </a:p>
          <a:p>
            <a:pPr marL="0" indent="0" fontAlgn="t">
              <a:buNone/>
            </a:pPr>
            <a:r>
              <a:rPr lang="en-GB" sz="1100" dirty="0">
                <a:solidFill>
                  <a:srgbClr val="000000"/>
                </a:solidFill>
                <a:latin typeface="Courier New"/>
              </a:rPr>
              <a:t> </a:t>
            </a:r>
            <a:endParaRPr lang="en-GB" sz="1100" dirty="0" smtClean="0">
              <a:solidFill>
                <a:srgbClr val="000000"/>
              </a:solidFill>
              <a:latin typeface="Courier New"/>
            </a:endParaRPr>
          </a:p>
          <a:p>
            <a:pPr marL="0" indent="0" fontAlgn="t">
              <a:buNone/>
            </a:pPr>
            <a:endParaRPr lang="en-GB" sz="1100" dirty="0">
              <a:solidFill>
                <a:srgbClr val="000000"/>
              </a:solidFill>
              <a:latin typeface="Courier New"/>
            </a:endParaRPr>
          </a:p>
          <a:p>
            <a:pPr marL="0" indent="0" fontAlgn="t">
              <a:buNone/>
            </a:pPr>
            <a:r>
              <a:rPr lang="en-GB" sz="1100" dirty="0">
                <a:solidFill>
                  <a:srgbClr val="000000"/>
                </a:solidFill>
                <a:latin typeface="Courier New"/>
              </a:rPr>
              <a:t>Rule </a:t>
            </a:r>
            <a:r>
              <a:rPr lang="en-GB" sz="1100" dirty="0" err="1">
                <a:solidFill>
                  <a:srgbClr val="000000"/>
                </a:solidFill>
                <a:latin typeface="Courier New"/>
              </a:rPr>
              <a:t>isInvParam</a:t>
            </a:r>
            <a:r>
              <a:rPr lang="en-GB" sz="1100" dirty="0">
                <a:solidFill>
                  <a:srgbClr val="000000"/>
                </a:solidFill>
                <a:latin typeface="Courier New"/>
              </a:rPr>
              <a:t> </a:t>
            </a:r>
            <a:r>
              <a:rPr lang="en-GB" sz="1100" dirty="0">
                <a:solidFill>
                  <a:srgbClr val="339933"/>
                </a:solidFill>
                <a:latin typeface="Courier New"/>
              </a:rPr>
              <a:t>=</a:t>
            </a:r>
            <a:r>
              <a:rPr lang="en-GB" sz="1100" dirty="0">
                <a:solidFill>
                  <a:srgbClr val="000000"/>
                </a:solidFill>
                <a:latin typeface="Courier New"/>
              </a:rPr>
              <a:t> </a:t>
            </a:r>
            <a:r>
              <a:rPr lang="en-GB" sz="1100" b="1" dirty="0">
                <a:solidFill>
                  <a:srgbClr val="000000"/>
                </a:solidFill>
                <a:latin typeface="Courier New"/>
              </a:rPr>
              <a:t>new</a:t>
            </a:r>
            <a:r>
              <a:rPr lang="en-GB" sz="1100" dirty="0">
                <a:solidFill>
                  <a:srgbClr val="000000"/>
                </a:solidFill>
                <a:latin typeface="Courier New"/>
              </a:rPr>
              <a:t> Rule</a:t>
            </a:r>
            <a:r>
              <a:rPr lang="en-GB" sz="1100" dirty="0">
                <a:solidFill>
                  <a:srgbClr val="009900"/>
                </a:solidFill>
                <a:latin typeface="Courier New"/>
              </a:rPr>
              <a:t>()</a:t>
            </a:r>
            <a:r>
              <a:rPr lang="en-GB" sz="1100" dirty="0">
                <a:solidFill>
                  <a:srgbClr val="339933"/>
                </a:solidFill>
                <a:latin typeface="Courier New"/>
              </a:rPr>
              <a:t>;</a:t>
            </a:r>
            <a:endParaRPr lang="en-GB" sz="1100" dirty="0">
              <a:solidFill>
                <a:srgbClr val="000000"/>
              </a:solidFill>
              <a:latin typeface="Courier New"/>
            </a:endParaRPr>
          </a:p>
          <a:p>
            <a:pPr marL="0" indent="0" fontAlgn="t">
              <a:buNone/>
            </a:pPr>
            <a:r>
              <a:rPr lang="en-GB" sz="1100" dirty="0" err="1">
                <a:solidFill>
                  <a:srgbClr val="000000"/>
                </a:solidFill>
                <a:latin typeface="Courier New"/>
              </a:rPr>
              <a:t>isInvParam.</a:t>
            </a:r>
            <a:r>
              <a:rPr lang="en-GB" sz="1100" dirty="0" err="1">
                <a:solidFill>
                  <a:srgbClr val="006633"/>
                </a:solidFill>
                <a:latin typeface="Courier New"/>
              </a:rPr>
              <a:t>crudFlags</a:t>
            </a:r>
            <a:r>
              <a:rPr lang="en-GB" sz="1100" dirty="0">
                <a:solidFill>
                  <a:srgbClr val="000000"/>
                </a:solidFill>
                <a:latin typeface="Courier New"/>
              </a:rPr>
              <a:t> </a:t>
            </a:r>
            <a:r>
              <a:rPr lang="en-GB" sz="1100" dirty="0">
                <a:solidFill>
                  <a:srgbClr val="339933"/>
                </a:solidFill>
                <a:latin typeface="Courier New"/>
              </a:rPr>
              <a:t>=</a:t>
            </a:r>
            <a:r>
              <a:rPr lang="en-GB" sz="1100" dirty="0">
                <a:solidFill>
                  <a:srgbClr val="000000"/>
                </a:solidFill>
                <a:latin typeface="Courier New"/>
              </a:rPr>
              <a:t> </a:t>
            </a:r>
            <a:r>
              <a:rPr lang="en-GB" sz="1100" dirty="0">
                <a:solidFill>
                  <a:srgbClr val="0000FF"/>
                </a:solidFill>
                <a:latin typeface="Courier New"/>
              </a:rPr>
              <a:t>"CRU"</a:t>
            </a:r>
            <a:r>
              <a:rPr lang="en-GB" sz="1100" dirty="0">
                <a:solidFill>
                  <a:srgbClr val="339933"/>
                </a:solidFill>
                <a:latin typeface="Courier New"/>
              </a:rPr>
              <a:t>;</a:t>
            </a:r>
            <a:endParaRPr lang="en-GB" sz="1100" dirty="0">
              <a:solidFill>
                <a:srgbClr val="000000"/>
              </a:solidFill>
              <a:latin typeface="Courier New"/>
            </a:endParaRPr>
          </a:p>
          <a:p>
            <a:pPr marL="0" indent="0" fontAlgn="t">
              <a:buNone/>
            </a:pPr>
            <a:r>
              <a:rPr lang="en-GB" sz="1100" dirty="0" err="1">
                <a:solidFill>
                  <a:srgbClr val="000000"/>
                </a:solidFill>
                <a:latin typeface="Courier New"/>
              </a:rPr>
              <a:t>isInvParam.</a:t>
            </a:r>
            <a:r>
              <a:rPr lang="en-GB" sz="1100" dirty="0" err="1">
                <a:solidFill>
                  <a:srgbClr val="006633"/>
                </a:solidFill>
                <a:latin typeface="Courier New"/>
              </a:rPr>
              <a:t>what</a:t>
            </a:r>
            <a:r>
              <a:rPr lang="en-GB" sz="1100" dirty="0">
                <a:solidFill>
                  <a:srgbClr val="000000"/>
                </a:solidFill>
                <a:latin typeface="Courier New"/>
              </a:rPr>
              <a:t> </a:t>
            </a:r>
            <a:r>
              <a:rPr lang="en-GB" sz="1100" dirty="0">
                <a:solidFill>
                  <a:srgbClr val="339933"/>
                </a:solidFill>
                <a:latin typeface="Courier New"/>
              </a:rPr>
              <a:t>=</a:t>
            </a:r>
            <a:r>
              <a:rPr lang="en-GB" sz="1100" dirty="0">
                <a:solidFill>
                  <a:srgbClr val="000000"/>
                </a:solidFill>
                <a:latin typeface="Courier New"/>
              </a:rPr>
              <a:t> </a:t>
            </a:r>
            <a:r>
              <a:rPr lang="en-GB" sz="1100" dirty="0">
                <a:solidFill>
                  <a:srgbClr val="0000FF"/>
                </a:solidFill>
                <a:latin typeface="Courier New"/>
              </a:rPr>
              <a:t>"</a:t>
            </a:r>
            <a:r>
              <a:rPr lang="en-GB" sz="1100" dirty="0" err="1">
                <a:solidFill>
                  <a:srgbClr val="0000FF"/>
                </a:solidFill>
                <a:latin typeface="Courier New"/>
              </a:rPr>
              <a:t>InvestigationParameter</a:t>
            </a:r>
            <a:r>
              <a:rPr lang="en-GB" sz="1100" dirty="0">
                <a:solidFill>
                  <a:srgbClr val="0000FF"/>
                </a:solidFill>
                <a:latin typeface="Courier New"/>
              </a:rPr>
              <a:t> &lt;-&gt; Investigation &lt;-&gt; Instrument &lt;-&gt; </a:t>
            </a:r>
            <a:r>
              <a:rPr lang="en-GB" sz="1100" dirty="0" err="1">
                <a:solidFill>
                  <a:srgbClr val="0000FF"/>
                </a:solidFill>
                <a:latin typeface="Courier New"/>
              </a:rPr>
              <a:t>InstrumentScientist</a:t>
            </a:r>
            <a:r>
              <a:rPr lang="en-GB" sz="1100" dirty="0">
                <a:solidFill>
                  <a:srgbClr val="0000FF"/>
                </a:solidFill>
                <a:latin typeface="Courier New"/>
              </a:rPr>
              <a:t> &lt;-&gt; User [name = :user]"</a:t>
            </a:r>
            <a:r>
              <a:rPr lang="en-GB" sz="1100" dirty="0">
                <a:solidFill>
                  <a:srgbClr val="339933"/>
                </a:solidFill>
                <a:latin typeface="Courier New"/>
              </a:rPr>
              <a:t>;</a:t>
            </a:r>
            <a:endParaRPr lang="en-GB" sz="1100" dirty="0">
              <a:solidFill>
                <a:srgbClr val="000000"/>
              </a:solidFill>
              <a:latin typeface="Courier New"/>
            </a:endParaRPr>
          </a:p>
          <a:p>
            <a:pPr marL="0" indent="0" fontAlgn="t">
              <a:buNone/>
            </a:pPr>
            <a:r>
              <a:rPr lang="en-GB" sz="1100" dirty="0" err="1">
                <a:solidFill>
                  <a:srgbClr val="000000"/>
                </a:solidFill>
                <a:latin typeface="Courier New"/>
              </a:rPr>
              <a:t>port.</a:t>
            </a:r>
            <a:r>
              <a:rPr lang="en-GB" sz="1100" dirty="0" err="1">
                <a:solidFill>
                  <a:srgbClr val="006633"/>
                </a:solidFill>
                <a:latin typeface="Courier New"/>
              </a:rPr>
              <a:t>create</a:t>
            </a:r>
            <a:r>
              <a:rPr lang="en-GB" sz="1100" dirty="0">
                <a:solidFill>
                  <a:srgbClr val="009900"/>
                </a:solidFill>
                <a:latin typeface="Courier New"/>
              </a:rPr>
              <a:t>(</a:t>
            </a:r>
            <a:r>
              <a:rPr lang="en-GB" sz="1100" dirty="0" err="1">
                <a:solidFill>
                  <a:srgbClr val="000000"/>
                </a:solidFill>
                <a:latin typeface="Courier New"/>
              </a:rPr>
              <a:t>sessionId</a:t>
            </a:r>
            <a:r>
              <a:rPr lang="en-GB" sz="1100" dirty="0">
                <a:solidFill>
                  <a:srgbClr val="000000"/>
                </a:solidFill>
                <a:latin typeface="Courier New"/>
              </a:rPr>
              <a:t>, </a:t>
            </a:r>
            <a:r>
              <a:rPr lang="en-GB" sz="1100" dirty="0" err="1">
                <a:solidFill>
                  <a:srgbClr val="000000"/>
                </a:solidFill>
                <a:latin typeface="Courier New"/>
              </a:rPr>
              <a:t>isInvParam</a:t>
            </a:r>
            <a:r>
              <a:rPr lang="en-GB" sz="1100" dirty="0" smtClean="0">
                <a:solidFill>
                  <a:srgbClr val="009900"/>
                </a:solidFill>
                <a:latin typeface="Courier New"/>
              </a:rPr>
              <a:t>)</a:t>
            </a:r>
            <a:r>
              <a:rPr lang="en-GB" sz="1100" dirty="0" smtClean="0">
                <a:solidFill>
                  <a:srgbClr val="339933"/>
                </a:solidFill>
                <a:latin typeface="Courier New"/>
              </a:rPr>
              <a:t>;</a:t>
            </a:r>
            <a:endParaRPr lang="en-GB" sz="1100" dirty="0">
              <a:solidFill>
                <a:srgbClr val="000000"/>
              </a:solidFill>
              <a:latin typeface="Courier New"/>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340768"/>
            <a:ext cx="7462406" cy="2304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58610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Instrument Scientists</a:t>
            </a:r>
            <a:endParaRPr lang="en-GB" dirty="0"/>
          </a:p>
        </p:txBody>
      </p:sp>
      <p:sp>
        <p:nvSpPr>
          <p:cNvPr id="3" name="Content Placeholder 2"/>
          <p:cNvSpPr>
            <a:spLocks noGrp="1"/>
          </p:cNvSpPr>
          <p:nvPr>
            <p:ph idx="1"/>
          </p:nvPr>
        </p:nvSpPr>
        <p:spPr>
          <a:xfrm>
            <a:off x="21014" y="3573016"/>
            <a:ext cx="9001000" cy="2736304"/>
          </a:xfrm>
        </p:spPr>
        <p:txBody>
          <a:bodyPr/>
          <a:lstStyle/>
          <a:p>
            <a:pPr marL="0" indent="0" fontAlgn="t">
              <a:buNone/>
            </a:pPr>
            <a:r>
              <a:rPr lang="en-GB" sz="1100" dirty="0">
                <a:solidFill>
                  <a:srgbClr val="000000"/>
                </a:solidFill>
                <a:latin typeface="Courier New"/>
              </a:rPr>
              <a:t>Rule </a:t>
            </a:r>
            <a:r>
              <a:rPr lang="en-GB" sz="1100" dirty="0" err="1" smtClean="0">
                <a:solidFill>
                  <a:srgbClr val="000000"/>
                </a:solidFill>
                <a:latin typeface="Courier New"/>
              </a:rPr>
              <a:t>isDs</a:t>
            </a:r>
            <a:r>
              <a:rPr lang="en-GB" sz="1100" dirty="0" smtClean="0">
                <a:solidFill>
                  <a:srgbClr val="000000"/>
                </a:solidFill>
                <a:latin typeface="Courier New"/>
              </a:rPr>
              <a:t> </a:t>
            </a:r>
            <a:r>
              <a:rPr lang="en-GB" sz="1100" dirty="0">
                <a:solidFill>
                  <a:srgbClr val="339933"/>
                </a:solidFill>
                <a:latin typeface="Courier New"/>
              </a:rPr>
              <a:t>=</a:t>
            </a:r>
            <a:r>
              <a:rPr lang="en-GB" sz="1100" dirty="0">
                <a:solidFill>
                  <a:srgbClr val="000000"/>
                </a:solidFill>
                <a:latin typeface="Courier New"/>
              </a:rPr>
              <a:t> </a:t>
            </a:r>
            <a:r>
              <a:rPr lang="en-GB" sz="1100" b="1" dirty="0">
                <a:solidFill>
                  <a:srgbClr val="000000"/>
                </a:solidFill>
                <a:latin typeface="Courier New"/>
              </a:rPr>
              <a:t>new</a:t>
            </a:r>
            <a:r>
              <a:rPr lang="en-GB" sz="1100" dirty="0">
                <a:solidFill>
                  <a:srgbClr val="000000"/>
                </a:solidFill>
                <a:latin typeface="Courier New"/>
              </a:rPr>
              <a:t> Rule</a:t>
            </a:r>
            <a:r>
              <a:rPr lang="en-GB" sz="1100" dirty="0">
                <a:solidFill>
                  <a:srgbClr val="009900"/>
                </a:solidFill>
                <a:latin typeface="Courier New"/>
              </a:rPr>
              <a:t>()</a:t>
            </a:r>
            <a:r>
              <a:rPr lang="en-GB" sz="1100" dirty="0">
                <a:solidFill>
                  <a:srgbClr val="339933"/>
                </a:solidFill>
                <a:latin typeface="Courier New"/>
              </a:rPr>
              <a:t>;</a:t>
            </a:r>
            <a:endParaRPr lang="en-GB" sz="1100" dirty="0">
              <a:solidFill>
                <a:srgbClr val="000000"/>
              </a:solidFill>
              <a:latin typeface="Courier New"/>
            </a:endParaRPr>
          </a:p>
          <a:p>
            <a:pPr marL="0" indent="0" fontAlgn="t">
              <a:buNone/>
            </a:pPr>
            <a:r>
              <a:rPr lang="en-GB" sz="1100" dirty="0" err="1">
                <a:solidFill>
                  <a:srgbClr val="000000"/>
                </a:solidFill>
                <a:latin typeface="Courier New"/>
              </a:rPr>
              <a:t>isDsParam.</a:t>
            </a:r>
            <a:r>
              <a:rPr lang="en-GB" sz="1100" dirty="0" err="1">
                <a:solidFill>
                  <a:srgbClr val="006633"/>
                </a:solidFill>
                <a:latin typeface="Courier New"/>
              </a:rPr>
              <a:t>crudFlags</a:t>
            </a:r>
            <a:r>
              <a:rPr lang="en-GB" sz="1100" dirty="0">
                <a:solidFill>
                  <a:srgbClr val="000000"/>
                </a:solidFill>
                <a:latin typeface="Courier New"/>
              </a:rPr>
              <a:t> </a:t>
            </a:r>
            <a:r>
              <a:rPr lang="en-GB" sz="1100" dirty="0">
                <a:solidFill>
                  <a:srgbClr val="339933"/>
                </a:solidFill>
                <a:latin typeface="Courier New"/>
              </a:rPr>
              <a:t>=</a:t>
            </a:r>
            <a:r>
              <a:rPr lang="en-GB" sz="1100" dirty="0">
                <a:solidFill>
                  <a:srgbClr val="000000"/>
                </a:solidFill>
                <a:latin typeface="Courier New"/>
              </a:rPr>
              <a:t> </a:t>
            </a:r>
            <a:r>
              <a:rPr lang="en-GB" sz="1100" dirty="0">
                <a:solidFill>
                  <a:srgbClr val="0000FF"/>
                </a:solidFill>
                <a:latin typeface="Courier New"/>
              </a:rPr>
              <a:t>"CRU"</a:t>
            </a:r>
            <a:r>
              <a:rPr lang="en-GB" sz="1100" dirty="0">
                <a:solidFill>
                  <a:srgbClr val="339933"/>
                </a:solidFill>
                <a:latin typeface="Courier New"/>
              </a:rPr>
              <a:t>;</a:t>
            </a:r>
            <a:endParaRPr lang="en-GB" sz="1100" dirty="0">
              <a:solidFill>
                <a:srgbClr val="000000"/>
              </a:solidFill>
              <a:latin typeface="Courier New"/>
            </a:endParaRPr>
          </a:p>
          <a:p>
            <a:pPr marL="0" indent="0" fontAlgn="t">
              <a:buNone/>
            </a:pPr>
            <a:r>
              <a:rPr lang="en-GB" sz="1100" dirty="0" err="1">
                <a:solidFill>
                  <a:srgbClr val="000000"/>
                </a:solidFill>
                <a:latin typeface="Courier New"/>
              </a:rPr>
              <a:t>isDsParam.</a:t>
            </a:r>
            <a:r>
              <a:rPr lang="en-GB" sz="1100" dirty="0" err="1">
                <a:solidFill>
                  <a:srgbClr val="006633"/>
                </a:solidFill>
                <a:latin typeface="Courier New"/>
              </a:rPr>
              <a:t>what</a:t>
            </a:r>
            <a:r>
              <a:rPr lang="en-GB" sz="1100" dirty="0">
                <a:solidFill>
                  <a:srgbClr val="000000"/>
                </a:solidFill>
                <a:latin typeface="Courier New"/>
              </a:rPr>
              <a:t> </a:t>
            </a:r>
            <a:r>
              <a:rPr lang="en-GB" sz="1100" dirty="0">
                <a:solidFill>
                  <a:srgbClr val="339933"/>
                </a:solidFill>
                <a:latin typeface="Courier New"/>
              </a:rPr>
              <a:t>=</a:t>
            </a:r>
            <a:r>
              <a:rPr lang="en-GB" sz="1100" dirty="0">
                <a:solidFill>
                  <a:srgbClr val="000000"/>
                </a:solidFill>
                <a:latin typeface="Courier New"/>
              </a:rPr>
              <a:t> </a:t>
            </a:r>
            <a:r>
              <a:rPr lang="en-GB" sz="1100" dirty="0">
                <a:solidFill>
                  <a:srgbClr val="0000FF"/>
                </a:solidFill>
                <a:latin typeface="Courier New"/>
              </a:rPr>
              <a:t>"</a:t>
            </a:r>
            <a:r>
              <a:rPr lang="en-GB" sz="1100" dirty="0" err="1">
                <a:solidFill>
                  <a:srgbClr val="0000FF"/>
                </a:solidFill>
                <a:latin typeface="Courier New"/>
              </a:rPr>
              <a:t>DatasetParameter</a:t>
            </a:r>
            <a:r>
              <a:rPr lang="en-GB" sz="1100" dirty="0">
                <a:solidFill>
                  <a:srgbClr val="0000FF"/>
                </a:solidFill>
                <a:latin typeface="Courier New"/>
              </a:rPr>
              <a:t> &lt;-&gt; Dataset &lt;-&gt; Investigation &lt;-&gt; Instrument &lt;-&gt; </a:t>
            </a:r>
            <a:r>
              <a:rPr lang="en-GB" sz="1100" dirty="0" err="1">
                <a:solidFill>
                  <a:srgbClr val="0000FF"/>
                </a:solidFill>
                <a:latin typeface="Courier New"/>
              </a:rPr>
              <a:t>InstrumentScientist</a:t>
            </a:r>
            <a:r>
              <a:rPr lang="en-GB" sz="1100" dirty="0">
                <a:solidFill>
                  <a:srgbClr val="0000FF"/>
                </a:solidFill>
                <a:latin typeface="Courier New"/>
              </a:rPr>
              <a:t> &lt;-&gt; User [name = :user]"</a:t>
            </a:r>
            <a:r>
              <a:rPr lang="en-GB" sz="1100" dirty="0">
                <a:solidFill>
                  <a:srgbClr val="339933"/>
                </a:solidFill>
                <a:latin typeface="Courier New"/>
              </a:rPr>
              <a:t>;</a:t>
            </a:r>
            <a:endParaRPr lang="en-GB" sz="1100" dirty="0">
              <a:solidFill>
                <a:srgbClr val="000000"/>
              </a:solidFill>
              <a:latin typeface="Courier New"/>
            </a:endParaRPr>
          </a:p>
          <a:p>
            <a:pPr marL="0" indent="0" fontAlgn="t">
              <a:buNone/>
            </a:pPr>
            <a:r>
              <a:rPr lang="en-GB" sz="1100" dirty="0" err="1">
                <a:solidFill>
                  <a:srgbClr val="000000"/>
                </a:solidFill>
                <a:latin typeface="Courier New"/>
              </a:rPr>
              <a:t>port.</a:t>
            </a:r>
            <a:r>
              <a:rPr lang="en-GB" sz="1100" dirty="0" err="1">
                <a:solidFill>
                  <a:srgbClr val="006633"/>
                </a:solidFill>
                <a:latin typeface="Courier New"/>
              </a:rPr>
              <a:t>create</a:t>
            </a:r>
            <a:r>
              <a:rPr lang="en-GB" sz="1100" dirty="0">
                <a:solidFill>
                  <a:srgbClr val="009900"/>
                </a:solidFill>
                <a:latin typeface="Courier New"/>
              </a:rPr>
              <a:t>(</a:t>
            </a:r>
            <a:r>
              <a:rPr lang="en-GB" sz="1100" dirty="0" err="1">
                <a:solidFill>
                  <a:srgbClr val="000000"/>
                </a:solidFill>
                <a:latin typeface="Courier New"/>
              </a:rPr>
              <a:t>sessionId</a:t>
            </a:r>
            <a:r>
              <a:rPr lang="en-GB" sz="1100" dirty="0">
                <a:solidFill>
                  <a:srgbClr val="000000"/>
                </a:solidFill>
                <a:latin typeface="Courier New"/>
              </a:rPr>
              <a:t>, </a:t>
            </a:r>
            <a:r>
              <a:rPr lang="en-GB" sz="1100" dirty="0" err="1">
                <a:solidFill>
                  <a:srgbClr val="000000"/>
                </a:solidFill>
                <a:latin typeface="Courier New"/>
              </a:rPr>
              <a:t>isDsParam</a:t>
            </a:r>
            <a:r>
              <a:rPr lang="en-GB" sz="1100" dirty="0">
                <a:solidFill>
                  <a:srgbClr val="009900"/>
                </a:solidFill>
                <a:latin typeface="Courier New"/>
              </a:rPr>
              <a:t>)</a:t>
            </a:r>
            <a:r>
              <a:rPr lang="en-GB" sz="1100" dirty="0">
                <a:solidFill>
                  <a:srgbClr val="339933"/>
                </a:solidFill>
                <a:latin typeface="Courier New"/>
              </a:rPr>
              <a:t>;</a:t>
            </a:r>
            <a:endParaRPr lang="en-GB" sz="1100" dirty="0">
              <a:solidFill>
                <a:srgbClr val="000000"/>
              </a:solidFill>
              <a:latin typeface="Courier New"/>
            </a:endParaRPr>
          </a:p>
          <a:p>
            <a:pPr marL="0" indent="0" fontAlgn="t">
              <a:buNone/>
            </a:pPr>
            <a:endParaRPr lang="en-GB" sz="1100" dirty="0" smtClean="0">
              <a:solidFill>
                <a:srgbClr val="000000"/>
              </a:solidFill>
              <a:latin typeface="Courier New"/>
            </a:endParaRPr>
          </a:p>
          <a:p>
            <a:pPr marL="0" indent="0" fontAlgn="t">
              <a:buNone/>
            </a:pPr>
            <a:r>
              <a:rPr lang="en-GB" sz="1100" dirty="0" smtClean="0">
                <a:solidFill>
                  <a:srgbClr val="000000"/>
                </a:solidFill>
                <a:latin typeface="Courier New"/>
              </a:rPr>
              <a:t>Rule </a:t>
            </a:r>
            <a:r>
              <a:rPr lang="en-GB" sz="1100" dirty="0" err="1">
                <a:solidFill>
                  <a:srgbClr val="000000"/>
                </a:solidFill>
                <a:latin typeface="Courier New"/>
              </a:rPr>
              <a:t>isDsParam</a:t>
            </a:r>
            <a:r>
              <a:rPr lang="en-GB" sz="1100" dirty="0">
                <a:solidFill>
                  <a:srgbClr val="000000"/>
                </a:solidFill>
                <a:latin typeface="Courier New"/>
              </a:rPr>
              <a:t> </a:t>
            </a:r>
            <a:r>
              <a:rPr lang="en-GB" sz="1100" dirty="0">
                <a:solidFill>
                  <a:srgbClr val="339933"/>
                </a:solidFill>
                <a:latin typeface="Courier New"/>
              </a:rPr>
              <a:t>=</a:t>
            </a:r>
            <a:r>
              <a:rPr lang="en-GB" sz="1100" dirty="0">
                <a:solidFill>
                  <a:srgbClr val="000000"/>
                </a:solidFill>
                <a:latin typeface="Courier New"/>
              </a:rPr>
              <a:t> </a:t>
            </a:r>
            <a:r>
              <a:rPr lang="en-GB" sz="1100" b="1" dirty="0">
                <a:solidFill>
                  <a:srgbClr val="000000"/>
                </a:solidFill>
                <a:latin typeface="Courier New"/>
              </a:rPr>
              <a:t>new</a:t>
            </a:r>
            <a:r>
              <a:rPr lang="en-GB" sz="1100" dirty="0">
                <a:solidFill>
                  <a:srgbClr val="000000"/>
                </a:solidFill>
                <a:latin typeface="Courier New"/>
              </a:rPr>
              <a:t> Rule</a:t>
            </a:r>
            <a:r>
              <a:rPr lang="en-GB" sz="1100" dirty="0">
                <a:solidFill>
                  <a:srgbClr val="009900"/>
                </a:solidFill>
                <a:latin typeface="Courier New"/>
              </a:rPr>
              <a:t>()</a:t>
            </a:r>
            <a:r>
              <a:rPr lang="en-GB" sz="1100" dirty="0">
                <a:solidFill>
                  <a:srgbClr val="339933"/>
                </a:solidFill>
                <a:latin typeface="Courier New"/>
              </a:rPr>
              <a:t>;</a:t>
            </a:r>
            <a:endParaRPr lang="en-GB" sz="1100" dirty="0">
              <a:solidFill>
                <a:srgbClr val="000000"/>
              </a:solidFill>
              <a:latin typeface="Courier New"/>
            </a:endParaRPr>
          </a:p>
          <a:p>
            <a:pPr marL="0" indent="0" fontAlgn="t">
              <a:buNone/>
            </a:pPr>
            <a:r>
              <a:rPr lang="en-GB" sz="1100" dirty="0" err="1">
                <a:solidFill>
                  <a:srgbClr val="000000"/>
                </a:solidFill>
                <a:latin typeface="Courier New"/>
              </a:rPr>
              <a:t>isDsParam.</a:t>
            </a:r>
            <a:r>
              <a:rPr lang="en-GB" sz="1100" dirty="0" err="1">
                <a:solidFill>
                  <a:srgbClr val="006633"/>
                </a:solidFill>
                <a:latin typeface="Courier New"/>
              </a:rPr>
              <a:t>crudFlags</a:t>
            </a:r>
            <a:r>
              <a:rPr lang="en-GB" sz="1100" dirty="0">
                <a:solidFill>
                  <a:srgbClr val="000000"/>
                </a:solidFill>
                <a:latin typeface="Courier New"/>
              </a:rPr>
              <a:t> </a:t>
            </a:r>
            <a:r>
              <a:rPr lang="en-GB" sz="1100" dirty="0">
                <a:solidFill>
                  <a:srgbClr val="339933"/>
                </a:solidFill>
                <a:latin typeface="Courier New"/>
              </a:rPr>
              <a:t>=</a:t>
            </a:r>
            <a:r>
              <a:rPr lang="en-GB" sz="1100" dirty="0">
                <a:solidFill>
                  <a:srgbClr val="000000"/>
                </a:solidFill>
                <a:latin typeface="Courier New"/>
              </a:rPr>
              <a:t> </a:t>
            </a:r>
            <a:r>
              <a:rPr lang="en-GB" sz="1100" dirty="0">
                <a:solidFill>
                  <a:srgbClr val="0000FF"/>
                </a:solidFill>
                <a:latin typeface="Courier New"/>
              </a:rPr>
              <a:t>"CRU"</a:t>
            </a:r>
            <a:r>
              <a:rPr lang="en-GB" sz="1100" dirty="0">
                <a:solidFill>
                  <a:srgbClr val="339933"/>
                </a:solidFill>
                <a:latin typeface="Courier New"/>
              </a:rPr>
              <a:t>;</a:t>
            </a:r>
            <a:endParaRPr lang="en-GB" sz="1100" dirty="0">
              <a:solidFill>
                <a:srgbClr val="000000"/>
              </a:solidFill>
              <a:latin typeface="Courier New"/>
            </a:endParaRPr>
          </a:p>
          <a:p>
            <a:pPr marL="0" indent="0" fontAlgn="t">
              <a:buNone/>
            </a:pPr>
            <a:r>
              <a:rPr lang="en-GB" sz="1100" dirty="0" err="1">
                <a:solidFill>
                  <a:srgbClr val="000000"/>
                </a:solidFill>
                <a:latin typeface="Courier New"/>
              </a:rPr>
              <a:t>isDsParam.</a:t>
            </a:r>
            <a:r>
              <a:rPr lang="en-GB" sz="1100" dirty="0" err="1">
                <a:solidFill>
                  <a:srgbClr val="006633"/>
                </a:solidFill>
                <a:latin typeface="Courier New"/>
              </a:rPr>
              <a:t>what</a:t>
            </a:r>
            <a:r>
              <a:rPr lang="en-GB" sz="1100" dirty="0">
                <a:solidFill>
                  <a:srgbClr val="000000"/>
                </a:solidFill>
                <a:latin typeface="Courier New"/>
              </a:rPr>
              <a:t> </a:t>
            </a:r>
            <a:r>
              <a:rPr lang="en-GB" sz="1100" dirty="0">
                <a:solidFill>
                  <a:srgbClr val="339933"/>
                </a:solidFill>
                <a:latin typeface="Courier New"/>
              </a:rPr>
              <a:t>=</a:t>
            </a:r>
            <a:r>
              <a:rPr lang="en-GB" sz="1100" dirty="0">
                <a:solidFill>
                  <a:srgbClr val="000000"/>
                </a:solidFill>
                <a:latin typeface="Courier New"/>
              </a:rPr>
              <a:t> </a:t>
            </a:r>
            <a:r>
              <a:rPr lang="en-GB" sz="1100" dirty="0">
                <a:solidFill>
                  <a:srgbClr val="0000FF"/>
                </a:solidFill>
                <a:latin typeface="Courier New"/>
              </a:rPr>
              <a:t>"</a:t>
            </a:r>
            <a:r>
              <a:rPr lang="en-GB" sz="1100" dirty="0" err="1">
                <a:solidFill>
                  <a:srgbClr val="0000FF"/>
                </a:solidFill>
                <a:latin typeface="Courier New"/>
              </a:rPr>
              <a:t>DatasetParameter</a:t>
            </a:r>
            <a:r>
              <a:rPr lang="en-GB" sz="1100" dirty="0">
                <a:solidFill>
                  <a:srgbClr val="0000FF"/>
                </a:solidFill>
                <a:latin typeface="Courier New"/>
              </a:rPr>
              <a:t> &lt;-&gt; Dataset &lt;-&gt; Investigation &lt;-&gt; Instrument </a:t>
            </a:r>
            <a:r>
              <a:rPr lang="en-GB" sz="1100" dirty="0" smtClean="0">
                <a:solidFill>
                  <a:srgbClr val="0000FF"/>
                </a:solidFill>
                <a:latin typeface="Courier New"/>
              </a:rPr>
              <a:t>&lt;-&gt; </a:t>
            </a:r>
            <a:r>
              <a:rPr lang="en-GB" sz="1100" dirty="0" err="1" smtClean="0">
                <a:solidFill>
                  <a:srgbClr val="0000FF"/>
                </a:solidFill>
                <a:latin typeface="Courier New"/>
              </a:rPr>
              <a:t>InstrumentScientist</a:t>
            </a:r>
            <a:r>
              <a:rPr lang="en-GB" sz="1100" dirty="0" smtClean="0">
                <a:solidFill>
                  <a:srgbClr val="0000FF"/>
                </a:solidFill>
                <a:latin typeface="Courier New"/>
              </a:rPr>
              <a:t> </a:t>
            </a:r>
            <a:r>
              <a:rPr lang="en-GB" sz="1100" dirty="0">
                <a:solidFill>
                  <a:srgbClr val="0000FF"/>
                </a:solidFill>
                <a:latin typeface="Courier New"/>
              </a:rPr>
              <a:t>&lt;-&gt; User [name = :user]"</a:t>
            </a:r>
            <a:r>
              <a:rPr lang="en-GB" sz="1100" dirty="0">
                <a:solidFill>
                  <a:srgbClr val="339933"/>
                </a:solidFill>
                <a:latin typeface="Courier New"/>
              </a:rPr>
              <a:t>;</a:t>
            </a:r>
            <a:endParaRPr lang="en-GB" sz="1100" dirty="0">
              <a:solidFill>
                <a:srgbClr val="000000"/>
              </a:solidFill>
              <a:latin typeface="Courier New"/>
            </a:endParaRPr>
          </a:p>
          <a:p>
            <a:pPr marL="0" indent="0" fontAlgn="t">
              <a:buNone/>
            </a:pPr>
            <a:r>
              <a:rPr lang="en-GB" sz="1100" dirty="0" err="1">
                <a:solidFill>
                  <a:srgbClr val="000000"/>
                </a:solidFill>
                <a:latin typeface="Courier New"/>
              </a:rPr>
              <a:t>port.</a:t>
            </a:r>
            <a:r>
              <a:rPr lang="en-GB" sz="1100" dirty="0" err="1">
                <a:solidFill>
                  <a:srgbClr val="006633"/>
                </a:solidFill>
                <a:latin typeface="Courier New"/>
              </a:rPr>
              <a:t>create</a:t>
            </a:r>
            <a:r>
              <a:rPr lang="en-GB" sz="1100" dirty="0">
                <a:solidFill>
                  <a:srgbClr val="009900"/>
                </a:solidFill>
                <a:latin typeface="Courier New"/>
              </a:rPr>
              <a:t>(</a:t>
            </a:r>
            <a:r>
              <a:rPr lang="en-GB" sz="1100" dirty="0" err="1">
                <a:solidFill>
                  <a:srgbClr val="000000"/>
                </a:solidFill>
                <a:latin typeface="Courier New"/>
              </a:rPr>
              <a:t>sessionId</a:t>
            </a:r>
            <a:r>
              <a:rPr lang="en-GB" sz="1100" dirty="0">
                <a:solidFill>
                  <a:srgbClr val="000000"/>
                </a:solidFill>
                <a:latin typeface="Courier New"/>
              </a:rPr>
              <a:t>, </a:t>
            </a:r>
            <a:r>
              <a:rPr lang="en-GB" sz="1100" dirty="0" err="1">
                <a:solidFill>
                  <a:srgbClr val="000000"/>
                </a:solidFill>
                <a:latin typeface="Courier New"/>
              </a:rPr>
              <a:t>isDsParam</a:t>
            </a:r>
            <a:r>
              <a:rPr lang="en-GB" sz="1100" dirty="0" smtClean="0">
                <a:solidFill>
                  <a:srgbClr val="009900"/>
                </a:solidFill>
                <a:latin typeface="Courier New"/>
              </a:rPr>
              <a:t>)</a:t>
            </a:r>
            <a:r>
              <a:rPr lang="en-GB" sz="1100" dirty="0" smtClean="0">
                <a:solidFill>
                  <a:srgbClr val="339933"/>
                </a:solidFill>
                <a:latin typeface="Courier New"/>
              </a:rPr>
              <a:t>;</a:t>
            </a:r>
            <a:endParaRPr lang="en-GB" sz="1100" dirty="0">
              <a:solidFill>
                <a:srgbClr val="000000"/>
              </a:solidFill>
              <a:latin typeface="Courier New"/>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340768"/>
            <a:ext cx="8009756" cy="2065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19151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1"/>
          <p:cNvSpPr>
            <a:spLocks noGrp="1"/>
          </p:cNvSpPr>
          <p:nvPr>
            <p:ph type="title"/>
          </p:nvPr>
        </p:nvSpPr>
        <p:spPr/>
        <p:txBody>
          <a:bodyPr/>
          <a:lstStyle/>
          <a:p>
            <a:r>
              <a:rPr lang="en-US" dirty="0" smtClean="0">
                <a:solidFill>
                  <a:srgbClr val="3C8C93"/>
                </a:solidFill>
              </a:rPr>
              <a:t>Overview</a:t>
            </a:r>
          </a:p>
        </p:txBody>
      </p:sp>
      <p:sp>
        <p:nvSpPr>
          <p:cNvPr id="13315" name="Content Placeholder 12"/>
          <p:cNvSpPr>
            <a:spLocks noGrp="1"/>
          </p:cNvSpPr>
          <p:nvPr>
            <p:ph idx="1"/>
          </p:nvPr>
        </p:nvSpPr>
        <p:spPr>
          <a:xfrm>
            <a:off x="685800" y="1557338"/>
            <a:ext cx="7772400" cy="3800475"/>
          </a:xfrm>
        </p:spPr>
        <p:txBody>
          <a:bodyPr/>
          <a:lstStyle/>
          <a:p>
            <a:r>
              <a:rPr lang="en-US" dirty="0" smtClean="0"/>
              <a:t>Why rules</a:t>
            </a:r>
          </a:p>
          <a:p>
            <a:r>
              <a:rPr lang="en-US" dirty="0" smtClean="0"/>
              <a:t>Data policy</a:t>
            </a:r>
          </a:p>
          <a:p>
            <a:r>
              <a:rPr lang="en-US" dirty="0" smtClean="0"/>
              <a:t>Open tables</a:t>
            </a:r>
          </a:p>
          <a:p>
            <a:r>
              <a:rPr lang="en-US" dirty="0" smtClean="0"/>
              <a:t>Administration and Data Ingestion</a:t>
            </a:r>
          </a:p>
          <a:p>
            <a:r>
              <a:rPr lang="en-US" dirty="0" smtClean="0"/>
              <a:t>Facility staff</a:t>
            </a:r>
          </a:p>
          <a:p>
            <a:r>
              <a:rPr lang="en-US" dirty="0" smtClean="0"/>
              <a:t>Experiment Team (Investigators)</a:t>
            </a:r>
          </a:p>
          <a:p>
            <a:r>
              <a:rPr lang="en-US" dirty="0" smtClean="0"/>
              <a:t>Principal Investigator</a:t>
            </a:r>
          </a:p>
          <a:p>
            <a:r>
              <a:rPr lang="en-US" dirty="0" smtClean="0"/>
              <a:t>Embargo</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Instrument Scientists</a:t>
            </a:r>
            <a:endParaRPr lang="en-GB" dirty="0"/>
          </a:p>
        </p:txBody>
      </p:sp>
      <p:sp>
        <p:nvSpPr>
          <p:cNvPr id="3" name="Content Placeholder 2"/>
          <p:cNvSpPr>
            <a:spLocks noGrp="1"/>
          </p:cNvSpPr>
          <p:nvPr>
            <p:ph idx="1"/>
          </p:nvPr>
        </p:nvSpPr>
        <p:spPr>
          <a:xfrm>
            <a:off x="143000" y="3284984"/>
            <a:ext cx="9001000" cy="2664296"/>
          </a:xfrm>
        </p:spPr>
        <p:txBody>
          <a:bodyPr/>
          <a:lstStyle/>
          <a:p>
            <a:pPr marL="0" indent="0" fontAlgn="t">
              <a:buNone/>
            </a:pPr>
            <a:r>
              <a:rPr lang="en-GB" sz="1100" dirty="0" smtClean="0">
                <a:solidFill>
                  <a:srgbClr val="000000"/>
                </a:solidFill>
                <a:latin typeface="Courier New"/>
              </a:rPr>
              <a:t>Rule </a:t>
            </a:r>
            <a:r>
              <a:rPr lang="en-GB" sz="1100" dirty="0" err="1">
                <a:solidFill>
                  <a:srgbClr val="000000"/>
                </a:solidFill>
                <a:latin typeface="Courier New"/>
              </a:rPr>
              <a:t>isDf</a:t>
            </a:r>
            <a:r>
              <a:rPr lang="en-GB" sz="1100" dirty="0">
                <a:solidFill>
                  <a:srgbClr val="000000"/>
                </a:solidFill>
                <a:latin typeface="Courier New"/>
              </a:rPr>
              <a:t> </a:t>
            </a:r>
            <a:r>
              <a:rPr lang="en-GB" sz="1100" dirty="0">
                <a:solidFill>
                  <a:srgbClr val="339933"/>
                </a:solidFill>
                <a:latin typeface="Courier New"/>
              </a:rPr>
              <a:t>=</a:t>
            </a:r>
            <a:r>
              <a:rPr lang="en-GB" sz="1100" dirty="0">
                <a:solidFill>
                  <a:srgbClr val="000000"/>
                </a:solidFill>
                <a:latin typeface="Courier New"/>
              </a:rPr>
              <a:t> </a:t>
            </a:r>
            <a:r>
              <a:rPr lang="en-GB" sz="1100" b="1" dirty="0">
                <a:solidFill>
                  <a:srgbClr val="000000"/>
                </a:solidFill>
                <a:latin typeface="Courier New"/>
              </a:rPr>
              <a:t>new</a:t>
            </a:r>
            <a:r>
              <a:rPr lang="en-GB" sz="1100" dirty="0">
                <a:solidFill>
                  <a:srgbClr val="000000"/>
                </a:solidFill>
                <a:latin typeface="Courier New"/>
              </a:rPr>
              <a:t> Rule</a:t>
            </a:r>
            <a:r>
              <a:rPr lang="en-GB" sz="1100" dirty="0">
                <a:solidFill>
                  <a:srgbClr val="009900"/>
                </a:solidFill>
                <a:latin typeface="Courier New"/>
              </a:rPr>
              <a:t>()</a:t>
            </a:r>
            <a:r>
              <a:rPr lang="en-GB" sz="1100" dirty="0">
                <a:solidFill>
                  <a:srgbClr val="339933"/>
                </a:solidFill>
                <a:latin typeface="Courier New"/>
              </a:rPr>
              <a:t>;</a:t>
            </a:r>
            <a:endParaRPr lang="en-GB" sz="1100" dirty="0">
              <a:solidFill>
                <a:srgbClr val="000000"/>
              </a:solidFill>
              <a:latin typeface="Courier New"/>
            </a:endParaRPr>
          </a:p>
          <a:p>
            <a:pPr marL="0" indent="0" fontAlgn="t">
              <a:buNone/>
            </a:pPr>
            <a:r>
              <a:rPr lang="en-GB" sz="1100" dirty="0" err="1">
                <a:solidFill>
                  <a:srgbClr val="000000"/>
                </a:solidFill>
                <a:latin typeface="Courier New"/>
              </a:rPr>
              <a:t>isDf.</a:t>
            </a:r>
            <a:r>
              <a:rPr lang="en-GB" sz="1100" dirty="0" err="1">
                <a:solidFill>
                  <a:srgbClr val="006633"/>
                </a:solidFill>
                <a:latin typeface="Courier New"/>
              </a:rPr>
              <a:t>crudFlags</a:t>
            </a:r>
            <a:r>
              <a:rPr lang="en-GB" sz="1100" dirty="0">
                <a:solidFill>
                  <a:srgbClr val="000000"/>
                </a:solidFill>
                <a:latin typeface="Courier New"/>
              </a:rPr>
              <a:t> </a:t>
            </a:r>
            <a:r>
              <a:rPr lang="en-GB" sz="1100" dirty="0">
                <a:solidFill>
                  <a:srgbClr val="339933"/>
                </a:solidFill>
                <a:latin typeface="Courier New"/>
              </a:rPr>
              <a:t>=</a:t>
            </a:r>
            <a:r>
              <a:rPr lang="en-GB" sz="1100" dirty="0">
                <a:solidFill>
                  <a:srgbClr val="000000"/>
                </a:solidFill>
                <a:latin typeface="Courier New"/>
              </a:rPr>
              <a:t> </a:t>
            </a:r>
            <a:r>
              <a:rPr lang="en-GB" sz="1100" dirty="0">
                <a:solidFill>
                  <a:srgbClr val="0000FF"/>
                </a:solidFill>
                <a:latin typeface="Courier New"/>
              </a:rPr>
              <a:t>"CRU"</a:t>
            </a:r>
            <a:r>
              <a:rPr lang="en-GB" sz="1100" dirty="0">
                <a:solidFill>
                  <a:srgbClr val="339933"/>
                </a:solidFill>
                <a:latin typeface="Courier New"/>
              </a:rPr>
              <a:t>;</a:t>
            </a:r>
            <a:endParaRPr lang="en-GB" sz="1100" dirty="0">
              <a:solidFill>
                <a:srgbClr val="000000"/>
              </a:solidFill>
              <a:latin typeface="Courier New"/>
            </a:endParaRPr>
          </a:p>
          <a:p>
            <a:pPr marL="0" indent="0" fontAlgn="t">
              <a:buNone/>
            </a:pPr>
            <a:r>
              <a:rPr lang="en-GB" sz="1100" dirty="0" err="1">
                <a:solidFill>
                  <a:srgbClr val="000000"/>
                </a:solidFill>
                <a:latin typeface="Courier New"/>
              </a:rPr>
              <a:t>isDf.</a:t>
            </a:r>
            <a:r>
              <a:rPr lang="en-GB" sz="1100" dirty="0" err="1">
                <a:solidFill>
                  <a:srgbClr val="006633"/>
                </a:solidFill>
                <a:latin typeface="Courier New"/>
              </a:rPr>
              <a:t>what</a:t>
            </a:r>
            <a:r>
              <a:rPr lang="en-GB" sz="1100" dirty="0">
                <a:solidFill>
                  <a:srgbClr val="000000"/>
                </a:solidFill>
                <a:latin typeface="Courier New"/>
              </a:rPr>
              <a:t> </a:t>
            </a:r>
            <a:r>
              <a:rPr lang="en-GB" sz="1100" dirty="0">
                <a:solidFill>
                  <a:srgbClr val="339933"/>
                </a:solidFill>
                <a:latin typeface="Courier New"/>
              </a:rPr>
              <a:t>=</a:t>
            </a:r>
            <a:r>
              <a:rPr lang="en-GB" sz="1100" dirty="0">
                <a:solidFill>
                  <a:srgbClr val="000000"/>
                </a:solidFill>
                <a:latin typeface="Courier New"/>
              </a:rPr>
              <a:t> </a:t>
            </a:r>
            <a:r>
              <a:rPr lang="en-GB" sz="1100" dirty="0">
                <a:solidFill>
                  <a:srgbClr val="0000FF"/>
                </a:solidFill>
                <a:latin typeface="Courier New"/>
              </a:rPr>
              <a:t>"</a:t>
            </a:r>
            <a:r>
              <a:rPr lang="en-GB" sz="1100" dirty="0" err="1">
                <a:solidFill>
                  <a:srgbClr val="0000FF"/>
                </a:solidFill>
                <a:latin typeface="Courier New"/>
              </a:rPr>
              <a:t>Datafile</a:t>
            </a:r>
            <a:r>
              <a:rPr lang="en-GB" sz="1100" dirty="0">
                <a:solidFill>
                  <a:srgbClr val="0000FF"/>
                </a:solidFill>
                <a:latin typeface="Courier New"/>
              </a:rPr>
              <a:t> &lt;-&gt; Dataset &lt;-&gt; Investigation &lt;-&gt; Instrument &lt;-&gt; </a:t>
            </a:r>
            <a:r>
              <a:rPr lang="en-GB" sz="1100" dirty="0" err="1">
                <a:solidFill>
                  <a:srgbClr val="0000FF"/>
                </a:solidFill>
                <a:latin typeface="Courier New"/>
              </a:rPr>
              <a:t>InstrumentScientist</a:t>
            </a:r>
            <a:r>
              <a:rPr lang="en-GB" sz="1100" dirty="0">
                <a:solidFill>
                  <a:srgbClr val="0000FF"/>
                </a:solidFill>
                <a:latin typeface="Courier New"/>
              </a:rPr>
              <a:t> &lt;-&gt; User [name = :user]"</a:t>
            </a:r>
            <a:r>
              <a:rPr lang="en-GB" sz="1100" dirty="0">
                <a:solidFill>
                  <a:srgbClr val="339933"/>
                </a:solidFill>
                <a:latin typeface="Courier New"/>
              </a:rPr>
              <a:t>;</a:t>
            </a:r>
            <a:endParaRPr lang="en-GB" sz="1100" dirty="0">
              <a:solidFill>
                <a:srgbClr val="000000"/>
              </a:solidFill>
              <a:latin typeface="Courier New"/>
            </a:endParaRPr>
          </a:p>
          <a:p>
            <a:pPr marL="0" indent="0" fontAlgn="t">
              <a:buNone/>
            </a:pPr>
            <a:r>
              <a:rPr lang="en-GB" sz="1100" dirty="0" err="1">
                <a:solidFill>
                  <a:srgbClr val="000000"/>
                </a:solidFill>
                <a:latin typeface="Courier New"/>
              </a:rPr>
              <a:t>port.</a:t>
            </a:r>
            <a:r>
              <a:rPr lang="en-GB" sz="1100" dirty="0" err="1">
                <a:solidFill>
                  <a:srgbClr val="006633"/>
                </a:solidFill>
                <a:latin typeface="Courier New"/>
              </a:rPr>
              <a:t>create</a:t>
            </a:r>
            <a:r>
              <a:rPr lang="en-GB" sz="1100" dirty="0">
                <a:solidFill>
                  <a:srgbClr val="009900"/>
                </a:solidFill>
                <a:latin typeface="Courier New"/>
              </a:rPr>
              <a:t>(</a:t>
            </a:r>
            <a:r>
              <a:rPr lang="en-GB" sz="1100" dirty="0" err="1">
                <a:solidFill>
                  <a:srgbClr val="000000"/>
                </a:solidFill>
                <a:latin typeface="Courier New"/>
              </a:rPr>
              <a:t>sessionId</a:t>
            </a:r>
            <a:r>
              <a:rPr lang="en-GB" sz="1100" dirty="0">
                <a:solidFill>
                  <a:srgbClr val="000000"/>
                </a:solidFill>
                <a:latin typeface="Courier New"/>
              </a:rPr>
              <a:t>, </a:t>
            </a:r>
            <a:r>
              <a:rPr lang="en-GB" sz="1100" dirty="0" err="1">
                <a:solidFill>
                  <a:srgbClr val="000000"/>
                </a:solidFill>
                <a:latin typeface="Courier New"/>
              </a:rPr>
              <a:t>isDf</a:t>
            </a:r>
            <a:r>
              <a:rPr lang="en-GB" sz="1100" dirty="0">
                <a:solidFill>
                  <a:srgbClr val="009900"/>
                </a:solidFill>
                <a:latin typeface="Courier New"/>
              </a:rPr>
              <a:t>)</a:t>
            </a:r>
            <a:r>
              <a:rPr lang="en-GB" sz="1100" dirty="0">
                <a:solidFill>
                  <a:srgbClr val="339933"/>
                </a:solidFill>
                <a:latin typeface="Courier New"/>
              </a:rPr>
              <a:t>;</a:t>
            </a:r>
            <a:endParaRPr lang="en-GB" sz="1100" dirty="0">
              <a:solidFill>
                <a:srgbClr val="000000"/>
              </a:solidFill>
              <a:latin typeface="Courier New"/>
            </a:endParaRPr>
          </a:p>
          <a:p>
            <a:pPr marL="0" indent="0" fontAlgn="t">
              <a:buNone/>
            </a:pPr>
            <a:r>
              <a:rPr lang="en-GB" sz="1100" dirty="0">
                <a:solidFill>
                  <a:srgbClr val="000000"/>
                </a:solidFill>
                <a:latin typeface="Courier New"/>
              </a:rPr>
              <a:t> </a:t>
            </a:r>
          </a:p>
          <a:p>
            <a:pPr marL="0" indent="0" fontAlgn="t">
              <a:buNone/>
            </a:pPr>
            <a:endParaRPr lang="en-GB" sz="1100" dirty="0">
              <a:solidFill>
                <a:srgbClr val="000000"/>
              </a:solidFill>
              <a:latin typeface="Courier New"/>
            </a:endParaRPr>
          </a:p>
          <a:p>
            <a:pPr marL="0" indent="0" fontAlgn="t">
              <a:buNone/>
            </a:pPr>
            <a:r>
              <a:rPr lang="en-GB" sz="1100" dirty="0">
                <a:solidFill>
                  <a:srgbClr val="000000"/>
                </a:solidFill>
                <a:latin typeface="Courier New"/>
              </a:rPr>
              <a:t>Rule </a:t>
            </a:r>
            <a:r>
              <a:rPr lang="en-GB" sz="1100" dirty="0" err="1">
                <a:solidFill>
                  <a:srgbClr val="000000"/>
                </a:solidFill>
                <a:latin typeface="Courier New"/>
              </a:rPr>
              <a:t>isDfParam</a:t>
            </a:r>
            <a:r>
              <a:rPr lang="en-GB" sz="1100" dirty="0">
                <a:solidFill>
                  <a:srgbClr val="000000"/>
                </a:solidFill>
                <a:latin typeface="Courier New"/>
              </a:rPr>
              <a:t> </a:t>
            </a:r>
            <a:r>
              <a:rPr lang="en-GB" sz="1100" dirty="0">
                <a:solidFill>
                  <a:srgbClr val="339933"/>
                </a:solidFill>
                <a:latin typeface="Courier New"/>
              </a:rPr>
              <a:t>=</a:t>
            </a:r>
            <a:r>
              <a:rPr lang="en-GB" sz="1100" dirty="0">
                <a:solidFill>
                  <a:srgbClr val="000000"/>
                </a:solidFill>
                <a:latin typeface="Courier New"/>
              </a:rPr>
              <a:t> </a:t>
            </a:r>
            <a:r>
              <a:rPr lang="en-GB" sz="1100" b="1" dirty="0">
                <a:solidFill>
                  <a:srgbClr val="000000"/>
                </a:solidFill>
                <a:latin typeface="Courier New"/>
              </a:rPr>
              <a:t>new</a:t>
            </a:r>
            <a:r>
              <a:rPr lang="en-GB" sz="1100" dirty="0">
                <a:solidFill>
                  <a:srgbClr val="000000"/>
                </a:solidFill>
                <a:latin typeface="Courier New"/>
              </a:rPr>
              <a:t> Rule</a:t>
            </a:r>
            <a:r>
              <a:rPr lang="en-GB" sz="1100" dirty="0">
                <a:solidFill>
                  <a:srgbClr val="009900"/>
                </a:solidFill>
                <a:latin typeface="Courier New"/>
              </a:rPr>
              <a:t>()</a:t>
            </a:r>
            <a:r>
              <a:rPr lang="en-GB" sz="1100" dirty="0">
                <a:solidFill>
                  <a:srgbClr val="339933"/>
                </a:solidFill>
                <a:latin typeface="Courier New"/>
              </a:rPr>
              <a:t>;</a:t>
            </a:r>
            <a:endParaRPr lang="en-GB" sz="1100" dirty="0">
              <a:solidFill>
                <a:srgbClr val="000000"/>
              </a:solidFill>
              <a:latin typeface="Courier New"/>
            </a:endParaRPr>
          </a:p>
          <a:p>
            <a:pPr marL="0" indent="0" fontAlgn="t">
              <a:buNone/>
            </a:pPr>
            <a:r>
              <a:rPr lang="en-GB" sz="1100" dirty="0" err="1">
                <a:solidFill>
                  <a:srgbClr val="000000"/>
                </a:solidFill>
                <a:latin typeface="Courier New"/>
              </a:rPr>
              <a:t>isDfParam.</a:t>
            </a:r>
            <a:r>
              <a:rPr lang="en-GB" sz="1100" dirty="0" err="1">
                <a:solidFill>
                  <a:srgbClr val="006633"/>
                </a:solidFill>
                <a:latin typeface="Courier New"/>
              </a:rPr>
              <a:t>crudFlags</a:t>
            </a:r>
            <a:r>
              <a:rPr lang="en-GB" sz="1100" dirty="0">
                <a:solidFill>
                  <a:srgbClr val="000000"/>
                </a:solidFill>
                <a:latin typeface="Courier New"/>
              </a:rPr>
              <a:t> </a:t>
            </a:r>
            <a:r>
              <a:rPr lang="en-GB" sz="1100" dirty="0">
                <a:solidFill>
                  <a:srgbClr val="339933"/>
                </a:solidFill>
                <a:latin typeface="Courier New"/>
              </a:rPr>
              <a:t>=</a:t>
            </a:r>
            <a:r>
              <a:rPr lang="en-GB" sz="1100" dirty="0">
                <a:solidFill>
                  <a:srgbClr val="000000"/>
                </a:solidFill>
                <a:latin typeface="Courier New"/>
              </a:rPr>
              <a:t> </a:t>
            </a:r>
            <a:r>
              <a:rPr lang="en-GB" sz="1100" dirty="0">
                <a:solidFill>
                  <a:srgbClr val="0000FF"/>
                </a:solidFill>
                <a:latin typeface="Courier New"/>
              </a:rPr>
              <a:t>"CRU"</a:t>
            </a:r>
            <a:r>
              <a:rPr lang="en-GB" sz="1100" dirty="0">
                <a:solidFill>
                  <a:srgbClr val="339933"/>
                </a:solidFill>
                <a:latin typeface="Courier New"/>
              </a:rPr>
              <a:t>;</a:t>
            </a:r>
            <a:endParaRPr lang="en-GB" sz="1100" dirty="0">
              <a:solidFill>
                <a:srgbClr val="000000"/>
              </a:solidFill>
              <a:latin typeface="Courier New"/>
            </a:endParaRPr>
          </a:p>
          <a:p>
            <a:pPr marL="0" indent="0" fontAlgn="t">
              <a:buNone/>
            </a:pPr>
            <a:r>
              <a:rPr lang="en-GB" sz="1100" dirty="0" err="1">
                <a:solidFill>
                  <a:srgbClr val="000000"/>
                </a:solidFill>
                <a:latin typeface="Courier New"/>
              </a:rPr>
              <a:t>isDfParam.</a:t>
            </a:r>
            <a:r>
              <a:rPr lang="en-GB" sz="1100" dirty="0" err="1">
                <a:solidFill>
                  <a:srgbClr val="006633"/>
                </a:solidFill>
                <a:latin typeface="Courier New"/>
              </a:rPr>
              <a:t>what</a:t>
            </a:r>
            <a:r>
              <a:rPr lang="en-GB" sz="1100" dirty="0">
                <a:solidFill>
                  <a:srgbClr val="000000"/>
                </a:solidFill>
                <a:latin typeface="Courier New"/>
              </a:rPr>
              <a:t> </a:t>
            </a:r>
            <a:r>
              <a:rPr lang="en-GB" sz="1100" dirty="0">
                <a:solidFill>
                  <a:srgbClr val="339933"/>
                </a:solidFill>
                <a:latin typeface="Courier New"/>
              </a:rPr>
              <a:t>=</a:t>
            </a:r>
            <a:r>
              <a:rPr lang="en-GB" sz="1100" dirty="0">
                <a:solidFill>
                  <a:srgbClr val="000000"/>
                </a:solidFill>
                <a:latin typeface="Courier New"/>
              </a:rPr>
              <a:t> </a:t>
            </a:r>
            <a:r>
              <a:rPr lang="en-GB" sz="1100" dirty="0">
                <a:solidFill>
                  <a:srgbClr val="0000FF"/>
                </a:solidFill>
                <a:latin typeface="Courier New"/>
              </a:rPr>
              <a:t>"</a:t>
            </a:r>
            <a:r>
              <a:rPr lang="en-GB" sz="1100" dirty="0" err="1">
                <a:solidFill>
                  <a:srgbClr val="0000FF"/>
                </a:solidFill>
                <a:latin typeface="Courier New"/>
              </a:rPr>
              <a:t>DatafileParameter</a:t>
            </a:r>
            <a:r>
              <a:rPr lang="en-GB" sz="1100" dirty="0">
                <a:solidFill>
                  <a:srgbClr val="0000FF"/>
                </a:solidFill>
                <a:latin typeface="Courier New"/>
              </a:rPr>
              <a:t> &lt;-&gt; </a:t>
            </a:r>
            <a:r>
              <a:rPr lang="en-GB" sz="1100" dirty="0" err="1">
                <a:solidFill>
                  <a:srgbClr val="0000FF"/>
                </a:solidFill>
                <a:latin typeface="Courier New"/>
              </a:rPr>
              <a:t>Datafile</a:t>
            </a:r>
            <a:r>
              <a:rPr lang="en-GB" sz="1100" dirty="0">
                <a:solidFill>
                  <a:srgbClr val="0000FF"/>
                </a:solidFill>
                <a:latin typeface="Courier New"/>
              </a:rPr>
              <a:t> &lt;-&gt; Dataset &lt;-&gt; Investigation &lt;-&gt; Instrument &lt;-&gt; </a:t>
            </a:r>
            <a:r>
              <a:rPr lang="en-GB" sz="1100" dirty="0" err="1">
                <a:solidFill>
                  <a:srgbClr val="0000FF"/>
                </a:solidFill>
                <a:latin typeface="Courier New"/>
              </a:rPr>
              <a:t>InstrumentScientist</a:t>
            </a:r>
            <a:r>
              <a:rPr lang="en-GB" sz="1100" dirty="0">
                <a:solidFill>
                  <a:srgbClr val="0000FF"/>
                </a:solidFill>
                <a:latin typeface="Courier New"/>
              </a:rPr>
              <a:t> &lt;-&gt; User [name = :user]"</a:t>
            </a:r>
            <a:r>
              <a:rPr lang="en-GB" sz="1100" dirty="0">
                <a:solidFill>
                  <a:srgbClr val="339933"/>
                </a:solidFill>
                <a:latin typeface="Courier New"/>
              </a:rPr>
              <a:t>;</a:t>
            </a:r>
            <a:endParaRPr lang="en-GB" sz="1100" dirty="0">
              <a:solidFill>
                <a:srgbClr val="000000"/>
              </a:solidFill>
              <a:latin typeface="Courier New"/>
            </a:endParaRPr>
          </a:p>
          <a:p>
            <a:pPr marL="0" indent="0" fontAlgn="t">
              <a:buNone/>
            </a:pPr>
            <a:r>
              <a:rPr lang="en-GB" sz="1100" dirty="0" err="1">
                <a:solidFill>
                  <a:srgbClr val="000000"/>
                </a:solidFill>
                <a:latin typeface="Courier New"/>
              </a:rPr>
              <a:t>port.</a:t>
            </a:r>
            <a:r>
              <a:rPr lang="en-GB" sz="1100" dirty="0" err="1">
                <a:solidFill>
                  <a:srgbClr val="006633"/>
                </a:solidFill>
                <a:latin typeface="Courier New"/>
              </a:rPr>
              <a:t>create</a:t>
            </a:r>
            <a:r>
              <a:rPr lang="en-GB" sz="1100" dirty="0">
                <a:solidFill>
                  <a:srgbClr val="009900"/>
                </a:solidFill>
                <a:latin typeface="Courier New"/>
              </a:rPr>
              <a:t>(</a:t>
            </a:r>
            <a:r>
              <a:rPr lang="en-GB" sz="1100" dirty="0" err="1">
                <a:solidFill>
                  <a:srgbClr val="000000"/>
                </a:solidFill>
                <a:latin typeface="Courier New"/>
              </a:rPr>
              <a:t>sessionId</a:t>
            </a:r>
            <a:r>
              <a:rPr lang="en-GB" sz="1100" dirty="0">
                <a:solidFill>
                  <a:srgbClr val="000000"/>
                </a:solidFill>
                <a:latin typeface="Courier New"/>
              </a:rPr>
              <a:t>, </a:t>
            </a:r>
            <a:r>
              <a:rPr lang="en-GB" sz="1100" dirty="0" err="1">
                <a:solidFill>
                  <a:srgbClr val="000000"/>
                </a:solidFill>
                <a:latin typeface="Courier New"/>
              </a:rPr>
              <a:t>isDfParam</a:t>
            </a:r>
            <a:r>
              <a:rPr lang="en-GB" sz="1100" dirty="0" smtClean="0">
                <a:solidFill>
                  <a:srgbClr val="009900"/>
                </a:solidFill>
                <a:latin typeface="Courier New"/>
              </a:rPr>
              <a:t>)</a:t>
            </a:r>
            <a:r>
              <a:rPr lang="en-GB" sz="1100" dirty="0" smtClean="0">
                <a:solidFill>
                  <a:srgbClr val="339933"/>
                </a:solidFill>
                <a:latin typeface="Courier New"/>
              </a:rPr>
              <a:t>;</a:t>
            </a:r>
            <a:endParaRPr lang="en-GB" sz="1100" dirty="0">
              <a:solidFill>
                <a:srgbClr val="000000"/>
              </a:solidFill>
              <a:latin typeface="Courier New"/>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340768"/>
            <a:ext cx="8553760"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46663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Instrument Scientists</a:t>
            </a:r>
            <a:endParaRPr lang="en-GB" dirty="0"/>
          </a:p>
        </p:txBody>
      </p:sp>
      <p:sp>
        <p:nvSpPr>
          <p:cNvPr id="3" name="Content Placeholder 2"/>
          <p:cNvSpPr>
            <a:spLocks noGrp="1"/>
          </p:cNvSpPr>
          <p:nvPr>
            <p:ph idx="1"/>
          </p:nvPr>
        </p:nvSpPr>
        <p:spPr>
          <a:xfrm>
            <a:off x="146489" y="3789040"/>
            <a:ext cx="9001000" cy="2448272"/>
          </a:xfrm>
        </p:spPr>
        <p:txBody>
          <a:bodyPr/>
          <a:lstStyle/>
          <a:p>
            <a:pPr marL="0" indent="0" fontAlgn="t">
              <a:buNone/>
            </a:pPr>
            <a:r>
              <a:rPr lang="en-GB" sz="1100" dirty="0" smtClean="0">
                <a:solidFill>
                  <a:srgbClr val="000000"/>
                </a:solidFill>
                <a:latin typeface="Courier New"/>
              </a:rPr>
              <a:t>Rule </a:t>
            </a:r>
            <a:r>
              <a:rPr lang="en-GB" sz="1100" dirty="0" err="1">
                <a:solidFill>
                  <a:srgbClr val="000000"/>
                </a:solidFill>
                <a:latin typeface="Courier New"/>
              </a:rPr>
              <a:t>isSampleInv</a:t>
            </a:r>
            <a:r>
              <a:rPr lang="en-GB" sz="1100" dirty="0">
                <a:solidFill>
                  <a:srgbClr val="000000"/>
                </a:solidFill>
                <a:latin typeface="Courier New"/>
              </a:rPr>
              <a:t> </a:t>
            </a:r>
            <a:r>
              <a:rPr lang="en-GB" sz="1100" dirty="0">
                <a:solidFill>
                  <a:srgbClr val="339933"/>
                </a:solidFill>
                <a:latin typeface="Courier New"/>
              </a:rPr>
              <a:t>=</a:t>
            </a:r>
            <a:r>
              <a:rPr lang="en-GB" sz="1100" dirty="0">
                <a:solidFill>
                  <a:srgbClr val="000000"/>
                </a:solidFill>
                <a:latin typeface="Courier New"/>
              </a:rPr>
              <a:t> </a:t>
            </a:r>
            <a:r>
              <a:rPr lang="en-GB" sz="1100" b="1" dirty="0">
                <a:solidFill>
                  <a:srgbClr val="000000"/>
                </a:solidFill>
                <a:latin typeface="Courier New"/>
              </a:rPr>
              <a:t>new</a:t>
            </a:r>
            <a:r>
              <a:rPr lang="en-GB" sz="1100" dirty="0">
                <a:solidFill>
                  <a:srgbClr val="000000"/>
                </a:solidFill>
                <a:latin typeface="Courier New"/>
              </a:rPr>
              <a:t> Rule</a:t>
            </a:r>
            <a:r>
              <a:rPr lang="en-GB" sz="1100" dirty="0">
                <a:solidFill>
                  <a:srgbClr val="009900"/>
                </a:solidFill>
                <a:latin typeface="Courier New"/>
              </a:rPr>
              <a:t>()</a:t>
            </a:r>
            <a:r>
              <a:rPr lang="en-GB" sz="1100" dirty="0">
                <a:solidFill>
                  <a:srgbClr val="339933"/>
                </a:solidFill>
                <a:latin typeface="Courier New"/>
              </a:rPr>
              <a:t>;</a:t>
            </a:r>
            <a:endParaRPr lang="en-GB" sz="1100" dirty="0">
              <a:solidFill>
                <a:srgbClr val="000000"/>
              </a:solidFill>
              <a:latin typeface="Courier New"/>
            </a:endParaRPr>
          </a:p>
          <a:p>
            <a:pPr marL="0" indent="0" fontAlgn="t">
              <a:buNone/>
            </a:pPr>
            <a:r>
              <a:rPr lang="en-GB" sz="1100" dirty="0" err="1">
                <a:solidFill>
                  <a:srgbClr val="000000"/>
                </a:solidFill>
                <a:latin typeface="Courier New"/>
              </a:rPr>
              <a:t>isSampleInv.</a:t>
            </a:r>
            <a:r>
              <a:rPr lang="en-GB" sz="1100" dirty="0" err="1">
                <a:solidFill>
                  <a:srgbClr val="006633"/>
                </a:solidFill>
                <a:latin typeface="Courier New"/>
              </a:rPr>
              <a:t>crudFlags</a:t>
            </a:r>
            <a:r>
              <a:rPr lang="en-GB" sz="1100" dirty="0">
                <a:solidFill>
                  <a:srgbClr val="000000"/>
                </a:solidFill>
                <a:latin typeface="Courier New"/>
              </a:rPr>
              <a:t> </a:t>
            </a:r>
            <a:r>
              <a:rPr lang="en-GB" sz="1100" dirty="0">
                <a:solidFill>
                  <a:srgbClr val="339933"/>
                </a:solidFill>
                <a:latin typeface="Courier New"/>
              </a:rPr>
              <a:t>=</a:t>
            </a:r>
            <a:r>
              <a:rPr lang="en-GB" sz="1100" dirty="0">
                <a:solidFill>
                  <a:srgbClr val="000000"/>
                </a:solidFill>
                <a:latin typeface="Courier New"/>
              </a:rPr>
              <a:t> </a:t>
            </a:r>
            <a:r>
              <a:rPr lang="en-GB" sz="1100" dirty="0">
                <a:solidFill>
                  <a:srgbClr val="0000FF"/>
                </a:solidFill>
                <a:latin typeface="Courier New"/>
              </a:rPr>
              <a:t>"CRU"</a:t>
            </a:r>
            <a:r>
              <a:rPr lang="en-GB" sz="1100" dirty="0">
                <a:solidFill>
                  <a:srgbClr val="339933"/>
                </a:solidFill>
                <a:latin typeface="Courier New"/>
              </a:rPr>
              <a:t>;</a:t>
            </a:r>
            <a:endParaRPr lang="en-GB" sz="1100" dirty="0">
              <a:solidFill>
                <a:srgbClr val="000000"/>
              </a:solidFill>
              <a:latin typeface="Courier New"/>
            </a:endParaRPr>
          </a:p>
          <a:p>
            <a:pPr marL="0" indent="0" fontAlgn="t">
              <a:buNone/>
            </a:pPr>
            <a:r>
              <a:rPr lang="en-GB" sz="1100" dirty="0" err="1">
                <a:solidFill>
                  <a:srgbClr val="000000"/>
                </a:solidFill>
                <a:latin typeface="Courier New"/>
              </a:rPr>
              <a:t>isSampleInv.</a:t>
            </a:r>
            <a:r>
              <a:rPr lang="en-GB" sz="1100" dirty="0" err="1">
                <a:solidFill>
                  <a:srgbClr val="006633"/>
                </a:solidFill>
                <a:latin typeface="Courier New"/>
              </a:rPr>
              <a:t>what</a:t>
            </a:r>
            <a:r>
              <a:rPr lang="en-GB" sz="1100" dirty="0">
                <a:solidFill>
                  <a:srgbClr val="000000"/>
                </a:solidFill>
                <a:latin typeface="Courier New"/>
              </a:rPr>
              <a:t> </a:t>
            </a:r>
            <a:r>
              <a:rPr lang="en-GB" sz="1100" dirty="0">
                <a:solidFill>
                  <a:srgbClr val="339933"/>
                </a:solidFill>
                <a:latin typeface="Courier New"/>
              </a:rPr>
              <a:t>=</a:t>
            </a:r>
            <a:r>
              <a:rPr lang="en-GB" sz="1100" dirty="0">
                <a:solidFill>
                  <a:srgbClr val="000000"/>
                </a:solidFill>
                <a:latin typeface="Courier New"/>
              </a:rPr>
              <a:t> </a:t>
            </a:r>
            <a:r>
              <a:rPr lang="en-GB" sz="1100" dirty="0">
                <a:solidFill>
                  <a:srgbClr val="0000FF"/>
                </a:solidFill>
                <a:latin typeface="Courier New"/>
              </a:rPr>
              <a:t>"</a:t>
            </a:r>
            <a:r>
              <a:rPr lang="en-GB" sz="1100" dirty="0" err="1" smtClean="0">
                <a:solidFill>
                  <a:srgbClr val="0000FF"/>
                </a:solidFill>
                <a:latin typeface="Courier New"/>
              </a:rPr>
              <a:t>SampleType</a:t>
            </a:r>
            <a:r>
              <a:rPr lang="en-GB" sz="1100" dirty="0" smtClean="0">
                <a:solidFill>
                  <a:srgbClr val="0000FF"/>
                </a:solidFill>
                <a:latin typeface="Courier New"/>
              </a:rPr>
              <a:t> &lt;-&gt; Sample </a:t>
            </a:r>
            <a:r>
              <a:rPr lang="en-GB" sz="1100" dirty="0">
                <a:solidFill>
                  <a:srgbClr val="0000FF"/>
                </a:solidFill>
                <a:latin typeface="Courier New"/>
              </a:rPr>
              <a:t>&lt;-&gt; Investigation &lt;-&gt; Instrument &lt;-&gt; </a:t>
            </a:r>
            <a:r>
              <a:rPr lang="en-GB" sz="1100" dirty="0" err="1">
                <a:solidFill>
                  <a:srgbClr val="0000FF"/>
                </a:solidFill>
                <a:latin typeface="Courier New"/>
              </a:rPr>
              <a:t>InstrumentScientist</a:t>
            </a:r>
            <a:r>
              <a:rPr lang="en-GB" sz="1100" dirty="0">
                <a:solidFill>
                  <a:srgbClr val="0000FF"/>
                </a:solidFill>
                <a:latin typeface="Courier New"/>
              </a:rPr>
              <a:t> &lt;-&gt; User [name = :user]"</a:t>
            </a:r>
            <a:r>
              <a:rPr lang="en-GB" sz="1100" dirty="0">
                <a:solidFill>
                  <a:srgbClr val="339933"/>
                </a:solidFill>
                <a:latin typeface="Courier New"/>
              </a:rPr>
              <a:t>;</a:t>
            </a:r>
            <a:endParaRPr lang="en-GB" sz="1100" dirty="0">
              <a:solidFill>
                <a:srgbClr val="000000"/>
              </a:solidFill>
              <a:latin typeface="Courier New"/>
            </a:endParaRPr>
          </a:p>
          <a:p>
            <a:pPr marL="0" indent="0" fontAlgn="t">
              <a:buNone/>
            </a:pPr>
            <a:r>
              <a:rPr lang="en-GB" sz="1100" dirty="0" err="1">
                <a:solidFill>
                  <a:srgbClr val="000000"/>
                </a:solidFill>
                <a:latin typeface="Courier New"/>
              </a:rPr>
              <a:t>port.</a:t>
            </a:r>
            <a:r>
              <a:rPr lang="en-GB" sz="1100" dirty="0" err="1">
                <a:solidFill>
                  <a:srgbClr val="006633"/>
                </a:solidFill>
                <a:latin typeface="Courier New"/>
              </a:rPr>
              <a:t>create</a:t>
            </a:r>
            <a:r>
              <a:rPr lang="en-GB" sz="1100" dirty="0">
                <a:solidFill>
                  <a:srgbClr val="009900"/>
                </a:solidFill>
                <a:latin typeface="Courier New"/>
              </a:rPr>
              <a:t>(</a:t>
            </a:r>
            <a:r>
              <a:rPr lang="en-GB" sz="1100" dirty="0" err="1">
                <a:solidFill>
                  <a:srgbClr val="000000"/>
                </a:solidFill>
                <a:latin typeface="Courier New"/>
              </a:rPr>
              <a:t>sessionId</a:t>
            </a:r>
            <a:r>
              <a:rPr lang="en-GB" sz="1100" dirty="0">
                <a:solidFill>
                  <a:srgbClr val="000000"/>
                </a:solidFill>
                <a:latin typeface="Courier New"/>
              </a:rPr>
              <a:t>, </a:t>
            </a:r>
            <a:r>
              <a:rPr lang="en-GB" sz="1100" dirty="0" err="1">
                <a:solidFill>
                  <a:srgbClr val="000000"/>
                </a:solidFill>
                <a:latin typeface="Courier New"/>
              </a:rPr>
              <a:t>isSampleInv</a:t>
            </a:r>
            <a:r>
              <a:rPr lang="en-GB" sz="1100" dirty="0">
                <a:solidFill>
                  <a:srgbClr val="009900"/>
                </a:solidFill>
                <a:latin typeface="Courier New"/>
              </a:rPr>
              <a:t>)</a:t>
            </a:r>
            <a:r>
              <a:rPr lang="en-GB" sz="1100" dirty="0">
                <a:solidFill>
                  <a:srgbClr val="339933"/>
                </a:solidFill>
                <a:latin typeface="Courier New"/>
              </a:rPr>
              <a:t>;</a:t>
            </a:r>
            <a:endParaRPr lang="en-GB" sz="1100" dirty="0">
              <a:solidFill>
                <a:srgbClr val="000000"/>
              </a:solidFill>
              <a:latin typeface="Courier New"/>
            </a:endParaRPr>
          </a:p>
          <a:p>
            <a:pPr marL="0" indent="0" fontAlgn="t">
              <a:buNone/>
            </a:pPr>
            <a:r>
              <a:rPr lang="en-GB" sz="1100" dirty="0">
                <a:solidFill>
                  <a:srgbClr val="000000"/>
                </a:solidFill>
                <a:latin typeface="Courier New"/>
              </a:rPr>
              <a:t> </a:t>
            </a:r>
            <a:endParaRPr lang="en-GB" sz="1100" dirty="0" smtClean="0">
              <a:solidFill>
                <a:srgbClr val="000000"/>
              </a:solidFill>
              <a:latin typeface="Courier New"/>
            </a:endParaRPr>
          </a:p>
          <a:p>
            <a:pPr marL="0" indent="0" fontAlgn="t">
              <a:buNone/>
            </a:pPr>
            <a:endParaRPr lang="en-GB" sz="1100" dirty="0">
              <a:solidFill>
                <a:srgbClr val="000000"/>
              </a:solidFill>
              <a:latin typeface="Courier New"/>
            </a:endParaRPr>
          </a:p>
          <a:p>
            <a:pPr marL="0" indent="0" fontAlgn="t">
              <a:buNone/>
            </a:pPr>
            <a:r>
              <a:rPr lang="en-GB" sz="1100" dirty="0">
                <a:solidFill>
                  <a:srgbClr val="000000"/>
                </a:solidFill>
                <a:latin typeface="Courier New"/>
              </a:rPr>
              <a:t>Rule </a:t>
            </a:r>
            <a:r>
              <a:rPr lang="en-GB" sz="1100" dirty="0" err="1">
                <a:solidFill>
                  <a:srgbClr val="000000"/>
                </a:solidFill>
                <a:latin typeface="Courier New"/>
              </a:rPr>
              <a:t>isSampleParamInv</a:t>
            </a:r>
            <a:r>
              <a:rPr lang="en-GB" sz="1100" dirty="0">
                <a:solidFill>
                  <a:srgbClr val="000000"/>
                </a:solidFill>
                <a:latin typeface="Courier New"/>
              </a:rPr>
              <a:t> </a:t>
            </a:r>
            <a:r>
              <a:rPr lang="en-GB" sz="1100" dirty="0">
                <a:solidFill>
                  <a:srgbClr val="339933"/>
                </a:solidFill>
                <a:latin typeface="Courier New"/>
              </a:rPr>
              <a:t>=</a:t>
            </a:r>
            <a:r>
              <a:rPr lang="en-GB" sz="1100" dirty="0">
                <a:solidFill>
                  <a:srgbClr val="000000"/>
                </a:solidFill>
                <a:latin typeface="Courier New"/>
              </a:rPr>
              <a:t> </a:t>
            </a:r>
            <a:r>
              <a:rPr lang="en-GB" sz="1100" b="1" dirty="0">
                <a:solidFill>
                  <a:srgbClr val="000000"/>
                </a:solidFill>
                <a:latin typeface="Courier New"/>
              </a:rPr>
              <a:t>new</a:t>
            </a:r>
            <a:r>
              <a:rPr lang="en-GB" sz="1100" dirty="0">
                <a:solidFill>
                  <a:srgbClr val="000000"/>
                </a:solidFill>
                <a:latin typeface="Courier New"/>
              </a:rPr>
              <a:t> Rule</a:t>
            </a:r>
            <a:r>
              <a:rPr lang="en-GB" sz="1100" dirty="0">
                <a:solidFill>
                  <a:srgbClr val="009900"/>
                </a:solidFill>
                <a:latin typeface="Courier New"/>
              </a:rPr>
              <a:t>()</a:t>
            </a:r>
            <a:r>
              <a:rPr lang="en-GB" sz="1100" dirty="0">
                <a:solidFill>
                  <a:srgbClr val="339933"/>
                </a:solidFill>
                <a:latin typeface="Courier New"/>
              </a:rPr>
              <a:t>;</a:t>
            </a:r>
            <a:endParaRPr lang="en-GB" sz="1100" dirty="0">
              <a:solidFill>
                <a:srgbClr val="000000"/>
              </a:solidFill>
              <a:latin typeface="Courier New"/>
            </a:endParaRPr>
          </a:p>
          <a:p>
            <a:pPr marL="0" indent="0" fontAlgn="t">
              <a:buNone/>
            </a:pPr>
            <a:r>
              <a:rPr lang="en-GB" sz="1100" dirty="0" err="1">
                <a:solidFill>
                  <a:srgbClr val="000000"/>
                </a:solidFill>
                <a:latin typeface="Courier New"/>
              </a:rPr>
              <a:t>isSampleParamInv.</a:t>
            </a:r>
            <a:r>
              <a:rPr lang="en-GB" sz="1100" dirty="0" err="1">
                <a:solidFill>
                  <a:srgbClr val="006633"/>
                </a:solidFill>
                <a:latin typeface="Courier New"/>
              </a:rPr>
              <a:t>crudFlags</a:t>
            </a:r>
            <a:r>
              <a:rPr lang="en-GB" sz="1100" dirty="0">
                <a:solidFill>
                  <a:srgbClr val="000000"/>
                </a:solidFill>
                <a:latin typeface="Courier New"/>
              </a:rPr>
              <a:t> </a:t>
            </a:r>
            <a:r>
              <a:rPr lang="en-GB" sz="1100" dirty="0">
                <a:solidFill>
                  <a:srgbClr val="339933"/>
                </a:solidFill>
                <a:latin typeface="Courier New"/>
              </a:rPr>
              <a:t>=</a:t>
            </a:r>
            <a:r>
              <a:rPr lang="en-GB" sz="1100" dirty="0">
                <a:solidFill>
                  <a:srgbClr val="000000"/>
                </a:solidFill>
                <a:latin typeface="Courier New"/>
              </a:rPr>
              <a:t> </a:t>
            </a:r>
            <a:r>
              <a:rPr lang="en-GB" sz="1100" dirty="0">
                <a:solidFill>
                  <a:srgbClr val="0000FF"/>
                </a:solidFill>
                <a:latin typeface="Courier New"/>
              </a:rPr>
              <a:t>"CRU"</a:t>
            </a:r>
            <a:r>
              <a:rPr lang="en-GB" sz="1100" dirty="0">
                <a:solidFill>
                  <a:srgbClr val="339933"/>
                </a:solidFill>
                <a:latin typeface="Courier New"/>
              </a:rPr>
              <a:t>;</a:t>
            </a:r>
            <a:endParaRPr lang="en-GB" sz="1100" dirty="0">
              <a:solidFill>
                <a:srgbClr val="000000"/>
              </a:solidFill>
              <a:latin typeface="Courier New"/>
            </a:endParaRPr>
          </a:p>
          <a:p>
            <a:pPr marL="0" indent="0" fontAlgn="t">
              <a:buNone/>
            </a:pPr>
            <a:r>
              <a:rPr lang="en-GB" sz="1100" dirty="0" err="1">
                <a:solidFill>
                  <a:srgbClr val="000000"/>
                </a:solidFill>
                <a:latin typeface="Courier New"/>
              </a:rPr>
              <a:t>isSampleParamInv.</a:t>
            </a:r>
            <a:r>
              <a:rPr lang="en-GB" sz="1100" dirty="0" err="1">
                <a:solidFill>
                  <a:srgbClr val="006633"/>
                </a:solidFill>
                <a:latin typeface="Courier New"/>
              </a:rPr>
              <a:t>what</a:t>
            </a:r>
            <a:r>
              <a:rPr lang="en-GB" sz="1100" dirty="0">
                <a:solidFill>
                  <a:srgbClr val="000000"/>
                </a:solidFill>
                <a:latin typeface="Courier New"/>
              </a:rPr>
              <a:t> </a:t>
            </a:r>
            <a:r>
              <a:rPr lang="en-GB" sz="1100" dirty="0">
                <a:solidFill>
                  <a:srgbClr val="339933"/>
                </a:solidFill>
                <a:latin typeface="Courier New"/>
              </a:rPr>
              <a:t>=</a:t>
            </a:r>
            <a:r>
              <a:rPr lang="en-GB" sz="1100" dirty="0">
                <a:solidFill>
                  <a:srgbClr val="000000"/>
                </a:solidFill>
                <a:latin typeface="Courier New"/>
              </a:rPr>
              <a:t> </a:t>
            </a:r>
            <a:r>
              <a:rPr lang="en-GB" sz="1100" dirty="0">
                <a:solidFill>
                  <a:srgbClr val="0000FF"/>
                </a:solidFill>
                <a:latin typeface="Courier New"/>
              </a:rPr>
              <a:t>"</a:t>
            </a:r>
            <a:r>
              <a:rPr lang="en-GB" sz="1100" dirty="0" err="1">
                <a:solidFill>
                  <a:srgbClr val="0000FF"/>
                </a:solidFill>
                <a:latin typeface="Courier New"/>
              </a:rPr>
              <a:t>SampleParameter</a:t>
            </a:r>
            <a:r>
              <a:rPr lang="en-GB" sz="1100" dirty="0">
                <a:solidFill>
                  <a:srgbClr val="0000FF"/>
                </a:solidFill>
                <a:latin typeface="Courier New"/>
              </a:rPr>
              <a:t> &lt;-&gt; Sample &lt;-&gt; Investigation &lt;-&gt; Instrument &lt;-&gt; </a:t>
            </a:r>
            <a:r>
              <a:rPr lang="en-GB" sz="1100" dirty="0" err="1">
                <a:solidFill>
                  <a:srgbClr val="0000FF"/>
                </a:solidFill>
                <a:latin typeface="Courier New"/>
              </a:rPr>
              <a:t>InstrumentScientist</a:t>
            </a:r>
            <a:r>
              <a:rPr lang="en-GB" sz="1100" dirty="0">
                <a:solidFill>
                  <a:srgbClr val="0000FF"/>
                </a:solidFill>
                <a:latin typeface="Courier New"/>
              </a:rPr>
              <a:t> &lt;-&gt; User [name = :user]"</a:t>
            </a:r>
            <a:r>
              <a:rPr lang="en-GB" sz="1100" dirty="0">
                <a:solidFill>
                  <a:srgbClr val="339933"/>
                </a:solidFill>
                <a:latin typeface="Courier New"/>
              </a:rPr>
              <a:t>;</a:t>
            </a:r>
            <a:endParaRPr lang="en-GB" sz="1100" dirty="0">
              <a:solidFill>
                <a:srgbClr val="000000"/>
              </a:solidFill>
              <a:latin typeface="Courier New"/>
            </a:endParaRPr>
          </a:p>
          <a:p>
            <a:pPr marL="0" indent="0" fontAlgn="t">
              <a:buNone/>
            </a:pPr>
            <a:r>
              <a:rPr lang="en-GB" sz="1100" dirty="0" err="1">
                <a:solidFill>
                  <a:srgbClr val="000000"/>
                </a:solidFill>
                <a:latin typeface="Courier New"/>
              </a:rPr>
              <a:t>port.</a:t>
            </a:r>
            <a:r>
              <a:rPr lang="en-GB" sz="1100" dirty="0" err="1">
                <a:solidFill>
                  <a:srgbClr val="006633"/>
                </a:solidFill>
                <a:latin typeface="Courier New"/>
              </a:rPr>
              <a:t>create</a:t>
            </a:r>
            <a:r>
              <a:rPr lang="en-GB" sz="1100" dirty="0">
                <a:solidFill>
                  <a:srgbClr val="009900"/>
                </a:solidFill>
                <a:latin typeface="Courier New"/>
              </a:rPr>
              <a:t>(</a:t>
            </a:r>
            <a:r>
              <a:rPr lang="en-GB" sz="1100" dirty="0" err="1">
                <a:solidFill>
                  <a:srgbClr val="000000"/>
                </a:solidFill>
                <a:latin typeface="Courier New"/>
              </a:rPr>
              <a:t>sessionId</a:t>
            </a:r>
            <a:r>
              <a:rPr lang="en-GB" sz="1100" dirty="0">
                <a:solidFill>
                  <a:srgbClr val="000000"/>
                </a:solidFill>
                <a:latin typeface="Courier New"/>
              </a:rPr>
              <a:t>, </a:t>
            </a:r>
            <a:r>
              <a:rPr lang="en-GB" sz="1100" dirty="0" err="1">
                <a:solidFill>
                  <a:srgbClr val="000000"/>
                </a:solidFill>
                <a:latin typeface="Courier New"/>
              </a:rPr>
              <a:t>isSampleParamInv</a:t>
            </a:r>
            <a:r>
              <a:rPr lang="en-GB" sz="1100" dirty="0">
                <a:solidFill>
                  <a:srgbClr val="009900"/>
                </a:solidFill>
                <a:latin typeface="Courier New"/>
              </a:rPr>
              <a:t>)</a:t>
            </a:r>
            <a:r>
              <a:rPr lang="en-GB" sz="1100" dirty="0">
                <a:solidFill>
                  <a:srgbClr val="339933"/>
                </a:solidFill>
                <a:latin typeface="Courier New"/>
              </a:rPr>
              <a:t>;</a:t>
            </a:r>
            <a:endParaRPr lang="en-GB" sz="1100" dirty="0">
              <a:solidFill>
                <a:srgbClr val="000000"/>
              </a:solidFill>
              <a:latin typeface="Courier New"/>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241921"/>
            <a:ext cx="6768752" cy="252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82219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Experiment Team</a:t>
            </a:r>
            <a:endParaRPr lang="en-GB" dirty="0"/>
          </a:p>
        </p:txBody>
      </p:sp>
      <p:sp>
        <p:nvSpPr>
          <p:cNvPr id="3" name="Content Placeholder 2"/>
          <p:cNvSpPr>
            <a:spLocks noGrp="1"/>
          </p:cNvSpPr>
          <p:nvPr>
            <p:ph idx="1"/>
          </p:nvPr>
        </p:nvSpPr>
        <p:spPr>
          <a:xfrm>
            <a:off x="35496" y="3789040"/>
            <a:ext cx="9108504" cy="2360874"/>
          </a:xfrm>
        </p:spPr>
        <p:txBody>
          <a:bodyPr/>
          <a:lstStyle/>
          <a:p>
            <a:pPr marL="0" indent="0" fontAlgn="t">
              <a:buNone/>
            </a:pPr>
            <a:r>
              <a:rPr lang="en-GB" sz="1100" dirty="0">
                <a:solidFill>
                  <a:srgbClr val="000000"/>
                </a:solidFill>
                <a:latin typeface="Courier New"/>
              </a:rPr>
              <a:t>Rule </a:t>
            </a:r>
            <a:r>
              <a:rPr lang="en-GB" sz="1100" dirty="0" err="1">
                <a:solidFill>
                  <a:srgbClr val="000000"/>
                </a:solidFill>
                <a:latin typeface="Courier New"/>
              </a:rPr>
              <a:t>coiInv</a:t>
            </a:r>
            <a:r>
              <a:rPr lang="en-GB" sz="1100" dirty="0">
                <a:solidFill>
                  <a:srgbClr val="000000"/>
                </a:solidFill>
                <a:latin typeface="Courier New"/>
              </a:rPr>
              <a:t> </a:t>
            </a:r>
            <a:r>
              <a:rPr lang="en-GB" sz="1100" dirty="0">
                <a:solidFill>
                  <a:srgbClr val="339933"/>
                </a:solidFill>
                <a:latin typeface="Courier New"/>
              </a:rPr>
              <a:t>=</a:t>
            </a:r>
            <a:r>
              <a:rPr lang="en-GB" sz="1100" dirty="0">
                <a:solidFill>
                  <a:srgbClr val="000000"/>
                </a:solidFill>
                <a:latin typeface="Courier New"/>
              </a:rPr>
              <a:t> </a:t>
            </a:r>
            <a:r>
              <a:rPr lang="en-GB" sz="1100" b="1" dirty="0">
                <a:solidFill>
                  <a:srgbClr val="000000"/>
                </a:solidFill>
                <a:latin typeface="Courier New"/>
              </a:rPr>
              <a:t>new</a:t>
            </a:r>
            <a:r>
              <a:rPr lang="en-GB" sz="1100" dirty="0">
                <a:solidFill>
                  <a:srgbClr val="000000"/>
                </a:solidFill>
                <a:latin typeface="Courier New"/>
              </a:rPr>
              <a:t> Rule</a:t>
            </a:r>
            <a:r>
              <a:rPr lang="en-GB" sz="1100" dirty="0">
                <a:solidFill>
                  <a:srgbClr val="009900"/>
                </a:solidFill>
                <a:latin typeface="Courier New"/>
              </a:rPr>
              <a:t>()</a:t>
            </a:r>
            <a:r>
              <a:rPr lang="en-GB" sz="1100" dirty="0">
                <a:solidFill>
                  <a:srgbClr val="339933"/>
                </a:solidFill>
                <a:latin typeface="Courier New"/>
              </a:rPr>
              <a:t>;</a:t>
            </a:r>
            <a:endParaRPr lang="en-GB" sz="1100" dirty="0">
              <a:solidFill>
                <a:srgbClr val="000000"/>
              </a:solidFill>
              <a:latin typeface="Courier New"/>
            </a:endParaRPr>
          </a:p>
          <a:p>
            <a:pPr marL="0" indent="0" fontAlgn="t">
              <a:buNone/>
            </a:pPr>
            <a:r>
              <a:rPr lang="en-GB" sz="1100" dirty="0" err="1">
                <a:solidFill>
                  <a:srgbClr val="000000"/>
                </a:solidFill>
                <a:latin typeface="Courier New"/>
              </a:rPr>
              <a:t>coiInv.</a:t>
            </a:r>
            <a:r>
              <a:rPr lang="en-GB" sz="1100" dirty="0" err="1">
                <a:solidFill>
                  <a:srgbClr val="006633"/>
                </a:solidFill>
                <a:latin typeface="Courier New"/>
              </a:rPr>
              <a:t>crudFlags</a:t>
            </a:r>
            <a:r>
              <a:rPr lang="en-GB" sz="1100" dirty="0">
                <a:solidFill>
                  <a:srgbClr val="000000"/>
                </a:solidFill>
                <a:latin typeface="Courier New"/>
              </a:rPr>
              <a:t> </a:t>
            </a:r>
            <a:r>
              <a:rPr lang="en-GB" sz="1100" dirty="0">
                <a:solidFill>
                  <a:srgbClr val="339933"/>
                </a:solidFill>
                <a:latin typeface="Courier New"/>
              </a:rPr>
              <a:t>=</a:t>
            </a:r>
            <a:r>
              <a:rPr lang="en-GB" sz="1100" dirty="0">
                <a:solidFill>
                  <a:srgbClr val="000000"/>
                </a:solidFill>
                <a:latin typeface="Courier New"/>
              </a:rPr>
              <a:t> </a:t>
            </a:r>
            <a:r>
              <a:rPr lang="en-GB" sz="1100" dirty="0">
                <a:solidFill>
                  <a:srgbClr val="0000FF"/>
                </a:solidFill>
                <a:latin typeface="Courier New"/>
              </a:rPr>
              <a:t>"R"</a:t>
            </a:r>
            <a:r>
              <a:rPr lang="en-GB" sz="1100" dirty="0">
                <a:solidFill>
                  <a:srgbClr val="339933"/>
                </a:solidFill>
                <a:latin typeface="Courier New"/>
              </a:rPr>
              <a:t>;</a:t>
            </a:r>
            <a:endParaRPr lang="en-GB" sz="1100" dirty="0">
              <a:solidFill>
                <a:srgbClr val="000000"/>
              </a:solidFill>
              <a:latin typeface="Courier New"/>
            </a:endParaRPr>
          </a:p>
          <a:p>
            <a:pPr marL="0" indent="0" fontAlgn="t">
              <a:buNone/>
            </a:pPr>
            <a:r>
              <a:rPr lang="en-GB" sz="1100" dirty="0" err="1">
                <a:solidFill>
                  <a:srgbClr val="000000"/>
                </a:solidFill>
                <a:latin typeface="Courier New"/>
              </a:rPr>
              <a:t>coiInv.</a:t>
            </a:r>
            <a:r>
              <a:rPr lang="en-GB" sz="1100" dirty="0" err="1">
                <a:solidFill>
                  <a:srgbClr val="006633"/>
                </a:solidFill>
                <a:latin typeface="Courier New"/>
              </a:rPr>
              <a:t>what</a:t>
            </a:r>
            <a:r>
              <a:rPr lang="en-GB" sz="1100" dirty="0">
                <a:solidFill>
                  <a:srgbClr val="000000"/>
                </a:solidFill>
                <a:latin typeface="Courier New"/>
              </a:rPr>
              <a:t> </a:t>
            </a:r>
            <a:r>
              <a:rPr lang="en-GB" sz="1100" dirty="0">
                <a:solidFill>
                  <a:srgbClr val="339933"/>
                </a:solidFill>
                <a:latin typeface="Courier New"/>
              </a:rPr>
              <a:t>=</a:t>
            </a:r>
            <a:r>
              <a:rPr lang="en-GB" sz="1100" dirty="0">
                <a:solidFill>
                  <a:srgbClr val="000000"/>
                </a:solidFill>
                <a:latin typeface="Courier New"/>
              </a:rPr>
              <a:t> </a:t>
            </a:r>
            <a:r>
              <a:rPr lang="en-GB" sz="1100" dirty="0">
                <a:solidFill>
                  <a:srgbClr val="0000FF"/>
                </a:solidFill>
                <a:latin typeface="Courier New"/>
              </a:rPr>
              <a:t>"Investigation &lt;-&gt; </a:t>
            </a:r>
            <a:r>
              <a:rPr lang="en-GB" sz="1100" dirty="0" err="1">
                <a:solidFill>
                  <a:srgbClr val="0000FF"/>
                </a:solidFill>
                <a:latin typeface="Courier New"/>
              </a:rPr>
              <a:t>InvestigationUser</a:t>
            </a:r>
            <a:r>
              <a:rPr lang="en-GB" sz="1100" dirty="0">
                <a:solidFill>
                  <a:srgbClr val="0000FF"/>
                </a:solidFill>
                <a:latin typeface="Courier New"/>
              </a:rPr>
              <a:t>  </a:t>
            </a:r>
            <a:r>
              <a:rPr lang="en-GB" sz="1100" dirty="0" smtClean="0">
                <a:solidFill>
                  <a:srgbClr val="0000FF"/>
                </a:solidFill>
                <a:latin typeface="Courier New"/>
              </a:rPr>
              <a:t>&lt;-&gt; </a:t>
            </a:r>
            <a:r>
              <a:rPr lang="en-GB" sz="1100" dirty="0">
                <a:solidFill>
                  <a:srgbClr val="0000FF"/>
                </a:solidFill>
                <a:latin typeface="Courier New"/>
              </a:rPr>
              <a:t>User [name = :user]"</a:t>
            </a:r>
            <a:r>
              <a:rPr lang="en-GB" sz="1100" dirty="0">
                <a:solidFill>
                  <a:srgbClr val="339933"/>
                </a:solidFill>
                <a:latin typeface="Courier New"/>
              </a:rPr>
              <a:t>;</a:t>
            </a:r>
            <a:endParaRPr lang="en-GB" sz="1100" dirty="0">
              <a:solidFill>
                <a:srgbClr val="000000"/>
              </a:solidFill>
              <a:latin typeface="Courier New"/>
            </a:endParaRPr>
          </a:p>
          <a:p>
            <a:pPr marL="0" indent="0" fontAlgn="t">
              <a:buNone/>
            </a:pPr>
            <a:r>
              <a:rPr lang="en-GB" sz="1100" dirty="0" err="1">
                <a:solidFill>
                  <a:srgbClr val="000000"/>
                </a:solidFill>
                <a:latin typeface="Courier New"/>
              </a:rPr>
              <a:t>port.</a:t>
            </a:r>
            <a:r>
              <a:rPr lang="en-GB" sz="1100" dirty="0" err="1">
                <a:solidFill>
                  <a:srgbClr val="006633"/>
                </a:solidFill>
                <a:latin typeface="Courier New"/>
              </a:rPr>
              <a:t>create</a:t>
            </a:r>
            <a:r>
              <a:rPr lang="en-GB" sz="1100" dirty="0">
                <a:solidFill>
                  <a:srgbClr val="009900"/>
                </a:solidFill>
                <a:latin typeface="Courier New"/>
              </a:rPr>
              <a:t>(</a:t>
            </a:r>
            <a:r>
              <a:rPr lang="en-GB" sz="1100" dirty="0" err="1">
                <a:solidFill>
                  <a:srgbClr val="000000"/>
                </a:solidFill>
                <a:latin typeface="Courier New"/>
              </a:rPr>
              <a:t>sessionId</a:t>
            </a:r>
            <a:r>
              <a:rPr lang="en-GB" sz="1100" dirty="0">
                <a:solidFill>
                  <a:srgbClr val="000000"/>
                </a:solidFill>
                <a:latin typeface="Courier New"/>
              </a:rPr>
              <a:t>, </a:t>
            </a:r>
            <a:r>
              <a:rPr lang="en-GB" sz="1100" dirty="0" err="1">
                <a:solidFill>
                  <a:srgbClr val="000000"/>
                </a:solidFill>
                <a:latin typeface="Courier New"/>
              </a:rPr>
              <a:t>coiInv</a:t>
            </a:r>
            <a:r>
              <a:rPr lang="en-GB" sz="1100" dirty="0">
                <a:solidFill>
                  <a:srgbClr val="009900"/>
                </a:solidFill>
                <a:latin typeface="Courier New"/>
              </a:rPr>
              <a:t>)</a:t>
            </a:r>
            <a:r>
              <a:rPr lang="en-GB" sz="1100" dirty="0">
                <a:solidFill>
                  <a:srgbClr val="339933"/>
                </a:solidFill>
                <a:latin typeface="Courier New"/>
              </a:rPr>
              <a:t>;</a:t>
            </a:r>
            <a:endParaRPr lang="en-GB" sz="1100" dirty="0">
              <a:solidFill>
                <a:srgbClr val="000000"/>
              </a:solidFill>
              <a:latin typeface="Courier New"/>
            </a:endParaRPr>
          </a:p>
          <a:p>
            <a:pPr marL="0" indent="0" fontAlgn="t">
              <a:buNone/>
            </a:pPr>
            <a:endParaRPr lang="en-GB" sz="1100" dirty="0">
              <a:solidFill>
                <a:srgbClr val="000000"/>
              </a:solidFill>
              <a:latin typeface="Courier New"/>
            </a:endParaRPr>
          </a:p>
          <a:p>
            <a:pPr marL="0" indent="0" fontAlgn="t">
              <a:buNone/>
            </a:pPr>
            <a:r>
              <a:rPr lang="en-GB" sz="1100" dirty="0">
                <a:solidFill>
                  <a:srgbClr val="000000"/>
                </a:solidFill>
                <a:latin typeface="Courier New"/>
              </a:rPr>
              <a:t>Rule </a:t>
            </a:r>
            <a:r>
              <a:rPr lang="en-GB" sz="1100" dirty="0" err="1">
                <a:solidFill>
                  <a:srgbClr val="000000"/>
                </a:solidFill>
                <a:latin typeface="Courier New"/>
              </a:rPr>
              <a:t>coiInvParam</a:t>
            </a:r>
            <a:r>
              <a:rPr lang="en-GB" sz="1100" dirty="0">
                <a:solidFill>
                  <a:srgbClr val="000000"/>
                </a:solidFill>
                <a:latin typeface="Courier New"/>
              </a:rPr>
              <a:t> </a:t>
            </a:r>
            <a:r>
              <a:rPr lang="en-GB" sz="1100" dirty="0">
                <a:solidFill>
                  <a:srgbClr val="339933"/>
                </a:solidFill>
                <a:latin typeface="Courier New"/>
              </a:rPr>
              <a:t>=</a:t>
            </a:r>
            <a:r>
              <a:rPr lang="en-GB" sz="1100" dirty="0">
                <a:solidFill>
                  <a:srgbClr val="000000"/>
                </a:solidFill>
                <a:latin typeface="Courier New"/>
              </a:rPr>
              <a:t> </a:t>
            </a:r>
            <a:r>
              <a:rPr lang="en-GB" sz="1100" b="1" dirty="0">
                <a:solidFill>
                  <a:srgbClr val="000000"/>
                </a:solidFill>
                <a:latin typeface="Courier New"/>
              </a:rPr>
              <a:t>new</a:t>
            </a:r>
            <a:r>
              <a:rPr lang="en-GB" sz="1100" dirty="0">
                <a:solidFill>
                  <a:srgbClr val="000000"/>
                </a:solidFill>
                <a:latin typeface="Courier New"/>
              </a:rPr>
              <a:t> Rule</a:t>
            </a:r>
            <a:r>
              <a:rPr lang="en-GB" sz="1100" dirty="0">
                <a:solidFill>
                  <a:srgbClr val="009900"/>
                </a:solidFill>
                <a:latin typeface="Courier New"/>
              </a:rPr>
              <a:t>()</a:t>
            </a:r>
            <a:r>
              <a:rPr lang="en-GB" sz="1100" dirty="0">
                <a:solidFill>
                  <a:srgbClr val="339933"/>
                </a:solidFill>
                <a:latin typeface="Courier New"/>
              </a:rPr>
              <a:t>;</a:t>
            </a:r>
            <a:endParaRPr lang="en-GB" sz="1100" dirty="0">
              <a:solidFill>
                <a:srgbClr val="000000"/>
              </a:solidFill>
              <a:latin typeface="Courier New"/>
            </a:endParaRPr>
          </a:p>
          <a:p>
            <a:pPr marL="0" indent="0" fontAlgn="t">
              <a:buNone/>
            </a:pPr>
            <a:r>
              <a:rPr lang="en-GB" sz="1100" dirty="0" err="1">
                <a:solidFill>
                  <a:srgbClr val="000000"/>
                </a:solidFill>
                <a:latin typeface="Courier New"/>
              </a:rPr>
              <a:t>coiInvParam.</a:t>
            </a:r>
            <a:r>
              <a:rPr lang="en-GB" sz="1100" dirty="0" err="1">
                <a:solidFill>
                  <a:srgbClr val="006633"/>
                </a:solidFill>
                <a:latin typeface="Courier New"/>
              </a:rPr>
              <a:t>crudFlags</a:t>
            </a:r>
            <a:r>
              <a:rPr lang="en-GB" sz="1100" dirty="0">
                <a:solidFill>
                  <a:srgbClr val="000000"/>
                </a:solidFill>
                <a:latin typeface="Courier New"/>
              </a:rPr>
              <a:t> </a:t>
            </a:r>
            <a:r>
              <a:rPr lang="en-GB" sz="1100" dirty="0">
                <a:solidFill>
                  <a:srgbClr val="339933"/>
                </a:solidFill>
                <a:latin typeface="Courier New"/>
              </a:rPr>
              <a:t>=</a:t>
            </a:r>
            <a:r>
              <a:rPr lang="en-GB" sz="1100" dirty="0">
                <a:solidFill>
                  <a:srgbClr val="000000"/>
                </a:solidFill>
                <a:latin typeface="Courier New"/>
              </a:rPr>
              <a:t> </a:t>
            </a:r>
            <a:r>
              <a:rPr lang="en-GB" sz="1100" dirty="0">
                <a:solidFill>
                  <a:srgbClr val="0000FF"/>
                </a:solidFill>
                <a:latin typeface="Courier New"/>
              </a:rPr>
              <a:t>"R"</a:t>
            </a:r>
            <a:r>
              <a:rPr lang="en-GB" sz="1100" dirty="0">
                <a:solidFill>
                  <a:srgbClr val="339933"/>
                </a:solidFill>
                <a:latin typeface="Courier New"/>
              </a:rPr>
              <a:t>;</a:t>
            </a:r>
            <a:endParaRPr lang="en-GB" sz="1100" dirty="0">
              <a:solidFill>
                <a:srgbClr val="000000"/>
              </a:solidFill>
              <a:latin typeface="Courier New"/>
            </a:endParaRPr>
          </a:p>
          <a:p>
            <a:pPr marL="0" indent="0" fontAlgn="t">
              <a:buNone/>
            </a:pPr>
            <a:r>
              <a:rPr lang="en-GB" sz="1100" dirty="0" err="1">
                <a:solidFill>
                  <a:srgbClr val="000000"/>
                </a:solidFill>
                <a:latin typeface="Courier New"/>
              </a:rPr>
              <a:t>coiInvParam.</a:t>
            </a:r>
            <a:r>
              <a:rPr lang="en-GB" sz="1100" dirty="0" err="1">
                <a:solidFill>
                  <a:srgbClr val="006633"/>
                </a:solidFill>
                <a:latin typeface="Courier New"/>
              </a:rPr>
              <a:t>what</a:t>
            </a:r>
            <a:r>
              <a:rPr lang="en-GB" sz="1100" dirty="0">
                <a:solidFill>
                  <a:srgbClr val="000000"/>
                </a:solidFill>
                <a:latin typeface="Courier New"/>
              </a:rPr>
              <a:t> </a:t>
            </a:r>
            <a:r>
              <a:rPr lang="en-GB" sz="1100" dirty="0">
                <a:solidFill>
                  <a:srgbClr val="339933"/>
                </a:solidFill>
                <a:latin typeface="Courier New"/>
              </a:rPr>
              <a:t>=</a:t>
            </a:r>
            <a:r>
              <a:rPr lang="en-GB" sz="1100" dirty="0">
                <a:solidFill>
                  <a:srgbClr val="000000"/>
                </a:solidFill>
                <a:latin typeface="Courier New"/>
              </a:rPr>
              <a:t> </a:t>
            </a:r>
            <a:r>
              <a:rPr lang="en-GB" sz="1100" dirty="0">
                <a:solidFill>
                  <a:srgbClr val="0000FF"/>
                </a:solidFill>
                <a:latin typeface="Courier New"/>
              </a:rPr>
              <a:t>"</a:t>
            </a:r>
            <a:r>
              <a:rPr lang="en-GB" sz="1100" dirty="0" err="1">
                <a:solidFill>
                  <a:srgbClr val="0000FF"/>
                </a:solidFill>
                <a:latin typeface="Courier New"/>
              </a:rPr>
              <a:t>InvestigationParameter</a:t>
            </a:r>
            <a:r>
              <a:rPr lang="en-GB" sz="1100" dirty="0">
                <a:solidFill>
                  <a:srgbClr val="0000FF"/>
                </a:solidFill>
                <a:latin typeface="Courier New"/>
              </a:rPr>
              <a:t> &lt;-&gt; Investigation &lt;-&gt; </a:t>
            </a:r>
            <a:r>
              <a:rPr lang="en-GB" sz="1100" dirty="0" err="1">
                <a:solidFill>
                  <a:srgbClr val="0000FF"/>
                </a:solidFill>
                <a:latin typeface="Courier New"/>
              </a:rPr>
              <a:t>InvestigationUser</a:t>
            </a:r>
            <a:r>
              <a:rPr lang="en-GB" sz="1100" dirty="0">
                <a:solidFill>
                  <a:srgbClr val="0000FF"/>
                </a:solidFill>
                <a:latin typeface="Courier New"/>
              </a:rPr>
              <a:t>  </a:t>
            </a:r>
            <a:endParaRPr lang="en-GB" sz="1100" dirty="0" smtClean="0">
              <a:solidFill>
                <a:srgbClr val="0000FF"/>
              </a:solidFill>
              <a:latin typeface="Courier New"/>
            </a:endParaRPr>
          </a:p>
          <a:p>
            <a:pPr marL="0" indent="0" fontAlgn="t">
              <a:buNone/>
            </a:pPr>
            <a:r>
              <a:rPr lang="en-GB" sz="1100" dirty="0" smtClean="0">
                <a:solidFill>
                  <a:srgbClr val="0000FF"/>
                </a:solidFill>
                <a:latin typeface="Courier New"/>
              </a:rPr>
              <a:t>&lt;-&gt; </a:t>
            </a:r>
            <a:r>
              <a:rPr lang="en-GB" sz="1100" dirty="0">
                <a:solidFill>
                  <a:srgbClr val="0000FF"/>
                </a:solidFill>
                <a:latin typeface="Courier New"/>
              </a:rPr>
              <a:t>User </a:t>
            </a:r>
            <a:r>
              <a:rPr lang="en-GB" sz="1100" dirty="0" smtClean="0">
                <a:solidFill>
                  <a:srgbClr val="0000FF"/>
                </a:solidFill>
                <a:latin typeface="Courier New"/>
              </a:rPr>
              <a:t>[</a:t>
            </a:r>
            <a:r>
              <a:rPr lang="en-GB" sz="1100" dirty="0">
                <a:solidFill>
                  <a:srgbClr val="0000FF"/>
                </a:solidFill>
                <a:latin typeface="Courier New"/>
              </a:rPr>
              <a:t>name = :user]"</a:t>
            </a:r>
            <a:r>
              <a:rPr lang="en-GB" sz="1100" dirty="0">
                <a:solidFill>
                  <a:srgbClr val="339933"/>
                </a:solidFill>
                <a:latin typeface="Courier New"/>
              </a:rPr>
              <a:t>;</a:t>
            </a:r>
            <a:endParaRPr lang="en-GB" sz="1100" dirty="0">
              <a:solidFill>
                <a:srgbClr val="000000"/>
              </a:solidFill>
              <a:latin typeface="Courier New"/>
            </a:endParaRPr>
          </a:p>
          <a:p>
            <a:pPr marL="0" indent="0" fontAlgn="t">
              <a:buNone/>
            </a:pPr>
            <a:r>
              <a:rPr lang="en-GB" sz="1100" dirty="0" err="1">
                <a:solidFill>
                  <a:srgbClr val="000000"/>
                </a:solidFill>
                <a:latin typeface="Courier New"/>
              </a:rPr>
              <a:t>port.</a:t>
            </a:r>
            <a:r>
              <a:rPr lang="en-GB" sz="1100" dirty="0" err="1">
                <a:solidFill>
                  <a:srgbClr val="006633"/>
                </a:solidFill>
                <a:latin typeface="Courier New"/>
              </a:rPr>
              <a:t>create</a:t>
            </a:r>
            <a:r>
              <a:rPr lang="en-GB" sz="1100" dirty="0">
                <a:solidFill>
                  <a:srgbClr val="009900"/>
                </a:solidFill>
                <a:latin typeface="Courier New"/>
              </a:rPr>
              <a:t>(</a:t>
            </a:r>
            <a:r>
              <a:rPr lang="en-GB" sz="1100" dirty="0" err="1">
                <a:solidFill>
                  <a:srgbClr val="000000"/>
                </a:solidFill>
                <a:latin typeface="Courier New"/>
              </a:rPr>
              <a:t>sessionId</a:t>
            </a:r>
            <a:r>
              <a:rPr lang="en-GB" sz="1100" dirty="0">
                <a:solidFill>
                  <a:srgbClr val="000000"/>
                </a:solidFill>
                <a:latin typeface="Courier New"/>
              </a:rPr>
              <a:t>, </a:t>
            </a:r>
            <a:r>
              <a:rPr lang="en-GB" sz="1100" dirty="0" err="1">
                <a:solidFill>
                  <a:srgbClr val="000000"/>
                </a:solidFill>
                <a:latin typeface="Courier New"/>
              </a:rPr>
              <a:t>coiInvParam</a:t>
            </a:r>
            <a:r>
              <a:rPr lang="en-GB" sz="1100" dirty="0">
                <a:solidFill>
                  <a:srgbClr val="009900"/>
                </a:solidFill>
                <a:latin typeface="Courier New"/>
              </a:rPr>
              <a:t>)</a:t>
            </a:r>
            <a:r>
              <a:rPr lang="en-GB" sz="1100" dirty="0">
                <a:solidFill>
                  <a:srgbClr val="339933"/>
                </a:solidFill>
                <a:latin typeface="Courier New"/>
              </a:rPr>
              <a:t>;</a:t>
            </a:r>
            <a:endParaRPr lang="en-GB" sz="1100" dirty="0">
              <a:solidFill>
                <a:srgbClr val="000000"/>
              </a:solidFill>
              <a:latin typeface="Courier New"/>
            </a:endParaRPr>
          </a:p>
          <a:p>
            <a:endParaRPr lang="en-GB" sz="11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1412776"/>
            <a:ext cx="3888432" cy="2147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16572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Experiment Team</a:t>
            </a:r>
            <a:endParaRPr lang="en-GB" dirty="0"/>
          </a:p>
        </p:txBody>
      </p:sp>
      <p:sp>
        <p:nvSpPr>
          <p:cNvPr id="3" name="Content Placeholder 2"/>
          <p:cNvSpPr>
            <a:spLocks noGrp="1"/>
          </p:cNvSpPr>
          <p:nvPr>
            <p:ph idx="1"/>
          </p:nvPr>
        </p:nvSpPr>
        <p:spPr>
          <a:xfrm>
            <a:off x="35496" y="3789040"/>
            <a:ext cx="9108504" cy="2360874"/>
          </a:xfrm>
        </p:spPr>
        <p:txBody>
          <a:bodyPr/>
          <a:lstStyle/>
          <a:p>
            <a:pPr marL="0" indent="0" fontAlgn="t">
              <a:buNone/>
            </a:pPr>
            <a:r>
              <a:rPr lang="en-GB" sz="1100" dirty="0">
                <a:solidFill>
                  <a:srgbClr val="000000"/>
                </a:solidFill>
                <a:latin typeface="Courier New"/>
              </a:rPr>
              <a:t>Rule </a:t>
            </a:r>
            <a:r>
              <a:rPr lang="en-GB" sz="1100" dirty="0" err="1">
                <a:solidFill>
                  <a:srgbClr val="000000"/>
                </a:solidFill>
                <a:latin typeface="Courier New"/>
              </a:rPr>
              <a:t>coiDs</a:t>
            </a:r>
            <a:r>
              <a:rPr lang="en-GB" sz="1100" dirty="0">
                <a:solidFill>
                  <a:srgbClr val="000000"/>
                </a:solidFill>
                <a:latin typeface="Courier New"/>
              </a:rPr>
              <a:t> </a:t>
            </a:r>
            <a:r>
              <a:rPr lang="en-GB" sz="1100" dirty="0">
                <a:solidFill>
                  <a:srgbClr val="339933"/>
                </a:solidFill>
                <a:latin typeface="Courier New"/>
              </a:rPr>
              <a:t>=</a:t>
            </a:r>
            <a:r>
              <a:rPr lang="en-GB" sz="1100" dirty="0">
                <a:solidFill>
                  <a:srgbClr val="000000"/>
                </a:solidFill>
                <a:latin typeface="Courier New"/>
              </a:rPr>
              <a:t> </a:t>
            </a:r>
            <a:r>
              <a:rPr lang="en-GB" sz="1100" b="1" dirty="0">
                <a:solidFill>
                  <a:srgbClr val="000000"/>
                </a:solidFill>
                <a:latin typeface="Courier New"/>
              </a:rPr>
              <a:t>new</a:t>
            </a:r>
            <a:r>
              <a:rPr lang="en-GB" sz="1100" dirty="0">
                <a:solidFill>
                  <a:srgbClr val="000000"/>
                </a:solidFill>
                <a:latin typeface="Courier New"/>
              </a:rPr>
              <a:t> Rule</a:t>
            </a:r>
            <a:r>
              <a:rPr lang="en-GB" sz="1100" dirty="0">
                <a:solidFill>
                  <a:srgbClr val="009900"/>
                </a:solidFill>
                <a:latin typeface="Courier New"/>
              </a:rPr>
              <a:t>()</a:t>
            </a:r>
            <a:r>
              <a:rPr lang="en-GB" sz="1100" dirty="0">
                <a:solidFill>
                  <a:srgbClr val="339933"/>
                </a:solidFill>
                <a:latin typeface="Courier New"/>
              </a:rPr>
              <a:t>;</a:t>
            </a:r>
            <a:endParaRPr lang="en-GB" sz="1100" dirty="0">
              <a:solidFill>
                <a:srgbClr val="000000"/>
              </a:solidFill>
              <a:latin typeface="Courier New"/>
            </a:endParaRPr>
          </a:p>
          <a:p>
            <a:pPr marL="0" indent="0" fontAlgn="t">
              <a:buNone/>
            </a:pPr>
            <a:r>
              <a:rPr lang="en-GB" sz="1100" dirty="0" err="1">
                <a:solidFill>
                  <a:srgbClr val="000000"/>
                </a:solidFill>
                <a:latin typeface="Courier New"/>
              </a:rPr>
              <a:t>coiDs.</a:t>
            </a:r>
            <a:r>
              <a:rPr lang="en-GB" sz="1100" dirty="0" err="1">
                <a:solidFill>
                  <a:srgbClr val="006633"/>
                </a:solidFill>
                <a:latin typeface="Courier New"/>
              </a:rPr>
              <a:t>crudFlags</a:t>
            </a:r>
            <a:r>
              <a:rPr lang="en-GB" sz="1100" dirty="0">
                <a:solidFill>
                  <a:srgbClr val="000000"/>
                </a:solidFill>
                <a:latin typeface="Courier New"/>
              </a:rPr>
              <a:t> </a:t>
            </a:r>
            <a:r>
              <a:rPr lang="en-GB" sz="1100" dirty="0">
                <a:solidFill>
                  <a:srgbClr val="339933"/>
                </a:solidFill>
                <a:latin typeface="Courier New"/>
              </a:rPr>
              <a:t>=</a:t>
            </a:r>
            <a:r>
              <a:rPr lang="en-GB" sz="1100" dirty="0">
                <a:solidFill>
                  <a:srgbClr val="000000"/>
                </a:solidFill>
                <a:latin typeface="Courier New"/>
              </a:rPr>
              <a:t> </a:t>
            </a:r>
            <a:r>
              <a:rPr lang="en-GB" sz="1100" dirty="0">
                <a:solidFill>
                  <a:srgbClr val="0000FF"/>
                </a:solidFill>
                <a:latin typeface="Courier New"/>
              </a:rPr>
              <a:t>"R"</a:t>
            </a:r>
            <a:r>
              <a:rPr lang="en-GB" sz="1100" dirty="0">
                <a:solidFill>
                  <a:srgbClr val="339933"/>
                </a:solidFill>
                <a:latin typeface="Courier New"/>
              </a:rPr>
              <a:t>;</a:t>
            </a:r>
            <a:endParaRPr lang="en-GB" sz="1100" dirty="0">
              <a:solidFill>
                <a:srgbClr val="000000"/>
              </a:solidFill>
              <a:latin typeface="Courier New"/>
            </a:endParaRPr>
          </a:p>
          <a:p>
            <a:pPr marL="0" indent="0" fontAlgn="t">
              <a:buNone/>
            </a:pPr>
            <a:r>
              <a:rPr lang="en-GB" sz="1100" dirty="0" err="1">
                <a:solidFill>
                  <a:srgbClr val="000000"/>
                </a:solidFill>
                <a:latin typeface="Courier New"/>
              </a:rPr>
              <a:t>coiDs.</a:t>
            </a:r>
            <a:r>
              <a:rPr lang="en-GB" sz="1100" dirty="0" err="1">
                <a:solidFill>
                  <a:srgbClr val="006633"/>
                </a:solidFill>
                <a:latin typeface="Courier New"/>
              </a:rPr>
              <a:t>what</a:t>
            </a:r>
            <a:r>
              <a:rPr lang="en-GB" sz="1100" dirty="0">
                <a:solidFill>
                  <a:srgbClr val="000000"/>
                </a:solidFill>
                <a:latin typeface="Courier New"/>
              </a:rPr>
              <a:t> </a:t>
            </a:r>
            <a:r>
              <a:rPr lang="en-GB" sz="1100" dirty="0">
                <a:solidFill>
                  <a:srgbClr val="339933"/>
                </a:solidFill>
                <a:latin typeface="Courier New"/>
              </a:rPr>
              <a:t>=</a:t>
            </a:r>
            <a:r>
              <a:rPr lang="en-GB" sz="1100" dirty="0">
                <a:solidFill>
                  <a:srgbClr val="000000"/>
                </a:solidFill>
                <a:latin typeface="Courier New"/>
              </a:rPr>
              <a:t> </a:t>
            </a:r>
            <a:r>
              <a:rPr lang="en-GB" sz="1100" dirty="0">
                <a:solidFill>
                  <a:srgbClr val="0000FF"/>
                </a:solidFill>
                <a:latin typeface="Courier New"/>
              </a:rPr>
              <a:t>"Dataset &lt;-&gt; Investigation &lt;-&gt; </a:t>
            </a:r>
            <a:r>
              <a:rPr lang="en-GB" sz="1100" dirty="0" err="1">
                <a:solidFill>
                  <a:srgbClr val="0000FF"/>
                </a:solidFill>
                <a:latin typeface="Courier New"/>
              </a:rPr>
              <a:t>InvestigationUser</a:t>
            </a:r>
            <a:r>
              <a:rPr lang="en-GB" sz="1100" dirty="0">
                <a:solidFill>
                  <a:srgbClr val="0000FF"/>
                </a:solidFill>
                <a:latin typeface="Courier New"/>
              </a:rPr>
              <a:t>  &lt;-&gt; User </a:t>
            </a:r>
            <a:r>
              <a:rPr lang="en-GB" sz="1100" dirty="0" smtClean="0">
                <a:solidFill>
                  <a:srgbClr val="0000FF"/>
                </a:solidFill>
                <a:latin typeface="Courier New"/>
              </a:rPr>
              <a:t>[</a:t>
            </a:r>
            <a:r>
              <a:rPr lang="en-GB" sz="1100" dirty="0">
                <a:solidFill>
                  <a:srgbClr val="0000FF"/>
                </a:solidFill>
                <a:latin typeface="Courier New"/>
              </a:rPr>
              <a:t>name = :user]"</a:t>
            </a:r>
            <a:r>
              <a:rPr lang="en-GB" sz="1100" dirty="0">
                <a:solidFill>
                  <a:srgbClr val="339933"/>
                </a:solidFill>
                <a:latin typeface="Courier New"/>
              </a:rPr>
              <a:t>;</a:t>
            </a:r>
            <a:endParaRPr lang="en-GB" sz="1100" dirty="0">
              <a:solidFill>
                <a:srgbClr val="000000"/>
              </a:solidFill>
              <a:latin typeface="Courier New"/>
            </a:endParaRPr>
          </a:p>
          <a:p>
            <a:pPr marL="0" indent="0" fontAlgn="t">
              <a:buNone/>
            </a:pPr>
            <a:r>
              <a:rPr lang="en-GB" sz="1100" dirty="0" err="1">
                <a:solidFill>
                  <a:srgbClr val="000000"/>
                </a:solidFill>
                <a:latin typeface="Courier New"/>
              </a:rPr>
              <a:t>port.</a:t>
            </a:r>
            <a:r>
              <a:rPr lang="en-GB" sz="1100" dirty="0" err="1">
                <a:solidFill>
                  <a:srgbClr val="006633"/>
                </a:solidFill>
                <a:latin typeface="Courier New"/>
              </a:rPr>
              <a:t>create</a:t>
            </a:r>
            <a:r>
              <a:rPr lang="en-GB" sz="1100" dirty="0">
                <a:solidFill>
                  <a:srgbClr val="009900"/>
                </a:solidFill>
                <a:latin typeface="Courier New"/>
              </a:rPr>
              <a:t>(</a:t>
            </a:r>
            <a:r>
              <a:rPr lang="en-GB" sz="1100" dirty="0" err="1">
                <a:solidFill>
                  <a:srgbClr val="000000"/>
                </a:solidFill>
                <a:latin typeface="Courier New"/>
              </a:rPr>
              <a:t>sessionId</a:t>
            </a:r>
            <a:r>
              <a:rPr lang="en-GB" sz="1100" dirty="0">
                <a:solidFill>
                  <a:srgbClr val="000000"/>
                </a:solidFill>
                <a:latin typeface="Courier New"/>
              </a:rPr>
              <a:t>, </a:t>
            </a:r>
            <a:r>
              <a:rPr lang="en-GB" sz="1100" dirty="0" err="1">
                <a:solidFill>
                  <a:srgbClr val="000000"/>
                </a:solidFill>
                <a:latin typeface="Courier New"/>
              </a:rPr>
              <a:t>coiDs</a:t>
            </a:r>
            <a:r>
              <a:rPr lang="en-GB" sz="1100" dirty="0">
                <a:solidFill>
                  <a:srgbClr val="009900"/>
                </a:solidFill>
                <a:latin typeface="Courier New"/>
              </a:rPr>
              <a:t>)</a:t>
            </a:r>
            <a:r>
              <a:rPr lang="en-GB" sz="1100" dirty="0">
                <a:solidFill>
                  <a:srgbClr val="339933"/>
                </a:solidFill>
                <a:latin typeface="Courier New"/>
              </a:rPr>
              <a:t>;</a:t>
            </a:r>
            <a:endParaRPr lang="en-GB" sz="1100" dirty="0">
              <a:solidFill>
                <a:srgbClr val="000000"/>
              </a:solidFill>
              <a:latin typeface="Courier New"/>
            </a:endParaRPr>
          </a:p>
          <a:p>
            <a:pPr marL="0" indent="0" fontAlgn="t">
              <a:buNone/>
            </a:pPr>
            <a:r>
              <a:rPr lang="en-GB" sz="1100" dirty="0">
                <a:solidFill>
                  <a:srgbClr val="000000"/>
                </a:solidFill>
                <a:latin typeface="Courier New"/>
              </a:rPr>
              <a:t> </a:t>
            </a:r>
          </a:p>
          <a:p>
            <a:pPr marL="0" indent="0" fontAlgn="t">
              <a:buNone/>
            </a:pPr>
            <a:r>
              <a:rPr lang="en-GB" sz="1100" dirty="0">
                <a:solidFill>
                  <a:srgbClr val="000000"/>
                </a:solidFill>
                <a:latin typeface="Courier New"/>
              </a:rPr>
              <a:t>Rule </a:t>
            </a:r>
            <a:r>
              <a:rPr lang="en-GB" sz="1100" dirty="0" err="1">
                <a:solidFill>
                  <a:srgbClr val="000000"/>
                </a:solidFill>
                <a:latin typeface="Courier New"/>
              </a:rPr>
              <a:t>coiDsParam</a:t>
            </a:r>
            <a:r>
              <a:rPr lang="en-GB" sz="1100" dirty="0">
                <a:solidFill>
                  <a:srgbClr val="000000"/>
                </a:solidFill>
                <a:latin typeface="Courier New"/>
              </a:rPr>
              <a:t> </a:t>
            </a:r>
            <a:r>
              <a:rPr lang="en-GB" sz="1100" dirty="0">
                <a:solidFill>
                  <a:srgbClr val="339933"/>
                </a:solidFill>
                <a:latin typeface="Courier New"/>
              </a:rPr>
              <a:t>=</a:t>
            </a:r>
            <a:r>
              <a:rPr lang="en-GB" sz="1100" dirty="0">
                <a:solidFill>
                  <a:srgbClr val="000000"/>
                </a:solidFill>
                <a:latin typeface="Courier New"/>
              </a:rPr>
              <a:t> </a:t>
            </a:r>
            <a:r>
              <a:rPr lang="en-GB" sz="1100" b="1" dirty="0">
                <a:solidFill>
                  <a:srgbClr val="000000"/>
                </a:solidFill>
                <a:latin typeface="Courier New"/>
              </a:rPr>
              <a:t>new</a:t>
            </a:r>
            <a:r>
              <a:rPr lang="en-GB" sz="1100" dirty="0">
                <a:solidFill>
                  <a:srgbClr val="000000"/>
                </a:solidFill>
                <a:latin typeface="Courier New"/>
              </a:rPr>
              <a:t> Rule</a:t>
            </a:r>
            <a:r>
              <a:rPr lang="en-GB" sz="1100" dirty="0">
                <a:solidFill>
                  <a:srgbClr val="009900"/>
                </a:solidFill>
                <a:latin typeface="Courier New"/>
              </a:rPr>
              <a:t>()</a:t>
            </a:r>
            <a:r>
              <a:rPr lang="en-GB" sz="1100" dirty="0">
                <a:solidFill>
                  <a:srgbClr val="339933"/>
                </a:solidFill>
                <a:latin typeface="Courier New"/>
              </a:rPr>
              <a:t>;</a:t>
            </a:r>
            <a:endParaRPr lang="en-GB" sz="1100" dirty="0">
              <a:solidFill>
                <a:srgbClr val="000000"/>
              </a:solidFill>
              <a:latin typeface="Courier New"/>
            </a:endParaRPr>
          </a:p>
          <a:p>
            <a:pPr marL="0" indent="0" fontAlgn="t">
              <a:buNone/>
            </a:pPr>
            <a:r>
              <a:rPr lang="en-GB" sz="1100" dirty="0" err="1">
                <a:solidFill>
                  <a:srgbClr val="000000"/>
                </a:solidFill>
                <a:latin typeface="Courier New"/>
              </a:rPr>
              <a:t>coiDsParam.</a:t>
            </a:r>
            <a:r>
              <a:rPr lang="en-GB" sz="1100" dirty="0" err="1">
                <a:solidFill>
                  <a:srgbClr val="006633"/>
                </a:solidFill>
                <a:latin typeface="Courier New"/>
              </a:rPr>
              <a:t>crudFlags</a:t>
            </a:r>
            <a:r>
              <a:rPr lang="en-GB" sz="1100" dirty="0">
                <a:solidFill>
                  <a:srgbClr val="000000"/>
                </a:solidFill>
                <a:latin typeface="Courier New"/>
              </a:rPr>
              <a:t> </a:t>
            </a:r>
            <a:r>
              <a:rPr lang="en-GB" sz="1100" dirty="0">
                <a:solidFill>
                  <a:srgbClr val="339933"/>
                </a:solidFill>
                <a:latin typeface="Courier New"/>
              </a:rPr>
              <a:t>=</a:t>
            </a:r>
            <a:r>
              <a:rPr lang="en-GB" sz="1100" dirty="0">
                <a:solidFill>
                  <a:srgbClr val="000000"/>
                </a:solidFill>
                <a:latin typeface="Courier New"/>
              </a:rPr>
              <a:t> </a:t>
            </a:r>
            <a:r>
              <a:rPr lang="en-GB" sz="1100" dirty="0">
                <a:solidFill>
                  <a:srgbClr val="0000FF"/>
                </a:solidFill>
                <a:latin typeface="Courier New"/>
              </a:rPr>
              <a:t>"R"</a:t>
            </a:r>
            <a:r>
              <a:rPr lang="en-GB" sz="1100" dirty="0">
                <a:solidFill>
                  <a:srgbClr val="339933"/>
                </a:solidFill>
                <a:latin typeface="Courier New"/>
              </a:rPr>
              <a:t>;</a:t>
            </a:r>
            <a:endParaRPr lang="en-GB" sz="1100" dirty="0">
              <a:solidFill>
                <a:srgbClr val="000000"/>
              </a:solidFill>
              <a:latin typeface="Courier New"/>
            </a:endParaRPr>
          </a:p>
          <a:p>
            <a:pPr marL="0" indent="0" fontAlgn="t">
              <a:buNone/>
            </a:pPr>
            <a:r>
              <a:rPr lang="en-GB" sz="1100" dirty="0" err="1">
                <a:solidFill>
                  <a:srgbClr val="000000"/>
                </a:solidFill>
                <a:latin typeface="Courier New"/>
              </a:rPr>
              <a:t>coiDsParam.</a:t>
            </a:r>
            <a:r>
              <a:rPr lang="en-GB" sz="1100" dirty="0" err="1">
                <a:solidFill>
                  <a:srgbClr val="006633"/>
                </a:solidFill>
                <a:latin typeface="Courier New"/>
              </a:rPr>
              <a:t>what</a:t>
            </a:r>
            <a:r>
              <a:rPr lang="en-GB" sz="1100" dirty="0">
                <a:solidFill>
                  <a:srgbClr val="000000"/>
                </a:solidFill>
                <a:latin typeface="Courier New"/>
              </a:rPr>
              <a:t> </a:t>
            </a:r>
            <a:r>
              <a:rPr lang="en-GB" sz="1100" dirty="0">
                <a:solidFill>
                  <a:srgbClr val="339933"/>
                </a:solidFill>
                <a:latin typeface="Courier New"/>
              </a:rPr>
              <a:t>=</a:t>
            </a:r>
            <a:r>
              <a:rPr lang="en-GB" sz="1100" dirty="0">
                <a:solidFill>
                  <a:srgbClr val="000000"/>
                </a:solidFill>
                <a:latin typeface="Courier New"/>
              </a:rPr>
              <a:t> </a:t>
            </a:r>
            <a:r>
              <a:rPr lang="en-GB" sz="1100" dirty="0">
                <a:solidFill>
                  <a:srgbClr val="0000FF"/>
                </a:solidFill>
                <a:latin typeface="Courier New"/>
              </a:rPr>
              <a:t>"</a:t>
            </a:r>
            <a:r>
              <a:rPr lang="en-GB" sz="1100" dirty="0" err="1">
                <a:solidFill>
                  <a:srgbClr val="0000FF"/>
                </a:solidFill>
                <a:latin typeface="Courier New"/>
              </a:rPr>
              <a:t>DatasetParameter</a:t>
            </a:r>
            <a:r>
              <a:rPr lang="en-GB" sz="1100" dirty="0">
                <a:solidFill>
                  <a:srgbClr val="0000FF"/>
                </a:solidFill>
                <a:latin typeface="Courier New"/>
              </a:rPr>
              <a:t> &lt;-&gt; Dataset &lt;-&gt; Investigation &lt;-&gt; </a:t>
            </a:r>
            <a:r>
              <a:rPr lang="en-GB" sz="1100" dirty="0" err="1">
                <a:solidFill>
                  <a:srgbClr val="0000FF"/>
                </a:solidFill>
                <a:latin typeface="Courier New"/>
              </a:rPr>
              <a:t>InvestigationUser</a:t>
            </a:r>
            <a:r>
              <a:rPr lang="en-GB" sz="1100" dirty="0">
                <a:solidFill>
                  <a:srgbClr val="0000FF"/>
                </a:solidFill>
                <a:latin typeface="Courier New"/>
              </a:rPr>
              <a:t>  </a:t>
            </a:r>
            <a:endParaRPr lang="en-GB" sz="1100" dirty="0" smtClean="0">
              <a:solidFill>
                <a:srgbClr val="0000FF"/>
              </a:solidFill>
              <a:latin typeface="Courier New"/>
            </a:endParaRPr>
          </a:p>
          <a:p>
            <a:pPr marL="0" indent="0" fontAlgn="t">
              <a:buNone/>
            </a:pPr>
            <a:r>
              <a:rPr lang="en-GB" sz="1100" dirty="0" smtClean="0">
                <a:solidFill>
                  <a:srgbClr val="0000FF"/>
                </a:solidFill>
                <a:latin typeface="Courier New"/>
              </a:rPr>
              <a:t>&lt;-&gt; </a:t>
            </a:r>
            <a:r>
              <a:rPr lang="en-GB" sz="1100" dirty="0">
                <a:solidFill>
                  <a:srgbClr val="0000FF"/>
                </a:solidFill>
                <a:latin typeface="Courier New"/>
              </a:rPr>
              <a:t>User [name = :user]"</a:t>
            </a:r>
            <a:r>
              <a:rPr lang="en-GB" sz="1100" dirty="0">
                <a:solidFill>
                  <a:srgbClr val="339933"/>
                </a:solidFill>
                <a:latin typeface="Courier New"/>
              </a:rPr>
              <a:t>;</a:t>
            </a:r>
            <a:endParaRPr lang="en-GB" sz="1100" dirty="0">
              <a:solidFill>
                <a:srgbClr val="000000"/>
              </a:solidFill>
              <a:latin typeface="Courier New"/>
            </a:endParaRPr>
          </a:p>
          <a:p>
            <a:pPr marL="0" indent="0" fontAlgn="t">
              <a:buNone/>
            </a:pPr>
            <a:r>
              <a:rPr lang="en-GB" sz="1100" dirty="0" err="1">
                <a:solidFill>
                  <a:srgbClr val="000000"/>
                </a:solidFill>
                <a:latin typeface="Courier New"/>
              </a:rPr>
              <a:t>port.</a:t>
            </a:r>
            <a:r>
              <a:rPr lang="en-GB" sz="1100" dirty="0" err="1">
                <a:solidFill>
                  <a:srgbClr val="006633"/>
                </a:solidFill>
                <a:latin typeface="Courier New"/>
              </a:rPr>
              <a:t>create</a:t>
            </a:r>
            <a:r>
              <a:rPr lang="en-GB" sz="1100" dirty="0">
                <a:solidFill>
                  <a:srgbClr val="009900"/>
                </a:solidFill>
                <a:latin typeface="Courier New"/>
              </a:rPr>
              <a:t>(</a:t>
            </a:r>
            <a:r>
              <a:rPr lang="en-GB" sz="1100" dirty="0" err="1">
                <a:solidFill>
                  <a:srgbClr val="000000"/>
                </a:solidFill>
                <a:latin typeface="Courier New"/>
              </a:rPr>
              <a:t>sessionId</a:t>
            </a:r>
            <a:r>
              <a:rPr lang="en-GB" sz="1100" dirty="0">
                <a:solidFill>
                  <a:srgbClr val="000000"/>
                </a:solidFill>
                <a:latin typeface="Courier New"/>
              </a:rPr>
              <a:t>, </a:t>
            </a:r>
            <a:r>
              <a:rPr lang="en-GB" sz="1100" dirty="0" err="1">
                <a:solidFill>
                  <a:srgbClr val="000000"/>
                </a:solidFill>
                <a:latin typeface="Courier New"/>
              </a:rPr>
              <a:t>coiDsParam</a:t>
            </a:r>
            <a:r>
              <a:rPr lang="en-GB" sz="1100" dirty="0">
                <a:solidFill>
                  <a:srgbClr val="009900"/>
                </a:solidFill>
                <a:latin typeface="Courier New"/>
              </a:rPr>
              <a:t>)</a:t>
            </a:r>
            <a:r>
              <a:rPr lang="en-GB" sz="1100" dirty="0">
                <a:solidFill>
                  <a:srgbClr val="339933"/>
                </a:solidFill>
                <a:latin typeface="Courier New"/>
              </a:rPr>
              <a:t>;</a:t>
            </a:r>
            <a:endParaRPr lang="en-GB" sz="1100" dirty="0">
              <a:solidFill>
                <a:srgbClr val="000000"/>
              </a:solidFill>
              <a:latin typeface="Courier New"/>
            </a:endParaRPr>
          </a:p>
          <a:p>
            <a:endParaRPr lang="en-GB" sz="11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344459"/>
            <a:ext cx="7848872" cy="2331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50899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Experiment Team</a:t>
            </a:r>
            <a:endParaRPr lang="en-GB" dirty="0"/>
          </a:p>
        </p:txBody>
      </p:sp>
      <p:sp>
        <p:nvSpPr>
          <p:cNvPr id="3" name="Content Placeholder 2"/>
          <p:cNvSpPr>
            <a:spLocks noGrp="1"/>
          </p:cNvSpPr>
          <p:nvPr>
            <p:ph idx="1"/>
          </p:nvPr>
        </p:nvSpPr>
        <p:spPr>
          <a:xfrm>
            <a:off x="35496" y="3789040"/>
            <a:ext cx="9108504" cy="2360874"/>
          </a:xfrm>
        </p:spPr>
        <p:txBody>
          <a:bodyPr/>
          <a:lstStyle/>
          <a:p>
            <a:pPr marL="0" indent="0" fontAlgn="t">
              <a:buNone/>
            </a:pPr>
            <a:r>
              <a:rPr lang="en-GB" sz="1100" dirty="0">
                <a:solidFill>
                  <a:srgbClr val="000000"/>
                </a:solidFill>
                <a:latin typeface="Courier New"/>
              </a:rPr>
              <a:t>Rule </a:t>
            </a:r>
            <a:r>
              <a:rPr lang="en-GB" sz="1100" dirty="0" err="1">
                <a:solidFill>
                  <a:srgbClr val="000000"/>
                </a:solidFill>
                <a:latin typeface="Courier New"/>
              </a:rPr>
              <a:t>coiDf</a:t>
            </a:r>
            <a:r>
              <a:rPr lang="en-GB" sz="1100" dirty="0">
                <a:solidFill>
                  <a:srgbClr val="000000"/>
                </a:solidFill>
                <a:latin typeface="Courier New"/>
              </a:rPr>
              <a:t> </a:t>
            </a:r>
            <a:r>
              <a:rPr lang="en-GB" sz="1100" dirty="0">
                <a:solidFill>
                  <a:srgbClr val="339933"/>
                </a:solidFill>
                <a:latin typeface="Courier New"/>
              </a:rPr>
              <a:t>=</a:t>
            </a:r>
            <a:r>
              <a:rPr lang="en-GB" sz="1100" dirty="0">
                <a:solidFill>
                  <a:srgbClr val="000000"/>
                </a:solidFill>
                <a:latin typeface="Courier New"/>
              </a:rPr>
              <a:t> </a:t>
            </a:r>
            <a:r>
              <a:rPr lang="en-GB" sz="1100" b="1" dirty="0">
                <a:solidFill>
                  <a:srgbClr val="000000"/>
                </a:solidFill>
                <a:latin typeface="Courier New"/>
              </a:rPr>
              <a:t>new</a:t>
            </a:r>
            <a:r>
              <a:rPr lang="en-GB" sz="1100" dirty="0">
                <a:solidFill>
                  <a:srgbClr val="000000"/>
                </a:solidFill>
                <a:latin typeface="Courier New"/>
              </a:rPr>
              <a:t> Rule</a:t>
            </a:r>
            <a:r>
              <a:rPr lang="en-GB" sz="1100" dirty="0">
                <a:solidFill>
                  <a:srgbClr val="009900"/>
                </a:solidFill>
                <a:latin typeface="Courier New"/>
              </a:rPr>
              <a:t>()</a:t>
            </a:r>
            <a:r>
              <a:rPr lang="en-GB" sz="1100" dirty="0">
                <a:solidFill>
                  <a:srgbClr val="339933"/>
                </a:solidFill>
                <a:latin typeface="Courier New"/>
              </a:rPr>
              <a:t>;</a:t>
            </a:r>
            <a:endParaRPr lang="en-GB" sz="1100" dirty="0">
              <a:solidFill>
                <a:srgbClr val="000000"/>
              </a:solidFill>
              <a:latin typeface="Courier New"/>
            </a:endParaRPr>
          </a:p>
          <a:p>
            <a:pPr marL="0" indent="0" fontAlgn="t">
              <a:buNone/>
            </a:pPr>
            <a:r>
              <a:rPr lang="en-GB" sz="1100" dirty="0" err="1">
                <a:solidFill>
                  <a:srgbClr val="000000"/>
                </a:solidFill>
                <a:latin typeface="Courier New"/>
              </a:rPr>
              <a:t>coiDf.</a:t>
            </a:r>
            <a:r>
              <a:rPr lang="en-GB" sz="1100" dirty="0" err="1">
                <a:solidFill>
                  <a:srgbClr val="006633"/>
                </a:solidFill>
                <a:latin typeface="Courier New"/>
              </a:rPr>
              <a:t>crudFlags</a:t>
            </a:r>
            <a:r>
              <a:rPr lang="en-GB" sz="1100" dirty="0">
                <a:solidFill>
                  <a:srgbClr val="000000"/>
                </a:solidFill>
                <a:latin typeface="Courier New"/>
              </a:rPr>
              <a:t> </a:t>
            </a:r>
            <a:r>
              <a:rPr lang="en-GB" sz="1100" dirty="0">
                <a:solidFill>
                  <a:srgbClr val="339933"/>
                </a:solidFill>
                <a:latin typeface="Courier New"/>
              </a:rPr>
              <a:t>=</a:t>
            </a:r>
            <a:r>
              <a:rPr lang="en-GB" sz="1100" dirty="0">
                <a:solidFill>
                  <a:srgbClr val="000000"/>
                </a:solidFill>
                <a:latin typeface="Courier New"/>
              </a:rPr>
              <a:t> </a:t>
            </a:r>
            <a:r>
              <a:rPr lang="en-GB" sz="1100" dirty="0">
                <a:solidFill>
                  <a:srgbClr val="0000FF"/>
                </a:solidFill>
                <a:latin typeface="Courier New"/>
              </a:rPr>
              <a:t>"R"</a:t>
            </a:r>
            <a:r>
              <a:rPr lang="en-GB" sz="1100" dirty="0">
                <a:solidFill>
                  <a:srgbClr val="339933"/>
                </a:solidFill>
                <a:latin typeface="Courier New"/>
              </a:rPr>
              <a:t>;</a:t>
            </a:r>
            <a:endParaRPr lang="en-GB" sz="1100" dirty="0">
              <a:solidFill>
                <a:srgbClr val="000000"/>
              </a:solidFill>
              <a:latin typeface="Courier New"/>
            </a:endParaRPr>
          </a:p>
          <a:p>
            <a:pPr marL="0" indent="0" fontAlgn="t">
              <a:buNone/>
            </a:pPr>
            <a:r>
              <a:rPr lang="en-GB" sz="1100" dirty="0" err="1">
                <a:solidFill>
                  <a:srgbClr val="000000"/>
                </a:solidFill>
                <a:latin typeface="Courier New"/>
              </a:rPr>
              <a:t>coiDf.</a:t>
            </a:r>
            <a:r>
              <a:rPr lang="en-GB" sz="1100" dirty="0" err="1">
                <a:solidFill>
                  <a:srgbClr val="006633"/>
                </a:solidFill>
                <a:latin typeface="Courier New"/>
              </a:rPr>
              <a:t>what</a:t>
            </a:r>
            <a:r>
              <a:rPr lang="en-GB" sz="1100" dirty="0">
                <a:solidFill>
                  <a:srgbClr val="000000"/>
                </a:solidFill>
                <a:latin typeface="Courier New"/>
              </a:rPr>
              <a:t> </a:t>
            </a:r>
            <a:r>
              <a:rPr lang="en-GB" sz="1100" dirty="0">
                <a:solidFill>
                  <a:srgbClr val="339933"/>
                </a:solidFill>
                <a:latin typeface="Courier New"/>
              </a:rPr>
              <a:t>=</a:t>
            </a:r>
            <a:r>
              <a:rPr lang="en-GB" sz="1100" dirty="0">
                <a:solidFill>
                  <a:srgbClr val="000000"/>
                </a:solidFill>
                <a:latin typeface="Courier New"/>
              </a:rPr>
              <a:t> </a:t>
            </a:r>
            <a:r>
              <a:rPr lang="en-GB" sz="1100" dirty="0">
                <a:solidFill>
                  <a:srgbClr val="0000FF"/>
                </a:solidFill>
                <a:latin typeface="Courier New"/>
              </a:rPr>
              <a:t>"</a:t>
            </a:r>
            <a:r>
              <a:rPr lang="en-GB" sz="1100" dirty="0" err="1">
                <a:solidFill>
                  <a:srgbClr val="0000FF"/>
                </a:solidFill>
                <a:latin typeface="Courier New"/>
              </a:rPr>
              <a:t>Datafile</a:t>
            </a:r>
            <a:r>
              <a:rPr lang="en-GB" sz="1100" dirty="0">
                <a:solidFill>
                  <a:srgbClr val="0000FF"/>
                </a:solidFill>
                <a:latin typeface="Courier New"/>
              </a:rPr>
              <a:t> &lt;-&gt; Dataset &lt;-&gt; Investigation &lt;-&gt; </a:t>
            </a:r>
            <a:r>
              <a:rPr lang="en-GB" sz="1100" dirty="0" err="1">
                <a:solidFill>
                  <a:srgbClr val="0000FF"/>
                </a:solidFill>
                <a:latin typeface="Courier New"/>
              </a:rPr>
              <a:t>InvestigationUser</a:t>
            </a:r>
            <a:r>
              <a:rPr lang="en-GB" sz="1100" dirty="0">
                <a:solidFill>
                  <a:srgbClr val="0000FF"/>
                </a:solidFill>
                <a:latin typeface="Courier New"/>
              </a:rPr>
              <a:t>  &lt;-&gt; User </a:t>
            </a:r>
            <a:r>
              <a:rPr lang="en-GB" sz="1100" dirty="0" smtClean="0">
                <a:solidFill>
                  <a:srgbClr val="0000FF"/>
                </a:solidFill>
                <a:latin typeface="Courier New"/>
              </a:rPr>
              <a:t>[</a:t>
            </a:r>
            <a:r>
              <a:rPr lang="en-GB" sz="1100" dirty="0">
                <a:solidFill>
                  <a:srgbClr val="0000FF"/>
                </a:solidFill>
                <a:latin typeface="Courier New"/>
              </a:rPr>
              <a:t>name </a:t>
            </a:r>
            <a:r>
              <a:rPr lang="en-GB" sz="1100" dirty="0" smtClean="0">
                <a:solidFill>
                  <a:srgbClr val="0000FF"/>
                </a:solidFill>
                <a:latin typeface="Courier New"/>
              </a:rPr>
              <a:t>= :</a:t>
            </a:r>
            <a:r>
              <a:rPr lang="en-GB" sz="1100" dirty="0">
                <a:solidFill>
                  <a:srgbClr val="0000FF"/>
                </a:solidFill>
                <a:latin typeface="Courier New"/>
              </a:rPr>
              <a:t>user]"</a:t>
            </a:r>
            <a:r>
              <a:rPr lang="en-GB" sz="1100" dirty="0">
                <a:solidFill>
                  <a:srgbClr val="339933"/>
                </a:solidFill>
                <a:latin typeface="Courier New"/>
              </a:rPr>
              <a:t>;</a:t>
            </a:r>
            <a:endParaRPr lang="en-GB" sz="1100" dirty="0">
              <a:solidFill>
                <a:srgbClr val="000000"/>
              </a:solidFill>
              <a:latin typeface="Courier New"/>
            </a:endParaRPr>
          </a:p>
          <a:p>
            <a:pPr marL="0" indent="0" fontAlgn="t">
              <a:buNone/>
            </a:pPr>
            <a:r>
              <a:rPr lang="en-GB" sz="1100" dirty="0" err="1">
                <a:solidFill>
                  <a:srgbClr val="000000"/>
                </a:solidFill>
                <a:latin typeface="Courier New"/>
              </a:rPr>
              <a:t>port.</a:t>
            </a:r>
            <a:r>
              <a:rPr lang="en-GB" sz="1100" dirty="0" err="1">
                <a:solidFill>
                  <a:srgbClr val="006633"/>
                </a:solidFill>
                <a:latin typeface="Courier New"/>
              </a:rPr>
              <a:t>create</a:t>
            </a:r>
            <a:r>
              <a:rPr lang="en-GB" sz="1100" dirty="0">
                <a:solidFill>
                  <a:srgbClr val="009900"/>
                </a:solidFill>
                <a:latin typeface="Courier New"/>
              </a:rPr>
              <a:t>(</a:t>
            </a:r>
            <a:r>
              <a:rPr lang="en-GB" sz="1100" dirty="0" err="1">
                <a:solidFill>
                  <a:srgbClr val="000000"/>
                </a:solidFill>
                <a:latin typeface="Courier New"/>
              </a:rPr>
              <a:t>sessionId</a:t>
            </a:r>
            <a:r>
              <a:rPr lang="en-GB" sz="1100" dirty="0">
                <a:solidFill>
                  <a:srgbClr val="000000"/>
                </a:solidFill>
                <a:latin typeface="Courier New"/>
              </a:rPr>
              <a:t>, </a:t>
            </a:r>
            <a:r>
              <a:rPr lang="en-GB" sz="1100" dirty="0" err="1">
                <a:solidFill>
                  <a:srgbClr val="000000"/>
                </a:solidFill>
                <a:latin typeface="Courier New"/>
              </a:rPr>
              <a:t>coiDf</a:t>
            </a:r>
            <a:r>
              <a:rPr lang="en-GB" sz="1100" dirty="0">
                <a:solidFill>
                  <a:srgbClr val="009900"/>
                </a:solidFill>
                <a:latin typeface="Courier New"/>
              </a:rPr>
              <a:t>)</a:t>
            </a:r>
            <a:r>
              <a:rPr lang="en-GB" sz="1100" dirty="0">
                <a:solidFill>
                  <a:srgbClr val="339933"/>
                </a:solidFill>
                <a:latin typeface="Courier New"/>
              </a:rPr>
              <a:t>;</a:t>
            </a:r>
            <a:endParaRPr lang="en-GB" sz="1100" dirty="0">
              <a:solidFill>
                <a:srgbClr val="000000"/>
              </a:solidFill>
              <a:latin typeface="Courier New"/>
            </a:endParaRPr>
          </a:p>
          <a:p>
            <a:pPr marL="0" indent="0" fontAlgn="t">
              <a:buNone/>
            </a:pPr>
            <a:r>
              <a:rPr lang="en-GB" sz="1100" dirty="0">
                <a:solidFill>
                  <a:srgbClr val="000000"/>
                </a:solidFill>
                <a:latin typeface="Courier New"/>
              </a:rPr>
              <a:t> </a:t>
            </a:r>
          </a:p>
          <a:p>
            <a:pPr marL="0" indent="0" fontAlgn="t">
              <a:buNone/>
            </a:pPr>
            <a:r>
              <a:rPr lang="en-GB" sz="1100" dirty="0">
                <a:solidFill>
                  <a:srgbClr val="000000"/>
                </a:solidFill>
                <a:latin typeface="Courier New"/>
              </a:rPr>
              <a:t>Rule </a:t>
            </a:r>
            <a:r>
              <a:rPr lang="en-GB" sz="1100" dirty="0" err="1">
                <a:solidFill>
                  <a:srgbClr val="000000"/>
                </a:solidFill>
                <a:latin typeface="Courier New"/>
              </a:rPr>
              <a:t>coiDfParam</a:t>
            </a:r>
            <a:r>
              <a:rPr lang="en-GB" sz="1100" dirty="0">
                <a:solidFill>
                  <a:srgbClr val="000000"/>
                </a:solidFill>
                <a:latin typeface="Courier New"/>
              </a:rPr>
              <a:t> </a:t>
            </a:r>
            <a:r>
              <a:rPr lang="en-GB" sz="1100" dirty="0">
                <a:solidFill>
                  <a:srgbClr val="339933"/>
                </a:solidFill>
                <a:latin typeface="Courier New"/>
              </a:rPr>
              <a:t>=</a:t>
            </a:r>
            <a:r>
              <a:rPr lang="en-GB" sz="1100" dirty="0">
                <a:solidFill>
                  <a:srgbClr val="000000"/>
                </a:solidFill>
                <a:latin typeface="Courier New"/>
              </a:rPr>
              <a:t> </a:t>
            </a:r>
            <a:r>
              <a:rPr lang="en-GB" sz="1100" b="1" dirty="0">
                <a:solidFill>
                  <a:srgbClr val="000000"/>
                </a:solidFill>
                <a:latin typeface="Courier New"/>
              </a:rPr>
              <a:t>new</a:t>
            </a:r>
            <a:r>
              <a:rPr lang="en-GB" sz="1100" dirty="0">
                <a:solidFill>
                  <a:srgbClr val="000000"/>
                </a:solidFill>
                <a:latin typeface="Courier New"/>
              </a:rPr>
              <a:t> Rule</a:t>
            </a:r>
            <a:r>
              <a:rPr lang="en-GB" sz="1100" dirty="0">
                <a:solidFill>
                  <a:srgbClr val="009900"/>
                </a:solidFill>
                <a:latin typeface="Courier New"/>
              </a:rPr>
              <a:t>()</a:t>
            </a:r>
            <a:r>
              <a:rPr lang="en-GB" sz="1100" dirty="0">
                <a:solidFill>
                  <a:srgbClr val="339933"/>
                </a:solidFill>
                <a:latin typeface="Courier New"/>
              </a:rPr>
              <a:t>;</a:t>
            </a:r>
            <a:endParaRPr lang="en-GB" sz="1100" dirty="0">
              <a:solidFill>
                <a:srgbClr val="000000"/>
              </a:solidFill>
              <a:latin typeface="Courier New"/>
            </a:endParaRPr>
          </a:p>
          <a:p>
            <a:pPr marL="0" indent="0" fontAlgn="t">
              <a:buNone/>
            </a:pPr>
            <a:r>
              <a:rPr lang="en-GB" sz="1100" dirty="0" err="1">
                <a:solidFill>
                  <a:srgbClr val="000000"/>
                </a:solidFill>
                <a:latin typeface="Courier New"/>
              </a:rPr>
              <a:t>coiDfParam.</a:t>
            </a:r>
            <a:r>
              <a:rPr lang="en-GB" sz="1100" dirty="0" err="1">
                <a:solidFill>
                  <a:srgbClr val="006633"/>
                </a:solidFill>
                <a:latin typeface="Courier New"/>
              </a:rPr>
              <a:t>crudFlags</a:t>
            </a:r>
            <a:r>
              <a:rPr lang="en-GB" sz="1100" dirty="0">
                <a:solidFill>
                  <a:srgbClr val="000000"/>
                </a:solidFill>
                <a:latin typeface="Courier New"/>
              </a:rPr>
              <a:t> </a:t>
            </a:r>
            <a:r>
              <a:rPr lang="en-GB" sz="1100" dirty="0">
                <a:solidFill>
                  <a:srgbClr val="339933"/>
                </a:solidFill>
                <a:latin typeface="Courier New"/>
              </a:rPr>
              <a:t>=</a:t>
            </a:r>
            <a:r>
              <a:rPr lang="en-GB" sz="1100" dirty="0">
                <a:solidFill>
                  <a:srgbClr val="000000"/>
                </a:solidFill>
                <a:latin typeface="Courier New"/>
              </a:rPr>
              <a:t> </a:t>
            </a:r>
            <a:r>
              <a:rPr lang="en-GB" sz="1100" dirty="0">
                <a:solidFill>
                  <a:srgbClr val="0000FF"/>
                </a:solidFill>
                <a:latin typeface="Courier New"/>
              </a:rPr>
              <a:t>"R"</a:t>
            </a:r>
            <a:r>
              <a:rPr lang="en-GB" sz="1100" dirty="0">
                <a:solidFill>
                  <a:srgbClr val="339933"/>
                </a:solidFill>
                <a:latin typeface="Courier New"/>
              </a:rPr>
              <a:t>;</a:t>
            </a:r>
            <a:endParaRPr lang="en-GB" sz="1100" dirty="0">
              <a:solidFill>
                <a:srgbClr val="000000"/>
              </a:solidFill>
              <a:latin typeface="Courier New"/>
            </a:endParaRPr>
          </a:p>
          <a:p>
            <a:pPr marL="0" indent="0" fontAlgn="t">
              <a:buNone/>
            </a:pPr>
            <a:r>
              <a:rPr lang="en-GB" sz="1100" dirty="0" err="1">
                <a:solidFill>
                  <a:srgbClr val="000000"/>
                </a:solidFill>
                <a:latin typeface="Courier New"/>
              </a:rPr>
              <a:t>coiDfParam.</a:t>
            </a:r>
            <a:r>
              <a:rPr lang="en-GB" sz="1100" dirty="0" err="1">
                <a:solidFill>
                  <a:srgbClr val="006633"/>
                </a:solidFill>
                <a:latin typeface="Courier New"/>
              </a:rPr>
              <a:t>what</a:t>
            </a:r>
            <a:r>
              <a:rPr lang="en-GB" sz="1100" dirty="0">
                <a:solidFill>
                  <a:srgbClr val="000000"/>
                </a:solidFill>
                <a:latin typeface="Courier New"/>
              </a:rPr>
              <a:t> </a:t>
            </a:r>
            <a:r>
              <a:rPr lang="en-GB" sz="1100" dirty="0">
                <a:solidFill>
                  <a:srgbClr val="339933"/>
                </a:solidFill>
                <a:latin typeface="Courier New"/>
              </a:rPr>
              <a:t>=</a:t>
            </a:r>
            <a:r>
              <a:rPr lang="en-GB" sz="1100" dirty="0">
                <a:solidFill>
                  <a:srgbClr val="000000"/>
                </a:solidFill>
                <a:latin typeface="Courier New"/>
              </a:rPr>
              <a:t> </a:t>
            </a:r>
            <a:r>
              <a:rPr lang="en-GB" sz="1100" dirty="0">
                <a:solidFill>
                  <a:srgbClr val="0000FF"/>
                </a:solidFill>
                <a:latin typeface="Courier New"/>
              </a:rPr>
              <a:t>"</a:t>
            </a:r>
            <a:r>
              <a:rPr lang="en-GB" sz="1100" dirty="0" err="1">
                <a:solidFill>
                  <a:srgbClr val="0000FF"/>
                </a:solidFill>
                <a:latin typeface="Courier New"/>
              </a:rPr>
              <a:t>DatafileParameter</a:t>
            </a:r>
            <a:r>
              <a:rPr lang="en-GB" sz="1100" dirty="0">
                <a:solidFill>
                  <a:srgbClr val="0000FF"/>
                </a:solidFill>
                <a:latin typeface="Courier New"/>
              </a:rPr>
              <a:t> &lt;-&gt; </a:t>
            </a:r>
            <a:r>
              <a:rPr lang="en-GB" sz="1100" dirty="0" err="1">
                <a:solidFill>
                  <a:srgbClr val="0000FF"/>
                </a:solidFill>
                <a:latin typeface="Courier New"/>
              </a:rPr>
              <a:t>Datafile</a:t>
            </a:r>
            <a:r>
              <a:rPr lang="en-GB" sz="1100" dirty="0">
                <a:solidFill>
                  <a:srgbClr val="0000FF"/>
                </a:solidFill>
                <a:latin typeface="Courier New"/>
              </a:rPr>
              <a:t> &lt;-&gt; Dataset &lt;-&gt; Investigation </a:t>
            </a:r>
            <a:endParaRPr lang="en-GB" sz="1100" dirty="0" smtClean="0">
              <a:solidFill>
                <a:srgbClr val="0000FF"/>
              </a:solidFill>
              <a:latin typeface="Courier New"/>
            </a:endParaRPr>
          </a:p>
          <a:p>
            <a:pPr marL="0" indent="0" fontAlgn="t">
              <a:buNone/>
            </a:pPr>
            <a:r>
              <a:rPr lang="en-GB" sz="1100" dirty="0" smtClean="0">
                <a:solidFill>
                  <a:srgbClr val="0000FF"/>
                </a:solidFill>
                <a:latin typeface="Courier New"/>
              </a:rPr>
              <a:t>&lt;-&gt; </a:t>
            </a:r>
            <a:r>
              <a:rPr lang="en-GB" sz="1100" dirty="0" err="1">
                <a:solidFill>
                  <a:srgbClr val="0000FF"/>
                </a:solidFill>
                <a:latin typeface="Courier New"/>
              </a:rPr>
              <a:t>InvestigationUser</a:t>
            </a:r>
            <a:r>
              <a:rPr lang="en-GB" sz="1100" dirty="0">
                <a:solidFill>
                  <a:srgbClr val="0000FF"/>
                </a:solidFill>
                <a:latin typeface="Courier New"/>
              </a:rPr>
              <a:t>  &lt;-&gt; User </a:t>
            </a:r>
            <a:r>
              <a:rPr lang="en-GB" sz="1100" dirty="0" smtClean="0">
                <a:solidFill>
                  <a:srgbClr val="0000FF"/>
                </a:solidFill>
                <a:latin typeface="Courier New"/>
              </a:rPr>
              <a:t>[</a:t>
            </a:r>
            <a:r>
              <a:rPr lang="en-GB" sz="1100" dirty="0">
                <a:solidFill>
                  <a:srgbClr val="0000FF"/>
                </a:solidFill>
                <a:latin typeface="Courier New"/>
              </a:rPr>
              <a:t>name = :user]"</a:t>
            </a:r>
            <a:r>
              <a:rPr lang="en-GB" sz="1100" dirty="0">
                <a:solidFill>
                  <a:srgbClr val="339933"/>
                </a:solidFill>
                <a:latin typeface="Courier New"/>
              </a:rPr>
              <a:t>;</a:t>
            </a:r>
            <a:endParaRPr lang="en-GB" sz="1100" dirty="0">
              <a:solidFill>
                <a:srgbClr val="000000"/>
              </a:solidFill>
              <a:latin typeface="Courier New"/>
            </a:endParaRPr>
          </a:p>
          <a:p>
            <a:pPr marL="0" indent="0" fontAlgn="t">
              <a:buNone/>
            </a:pPr>
            <a:r>
              <a:rPr lang="en-GB" sz="1100" dirty="0" err="1">
                <a:solidFill>
                  <a:srgbClr val="000000"/>
                </a:solidFill>
                <a:latin typeface="Courier New"/>
              </a:rPr>
              <a:t>port.</a:t>
            </a:r>
            <a:r>
              <a:rPr lang="en-GB" sz="1100" dirty="0" err="1">
                <a:solidFill>
                  <a:srgbClr val="006633"/>
                </a:solidFill>
                <a:latin typeface="Courier New"/>
              </a:rPr>
              <a:t>create</a:t>
            </a:r>
            <a:r>
              <a:rPr lang="en-GB" sz="1100" dirty="0">
                <a:solidFill>
                  <a:srgbClr val="009900"/>
                </a:solidFill>
                <a:latin typeface="Courier New"/>
              </a:rPr>
              <a:t>(</a:t>
            </a:r>
            <a:r>
              <a:rPr lang="en-GB" sz="1100" dirty="0" err="1">
                <a:solidFill>
                  <a:srgbClr val="000000"/>
                </a:solidFill>
                <a:latin typeface="Courier New"/>
              </a:rPr>
              <a:t>sessionId</a:t>
            </a:r>
            <a:r>
              <a:rPr lang="en-GB" sz="1100" dirty="0">
                <a:solidFill>
                  <a:srgbClr val="000000"/>
                </a:solidFill>
                <a:latin typeface="Courier New"/>
              </a:rPr>
              <a:t>, </a:t>
            </a:r>
            <a:r>
              <a:rPr lang="en-GB" sz="1100" dirty="0" err="1">
                <a:solidFill>
                  <a:srgbClr val="000000"/>
                </a:solidFill>
                <a:latin typeface="Courier New"/>
              </a:rPr>
              <a:t>coiDfParam</a:t>
            </a:r>
            <a:r>
              <a:rPr lang="en-GB" sz="1100" dirty="0">
                <a:solidFill>
                  <a:srgbClr val="009900"/>
                </a:solidFill>
                <a:latin typeface="Courier New"/>
              </a:rPr>
              <a:t>)</a:t>
            </a:r>
            <a:r>
              <a:rPr lang="en-GB" sz="1100" dirty="0">
                <a:solidFill>
                  <a:srgbClr val="339933"/>
                </a:solidFill>
                <a:latin typeface="Courier New"/>
              </a:rPr>
              <a:t>;</a:t>
            </a:r>
            <a:endParaRPr lang="en-GB" sz="1100" dirty="0">
              <a:solidFill>
                <a:srgbClr val="000000"/>
              </a:solidFill>
              <a:latin typeface="Courier New"/>
            </a:endParaRPr>
          </a:p>
          <a:p>
            <a:endParaRPr lang="en-GB" sz="11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412776"/>
            <a:ext cx="8687202" cy="216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35162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Experiment Team</a:t>
            </a:r>
            <a:endParaRPr lang="en-GB" dirty="0"/>
          </a:p>
        </p:txBody>
      </p:sp>
      <p:sp>
        <p:nvSpPr>
          <p:cNvPr id="3" name="Content Placeholder 2"/>
          <p:cNvSpPr>
            <a:spLocks noGrp="1"/>
          </p:cNvSpPr>
          <p:nvPr>
            <p:ph idx="1"/>
          </p:nvPr>
        </p:nvSpPr>
        <p:spPr>
          <a:xfrm>
            <a:off x="35496" y="3789040"/>
            <a:ext cx="9108504" cy="2360874"/>
          </a:xfrm>
        </p:spPr>
        <p:txBody>
          <a:bodyPr/>
          <a:lstStyle/>
          <a:p>
            <a:pPr marL="0" indent="0" fontAlgn="t">
              <a:buNone/>
            </a:pPr>
            <a:endParaRPr lang="en-GB" sz="1100" dirty="0" smtClean="0">
              <a:solidFill>
                <a:srgbClr val="000000"/>
              </a:solidFill>
              <a:latin typeface="Courier New"/>
            </a:endParaRPr>
          </a:p>
          <a:p>
            <a:pPr marL="0" indent="0" fontAlgn="t">
              <a:buNone/>
            </a:pPr>
            <a:r>
              <a:rPr lang="en-GB" sz="1100" dirty="0" smtClean="0">
                <a:solidFill>
                  <a:srgbClr val="000000"/>
                </a:solidFill>
                <a:latin typeface="Courier New"/>
              </a:rPr>
              <a:t>Rule </a:t>
            </a:r>
            <a:r>
              <a:rPr lang="en-GB" sz="1100" dirty="0" err="1">
                <a:solidFill>
                  <a:srgbClr val="000000"/>
                </a:solidFill>
                <a:latin typeface="Courier New"/>
              </a:rPr>
              <a:t>coiSampleInv</a:t>
            </a:r>
            <a:r>
              <a:rPr lang="en-GB" sz="1100" dirty="0">
                <a:solidFill>
                  <a:srgbClr val="000000"/>
                </a:solidFill>
                <a:latin typeface="Courier New"/>
              </a:rPr>
              <a:t> </a:t>
            </a:r>
            <a:r>
              <a:rPr lang="en-GB" sz="1100" dirty="0">
                <a:solidFill>
                  <a:srgbClr val="339933"/>
                </a:solidFill>
                <a:latin typeface="Courier New"/>
              </a:rPr>
              <a:t>=</a:t>
            </a:r>
            <a:r>
              <a:rPr lang="en-GB" sz="1100" dirty="0">
                <a:solidFill>
                  <a:srgbClr val="000000"/>
                </a:solidFill>
                <a:latin typeface="Courier New"/>
              </a:rPr>
              <a:t> </a:t>
            </a:r>
            <a:r>
              <a:rPr lang="en-GB" sz="1100" b="1" dirty="0">
                <a:solidFill>
                  <a:srgbClr val="000000"/>
                </a:solidFill>
                <a:latin typeface="Courier New"/>
              </a:rPr>
              <a:t>new</a:t>
            </a:r>
            <a:r>
              <a:rPr lang="en-GB" sz="1100" dirty="0">
                <a:solidFill>
                  <a:srgbClr val="000000"/>
                </a:solidFill>
                <a:latin typeface="Courier New"/>
              </a:rPr>
              <a:t> Rule</a:t>
            </a:r>
            <a:r>
              <a:rPr lang="en-GB" sz="1100" dirty="0">
                <a:solidFill>
                  <a:srgbClr val="009900"/>
                </a:solidFill>
                <a:latin typeface="Courier New"/>
              </a:rPr>
              <a:t>()</a:t>
            </a:r>
            <a:r>
              <a:rPr lang="en-GB" sz="1100" dirty="0">
                <a:solidFill>
                  <a:srgbClr val="339933"/>
                </a:solidFill>
                <a:latin typeface="Courier New"/>
              </a:rPr>
              <a:t>;</a:t>
            </a:r>
            <a:endParaRPr lang="en-GB" sz="1100" dirty="0">
              <a:solidFill>
                <a:srgbClr val="000000"/>
              </a:solidFill>
              <a:latin typeface="Courier New"/>
            </a:endParaRPr>
          </a:p>
          <a:p>
            <a:pPr marL="0" indent="0" fontAlgn="t">
              <a:buNone/>
            </a:pPr>
            <a:r>
              <a:rPr lang="en-GB" sz="1100" dirty="0" err="1">
                <a:solidFill>
                  <a:srgbClr val="000000"/>
                </a:solidFill>
                <a:latin typeface="Courier New"/>
              </a:rPr>
              <a:t>coiSampleInv.</a:t>
            </a:r>
            <a:r>
              <a:rPr lang="en-GB" sz="1100" dirty="0" err="1">
                <a:solidFill>
                  <a:srgbClr val="006633"/>
                </a:solidFill>
                <a:latin typeface="Courier New"/>
              </a:rPr>
              <a:t>crudFlags</a:t>
            </a:r>
            <a:r>
              <a:rPr lang="en-GB" sz="1100" dirty="0">
                <a:solidFill>
                  <a:srgbClr val="000000"/>
                </a:solidFill>
                <a:latin typeface="Courier New"/>
              </a:rPr>
              <a:t> </a:t>
            </a:r>
            <a:r>
              <a:rPr lang="en-GB" sz="1100" dirty="0">
                <a:solidFill>
                  <a:srgbClr val="339933"/>
                </a:solidFill>
                <a:latin typeface="Courier New"/>
              </a:rPr>
              <a:t>=</a:t>
            </a:r>
            <a:r>
              <a:rPr lang="en-GB" sz="1100" dirty="0">
                <a:solidFill>
                  <a:srgbClr val="000000"/>
                </a:solidFill>
                <a:latin typeface="Courier New"/>
              </a:rPr>
              <a:t> </a:t>
            </a:r>
            <a:r>
              <a:rPr lang="en-GB" sz="1100" dirty="0">
                <a:solidFill>
                  <a:srgbClr val="0000FF"/>
                </a:solidFill>
                <a:latin typeface="Courier New"/>
              </a:rPr>
              <a:t>"R"</a:t>
            </a:r>
            <a:r>
              <a:rPr lang="en-GB" sz="1100" dirty="0">
                <a:solidFill>
                  <a:srgbClr val="339933"/>
                </a:solidFill>
                <a:latin typeface="Courier New"/>
              </a:rPr>
              <a:t>;</a:t>
            </a:r>
            <a:endParaRPr lang="en-GB" sz="1100" dirty="0">
              <a:solidFill>
                <a:srgbClr val="000000"/>
              </a:solidFill>
              <a:latin typeface="Courier New"/>
            </a:endParaRPr>
          </a:p>
          <a:p>
            <a:pPr marL="0" indent="0" fontAlgn="t">
              <a:buNone/>
            </a:pPr>
            <a:r>
              <a:rPr lang="en-GB" sz="1100" dirty="0" err="1">
                <a:solidFill>
                  <a:srgbClr val="000000"/>
                </a:solidFill>
                <a:latin typeface="Courier New"/>
              </a:rPr>
              <a:t>coiSampleInv.</a:t>
            </a:r>
            <a:r>
              <a:rPr lang="en-GB" sz="1100" dirty="0" err="1">
                <a:solidFill>
                  <a:srgbClr val="006633"/>
                </a:solidFill>
                <a:latin typeface="Courier New"/>
              </a:rPr>
              <a:t>what</a:t>
            </a:r>
            <a:r>
              <a:rPr lang="en-GB" sz="1100" dirty="0">
                <a:solidFill>
                  <a:srgbClr val="000000"/>
                </a:solidFill>
                <a:latin typeface="Courier New"/>
              </a:rPr>
              <a:t> </a:t>
            </a:r>
            <a:r>
              <a:rPr lang="en-GB" sz="1100" dirty="0">
                <a:solidFill>
                  <a:srgbClr val="339933"/>
                </a:solidFill>
                <a:latin typeface="Courier New"/>
              </a:rPr>
              <a:t>=</a:t>
            </a:r>
            <a:r>
              <a:rPr lang="en-GB" sz="1100" dirty="0">
                <a:solidFill>
                  <a:srgbClr val="000000"/>
                </a:solidFill>
                <a:latin typeface="Courier New"/>
              </a:rPr>
              <a:t> </a:t>
            </a:r>
            <a:r>
              <a:rPr lang="en-GB" sz="1100" dirty="0">
                <a:solidFill>
                  <a:srgbClr val="0000FF"/>
                </a:solidFill>
                <a:latin typeface="Courier New"/>
              </a:rPr>
              <a:t>"Sample &lt;-&gt; Investigation &lt;-&gt; </a:t>
            </a:r>
            <a:r>
              <a:rPr lang="en-GB" sz="1100" dirty="0" err="1">
                <a:solidFill>
                  <a:srgbClr val="0000FF"/>
                </a:solidFill>
                <a:latin typeface="Courier New"/>
              </a:rPr>
              <a:t>InvestigationUser</a:t>
            </a:r>
            <a:r>
              <a:rPr lang="en-GB" sz="1100" dirty="0">
                <a:solidFill>
                  <a:srgbClr val="0000FF"/>
                </a:solidFill>
                <a:latin typeface="Courier New"/>
              </a:rPr>
              <a:t>  </a:t>
            </a:r>
            <a:r>
              <a:rPr lang="en-GB" sz="1100" dirty="0" smtClean="0">
                <a:solidFill>
                  <a:srgbClr val="0000FF"/>
                </a:solidFill>
                <a:latin typeface="Courier New"/>
              </a:rPr>
              <a:t>&lt;-&gt; </a:t>
            </a:r>
            <a:r>
              <a:rPr lang="en-GB" sz="1100" dirty="0">
                <a:solidFill>
                  <a:srgbClr val="0000FF"/>
                </a:solidFill>
                <a:latin typeface="Courier New"/>
              </a:rPr>
              <a:t>User [name = :user]"</a:t>
            </a:r>
            <a:r>
              <a:rPr lang="en-GB" sz="1100" dirty="0">
                <a:solidFill>
                  <a:srgbClr val="339933"/>
                </a:solidFill>
                <a:latin typeface="Courier New"/>
              </a:rPr>
              <a:t>;</a:t>
            </a:r>
            <a:endParaRPr lang="en-GB" sz="1100" dirty="0">
              <a:solidFill>
                <a:srgbClr val="000000"/>
              </a:solidFill>
              <a:latin typeface="Courier New"/>
            </a:endParaRPr>
          </a:p>
          <a:p>
            <a:pPr marL="0" indent="0" fontAlgn="t">
              <a:buNone/>
            </a:pPr>
            <a:r>
              <a:rPr lang="en-GB" sz="1100" dirty="0" err="1">
                <a:solidFill>
                  <a:srgbClr val="000000"/>
                </a:solidFill>
                <a:latin typeface="Courier New"/>
              </a:rPr>
              <a:t>port.</a:t>
            </a:r>
            <a:r>
              <a:rPr lang="en-GB" sz="1100" dirty="0" err="1">
                <a:solidFill>
                  <a:srgbClr val="006633"/>
                </a:solidFill>
                <a:latin typeface="Courier New"/>
              </a:rPr>
              <a:t>create</a:t>
            </a:r>
            <a:r>
              <a:rPr lang="en-GB" sz="1100" dirty="0">
                <a:solidFill>
                  <a:srgbClr val="009900"/>
                </a:solidFill>
                <a:latin typeface="Courier New"/>
              </a:rPr>
              <a:t>(</a:t>
            </a:r>
            <a:r>
              <a:rPr lang="en-GB" sz="1100" dirty="0" err="1">
                <a:solidFill>
                  <a:srgbClr val="000000"/>
                </a:solidFill>
                <a:latin typeface="Courier New"/>
              </a:rPr>
              <a:t>sessionId</a:t>
            </a:r>
            <a:r>
              <a:rPr lang="en-GB" sz="1100" dirty="0">
                <a:solidFill>
                  <a:srgbClr val="000000"/>
                </a:solidFill>
                <a:latin typeface="Courier New"/>
              </a:rPr>
              <a:t>, </a:t>
            </a:r>
            <a:r>
              <a:rPr lang="en-GB" sz="1100" dirty="0" err="1">
                <a:solidFill>
                  <a:srgbClr val="000000"/>
                </a:solidFill>
                <a:latin typeface="Courier New"/>
              </a:rPr>
              <a:t>coiSampleInv</a:t>
            </a:r>
            <a:r>
              <a:rPr lang="en-GB" sz="1100" dirty="0">
                <a:solidFill>
                  <a:srgbClr val="009900"/>
                </a:solidFill>
                <a:latin typeface="Courier New"/>
              </a:rPr>
              <a:t>)</a:t>
            </a:r>
            <a:r>
              <a:rPr lang="en-GB" sz="1100" dirty="0">
                <a:solidFill>
                  <a:srgbClr val="339933"/>
                </a:solidFill>
                <a:latin typeface="Courier New"/>
              </a:rPr>
              <a:t>;</a:t>
            </a:r>
            <a:endParaRPr lang="en-GB" sz="1100" dirty="0">
              <a:solidFill>
                <a:srgbClr val="000000"/>
              </a:solidFill>
              <a:latin typeface="Courier New"/>
            </a:endParaRPr>
          </a:p>
          <a:p>
            <a:pPr marL="0" indent="0" fontAlgn="t">
              <a:buNone/>
            </a:pPr>
            <a:r>
              <a:rPr lang="en-GB" sz="1100" dirty="0">
                <a:solidFill>
                  <a:srgbClr val="000000"/>
                </a:solidFill>
                <a:latin typeface="Courier New"/>
              </a:rPr>
              <a:t> </a:t>
            </a:r>
          </a:p>
          <a:p>
            <a:pPr marL="0" indent="0" fontAlgn="t">
              <a:buNone/>
            </a:pPr>
            <a:r>
              <a:rPr lang="en-GB" sz="1100" dirty="0">
                <a:solidFill>
                  <a:srgbClr val="000000"/>
                </a:solidFill>
                <a:latin typeface="Courier New"/>
              </a:rPr>
              <a:t>Rule </a:t>
            </a:r>
            <a:r>
              <a:rPr lang="en-GB" sz="1100" dirty="0" err="1">
                <a:solidFill>
                  <a:srgbClr val="000000"/>
                </a:solidFill>
                <a:latin typeface="Courier New"/>
              </a:rPr>
              <a:t>coiSampleParamInv</a:t>
            </a:r>
            <a:r>
              <a:rPr lang="en-GB" sz="1100" dirty="0">
                <a:solidFill>
                  <a:srgbClr val="000000"/>
                </a:solidFill>
                <a:latin typeface="Courier New"/>
              </a:rPr>
              <a:t> </a:t>
            </a:r>
            <a:r>
              <a:rPr lang="en-GB" sz="1100" dirty="0">
                <a:solidFill>
                  <a:srgbClr val="339933"/>
                </a:solidFill>
                <a:latin typeface="Courier New"/>
              </a:rPr>
              <a:t>=</a:t>
            </a:r>
            <a:r>
              <a:rPr lang="en-GB" sz="1100" dirty="0">
                <a:solidFill>
                  <a:srgbClr val="000000"/>
                </a:solidFill>
                <a:latin typeface="Courier New"/>
              </a:rPr>
              <a:t> </a:t>
            </a:r>
            <a:r>
              <a:rPr lang="en-GB" sz="1100" b="1" dirty="0">
                <a:solidFill>
                  <a:srgbClr val="000000"/>
                </a:solidFill>
                <a:latin typeface="Courier New"/>
              </a:rPr>
              <a:t>new</a:t>
            </a:r>
            <a:r>
              <a:rPr lang="en-GB" sz="1100" dirty="0">
                <a:solidFill>
                  <a:srgbClr val="000000"/>
                </a:solidFill>
                <a:latin typeface="Courier New"/>
              </a:rPr>
              <a:t> Rule</a:t>
            </a:r>
            <a:r>
              <a:rPr lang="en-GB" sz="1100" dirty="0">
                <a:solidFill>
                  <a:srgbClr val="009900"/>
                </a:solidFill>
                <a:latin typeface="Courier New"/>
              </a:rPr>
              <a:t>()</a:t>
            </a:r>
            <a:r>
              <a:rPr lang="en-GB" sz="1100" dirty="0">
                <a:solidFill>
                  <a:srgbClr val="339933"/>
                </a:solidFill>
                <a:latin typeface="Courier New"/>
              </a:rPr>
              <a:t>;</a:t>
            </a:r>
            <a:endParaRPr lang="en-GB" sz="1100" dirty="0">
              <a:solidFill>
                <a:srgbClr val="000000"/>
              </a:solidFill>
              <a:latin typeface="Courier New"/>
            </a:endParaRPr>
          </a:p>
          <a:p>
            <a:pPr marL="0" indent="0" fontAlgn="t">
              <a:buNone/>
            </a:pPr>
            <a:r>
              <a:rPr lang="en-GB" sz="1100" dirty="0" err="1">
                <a:solidFill>
                  <a:srgbClr val="000000"/>
                </a:solidFill>
                <a:latin typeface="Courier New"/>
              </a:rPr>
              <a:t>coiSampleParamInv.</a:t>
            </a:r>
            <a:r>
              <a:rPr lang="en-GB" sz="1100" dirty="0" err="1">
                <a:solidFill>
                  <a:srgbClr val="006633"/>
                </a:solidFill>
                <a:latin typeface="Courier New"/>
              </a:rPr>
              <a:t>crudFlags</a:t>
            </a:r>
            <a:r>
              <a:rPr lang="en-GB" sz="1100" dirty="0">
                <a:solidFill>
                  <a:srgbClr val="000000"/>
                </a:solidFill>
                <a:latin typeface="Courier New"/>
              </a:rPr>
              <a:t> </a:t>
            </a:r>
            <a:r>
              <a:rPr lang="en-GB" sz="1100" dirty="0">
                <a:solidFill>
                  <a:srgbClr val="339933"/>
                </a:solidFill>
                <a:latin typeface="Courier New"/>
              </a:rPr>
              <a:t>=</a:t>
            </a:r>
            <a:r>
              <a:rPr lang="en-GB" sz="1100" dirty="0">
                <a:solidFill>
                  <a:srgbClr val="000000"/>
                </a:solidFill>
                <a:latin typeface="Courier New"/>
              </a:rPr>
              <a:t> </a:t>
            </a:r>
            <a:r>
              <a:rPr lang="en-GB" sz="1100" dirty="0">
                <a:solidFill>
                  <a:srgbClr val="0000FF"/>
                </a:solidFill>
                <a:latin typeface="Courier New"/>
              </a:rPr>
              <a:t>"R"</a:t>
            </a:r>
            <a:r>
              <a:rPr lang="en-GB" sz="1100" dirty="0">
                <a:solidFill>
                  <a:srgbClr val="339933"/>
                </a:solidFill>
                <a:latin typeface="Courier New"/>
              </a:rPr>
              <a:t>;</a:t>
            </a:r>
            <a:endParaRPr lang="en-GB" sz="1100" dirty="0">
              <a:solidFill>
                <a:srgbClr val="000000"/>
              </a:solidFill>
              <a:latin typeface="Courier New"/>
            </a:endParaRPr>
          </a:p>
          <a:p>
            <a:pPr marL="0" indent="0" fontAlgn="t">
              <a:buNone/>
            </a:pPr>
            <a:r>
              <a:rPr lang="en-GB" sz="1100" dirty="0" err="1">
                <a:solidFill>
                  <a:srgbClr val="000000"/>
                </a:solidFill>
                <a:latin typeface="Courier New"/>
              </a:rPr>
              <a:t>coiSampleParamInv.</a:t>
            </a:r>
            <a:r>
              <a:rPr lang="en-GB" sz="1100" dirty="0" err="1">
                <a:solidFill>
                  <a:srgbClr val="006633"/>
                </a:solidFill>
                <a:latin typeface="Courier New"/>
              </a:rPr>
              <a:t>what</a:t>
            </a:r>
            <a:r>
              <a:rPr lang="en-GB" sz="1100" dirty="0">
                <a:solidFill>
                  <a:srgbClr val="000000"/>
                </a:solidFill>
                <a:latin typeface="Courier New"/>
              </a:rPr>
              <a:t> </a:t>
            </a:r>
            <a:r>
              <a:rPr lang="en-GB" sz="1100" dirty="0">
                <a:solidFill>
                  <a:srgbClr val="339933"/>
                </a:solidFill>
                <a:latin typeface="Courier New"/>
              </a:rPr>
              <a:t>=</a:t>
            </a:r>
            <a:r>
              <a:rPr lang="en-GB" sz="1100" dirty="0">
                <a:solidFill>
                  <a:srgbClr val="000000"/>
                </a:solidFill>
                <a:latin typeface="Courier New"/>
              </a:rPr>
              <a:t> </a:t>
            </a:r>
            <a:r>
              <a:rPr lang="en-GB" sz="1100" dirty="0">
                <a:solidFill>
                  <a:srgbClr val="0000FF"/>
                </a:solidFill>
                <a:latin typeface="Courier New"/>
              </a:rPr>
              <a:t>"</a:t>
            </a:r>
            <a:r>
              <a:rPr lang="en-GB" sz="1100" dirty="0" err="1">
                <a:solidFill>
                  <a:srgbClr val="0000FF"/>
                </a:solidFill>
                <a:latin typeface="Courier New"/>
              </a:rPr>
              <a:t>SampleParameter</a:t>
            </a:r>
            <a:r>
              <a:rPr lang="en-GB" sz="1100" dirty="0">
                <a:solidFill>
                  <a:srgbClr val="0000FF"/>
                </a:solidFill>
                <a:latin typeface="Courier New"/>
              </a:rPr>
              <a:t> &lt;-&gt; Sample &lt;-&gt; Investigation &lt;-&gt; </a:t>
            </a:r>
            <a:r>
              <a:rPr lang="en-GB" sz="1100" dirty="0" err="1">
                <a:solidFill>
                  <a:srgbClr val="0000FF"/>
                </a:solidFill>
                <a:latin typeface="Courier New"/>
              </a:rPr>
              <a:t>InvestigationUser</a:t>
            </a:r>
            <a:r>
              <a:rPr lang="en-GB" sz="1100" dirty="0">
                <a:solidFill>
                  <a:srgbClr val="0000FF"/>
                </a:solidFill>
                <a:latin typeface="Courier New"/>
              </a:rPr>
              <a:t>  </a:t>
            </a:r>
          </a:p>
          <a:p>
            <a:pPr marL="0" indent="0" fontAlgn="t">
              <a:buNone/>
            </a:pPr>
            <a:r>
              <a:rPr lang="en-GB" sz="1100" dirty="0" smtClean="0">
                <a:solidFill>
                  <a:srgbClr val="0000FF"/>
                </a:solidFill>
                <a:latin typeface="Courier New"/>
              </a:rPr>
              <a:t>&lt;-&gt; </a:t>
            </a:r>
            <a:r>
              <a:rPr lang="en-GB" sz="1100" dirty="0">
                <a:solidFill>
                  <a:srgbClr val="0000FF"/>
                </a:solidFill>
                <a:latin typeface="Courier New"/>
              </a:rPr>
              <a:t>User [name = :user]"</a:t>
            </a:r>
            <a:r>
              <a:rPr lang="en-GB" sz="1100" dirty="0">
                <a:solidFill>
                  <a:srgbClr val="339933"/>
                </a:solidFill>
                <a:latin typeface="Courier New"/>
              </a:rPr>
              <a:t>;</a:t>
            </a:r>
            <a:endParaRPr lang="en-GB" sz="1100" dirty="0">
              <a:solidFill>
                <a:srgbClr val="000000"/>
              </a:solidFill>
              <a:latin typeface="Courier New"/>
            </a:endParaRPr>
          </a:p>
          <a:p>
            <a:pPr marL="0" indent="0" fontAlgn="t">
              <a:buNone/>
            </a:pPr>
            <a:r>
              <a:rPr lang="en-GB" sz="1100" dirty="0" err="1">
                <a:solidFill>
                  <a:srgbClr val="000000"/>
                </a:solidFill>
                <a:latin typeface="Courier New"/>
              </a:rPr>
              <a:t>port.</a:t>
            </a:r>
            <a:r>
              <a:rPr lang="en-GB" sz="1100" dirty="0" err="1">
                <a:solidFill>
                  <a:srgbClr val="006633"/>
                </a:solidFill>
                <a:latin typeface="Courier New"/>
              </a:rPr>
              <a:t>create</a:t>
            </a:r>
            <a:r>
              <a:rPr lang="en-GB" sz="1100" dirty="0">
                <a:solidFill>
                  <a:srgbClr val="009900"/>
                </a:solidFill>
                <a:latin typeface="Courier New"/>
              </a:rPr>
              <a:t>(</a:t>
            </a:r>
            <a:r>
              <a:rPr lang="en-GB" sz="1100" dirty="0" err="1">
                <a:solidFill>
                  <a:srgbClr val="000000"/>
                </a:solidFill>
                <a:latin typeface="Courier New"/>
              </a:rPr>
              <a:t>sessionId</a:t>
            </a:r>
            <a:r>
              <a:rPr lang="en-GB" sz="1100" dirty="0">
                <a:solidFill>
                  <a:srgbClr val="000000"/>
                </a:solidFill>
                <a:latin typeface="Courier New"/>
              </a:rPr>
              <a:t>, </a:t>
            </a:r>
            <a:r>
              <a:rPr lang="en-GB" sz="1100" dirty="0" err="1">
                <a:solidFill>
                  <a:srgbClr val="000000"/>
                </a:solidFill>
                <a:latin typeface="Courier New"/>
              </a:rPr>
              <a:t>coiSampleParamInv</a:t>
            </a:r>
            <a:r>
              <a:rPr lang="en-GB" sz="1100" dirty="0">
                <a:solidFill>
                  <a:srgbClr val="009900"/>
                </a:solidFill>
                <a:latin typeface="Courier New"/>
              </a:rPr>
              <a:t>)</a:t>
            </a:r>
            <a:r>
              <a:rPr lang="en-GB" sz="1100" dirty="0">
                <a:solidFill>
                  <a:srgbClr val="339933"/>
                </a:solidFill>
                <a:latin typeface="Courier New"/>
              </a:rPr>
              <a:t>;</a:t>
            </a:r>
            <a:endParaRPr lang="en-GB" sz="1100" dirty="0">
              <a:solidFill>
                <a:srgbClr val="000000"/>
              </a:solidFill>
              <a:latin typeface="Courier New"/>
            </a:endParaRPr>
          </a:p>
          <a:p>
            <a:endParaRPr lang="en-GB" sz="1100"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892" y="1268760"/>
            <a:ext cx="6998484" cy="2696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58179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Principal Investigator</a:t>
            </a:r>
            <a:endParaRPr lang="en-GB" dirty="0"/>
          </a:p>
        </p:txBody>
      </p:sp>
      <p:sp>
        <p:nvSpPr>
          <p:cNvPr id="3" name="Content Placeholder 2"/>
          <p:cNvSpPr>
            <a:spLocks noGrp="1"/>
          </p:cNvSpPr>
          <p:nvPr>
            <p:ph idx="1"/>
          </p:nvPr>
        </p:nvSpPr>
        <p:spPr>
          <a:xfrm>
            <a:off x="35496" y="3789040"/>
            <a:ext cx="9108504" cy="2360874"/>
          </a:xfrm>
        </p:spPr>
        <p:txBody>
          <a:bodyPr/>
          <a:lstStyle/>
          <a:p>
            <a:pPr marL="0" indent="0" fontAlgn="t">
              <a:buNone/>
            </a:pPr>
            <a:r>
              <a:rPr lang="en-GB" sz="1100" dirty="0">
                <a:solidFill>
                  <a:srgbClr val="000000"/>
                </a:solidFill>
                <a:latin typeface="Courier New"/>
              </a:rPr>
              <a:t>Rule </a:t>
            </a:r>
            <a:r>
              <a:rPr lang="en-GB" sz="1100" dirty="0" err="1">
                <a:solidFill>
                  <a:srgbClr val="000000"/>
                </a:solidFill>
                <a:latin typeface="Courier New"/>
              </a:rPr>
              <a:t>coiInv</a:t>
            </a:r>
            <a:r>
              <a:rPr lang="en-GB" sz="1100" dirty="0">
                <a:solidFill>
                  <a:srgbClr val="000000"/>
                </a:solidFill>
                <a:latin typeface="Courier New"/>
              </a:rPr>
              <a:t> </a:t>
            </a:r>
            <a:r>
              <a:rPr lang="en-GB" sz="1100" dirty="0">
                <a:solidFill>
                  <a:srgbClr val="339933"/>
                </a:solidFill>
                <a:latin typeface="Courier New"/>
              </a:rPr>
              <a:t>=</a:t>
            </a:r>
            <a:r>
              <a:rPr lang="en-GB" sz="1100" dirty="0">
                <a:solidFill>
                  <a:srgbClr val="000000"/>
                </a:solidFill>
                <a:latin typeface="Courier New"/>
              </a:rPr>
              <a:t> </a:t>
            </a:r>
            <a:r>
              <a:rPr lang="en-GB" sz="1100" b="1" dirty="0">
                <a:solidFill>
                  <a:srgbClr val="000000"/>
                </a:solidFill>
                <a:latin typeface="Courier New"/>
              </a:rPr>
              <a:t>new</a:t>
            </a:r>
            <a:r>
              <a:rPr lang="en-GB" sz="1100" dirty="0">
                <a:solidFill>
                  <a:srgbClr val="000000"/>
                </a:solidFill>
                <a:latin typeface="Courier New"/>
              </a:rPr>
              <a:t> Rule</a:t>
            </a:r>
            <a:r>
              <a:rPr lang="en-GB" sz="1100" dirty="0">
                <a:solidFill>
                  <a:srgbClr val="009900"/>
                </a:solidFill>
                <a:latin typeface="Courier New"/>
              </a:rPr>
              <a:t>()</a:t>
            </a:r>
            <a:r>
              <a:rPr lang="en-GB" sz="1100" dirty="0">
                <a:solidFill>
                  <a:srgbClr val="339933"/>
                </a:solidFill>
                <a:latin typeface="Courier New"/>
              </a:rPr>
              <a:t>;</a:t>
            </a:r>
            <a:endParaRPr lang="en-GB" sz="1100" dirty="0">
              <a:solidFill>
                <a:srgbClr val="000000"/>
              </a:solidFill>
              <a:latin typeface="Courier New"/>
            </a:endParaRPr>
          </a:p>
          <a:p>
            <a:pPr marL="0" indent="0" fontAlgn="t">
              <a:buNone/>
            </a:pPr>
            <a:r>
              <a:rPr lang="en-GB" sz="1100" dirty="0" err="1">
                <a:solidFill>
                  <a:srgbClr val="000000"/>
                </a:solidFill>
                <a:latin typeface="Courier New"/>
              </a:rPr>
              <a:t>coiInv.</a:t>
            </a:r>
            <a:r>
              <a:rPr lang="en-GB" sz="1100" dirty="0" err="1">
                <a:solidFill>
                  <a:srgbClr val="006633"/>
                </a:solidFill>
                <a:latin typeface="Courier New"/>
              </a:rPr>
              <a:t>crudFlags</a:t>
            </a:r>
            <a:r>
              <a:rPr lang="en-GB" sz="1100" dirty="0">
                <a:solidFill>
                  <a:srgbClr val="000000"/>
                </a:solidFill>
                <a:latin typeface="Courier New"/>
              </a:rPr>
              <a:t> </a:t>
            </a:r>
            <a:r>
              <a:rPr lang="en-GB" sz="1100" dirty="0">
                <a:solidFill>
                  <a:srgbClr val="339933"/>
                </a:solidFill>
                <a:latin typeface="Courier New"/>
              </a:rPr>
              <a:t>=</a:t>
            </a:r>
            <a:r>
              <a:rPr lang="en-GB" sz="1100" dirty="0">
                <a:solidFill>
                  <a:srgbClr val="000000"/>
                </a:solidFill>
                <a:latin typeface="Courier New"/>
              </a:rPr>
              <a:t> </a:t>
            </a:r>
            <a:r>
              <a:rPr lang="en-GB" sz="1100" dirty="0">
                <a:solidFill>
                  <a:srgbClr val="0000FF"/>
                </a:solidFill>
                <a:latin typeface="Courier New"/>
              </a:rPr>
              <a:t>"R"</a:t>
            </a:r>
            <a:r>
              <a:rPr lang="en-GB" sz="1100" dirty="0">
                <a:solidFill>
                  <a:srgbClr val="339933"/>
                </a:solidFill>
                <a:latin typeface="Courier New"/>
              </a:rPr>
              <a:t>;</a:t>
            </a:r>
            <a:endParaRPr lang="en-GB" sz="1100" dirty="0">
              <a:solidFill>
                <a:srgbClr val="000000"/>
              </a:solidFill>
              <a:latin typeface="Courier New"/>
            </a:endParaRPr>
          </a:p>
          <a:p>
            <a:pPr marL="0" indent="0" fontAlgn="t">
              <a:buNone/>
            </a:pPr>
            <a:r>
              <a:rPr lang="en-GB" sz="1100" dirty="0" err="1">
                <a:solidFill>
                  <a:srgbClr val="000000"/>
                </a:solidFill>
                <a:latin typeface="Courier New"/>
              </a:rPr>
              <a:t>coiInv.</a:t>
            </a:r>
            <a:r>
              <a:rPr lang="en-GB" sz="1100" dirty="0" err="1">
                <a:solidFill>
                  <a:srgbClr val="006633"/>
                </a:solidFill>
                <a:latin typeface="Courier New"/>
              </a:rPr>
              <a:t>what</a:t>
            </a:r>
            <a:r>
              <a:rPr lang="en-GB" sz="1100" dirty="0">
                <a:solidFill>
                  <a:srgbClr val="000000"/>
                </a:solidFill>
                <a:latin typeface="Courier New"/>
              </a:rPr>
              <a:t> </a:t>
            </a:r>
            <a:r>
              <a:rPr lang="en-GB" sz="1100" dirty="0">
                <a:solidFill>
                  <a:srgbClr val="339933"/>
                </a:solidFill>
                <a:latin typeface="Courier New"/>
              </a:rPr>
              <a:t>=</a:t>
            </a:r>
            <a:r>
              <a:rPr lang="en-GB" sz="1100" dirty="0">
                <a:solidFill>
                  <a:srgbClr val="000000"/>
                </a:solidFill>
                <a:latin typeface="Courier New"/>
              </a:rPr>
              <a:t> </a:t>
            </a:r>
            <a:r>
              <a:rPr lang="en-GB" sz="1100" dirty="0">
                <a:solidFill>
                  <a:srgbClr val="0000FF"/>
                </a:solidFill>
                <a:latin typeface="Courier New"/>
              </a:rPr>
              <a:t>"Investigation &lt;-&gt; </a:t>
            </a:r>
            <a:r>
              <a:rPr lang="en-GB" sz="1100" dirty="0" err="1">
                <a:solidFill>
                  <a:srgbClr val="0000FF"/>
                </a:solidFill>
                <a:latin typeface="Courier New"/>
              </a:rPr>
              <a:t>InvestigationUser</a:t>
            </a:r>
            <a:r>
              <a:rPr lang="en-GB" sz="1100" dirty="0">
                <a:solidFill>
                  <a:srgbClr val="0000FF"/>
                </a:solidFill>
                <a:latin typeface="Courier New"/>
              </a:rPr>
              <a:t> [role = 'Principal Investigator'] </a:t>
            </a:r>
            <a:endParaRPr lang="en-GB" sz="1100" dirty="0" smtClean="0">
              <a:solidFill>
                <a:srgbClr val="0000FF"/>
              </a:solidFill>
              <a:latin typeface="Courier New"/>
            </a:endParaRPr>
          </a:p>
          <a:p>
            <a:pPr marL="0" indent="0" fontAlgn="t">
              <a:buNone/>
            </a:pPr>
            <a:r>
              <a:rPr lang="en-GB" sz="1100" dirty="0" smtClean="0">
                <a:solidFill>
                  <a:srgbClr val="0000FF"/>
                </a:solidFill>
                <a:latin typeface="Courier New"/>
              </a:rPr>
              <a:t>&lt;-&gt; </a:t>
            </a:r>
            <a:r>
              <a:rPr lang="en-GB" sz="1100" dirty="0">
                <a:solidFill>
                  <a:srgbClr val="0000FF"/>
                </a:solidFill>
                <a:latin typeface="Courier New"/>
              </a:rPr>
              <a:t>User [name = :user]"</a:t>
            </a:r>
            <a:r>
              <a:rPr lang="en-GB" sz="1100" dirty="0">
                <a:solidFill>
                  <a:srgbClr val="339933"/>
                </a:solidFill>
                <a:latin typeface="Courier New"/>
              </a:rPr>
              <a:t>;</a:t>
            </a:r>
            <a:endParaRPr lang="en-GB" sz="1100" dirty="0">
              <a:solidFill>
                <a:srgbClr val="000000"/>
              </a:solidFill>
              <a:latin typeface="Courier New"/>
            </a:endParaRPr>
          </a:p>
          <a:p>
            <a:pPr marL="0" indent="0" fontAlgn="t">
              <a:buNone/>
            </a:pPr>
            <a:r>
              <a:rPr lang="en-GB" sz="1100" dirty="0" err="1">
                <a:solidFill>
                  <a:srgbClr val="000000"/>
                </a:solidFill>
                <a:latin typeface="Courier New"/>
              </a:rPr>
              <a:t>port.</a:t>
            </a:r>
            <a:r>
              <a:rPr lang="en-GB" sz="1100" dirty="0" err="1">
                <a:solidFill>
                  <a:srgbClr val="006633"/>
                </a:solidFill>
                <a:latin typeface="Courier New"/>
              </a:rPr>
              <a:t>create</a:t>
            </a:r>
            <a:r>
              <a:rPr lang="en-GB" sz="1100" dirty="0">
                <a:solidFill>
                  <a:srgbClr val="009900"/>
                </a:solidFill>
                <a:latin typeface="Courier New"/>
              </a:rPr>
              <a:t>(</a:t>
            </a:r>
            <a:r>
              <a:rPr lang="en-GB" sz="1100" dirty="0" err="1">
                <a:solidFill>
                  <a:srgbClr val="000000"/>
                </a:solidFill>
                <a:latin typeface="Courier New"/>
              </a:rPr>
              <a:t>sessionId</a:t>
            </a:r>
            <a:r>
              <a:rPr lang="en-GB" sz="1100" dirty="0">
                <a:solidFill>
                  <a:srgbClr val="000000"/>
                </a:solidFill>
                <a:latin typeface="Courier New"/>
              </a:rPr>
              <a:t>, </a:t>
            </a:r>
            <a:r>
              <a:rPr lang="en-GB" sz="1100" dirty="0" err="1">
                <a:solidFill>
                  <a:srgbClr val="000000"/>
                </a:solidFill>
                <a:latin typeface="Courier New"/>
              </a:rPr>
              <a:t>coiInv</a:t>
            </a:r>
            <a:r>
              <a:rPr lang="en-GB" sz="1100" dirty="0">
                <a:solidFill>
                  <a:srgbClr val="009900"/>
                </a:solidFill>
                <a:latin typeface="Courier New"/>
              </a:rPr>
              <a:t>)</a:t>
            </a:r>
            <a:r>
              <a:rPr lang="en-GB" sz="1100" dirty="0">
                <a:solidFill>
                  <a:srgbClr val="339933"/>
                </a:solidFill>
                <a:latin typeface="Courier New"/>
              </a:rPr>
              <a:t>;</a:t>
            </a:r>
            <a:endParaRPr lang="en-GB" sz="1100" dirty="0">
              <a:solidFill>
                <a:srgbClr val="000000"/>
              </a:solidFill>
              <a:latin typeface="Courier New"/>
            </a:endParaRPr>
          </a:p>
          <a:p>
            <a:pPr marL="0" indent="0" fontAlgn="t">
              <a:buNone/>
            </a:pPr>
            <a:endParaRPr lang="en-GB" sz="1100" dirty="0">
              <a:solidFill>
                <a:srgbClr val="000000"/>
              </a:solidFill>
              <a:latin typeface="Courier New"/>
            </a:endParaRPr>
          </a:p>
          <a:p>
            <a:pPr marL="0" indent="0" fontAlgn="t">
              <a:buNone/>
            </a:pPr>
            <a:r>
              <a:rPr lang="en-GB" sz="1100" dirty="0">
                <a:solidFill>
                  <a:srgbClr val="000000"/>
                </a:solidFill>
                <a:latin typeface="Courier New"/>
              </a:rPr>
              <a:t>Rule </a:t>
            </a:r>
            <a:r>
              <a:rPr lang="en-GB" sz="1100" dirty="0" err="1">
                <a:solidFill>
                  <a:srgbClr val="000000"/>
                </a:solidFill>
                <a:latin typeface="Courier New"/>
              </a:rPr>
              <a:t>coiInvParam</a:t>
            </a:r>
            <a:r>
              <a:rPr lang="en-GB" sz="1100" dirty="0">
                <a:solidFill>
                  <a:srgbClr val="000000"/>
                </a:solidFill>
                <a:latin typeface="Courier New"/>
              </a:rPr>
              <a:t> </a:t>
            </a:r>
            <a:r>
              <a:rPr lang="en-GB" sz="1100" dirty="0">
                <a:solidFill>
                  <a:srgbClr val="339933"/>
                </a:solidFill>
                <a:latin typeface="Courier New"/>
              </a:rPr>
              <a:t>=</a:t>
            </a:r>
            <a:r>
              <a:rPr lang="en-GB" sz="1100" dirty="0">
                <a:solidFill>
                  <a:srgbClr val="000000"/>
                </a:solidFill>
                <a:latin typeface="Courier New"/>
              </a:rPr>
              <a:t> </a:t>
            </a:r>
            <a:r>
              <a:rPr lang="en-GB" sz="1100" b="1" dirty="0">
                <a:solidFill>
                  <a:srgbClr val="000000"/>
                </a:solidFill>
                <a:latin typeface="Courier New"/>
              </a:rPr>
              <a:t>new</a:t>
            </a:r>
            <a:r>
              <a:rPr lang="en-GB" sz="1100" dirty="0">
                <a:solidFill>
                  <a:srgbClr val="000000"/>
                </a:solidFill>
                <a:latin typeface="Courier New"/>
              </a:rPr>
              <a:t> Rule</a:t>
            </a:r>
            <a:r>
              <a:rPr lang="en-GB" sz="1100" dirty="0">
                <a:solidFill>
                  <a:srgbClr val="009900"/>
                </a:solidFill>
                <a:latin typeface="Courier New"/>
              </a:rPr>
              <a:t>()</a:t>
            </a:r>
            <a:r>
              <a:rPr lang="en-GB" sz="1100" dirty="0">
                <a:solidFill>
                  <a:srgbClr val="339933"/>
                </a:solidFill>
                <a:latin typeface="Courier New"/>
              </a:rPr>
              <a:t>;</a:t>
            </a:r>
            <a:endParaRPr lang="en-GB" sz="1100" dirty="0">
              <a:solidFill>
                <a:srgbClr val="000000"/>
              </a:solidFill>
              <a:latin typeface="Courier New"/>
            </a:endParaRPr>
          </a:p>
          <a:p>
            <a:pPr marL="0" indent="0" fontAlgn="t">
              <a:buNone/>
            </a:pPr>
            <a:r>
              <a:rPr lang="en-GB" sz="1100" dirty="0" err="1">
                <a:solidFill>
                  <a:srgbClr val="000000"/>
                </a:solidFill>
                <a:latin typeface="Courier New"/>
              </a:rPr>
              <a:t>coiInvParam.</a:t>
            </a:r>
            <a:r>
              <a:rPr lang="en-GB" sz="1100" dirty="0" err="1">
                <a:solidFill>
                  <a:srgbClr val="006633"/>
                </a:solidFill>
                <a:latin typeface="Courier New"/>
              </a:rPr>
              <a:t>crudFlags</a:t>
            </a:r>
            <a:r>
              <a:rPr lang="en-GB" sz="1100" dirty="0">
                <a:solidFill>
                  <a:srgbClr val="000000"/>
                </a:solidFill>
                <a:latin typeface="Courier New"/>
              </a:rPr>
              <a:t> </a:t>
            </a:r>
            <a:r>
              <a:rPr lang="en-GB" sz="1100" dirty="0">
                <a:solidFill>
                  <a:srgbClr val="339933"/>
                </a:solidFill>
                <a:latin typeface="Courier New"/>
              </a:rPr>
              <a:t>=</a:t>
            </a:r>
            <a:r>
              <a:rPr lang="en-GB" sz="1100" dirty="0">
                <a:solidFill>
                  <a:srgbClr val="000000"/>
                </a:solidFill>
                <a:latin typeface="Courier New"/>
              </a:rPr>
              <a:t> </a:t>
            </a:r>
            <a:r>
              <a:rPr lang="en-GB" sz="1100" dirty="0">
                <a:solidFill>
                  <a:srgbClr val="0000FF"/>
                </a:solidFill>
                <a:latin typeface="Courier New"/>
              </a:rPr>
              <a:t>"R"</a:t>
            </a:r>
            <a:r>
              <a:rPr lang="en-GB" sz="1100" dirty="0">
                <a:solidFill>
                  <a:srgbClr val="339933"/>
                </a:solidFill>
                <a:latin typeface="Courier New"/>
              </a:rPr>
              <a:t>;</a:t>
            </a:r>
            <a:endParaRPr lang="en-GB" sz="1100" dirty="0">
              <a:solidFill>
                <a:srgbClr val="000000"/>
              </a:solidFill>
              <a:latin typeface="Courier New"/>
            </a:endParaRPr>
          </a:p>
          <a:p>
            <a:pPr marL="0" indent="0" fontAlgn="t">
              <a:buNone/>
            </a:pPr>
            <a:r>
              <a:rPr lang="en-GB" sz="1100" dirty="0" err="1">
                <a:solidFill>
                  <a:srgbClr val="000000"/>
                </a:solidFill>
                <a:latin typeface="Courier New"/>
              </a:rPr>
              <a:t>coiInvParam.</a:t>
            </a:r>
            <a:r>
              <a:rPr lang="en-GB" sz="1100" dirty="0" err="1">
                <a:solidFill>
                  <a:srgbClr val="006633"/>
                </a:solidFill>
                <a:latin typeface="Courier New"/>
              </a:rPr>
              <a:t>what</a:t>
            </a:r>
            <a:r>
              <a:rPr lang="en-GB" sz="1100" dirty="0">
                <a:solidFill>
                  <a:srgbClr val="000000"/>
                </a:solidFill>
                <a:latin typeface="Courier New"/>
              </a:rPr>
              <a:t> </a:t>
            </a:r>
            <a:r>
              <a:rPr lang="en-GB" sz="1100" dirty="0">
                <a:solidFill>
                  <a:srgbClr val="339933"/>
                </a:solidFill>
                <a:latin typeface="Courier New"/>
              </a:rPr>
              <a:t>=</a:t>
            </a:r>
            <a:r>
              <a:rPr lang="en-GB" sz="1100" dirty="0">
                <a:solidFill>
                  <a:srgbClr val="000000"/>
                </a:solidFill>
                <a:latin typeface="Courier New"/>
              </a:rPr>
              <a:t> </a:t>
            </a:r>
            <a:r>
              <a:rPr lang="en-GB" sz="1100" dirty="0">
                <a:solidFill>
                  <a:srgbClr val="0000FF"/>
                </a:solidFill>
                <a:latin typeface="Courier New"/>
              </a:rPr>
              <a:t>"</a:t>
            </a:r>
            <a:r>
              <a:rPr lang="en-GB" sz="1100" dirty="0" err="1">
                <a:solidFill>
                  <a:srgbClr val="0000FF"/>
                </a:solidFill>
                <a:latin typeface="Courier New"/>
              </a:rPr>
              <a:t>InvestigationParameter</a:t>
            </a:r>
            <a:r>
              <a:rPr lang="en-GB" sz="1100" dirty="0">
                <a:solidFill>
                  <a:srgbClr val="0000FF"/>
                </a:solidFill>
                <a:latin typeface="Courier New"/>
              </a:rPr>
              <a:t> &lt;-&gt; Investigation &lt;-&gt; </a:t>
            </a:r>
            <a:r>
              <a:rPr lang="en-GB" sz="1100" dirty="0" err="1">
                <a:solidFill>
                  <a:srgbClr val="0000FF"/>
                </a:solidFill>
                <a:latin typeface="Courier New"/>
              </a:rPr>
              <a:t>InvestigationUser</a:t>
            </a:r>
            <a:r>
              <a:rPr lang="en-GB" sz="1100" dirty="0">
                <a:solidFill>
                  <a:srgbClr val="0000FF"/>
                </a:solidFill>
                <a:latin typeface="Courier New"/>
              </a:rPr>
              <a:t> [role = 'Principal Investigator'] </a:t>
            </a:r>
            <a:endParaRPr lang="en-GB" sz="1100" dirty="0" smtClean="0">
              <a:solidFill>
                <a:srgbClr val="0000FF"/>
              </a:solidFill>
              <a:latin typeface="Courier New"/>
            </a:endParaRPr>
          </a:p>
          <a:p>
            <a:pPr marL="0" indent="0" fontAlgn="t">
              <a:buNone/>
            </a:pPr>
            <a:r>
              <a:rPr lang="en-GB" sz="1100" dirty="0" smtClean="0">
                <a:solidFill>
                  <a:srgbClr val="0000FF"/>
                </a:solidFill>
                <a:latin typeface="Courier New"/>
              </a:rPr>
              <a:t>&lt;-&gt; </a:t>
            </a:r>
            <a:r>
              <a:rPr lang="en-GB" sz="1100" dirty="0">
                <a:solidFill>
                  <a:srgbClr val="0000FF"/>
                </a:solidFill>
                <a:latin typeface="Courier New"/>
              </a:rPr>
              <a:t>User </a:t>
            </a:r>
            <a:r>
              <a:rPr lang="en-GB" sz="1100" dirty="0" smtClean="0">
                <a:solidFill>
                  <a:srgbClr val="0000FF"/>
                </a:solidFill>
                <a:latin typeface="Courier New"/>
              </a:rPr>
              <a:t>[</a:t>
            </a:r>
            <a:r>
              <a:rPr lang="en-GB" sz="1100" dirty="0">
                <a:solidFill>
                  <a:srgbClr val="0000FF"/>
                </a:solidFill>
                <a:latin typeface="Courier New"/>
              </a:rPr>
              <a:t>name = :user]"</a:t>
            </a:r>
            <a:r>
              <a:rPr lang="en-GB" sz="1100" dirty="0">
                <a:solidFill>
                  <a:srgbClr val="339933"/>
                </a:solidFill>
                <a:latin typeface="Courier New"/>
              </a:rPr>
              <a:t>;</a:t>
            </a:r>
            <a:endParaRPr lang="en-GB" sz="1100" dirty="0">
              <a:solidFill>
                <a:srgbClr val="000000"/>
              </a:solidFill>
              <a:latin typeface="Courier New"/>
            </a:endParaRPr>
          </a:p>
          <a:p>
            <a:pPr marL="0" indent="0" fontAlgn="t">
              <a:buNone/>
            </a:pPr>
            <a:r>
              <a:rPr lang="en-GB" sz="1100" dirty="0" err="1">
                <a:solidFill>
                  <a:srgbClr val="000000"/>
                </a:solidFill>
                <a:latin typeface="Courier New"/>
              </a:rPr>
              <a:t>port.</a:t>
            </a:r>
            <a:r>
              <a:rPr lang="en-GB" sz="1100" dirty="0" err="1">
                <a:solidFill>
                  <a:srgbClr val="006633"/>
                </a:solidFill>
                <a:latin typeface="Courier New"/>
              </a:rPr>
              <a:t>create</a:t>
            </a:r>
            <a:r>
              <a:rPr lang="en-GB" sz="1100" dirty="0">
                <a:solidFill>
                  <a:srgbClr val="009900"/>
                </a:solidFill>
                <a:latin typeface="Courier New"/>
              </a:rPr>
              <a:t>(</a:t>
            </a:r>
            <a:r>
              <a:rPr lang="en-GB" sz="1100" dirty="0" err="1">
                <a:solidFill>
                  <a:srgbClr val="000000"/>
                </a:solidFill>
                <a:latin typeface="Courier New"/>
              </a:rPr>
              <a:t>sessionId</a:t>
            </a:r>
            <a:r>
              <a:rPr lang="en-GB" sz="1100" dirty="0">
                <a:solidFill>
                  <a:srgbClr val="000000"/>
                </a:solidFill>
                <a:latin typeface="Courier New"/>
              </a:rPr>
              <a:t>, </a:t>
            </a:r>
            <a:r>
              <a:rPr lang="en-GB" sz="1100" dirty="0" err="1">
                <a:solidFill>
                  <a:srgbClr val="000000"/>
                </a:solidFill>
                <a:latin typeface="Courier New"/>
              </a:rPr>
              <a:t>coiInvParam</a:t>
            </a:r>
            <a:r>
              <a:rPr lang="en-GB" sz="1100" dirty="0">
                <a:solidFill>
                  <a:srgbClr val="009900"/>
                </a:solidFill>
                <a:latin typeface="Courier New"/>
              </a:rPr>
              <a:t>)</a:t>
            </a:r>
            <a:r>
              <a:rPr lang="en-GB" sz="1100" dirty="0">
                <a:solidFill>
                  <a:srgbClr val="339933"/>
                </a:solidFill>
                <a:latin typeface="Courier New"/>
              </a:rPr>
              <a:t>;</a:t>
            </a:r>
            <a:endParaRPr lang="en-GB" sz="1100" dirty="0">
              <a:solidFill>
                <a:srgbClr val="000000"/>
              </a:solidFill>
              <a:latin typeface="Courier New"/>
            </a:endParaRPr>
          </a:p>
          <a:p>
            <a:endParaRPr lang="en-GB" sz="11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1412776"/>
            <a:ext cx="3888432" cy="2147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21253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Principal Investigator</a:t>
            </a:r>
          </a:p>
        </p:txBody>
      </p:sp>
      <p:sp>
        <p:nvSpPr>
          <p:cNvPr id="3" name="Content Placeholder 2"/>
          <p:cNvSpPr>
            <a:spLocks noGrp="1"/>
          </p:cNvSpPr>
          <p:nvPr>
            <p:ph idx="1"/>
          </p:nvPr>
        </p:nvSpPr>
        <p:spPr>
          <a:xfrm>
            <a:off x="35496" y="3789040"/>
            <a:ext cx="9108504" cy="2360874"/>
          </a:xfrm>
        </p:spPr>
        <p:txBody>
          <a:bodyPr/>
          <a:lstStyle/>
          <a:p>
            <a:pPr marL="0" indent="0" fontAlgn="t">
              <a:buNone/>
            </a:pPr>
            <a:r>
              <a:rPr lang="en-GB" sz="1100" dirty="0">
                <a:solidFill>
                  <a:srgbClr val="000000"/>
                </a:solidFill>
                <a:latin typeface="Courier New"/>
              </a:rPr>
              <a:t>Rule </a:t>
            </a:r>
            <a:r>
              <a:rPr lang="en-GB" sz="1100" dirty="0" err="1">
                <a:solidFill>
                  <a:srgbClr val="000000"/>
                </a:solidFill>
                <a:latin typeface="Courier New"/>
              </a:rPr>
              <a:t>coiDs</a:t>
            </a:r>
            <a:r>
              <a:rPr lang="en-GB" sz="1100" dirty="0">
                <a:solidFill>
                  <a:srgbClr val="000000"/>
                </a:solidFill>
                <a:latin typeface="Courier New"/>
              </a:rPr>
              <a:t> </a:t>
            </a:r>
            <a:r>
              <a:rPr lang="en-GB" sz="1100" dirty="0">
                <a:solidFill>
                  <a:srgbClr val="339933"/>
                </a:solidFill>
                <a:latin typeface="Courier New"/>
              </a:rPr>
              <a:t>=</a:t>
            </a:r>
            <a:r>
              <a:rPr lang="en-GB" sz="1100" dirty="0">
                <a:solidFill>
                  <a:srgbClr val="000000"/>
                </a:solidFill>
                <a:latin typeface="Courier New"/>
              </a:rPr>
              <a:t> </a:t>
            </a:r>
            <a:r>
              <a:rPr lang="en-GB" sz="1100" b="1" dirty="0">
                <a:solidFill>
                  <a:srgbClr val="000000"/>
                </a:solidFill>
                <a:latin typeface="Courier New"/>
              </a:rPr>
              <a:t>new</a:t>
            </a:r>
            <a:r>
              <a:rPr lang="en-GB" sz="1100" dirty="0">
                <a:solidFill>
                  <a:srgbClr val="000000"/>
                </a:solidFill>
                <a:latin typeface="Courier New"/>
              </a:rPr>
              <a:t> Rule</a:t>
            </a:r>
            <a:r>
              <a:rPr lang="en-GB" sz="1100" dirty="0">
                <a:solidFill>
                  <a:srgbClr val="009900"/>
                </a:solidFill>
                <a:latin typeface="Courier New"/>
              </a:rPr>
              <a:t>()</a:t>
            </a:r>
            <a:r>
              <a:rPr lang="en-GB" sz="1100" dirty="0">
                <a:solidFill>
                  <a:srgbClr val="339933"/>
                </a:solidFill>
                <a:latin typeface="Courier New"/>
              </a:rPr>
              <a:t>;</a:t>
            </a:r>
            <a:endParaRPr lang="en-GB" sz="1100" dirty="0">
              <a:solidFill>
                <a:srgbClr val="000000"/>
              </a:solidFill>
              <a:latin typeface="Courier New"/>
            </a:endParaRPr>
          </a:p>
          <a:p>
            <a:pPr marL="0" indent="0" fontAlgn="t">
              <a:buNone/>
            </a:pPr>
            <a:r>
              <a:rPr lang="en-GB" sz="1100" dirty="0" err="1">
                <a:solidFill>
                  <a:srgbClr val="000000"/>
                </a:solidFill>
                <a:latin typeface="Courier New"/>
              </a:rPr>
              <a:t>coiDs.</a:t>
            </a:r>
            <a:r>
              <a:rPr lang="en-GB" sz="1100" dirty="0" err="1">
                <a:solidFill>
                  <a:srgbClr val="006633"/>
                </a:solidFill>
                <a:latin typeface="Courier New"/>
              </a:rPr>
              <a:t>crudFlags</a:t>
            </a:r>
            <a:r>
              <a:rPr lang="en-GB" sz="1100" dirty="0">
                <a:solidFill>
                  <a:srgbClr val="000000"/>
                </a:solidFill>
                <a:latin typeface="Courier New"/>
              </a:rPr>
              <a:t> </a:t>
            </a:r>
            <a:r>
              <a:rPr lang="en-GB" sz="1100" dirty="0">
                <a:solidFill>
                  <a:srgbClr val="339933"/>
                </a:solidFill>
                <a:latin typeface="Courier New"/>
              </a:rPr>
              <a:t>=</a:t>
            </a:r>
            <a:r>
              <a:rPr lang="en-GB" sz="1100" dirty="0">
                <a:solidFill>
                  <a:srgbClr val="000000"/>
                </a:solidFill>
                <a:latin typeface="Courier New"/>
              </a:rPr>
              <a:t> </a:t>
            </a:r>
            <a:r>
              <a:rPr lang="en-GB" sz="1100" dirty="0">
                <a:solidFill>
                  <a:srgbClr val="0000FF"/>
                </a:solidFill>
                <a:latin typeface="Courier New"/>
              </a:rPr>
              <a:t>"R"</a:t>
            </a:r>
            <a:r>
              <a:rPr lang="en-GB" sz="1100" dirty="0">
                <a:solidFill>
                  <a:srgbClr val="339933"/>
                </a:solidFill>
                <a:latin typeface="Courier New"/>
              </a:rPr>
              <a:t>;</a:t>
            </a:r>
            <a:endParaRPr lang="en-GB" sz="1100" dirty="0">
              <a:solidFill>
                <a:srgbClr val="000000"/>
              </a:solidFill>
              <a:latin typeface="Courier New"/>
            </a:endParaRPr>
          </a:p>
          <a:p>
            <a:pPr marL="0" indent="0" fontAlgn="t">
              <a:buNone/>
            </a:pPr>
            <a:r>
              <a:rPr lang="en-GB" sz="1100" dirty="0" err="1">
                <a:solidFill>
                  <a:srgbClr val="000000"/>
                </a:solidFill>
                <a:latin typeface="Courier New"/>
              </a:rPr>
              <a:t>coiDs.</a:t>
            </a:r>
            <a:r>
              <a:rPr lang="en-GB" sz="1100" dirty="0" err="1">
                <a:solidFill>
                  <a:srgbClr val="006633"/>
                </a:solidFill>
                <a:latin typeface="Courier New"/>
              </a:rPr>
              <a:t>what</a:t>
            </a:r>
            <a:r>
              <a:rPr lang="en-GB" sz="1100" dirty="0">
                <a:solidFill>
                  <a:srgbClr val="000000"/>
                </a:solidFill>
                <a:latin typeface="Courier New"/>
              </a:rPr>
              <a:t> </a:t>
            </a:r>
            <a:r>
              <a:rPr lang="en-GB" sz="1100" dirty="0">
                <a:solidFill>
                  <a:srgbClr val="339933"/>
                </a:solidFill>
                <a:latin typeface="Courier New"/>
              </a:rPr>
              <a:t>=</a:t>
            </a:r>
            <a:r>
              <a:rPr lang="en-GB" sz="1100" dirty="0">
                <a:solidFill>
                  <a:srgbClr val="000000"/>
                </a:solidFill>
                <a:latin typeface="Courier New"/>
              </a:rPr>
              <a:t> </a:t>
            </a:r>
            <a:r>
              <a:rPr lang="en-GB" sz="1100" dirty="0">
                <a:solidFill>
                  <a:srgbClr val="0000FF"/>
                </a:solidFill>
                <a:latin typeface="Courier New"/>
              </a:rPr>
              <a:t>"Dataset &lt;-&gt; Investigation &lt;-&gt; </a:t>
            </a:r>
            <a:r>
              <a:rPr lang="en-GB" sz="1100" dirty="0" err="1" smtClean="0">
                <a:solidFill>
                  <a:srgbClr val="0000FF"/>
                </a:solidFill>
                <a:latin typeface="Courier New"/>
              </a:rPr>
              <a:t>InvestigationUser</a:t>
            </a:r>
            <a:r>
              <a:rPr lang="en-GB" sz="1100" dirty="0">
                <a:solidFill>
                  <a:srgbClr val="0000FF"/>
                </a:solidFill>
                <a:latin typeface="Courier New"/>
              </a:rPr>
              <a:t> [role = 'Principal Investigator</a:t>
            </a:r>
            <a:r>
              <a:rPr lang="en-GB" sz="1100" dirty="0" smtClean="0">
                <a:solidFill>
                  <a:srgbClr val="0000FF"/>
                </a:solidFill>
                <a:latin typeface="Courier New"/>
              </a:rPr>
              <a:t>']</a:t>
            </a:r>
          </a:p>
          <a:p>
            <a:pPr marL="0" indent="0" fontAlgn="t">
              <a:buNone/>
            </a:pPr>
            <a:r>
              <a:rPr lang="en-GB" sz="1100" dirty="0" smtClean="0">
                <a:solidFill>
                  <a:srgbClr val="0000FF"/>
                </a:solidFill>
                <a:latin typeface="Courier New"/>
              </a:rPr>
              <a:t>&lt;-&gt; </a:t>
            </a:r>
            <a:r>
              <a:rPr lang="en-GB" sz="1100" dirty="0">
                <a:solidFill>
                  <a:srgbClr val="0000FF"/>
                </a:solidFill>
                <a:latin typeface="Courier New"/>
              </a:rPr>
              <a:t>User </a:t>
            </a:r>
            <a:r>
              <a:rPr lang="en-GB" sz="1100" dirty="0" smtClean="0">
                <a:solidFill>
                  <a:srgbClr val="0000FF"/>
                </a:solidFill>
                <a:latin typeface="Courier New"/>
              </a:rPr>
              <a:t>[</a:t>
            </a:r>
            <a:r>
              <a:rPr lang="en-GB" sz="1100" dirty="0">
                <a:solidFill>
                  <a:srgbClr val="0000FF"/>
                </a:solidFill>
                <a:latin typeface="Courier New"/>
              </a:rPr>
              <a:t>name = :user]"</a:t>
            </a:r>
            <a:r>
              <a:rPr lang="en-GB" sz="1100" dirty="0">
                <a:solidFill>
                  <a:srgbClr val="339933"/>
                </a:solidFill>
                <a:latin typeface="Courier New"/>
              </a:rPr>
              <a:t>;</a:t>
            </a:r>
            <a:endParaRPr lang="en-GB" sz="1100" dirty="0">
              <a:solidFill>
                <a:srgbClr val="000000"/>
              </a:solidFill>
              <a:latin typeface="Courier New"/>
            </a:endParaRPr>
          </a:p>
          <a:p>
            <a:pPr marL="0" indent="0" fontAlgn="t">
              <a:buNone/>
            </a:pPr>
            <a:r>
              <a:rPr lang="en-GB" sz="1100" dirty="0" err="1">
                <a:solidFill>
                  <a:srgbClr val="000000"/>
                </a:solidFill>
                <a:latin typeface="Courier New"/>
              </a:rPr>
              <a:t>port.</a:t>
            </a:r>
            <a:r>
              <a:rPr lang="en-GB" sz="1100" dirty="0" err="1">
                <a:solidFill>
                  <a:srgbClr val="006633"/>
                </a:solidFill>
                <a:latin typeface="Courier New"/>
              </a:rPr>
              <a:t>create</a:t>
            </a:r>
            <a:r>
              <a:rPr lang="en-GB" sz="1100" dirty="0">
                <a:solidFill>
                  <a:srgbClr val="009900"/>
                </a:solidFill>
                <a:latin typeface="Courier New"/>
              </a:rPr>
              <a:t>(</a:t>
            </a:r>
            <a:r>
              <a:rPr lang="en-GB" sz="1100" dirty="0" err="1">
                <a:solidFill>
                  <a:srgbClr val="000000"/>
                </a:solidFill>
                <a:latin typeface="Courier New"/>
              </a:rPr>
              <a:t>sessionId</a:t>
            </a:r>
            <a:r>
              <a:rPr lang="en-GB" sz="1100" dirty="0">
                <a:solidFill>
                  <a:srgbClr val="000000"/>
                </a:solidFill>
                <a:latin typeface="Courier New"/>
              </a:rPr>
              <a:t>, </a:t>
            </a:r>
            <a:r>
              <a:rPr lang="en-GB" sz="1100" dirty="0" err="1">
                <a:solidFill>
                  <a:srgbClr val="000000"/>
                </a:solidFill>
                <a:latin typeface="Courier New"/>
              </a:rPr>
              <a:t>coiDs</a:t>
            </a:r>
            <a:r>
              <a:rPr lang="en-GB" sz="1100" dirty="0">
                <a:solidFill>
                  <a:srgbClr val="009900"/>
                </a:solidFill>
                <a:latin typeface="Courier New"/>
              </a:rPr>
              <a:t>)</a:t>
            </a:r>
            <a:r>
              <a:rPr lang="en-GB" sz="1100" dirty="0">
                <a:solidFill>
                  <a:srgbClr val="339933"/>
                </a:solidFill>
                <a:latin typeface="Courier New"/>
              </a:rPr>
              <a:t>;</a:t>
            </a:r>
            <a:endParaRPr lang="en-GB" sz="1100" dirty="0">
              <a:solidFill>
                <a:srgbClr val="000000"/>
              </a:solidFill>
              <a:latin typeface="Courier New"/>
            </a:endParaRPr>
          </a:p>
          <a:p>
            <a:pPr marL="0" indent="0" fontAlgn="t">
              <a:buNone/>
            </a:pPr>
            <a:r>
              <a:rPr lang="en-GB" sz="1100" dirty="0">
                <a:solidFill>
                  <a:srgbClr val="000000"/>
                </a:solidFill>
                <a:latin typeface="Courier New"/>
              </a:rPr>
              <a:t> </a:t>
            </a:r>
          </a:p>
          <a:p>
            <a:pPr marL="0" indent="0" fontAlgn="t">
              <a:buNone/>
            </a:pPr>
            <a:r>
              <a:rPr lang="en-GB" sz="1100" dirty="0">
                <a:solidFill>
                  <a:srgbClr val="000000"/>
                </a:solidFill>
                <a:latin typeface="Courier New"/>
              </a:rPr>
              <a:t>Rule </a:t>
            </a:r>
            <a:r>
              <a:rPr lang="en-GB" sz="1100" dirty="0" err="1">
                <a:solidFill>
                  <a:srgbClr val="000000"/>
                </a:solidFill>
                <a:latin typeface="Courier New"/>
              </a:rPr>
              <a:t>coiDsParam</a:t>
            </a:r>
            <a:r>
              <a:rPr lang="en-GB" sz="1100" dirty="0">
                <a:solidFill>
                  <a:srgbClr val="000000"/>
                </a:solidFill>
                <a:latin typeface="Courier New"/>
              </a:rPr>
              <a:t> </a:t>
            </a:r>
            <a:r>
              <a:rPr lang="en-GB" sz="1100" dirty="0">
                <a:solidFill>
                  <a:srgbClr val="339933"/>
                </a:solidFill>
                <a:latin typeface="Courier New"/>
              </a:rPr>
              <a:t>=</a:t>
            </a:r>
            <a:r>
              <a:rPr lang="en-GB" sz="1100" dirty="0">
                <a:solidFill>
                  <a:srgbClr val="000000"/>
                </a:solidFill>
                <a:latin typeface="Courier New"/>
              </a:rPr>
              <a:t> </a:t>
            </a:r>
            <a:r>
              <a:rPr lang="en-GB" sz="1100" b="1" dirty="0">
                <a:solidFill>
                  <a:srgbClr val="000000"/>
                </a:solidFill>
                <a:latin typeface="Courier New"/>
              </a:rPr>
              <a:t>new</a:t>
            </a:r>
            <a:r>
              <a:rPr lang="en-GB" sz="1100" dirty="0">
                <a:solidFill>
                  <a:srgbClr val="000000"/>
                </a:solidFill>
                <a:latin typeface="Courier New"/>
              </a:rPr>
              <a:t> Rule</a:t>
            </a:r>
            <a:r>
              <a:rPr lang="en-GB" sz="1100" dirty="0">
                <a:solidFill>
                  <a:srgbClr val="009900"/>
                </a:solidFill>
                <a:latin typeface="Courier New"/>
              </a:rPr>
              <a:t>()</a:t>
            </a:r>
            <a:r>
              <a:rPr lang="en-GB" sz="1100" dirty="0">
                <a:solidFill>
                  <a:srgbClr val="339933"/>
                </a:solidFill>
                <a:latin typeface="Courier New"/>
              </a:rPr>
              <a:t>;</a:t>
            </a:r>
            <a:endParaRPr lang="en-GB" sz="1100" dirty="0">
              <a:solidFill>
                <a:srgbClr val="000000"/>
              </a:solidFill>
              <a:latin typeface="Courier New"/>
            </a:endParaRPr>
          </a:p>
          <a:p>
            <a:pPr marL="0" indent="0" fontAlgn="t">
              <a:buNone/>
            </a:pPr>
            <a:r>
              <a:rPr lang="en-GB" sz="1100" dirty="0" err="1">
                <a:solidFill>
                  <a:srgbClr val="000000"/>
                </a:solidFill>
                <a:latin typeface="Courier New"/>
              </a:rPr>
              <a:t>coiDsParam.</a:t>
            </a:r>
            <a:r>
              <a:rPr lang="en-GB" sz="1100" dirty="0" err="1">
                <a:solidFill>
                  <a:srgbClr val="006633"/>
                </a:solidFill>
                <a:latin typeface="Courier New"/>
              </a:rPr>
              <a:t>crudFlags</a:t>
            </a:r>
            <a:r>
              <a:rPr lang="en-GB" sz="1100" dirty="0">
                <a:solidFill>
                  <a:srgbClr val="000000"/>
                </a:solidFill>
                <a:latin typeface="Courier New"/>
              </a:rPr>
              <a:t> </a:t>
            </a:r>
            <a:r>
              <a:rPr lang="en-GB" sz="1100" dirty="0">
                <a:solidFill>
                  <a:srgbClr val="339933"/>
                </a:solidFill>
                <a:latin typeface="Courier New"/>
              </a:rPr>
              <a:t>=</a:t>
            </a:r>
            <a:r>
              <a:rPr lang="en-GB" sz="1100" dirty="0">
                <a:solidFill>
                  <a:srgbClr val="000000"/>
                </a:solidFill>
                <a:latin typeface="Courier New"/>
              </a:rPr>
              <a:t> </a:t>
            </a:r>
            <a:r>
              <a:rPr lang="en-GB" sz="1100" dirty="0">
                <a:solidFill>
                  <a:srgbClr val="0000FF"/>
                </a:solidFill>
                <a:latin typeface="Courier New"/>
              </a:rPr>
              <a:t>"R"</a:t>
            </a:r>
            <a:r>
              <a:rPr lang="en-GB" sz="1100" dirty="0">
                <a:solidFill>
                  <a:srgbClr val="339933"/>
                </a:solidFill>
                <a:latin typeface="Courier New"/>
              </a:rPr>
              <a:t>;</a:t>
            </a:r>
            <a:endParaRPr lang="en-GB" sz="1100" dirty="0">
              <a:solidFill>
                <a:srgbClr val="000000"/>
              </a:solidFill>
              <a:latin typeface="Courier New"/>
            </a:endParaRPr>
          </a:p>
          <a:p>
            <a:pPr marL="0" indent="0" fontAlgn="t">
              <a:buNone/>
            </a:pPr>
            <a:r>
              <a:rPr lang="en-GB" sz="1100" dirty="0" err="1">
                <a:solidFill>
                  <a:srgbClr val="000000"/>
                </a:solidFill>
                <a:latin typeface="Courier New"/>
              </a:rPr>
              <a:t>coiDsParam.</a:t>
            </a:r>
            <a:r>
              <a:rPr lang="en-GB" sz="1100" dirty="0" err="1">
                <a:solidFill>
                  <a:srgbClr val="006633"/>
                </a:solidFill>
                <a:latin typeface="Courier New"/>
              </a:rPr>
              <a:t>what</a:t>
            </a:r>
            <a:r>
              <a:rPr lang="en-GB" sz="1100" dirty="0">
                <a:solidFill>
                  <a:srgbClr val="000000"/>
                </a:solidFill>
                <a:latin typeface="Courier New"/>
              </a:rPr>
              <a:t> </a:t>
            </a:r>
            <a:r>
              <a:rPr lang="en-GB" sz="1100" dirty="0">
                <a:solidFill>
                  <a:srgbClr val="339933"/>
                </a:solidFill>
                <a:latin typeface="Courier New"/>
              </a:rPr>
              <a:t>=</a:t>
            </a:r>
            <a:r>
              <a:rPr lang="en-GB" sz="1100" dirty="0">
                <a:solidFill>
                  <a:srgbClr val="000000"/>
                </a:solidFill>
                <a:latin typeface="Courier New"/>
              </a:rPr>
              <a:t> </a:t>
            </a:r>
            <a:r>
              <a:rPr lang="en-GB" sz="1100" dirty="0">
                <a:solidFill>
                  <a:srgbClr val="0000FF"/>
                </a:solidFill>
                <a:latin typeface="Courier New"/>
              </a:rPr>
              <a:t>"</a:t>
            </a:r>
            <a:r>
              <a:rPr lang="en-GB" sz="1100" dirty="0" err="1">
                <a:solidFill>
                  <a:srgbClr val="0000FF"/>
                </a:solidFill>
                <a:latin typeface="Courier New"/>
              </a:rPr>
              <a:t>DatasetParameter</a:t>
            </a:r>
            <a:r>
              <a:rPr lang="en-GB" sz="1100" dirty="0">
                <a:solidFill>
                  <a:srgbClr val="0000FF"/>
                </a:solidFill>
                <a:latin typeface="Courier New"/>
              </a:rPr>
              <a:t> &lt;-&gt; Dataset &lt;-&gt; Investigation </a:t>
            </a:r>
            <a:endParaRPr lang="en-GB" sz="1100" dirty="0" smtClean="0">
              <a:solidFill>
                <a:srgbClr val="0000FF"/>
              </a:solidFill>
              <a:latin typeface="Courier New"/>
            </a:endParaRPr>
          </a:p>
          <a:p>
            <a:pPr marL="0" indent="0" fontAlgn="t">
              <a:buNone/>
            </a:pPr>
            <a:r>
              <a:rPr lang="en-GB" sz="1100" dirty="0" smtClean="0">
                <a:solidFill>
                  <a:srgbClr val="0000FF"/>
                </a:solidFill>
                <a:latin typeface="Courier New"/>
              </a:rPr>
              <a:t>&lt;-&gt; </a:t>
            </a:r>
            <a:r>
              <a:rPr lang="en-GB" sz="1100" dirty="0" err="1">
                <a:solidFill>
                  <a:srgbClr val="0000FF"/>
                </a:solidFill>
                <a:latin typeface="Courier New"/>
              </a:rPr>
              <a:t>InvestigationUser</a:t>
            </a:r>
            <a:r>
              <a:rPr lang="en-GB" sz="1100" dirty="0">
                <a:solidFill>
                  <a:srgbClr val="0000FF"/>
                </a:solidFill>
                <a:latin typeface="Courier New"/>
              </a:rPr>
              <a:t>  [role = 'Principal Investigator</a:t>
            </a:r>
            <a:r>
              <a:rPr lang="en-GB" sz="1100" dirty="0" smtClean="0">
                <a:solidFill>
                  <a:srgbClr val="0000FF"/>
                </a:solidFill>
                <a:latin typeface="Courier New"/>
              </a:rPr>
              <a:t>'] &lt;-&gt; </a:t>
            </a:r>
            <a:r>
              <a:rPr lang="en-GB" sz="1100" dirty="0">
                <a:solidFill>
                  <a:srgbClr val="0000FF"/>
                </a:solidFill>
                <a:latin typeface="Courier New"/>
              </a:rPr>
              <a:t>User [name = :user]"</a:t>
            </a:r>
            <a:r>
              <a:rPr lang="en-GB" sz="1100" dirty="0">
                <a:solidFill>
                  <a:srgbClr val="339933"/>
                </a:solidFill>
                <a:latin typeface="Courier New"/>
              </a:rPr>
              <a:t>;</a:t>
            </a:r>
            <a:endParaRPr lang="en-GB" sz="1100" dirty="0">
              <a:solidFill>
                <a:srgbClr val="000000"/>
              </a:solidFill>
              <a:latin typeface="Courier New"/>
            </a:endParaRPr>
          </a:p>
          <a:p>
            <a:pPr marL="0" indent="0" fontAlgn="t">
              <a:buNone/>
            </a:pPr>
            <a:r>
              <a:rPr lang="en-GB" sz="1100" dirty="0" err="1">
                <a:solidFill>
                  <a:srgbClr val="000000"/>
                </a:solidFill>
                <a:latin typeface="Courier New"/>
              </a:rPr>
              <a:t>port.</a:t>
            </a:r>
            <a:r>
              <a:rPr lang="en-GB" sz="1100" dirty="0" err="1">
                <a:solidFill>
                  <a:srgbClr val="006633"/>
                </a:solidFill>
                <a:latin typeface="Courier New"/>
              </a:rPr>
              <a:t>create</a:t>
            </a:r>
            <a:r>
              <a:rPr lang="en-GB" sz="1100" dirty="0">
                <a:solidFill>
                  <a:srgbClr val="009900"/>
                </a:solidFill>
                <a:latin typeface="Courier New"/>
              </a:rPr>
              <a:t>(</a:t>
            </a:r>
            <a:r>
              <a:rPr lang="en-GB" sz="1100" dirty="0" err="1">
                <a:solidFill>
                  <a:srgbClr val="000000"/>
                </a:solidFill>
                <a:latin typeface="Courier New"/>
              </a:rPr>
              <a:t>sessionId</a:t>
            </a:r>
            <a:r>
              <a:rPr lang="en-GB" sz="1100" dirty="0">
                <a:solidFill>
                  <a:srgbClr val="000000"/>
                </a:solidFill>
                <a:latin typeface="Courier New"/>
              </a:rPr>
              <a:t>, </a:t>
            </a:r>
            <a:r>
              <a:rPr lang="en-GB" sz="1100" dirty="0" err="1">
                <a:solidFill>
                  <a:srgbClr val="000000"/>
                </a:solidFill>
                <a:latin typeface="Courier New"/>
              </a:rPr>
              <a:t>coiDsParam</a:t>
            </a:r>
            <a:r>
              <a:rPr lang="en-GB" sz="1100" dirty="0">
                <a:solidFill>
                  <a:srgbClr val="009900"/>
                </a:solidFill>
                <a:latin typeface="Courier New"/>
              </a:rPr>
              <a:t>)</a:t>
            </a:r>
            <a:r>
              <a:rPr lang="en-GB" sz="1100" dirty="0">
                <a:solidFill>
                  <a:srgbClr val="339933"/>
                </a:solidFill>
                <a:latin typeface="Courier New"/>
              </a:rPr>
              <a:t>;</a:t>
            </a:r>
            <a:endParaRPr lang="en-GB" sz="1100" dirty="0">
              <a:solidFill>
                <a:srgbClr val="000000"/>
              </a:solidFill>
              <a:latin typeface="Courier New"/>
            </a:endParaRPr>
          </a:p>
          <a:p>
            <a:endParaRPr lang="en-GB" sz="11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344459"/>
            <a:ext cx="7848872" cy="2331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2247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Principal Investigator</a:t>
            </a:r>
          </a:p>
        </p:txBody>
      </p:sp>
      <p:sp>
        <p:nvSpPr>
          <p:cNvPr id="3" name="Content Placeholder 2"/>
          <p:cNvSpPr>
            <a:spLocks noGrp="1"/>
          </p:cNvSpPr>
          <p:nvPr>
            <p:ph idx="1"/>
          </p:nvPr>
        </p:nvSpPr>
        <p:spPr>
          <a:xfrm>
            <a:off x="35496" y="3789040"/>
            <a:ext cx="9108504" cy="2360874"/>
          </a:xfrm>
        </p:spPr>
        <p:txBody>
          <a:bodyPr/>
          <a:lstStyle/>
          <a:p>
            <a:pPr marL="0" indent="0" fontAlgn="t">
              <a:buNone/>
            </a:pPr>
            <a:r>
              <a:rPr lang="en-GB" sz="1100" dirty="0">
                <a:solidFill>
                  <a:srgbClr val="000000"/>
                </a:solidFill>
                <a:latin typeface="Courier New"/>
              </a:rPr>
              <a:t>Rule </a:t>
            </a:r>
            <a:r>
              <a:rPr lang="en-GB" sz="1100" dirty="0" err="1">
                <a:solidFill>
                  <a:srgbClr val="000000"/>
                </a:solidFill>
                <a:latin typeface="Courier New"/>
              </a:rPr>
              <a:t>coiDf</a:t>
            </a:r>
            <a:r>
              <a:rPr lang="en-GB" sz="1100" dirty="0">
                <a:solidFill>
                  <a:srgbClr val="000000"/>
                </a:solidFill>
                <a:latin typeface="Courier New"/>
              </a:rPr>
              <a:t> </a:t>
            </a:r>
            <a:r>
              <a:rPr lang="en-GB" sz="1100" dirty="0">
                <a:solidFill>
                  <a:srgbClr val="339933"/>
                </a:solidFill>
                <a:latin typeface="Courier New"/>
              </a:rPr>
              <a:t>=</a:t>
            </a:r>
            <a:r>
              <a:rPr lang="en-GB" sz="1100" dirty="0">
                <a:solidFill>
                  <a:srgbClr val="000000"/>
                </a:solidFill>
                <a:latin typeface="Courier New"/>
              </a:rPr>
              <a:t> </a:t>
            </a:r>
            <a:r>
              <a:rPr lang="en-GB" sz="1100" b="1" dirty="0">
                <a:solidFill>
                  <a:srgbClr val="000000"/>
                </a:solidFill>
                <a:latin typeface="Courier New"/>
              </a:rPr>
              <a:t>new</a:t>
            </a:r>
            <a:r>
              <a:rPr lang="en-GB" sz="1100" dirty="0">
                <a:solidFill>
                  <a:srgbClr val="000000"/>
                </a:solidFill>
                <a:latin typeface="Courier New"/>
              </a:rPr>
              <a:t> Rule</a:t>
            </a:r>
            <a:r>
              <a:rPr lang="en-GB" sz="1100" dirty="0">
                <a:solidFill>
                  <a:srgbClr val="009900"/>
                </a:solidFill>
                <a:latin typeface="Courier New"/>
              </a:rPr>
              <a:t>()</a:t>
            </a:r>
            <a:r>
              <a:rPr lang="en-GB" sz="1100" dirty="0">
                <a:solidFill>
                  <a:srgbClr val="339933"/>
                </a:solidFill>
                <a:latin typeface="Courier New"/>
              </a:rPr>
              <a:t>;</a:t>
            </a:r>
            <a:endParaRPr lang="en-GB" sz="1100" dirty="0">
              <a:solidFill>
                <a:srgbClr val="000000"/>
              </a:solidFill>
              <a:latin typeface="Courier New"/>
            </a:endParaRPr>
          </a:p>
          <a:p>
            <a:pPr marL="0" indent="0" fontAlgn="t">
              <a:buNone/>
            </a:pPr>
            <a:r>
              <a:rPr lang="en-GB" sz="1100" dirty="0" err="1">
                <a:solidFill>
                  <a:srgbClr val="000000"/>
                </a:solidFill>
                <a:latin typeface="Courier New"/>
              </a:rPr>
              <a:t>coiDf.</a:t>
            </a:r>
            <a:r>
              <a:rPr lang="en-GB" sz="1100" dirty="0" err="1">
                <a:solidFill>
                  <a:srgbClr val="006633"/>
                </a:solidFill>
                <a:latin typeface="Courier New"/>
              </a:rPr>
              <a:t>crudFlags</a:t>
            </a:r>
            <a:r>
              <a:rPr lang="en-GB" sz="1100" dirty="0">
                <a:solidFill>
                  <a:srgbClr val="000000"/>
                </a:solidFill>
                <a:latin typeface="Courier New"/>
              </a:rPr>
              <a:t> </a:t>
            </a:r>
            <a:r>
              <a:rPr lang="en-GB" sz="1100" dirty="0">
                <a:solidFill>
                  <a:srgbClr val="339933"/>
                </a:solidFill>
                <a:latin typeface="Courier New"/>
              </a:rPr>
              <a:t>=</a:t>
            </a:r>
            <a:r>
              <a:rPr lang="en-GB" sz="1100" dirty="0">
                <a:solidFill>
                  <a:srgbClr val="000000"/>
                </a:solidFill>
                <a:latin typeface="Courier New"/>
              </a:rPr>
              <a:t> </a:t>
            </a:r>
            <a:r>
              <a:rPr lang="en-GB" sz="1100" dirty="0">
                <a:solidFill>
                  <a:srgbClr val="0000FF"/>
                </a:solidFill>
                <a:latin typeface="Courier New"/>
              </a:rPr>
              <a:t>"R"</a:t>
            </a:r>
            <a:r>
              <a:rPr lang="en-GB" sz="1100" dirty="0">
                <a:solidFill>
                  <a:srgbClr val="339933"/>
                </a:solidFill>
                <a:latin typeface="Courier New"/>
              </a:rPr>
              <a:t>;</a:t>
            </a:r>
            <a:endParaRPr lang="en-GB" sz="1100" dirty="0">
              <a:solidFill>
                <a:srgbClr val="000000"/>
              </a:solidFill>
              <a:latin typeface="Courier New"/>
            </a:endParaRPr>
          </a:p>
          <a:p>
            <a:pPr marL="0" indent="0" fontAlgn="t">
              <a:buNone/>
            </a:pPr>
            <a:r>
              <a:rPr lang="en-GB" sz="1100" dirty="0" err="1">
                <a:solidFill>
                  <a:srgbClr val="000000"/>
                </a:solidFill>
                <a:latin typeface="Courier New"/>
              </a:rPr>
              <a:t>coiDf.</a:t>
            </a:r>
            <a:r>
              <a:rPr lang="en-GB" sz="1100" dirty="0" err="1">
                <a:solidFill>
                  <a:srgbClr val="006633"/>
                </a:solidFill>
                <a:latin typeface="Courier New"/>
              </a:rPr>
              <a:t>what</a:t>
            </a:r>
            <a:r>
              <a:rPr lang="en-GB" sz="1100" dirty="0">
                <a:solidFill>
                  <a:srgbClr val="000000"/>
                </a:solidFill>
                <a:latin typeface="Courier New"/>
              </a:rPr>
              <a:t> </a:t>
            </a:r>
            <a:r>
              <a:rPr lang="en-GB" sz="1100" dirty="0">
                <a:solidFill>
                  <a:srgbClr val="339933"/>
                </a:solidFill>
                <a:latin typeface="Courier New"/>
              </a:rPr>
              <a:t>=</a:t>
            </a:r>
            <a:r>
              <a:rPr lang="en-GB" sz="1100" dirty="0">
                <a:solidFill>
                  <a:srgbClr val="000000"/>
                </a:solidFill>
                <a:latin typeface="Courier New"/>
              </a:rPr>
              <a:t> </a:t>
            </a:r>
            <a:r>
              <a:rPr lang="en-GB" sz="1100" dirty="0">
                <a:solidFill>
                  <a:srgbClr val="0000FF"/>
                </a:solidFill>
                <a:latin typeface="Courier New"/>
              </a:rPr>
              <a:t>"</a:t>
            </a:r>
            <a:r>
              <a:rPr lang="en-GB" sz="1100" dirty="0" err="1">
                <a:solidFill>
                  <a:srgbClr val="0000FF"/>
                </a:solidFill>
                <a:latin typeface="Courier New"/>
              </a:rPr>
              <a:t>Datafile</a:t>
            </a:r>
            <a:r>
              <a:rPr lang="en-GB" sz="1100" dirty="0">
                <a:solidFill>
                  <a:srgbClr val="0000FF"/>
                </a:solidFill>
                <a:latin typeface="Courier New"/>
              </a:rPr>
              <a:t> &lt;-&gt; Dataset &lt;-&gt; Investigation </a:t>
            </a:r>
            <a:endParaRPr lang="en-GB" sz="1100" dirty="0" smtClean="0">
              <a:solidFill>
                <a:srgbClr val="0000FF"/>
              </a:solidFill>
              <a:latin typeface="Courier New"/>
            </a:endParaRPr>
          </a:p>
          <a:p>
            <a:pPr marL="0" indent="0" fontAlgn="t">
              <a:buNone/>
            </a:pPr>
            <a:r>
              <a:rPr lang="en-GB" sz="1100" dirty="0" smtClean="0">
                <a:solidFill>
                  <a:srgbClr val="0000FF"/>
                </a:solidFill>
                <a:latin typeface="Courier New"/>
              </a:rPr>
              <a:t>&lt;-&gt; </a:t>
            </a:r>
            <a:r>
              <a:rPr lang="en-GB" sz="1100" dirty="0" err="1">
                <a:solidFill>
                  <a:srgbClr val="0000FF"/>
                </a:solidFill>
                <a:latin typeface="Courier New"/>
              </a:rPr>
              <a:t>InvestigationUser</a:t>
            </a:r>
            <a:r>
              <a:rPr lang="en-GB" sz="1100" dirty="0">
                <a:solidFill>
                  <a:srgbClr val="0000FF"/>
                </a:solidFill>
                <a:latin typeface="Courier New"/>
              </a:rPr>
              <a:t>  [role = 'Principal Investigator</a:t>
            </a:r>
            <a:r>
              <a:rPr lang="en-GB" sz="1100" dirty="0" smtClean="0">
                <a:solidFill>
                  <a:srgbClr val="0000FF"/>
                </a:solidFill>
                <a:latin typeface="Courier New"/>
              </a:rPr>
              <a:t>'] &lt;-&gt; </a:t>
            </a:r>
            <a:r>
              <a:rPr lang="en-GB" sz="1100" dirty="0">
                <a:solidFill>
                  <a:srgbClr val="0000FF"/>
                </a:solidFill>
                <a:latin typeface="Courier New"/>
              </a:rPr>
              <a:t>User </a:t>
            </a:r>
            <a:r>
              <a:rPr lang="en-GB" sz="1100" dirty="0" smtClean="0">
                <a:solidFill>
                  <a:srgbClr val="0000FF"/>
                </a:solidFill>
                <a:latin typeface="Courier New"/>
              </a:rPr>
              <a:t>[</a:t>
            </a:r>
            <a:r>
              <a:rPr lang="en-GB" sz="1100" dirty="0">
                <a:solidFill>
                  <a:srgbClr val="0000FF"/>
                </a:solidFill>
                <a:latin typeface="Courier New"/>
              </a:rPr>
              <a:t>name </a:t>
            </a:r>
            <a:r>
              <a:rPr lang="en-GB" sz="1100" dirty="0" smtClean="0">
                <a:solidFill>
                  <a:srgbClr val="0000FF"/>
                </a:solidFill>
                <a:latin typeface="Courier New"/>
              </a:rPr>
              <a:t>= :</a:t>
            </a:r>
            <a:r>
              <a:rPr lang="en-GB" sz="1100" dirty="0">
                <a:solidFill>
                  <a:srgbClr val="0000FF"/>
                </a:solidFill>
                <a:latin typeface="Courier New"/>
              </a:rPr>
              <a:t>user]"</a:t>
            </a:r>
            <a:r>
              <a:rPr lang="en-GB" sz="1100" dirty="0">
                <a:solidFill>
                  <a:srgbClr val="339933"/>
                </a:solidFill>
                <a:latin typeface="Courier New"/>
              </a:rPr>
              <a:t>;</a:t>
            </a:r>
            <a:endParaRPr lang="en-GB" sz="1100" dirty="0">
              <a:solidFill>
                <a:srgbClr val="000000"/>
              </a:solidFill>
              <a:latin typeface="Courier New"/>
            </a:endParaRPr>
          </a:p>
          <a:p>
            <a:pPr marL="0" indent="0" fontAlgn="t">
              <a:buNone/>
            </a:pPr>
            <a:r>
              <a:rPr lang="en-GB" sz="1100" dirty="0" err="1">
                <a:solidFill>
                  <a:srgbClr val="000000"/>
                </a:solidFill>
                <a:latin typeface="Courier New"/>
              </a:rPr>
              <a:t>port.</a:t>
            </a:r>
            <a:r>
              <a:rPr lang="en-GB" sz="1100" dirty="0" err="1">
                <a:solidFill>
                  <a:srgbClr val="006633"/>
                </a:solidFill>
                <a:latin typeface="Courier New"/>
              </a:rPr>
              <a:t>create</a:t>
            </a:r>
            <a:r>
              <a:rPr lang="en-GB" sz="1100" dirty="0">
                <a:solidFill>
                  <a:srgbClr val="009900"/>
                </a:solidFill>
                <a:latin typeface="Courier New"/>
              </a:rPr>
              <a:t>(</a:t>
            </a:r>
            <a:r>
              <a:rPr lang="en-GB" sz="1100" dirty="0" err="1">
                <a:solidFill>
                  <a:srgbClr val="000000"/>
                </a:solidFill>
                <a:latin typeface="Courier New"/>
              </a:rPr>
              <a:t>sessionId</a:t>
            </a:r>
            <a:r>
              <a:rPr lang="en-GB" sz="1100" dirty="0">
                <a:solidFill>
                  <a:srgbClr val="000000"/>
                </a:solidFill>
                <a:latin typeface="Courier New"/>
              </a:rPr>
              <a:t>, </a:t>
            </a:r>
            <a:r>
              <a:rPr lang="en-GB" sz="1100" dirty="0" err="1">
                <a:solidFill>
                  <a:srgbClr val="000000"/>
                </a:solidFill>
                <a:latin typeface="Courier New"/>
              </a:rPr>
              <a:t>coiDf</a:t>
            </a:r>
            <a:r>
              <a:rPr lang="en-GB" sz="1100" dirty="0">
                <a:solidFill>
                  <a:srgbClr val="009900"/>
                </a:solidFill>
                <a:latin typeface="Courier New"/>
              </a:rPr>
              <a:t>)</a:t>
            </a:r>
            <a:r>
              <a:rPr lang="en-GB" sz="1100" dirty="0">
                <a:solidFill>
                  <a:srgbClr val="339933"/>
                </a:solidFill>
                <a:latin typeface="Courier New"/>
              </a:rPr>
              <a:t>;</a:t>
            </a:r>
            <a:endParaRPr lang="en-GB" sz="1100" dirty="0">
              <a:solidFill>
                <a:srgbClr val="000000"/>
              </a:solidFill>
              <a:latin typeface="Courier New"/>
            </a:endParaRPr>
          </a:p>
          <a:p>
            <a:pPr marL="0" indent="0" fontAlgn="t">
              <a:buNone/>
            </a:pPr>
            <a:r>
              <a:rPr lang="en-GB" sz="1100" dirty="0">
                <a:solidFill>
                  <a:srgbClr val="000000"/>
                </a:solidFill>
                <a:latin typeface="Courier New"/>
              </a:rPr>
              <a:t> </a:t>
            </a:r>
          </a:p>
          <a:p>
            <a:pPr marL="0" indent="0" fontAlgn="t">
              <a:buNone/>
            </a:pPr>
            <a:r>
              <a:rPr lang="en-GB" sz="1100" dirty="0">
                <a:solidFill>
                  <a:srgbClr val="000000"/>
                </a:solidFill>
                <a:latin typeface="Courier New"/>
              </a:rPr>
              <a:t>Rule </a:t>
            </a:r>
            <a:r>
              <a:rPr lang="en-GB" sz="1100" dirty="0" err="1">
                <a:solidFill>
                  <a:srgbClr val="000000"/>
                </a:solidFill>
                <a:latin typeface="Courier New"/>
              </a:rPr>
              <a:t>coiDfParam</a:t>
            </a:r>
            <a:r>
              <a:rPr lang="en-GB" sz="1100" dirty="0">
                <a:solidFill>
                  <a:srgbClr val="000000"/>
                </a:solidFill>
                <a:latin typeface="Courier New"/>
              </a:rPr>
              <a:t> </a:t>
            </a:r>
            <a:r>
              <a:rPr lang="en-GB" sz="1100" dirty="0">
                <a:solidFill>
                  <a:srgbClr val="339933"/>
                </a:solidFill>
                <a:latin typeface="Courier New"/>
              </a:rPr>
              <a:t>=</a:t>
            </a:r>
            <a:r>
              <a:rPr lang="en-GB" sz="1100" dirty="0">
                <a:solidFill>
                  <a:srgbClr val="000000"/>
                </a:solidFill>
                <a:latin typeface="Courier New"/>
              </a:rPr>
              <a:t> </a:t>
            </a:r>
            <a:r>
              <a:rPr lang="en-GB" sz="1100" b="1" dirty="0">
                <a:solidFill>
                  <a:srgbClr val="000000"/>
                </a:solidFill>
                <a:latin typeface="Courier New"/>
              </a:rPr>
              <a:t>new</a:t>
            </a:r>
            <a:r>
              <a:rPr lang="en-GB" sz="1100" dirty="0">
                <a:solidFill>
                  <a:srgbClr val="000000"/>
                </a:solidFill>
                <a:latin typeface="Courier New"/>
              </a:rPr>
              <a:t> Rule</a:t>
            </a:r>
            <a:r>
              <a:rPr lang="en-GB" sz="1100" dirty="0">
                <a:solidFill>
                  <a:srgbClr val="009900"/>
                </a:solidFill>
                <a:latin typeface="Courier New"/>
              </a:rPr>
              <a:t>()</a:t>
            </a:r>
            <a:r>
              <a:rPr lang="en-GB" sz="1100" dirty="0">
                <a:solidFill>
                  <a:srgbClr val="339933"/>
                </a:solidFill>
                <a:latin typeface="Courier New"/>
              </a:rPr>
              <a:t>;</a:t>
            </a:r>
            <a:endParaRPr lang="en-GB" sz="1100" dirty="0">
              <a:solidFill>
                <a:srgbClr val="000000"/>
              </a:solidFill>
              <a:latin typeface="Courier New"/>
            </a:endParaRPr>
          </a:p>
          <a:p>
            <a:pPr marL="0" indent="0" fontAlgn="t">
              <a:buNone/>
            </a:pPr>
            <a:r>
              <a:rPr lang="en-GB" sz="1100" dirty="0" err="1">
                <a:solidFill>
                  <a:srgbClr val="000000"/>
                </a:solidFill>
                <a:latin typeface="Courier New"/>
              </a:rPr>
              <a:t>coiDfParam.</a:t>
            </a:r>
            <a:r>
              <a:rPr lang="en-GB" sz="1100" dirty="0" err="1">
                <a:solidFill>
                  <a:srgbClr val="006633"/>
                </a:solidFill>
                <a:latin typeface="Courier New"/>
              </a:rPr>
              <a:t>crudFlags</a:t>
            </a:r>
            <a:r>
              <a:rPr lang="en-GB" sz="1100" dirty="0">
                <a:solidFill>
                  <a:srgbClr val="000000"/>
                </a:solidFill>
                <a:latin typeface="Courier New"/>
              </a:rPr>
              <a:t> </a:t>
            </a:r>
            <a:r>
              <a:rPr lang="en-GB" sz="1100" dirty="0">
                <a:solidFill>
                  <a:srgbClr val="339933"/>
                </a:solidFill>
                <a:latin typeface="Courier New"/>
              </a:rPr>
              <a:t>=</a:t>
            </a:r>
            <a:r>
              <a:rPr lang="en-GB" sz="1100" dirty="0">
                <a:solidFill>
                  <a:srgbClr val="000000"/>
                </a:solidFill>
                <a:latin typeface="Courier New"/>
              </a:rPr>
              <a:t> </a:t>
            </a:r>
            <a:r>
              <a:rPr lang="en-GB" sz="1100" dirty="0">
                <a:solidFill>
                  <a:srgbClr val="0000FF"/>
                </a:solidFill>
                <a:latin typeface="Courier New"/>
              </a:rPr>
              <a:t>"R"</a:t>
            </a:r>
            <a:r>
              <a:rPr lang="en-GB" sz="1100" dirty="0">
                <a:solidFill>
                  <a:srgbClr val="339933"/>
                </a:solidFill>
                <a:latin typeface="Courier New"/>
              </a:rPr>
              <a:t>;</a:t>
            </a:r>
            <a:endParaRPr lang="en-GB" sz="1100" dirty="0">
              <a:solidFill>
                <a:srgbClr val="000000"/>
              </a:solidFill>
              <a:latin typeface="Courier New"/>
            </a:endParaRPr>
          </a:p>
          <a:p>
            <a:pPr marL="0" indent="0" fontAlgn="t">
              <a:buNone/>
            </a:pPr>
            <a:r>
              <a:rPr lang="en-GB" sz="1100" dirty="0" err="1">
                <a:solidFill>
                  <a:srgbClr val="000000"/>
                </a:solidFill>
                <a:latin typeface="Courier New"/>
              </a:rPr>
              <a:t>coiDfParam.</a:t>
            </a:r>
            <a:r>
              <a:rPr lang="en-GB" sz="1100" dirty="0" err="1">
                <a:solidFill>
                  <a:srgbClr val="006633"/>
                </a:solidFill>
                <a:latin typeface="Courier New"/>
              </a:rPr>
              <a:t>what</a:t>
            </a:r>
            <a:r>
              <a:rPr lang="en-GB" sz="1100" dirty="0">
                <a:solidFill>
                  <a:srgbClr val="000000"/>
                </a:solidFill>
                <a:latin typeface="Courier New"/>
              </a:rPr>
              <a:t> </a:t>
            </a:r>
            <a:r>
              <a:rPr lang="en-GB" sz="1100" dirty="0">
                <a:solidFill>
                  <a:srgbClr val="339933"/>
                </a:solidFill>
                <a:latin typeface="Courier New"/>
              </a:rPr>
              <a:t>=</a:t>
            </a:r>
            <a:r>
              <a:rPr lang="en-GB" sz="1100" dirty="0">
                <a:solidFill>
                  <a:srgbClr val="000000"/>
                </a:solidFill>
                <a:latin typeface="Courier New"/>
              </a:rPr>
              <a:t> </a:t>
            </a:r>
            <a:r>
              <a:rPr lang="en-GB" sz="1100" dirty="0">
                <a:solidFill>
                  <a:srgbClr val="0000FF"/>
                </a:solidFill>
                <a:latin typeface="Courier New"/>
              </a:rPr>
              <a:t>"</a:t>
            </a:r>
            <a:r>
              <a:rPr lang="en-GB" sz="1100" dirty="0" err="1">
                <a:solidFill>
                  <a:srgbClr val="0000FF"/>
                </a:solidFill>
                <a:latin typeface="Courier New"/>
              </a:rPr>
              <a:t>DatafileParameter</a:t>
            </a:r>
            <a:r>
              <a:rPr lang="en-GB" sz="1100" dirty="0">
                <a:solidFill>
                  <a:srgbClr val="0000FF"/>
                </a:solidFill>
                <a:latin typeface="Courier New"/>
              </a:rPr>
              <a:t> &lt;-&gt; </a:t>
            </a:r>
            <a:r>
              <a:rPr lang="en-GB" sz="1100" dirty="0" err="1">
                <a:solidFill>
                  <a:srgbClr val="0000FF"/>
                </a:solidFill>
                <a:latin typeface="Courier New"/>
              </a:rPr>
              <a:t>Datafile</a:t>
            </a:r>
            <a:r>
              <a:rPr lang="en-GB" sz="1100" dirty="0">
                <a:solidFill>
                  <a:srgbClr val="0000FF"/>
                </a:solidFill>
                <a:latin typeface="Courier New"/>
              </a:rPr>
              <a:t> &lt;-&gt; Dataset &lt;-&gt; Investigation </a:t>
            </a:r>
            <a:endParaRPr lang="en-GB" sz="1100" dirty="0" smtClean="0">
              <a:solidFill>
                <a:srgbClr val="0000FF"/>
              </a:solidFill>
              <a:latin typeface="Courier New"/>
            </a:endParaRPr>
          </a:p>
          <a:p>
            <a:pPr marL="0" indent="0" fontAlgn="t">
              <a:buNone/>
            </a:pPr>
            <a:r>
              <a:rPr lang="en-GB" sz="1100" dirty="0" smtClean="0">
                <a:solidFill>
                  <a:srgbClr val="0000FF"/>
                </a:solidFill>
                <a:latin typeface="Courier New"/>
              </a:rPr>
              <a:t>&lt;-&gt; </a:t>
            </a:r>
            <a:r>
              <a:rPr lang="en-GB" sz="1100" dirty="0" err="1" smtClean="0">
                <a:solidFill>
                  <a:srgbClr val="0000FF"/>
                </a:solidFill>
                <a:latin typeface="Courier New"/>
              </a:rPr>
              <a:t>InvestigationUser</a:t>
            </a:r>
            <a:r>
              <a:rPr lang="en-GB" sz="1100" dirty="0">
                <a:solidFill>
                  <a:srgbClr val="0000FF"/>
                </a:solidFill>
                <a:latin typeface="Courier New"/>
              </a:rPr>
              <a:t> [role = 'Principal Investigator']  &lt;-&gt; User </a:t>
            </a:r>
            <a:r>
              <a:rPr lang="en-GB" sz="1100" dirty="0" smtClean="0">
                <a:solidFill>
                  <a:srgbClr val="0000FF"/>
                </a:solidFill>
                <a:latin typeface="Courier New"/>
              </a:rPr>
              <a:t>[</a:t>
            </a:r>
            <a:r>
              <a:rPr lang="en-GB" sz="1100" dirty="0">
                <a:solidFill>
                  <a:srgbClr val="0000FF"/>
                </a:solidFill>
                <a:latin typeface="Courier New"/>
              </a:rPr>
              <a:t>name = :user]"</a:t>
            </a:r>
            <a:r>
              <a:rPr lang="en-GB" sz="1100" dirty="0">
                <a:solidFill>
                  <a:srgbClr val="339933"/>
                </a:solidFill>
                <a:latin typeface="Courier New"/>
              </a:rPr>
              <a:t>;</a:t>
            </a:r>
            <a:endParaRPr lang="en-GB" sz="1100" dirty="0">
              <a:solidFill>
                <a:srgbClr val="000000"/>
              </a:solidFill>
              <a:latin typeface="Courier New"/>
            </a:endParaRPr>
          </a:p>
          <a:p>
            <a:pPr marL="0" indent="0" fontAlgn="t">
              <a:buNone/>
            </a:pPr>
            <a:r>
              <a:rPr lang="en-GB" sz="1100" dirty="0" err="1">
                <a:solidFill>
                  <a:srgbClr val="000000"/>
                </a:solidFill>
                <a:latin typeface="Courier New"/>
              </a:rPr>
              <a:t>port.</a:t>
            </a:r>
            <a:r>
              <a:rPr lang="en-GB" sz="1100" dirty="0" err="1">
                <a:solidFill>
                  <a:srgbClr val="006633"/>
                </a:solidFill>
                <a:latin typeface="Courier New"/>
              </a:rPr>
              <a:t>create</a:t>
            </a:r>
            <a:r>
              <a:rPr lang="en-GB" sz="1100" dirty="0">
                <a:solidFill>
                  <a:srgbClr val="009900"/>
                </a:solidFill>
                <a:latin typeface="Courier New"/>
              </a:rPr>
              <a:t>(</a:t>
            </a:r>
            <a:r>
              <a:rPr lang="en-GB" sz="1100" dirty="0" err="1">
                <a:solidFill>
                  <a:srgbClr val="000000"/>
                </a:solidFill>
                <a:latin typeface="Courier New"/>
              </a:rPr>
              <a:t>sessionId</a:t>
            </a:r>
            <a:r>
              <a:rPr lang="en-GB" sz="1100" dirty="0">
                <a:solidFill>
                  <a:srgbClr val="000000"/>
                </a:solidFill>
                <a:latin typeface="Courier New"/>
              </a:rPr>
              <a:t>, </a:t>
            </a:r>
            <a:r>
              <a:rPr lang="en-GB" sz="1100" dirty="0" err="1">
                <a:solidFill>
                  <a:srgbClr val="000000"/>
                </a:solidFill>
                <a:latin typeface="Courier New"/>
              </a:rPr>
              <a:t>coiDfParam</a:t>
            </a:r>
            <a:r>
              <a:rPr lang="en-GB" sz="1100" dirty="0">
                <a:solidFill>
                  <a:srgbClr val="009900"/>
                </a:solidFill>
                <a:latin typeface="Courier New"/>
              </a:rPr>
              <a:t>)</a:t>
            </a:r>
            <a:r>
              <a:rPr lang="en-GB" sz="1100" dirty="0">
                <a:solidFill>
                  <a:srgbClr val="339933"/>
                </a:solidFill>
                <a:latin typeface="Courier New"/>
              </a:rPr>
              <a:t>;</a:t>
            </a:r>
            <a:endParaRPr lang="en-GB" sz="1100" dirty="0">
              <a:solidFill>
                <a:srgbClr val="000000"/>
              </a:solidFill>
              <a:latin typeface="Courier New"/>
            </a:endParaRPr>
          </a:p>
          <a:p>
            <a:endParaRPr lang="en-GB" sz="11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412776"/>
            <a:ext cx="8687202" cy="216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33600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Principal Investigator</a:t>
            </a:r>
          </a:p>
        </p:txBody>
      </p:sp>
      <p:sp>
        <p:nvSpPr>
          <p:cNvPr id="3" name="Content Placeholder 2"/>
          <p:cNvSpPr>
            <a:spLocks noGrp="1"/>
          </p:cNvSpPr>
          <p:nvPr>
            <p:ph idx="1"/>
          </p:nvPr>
        </p:nvSpPr>
        <p:spPr>
          <a:xfrm>
            <a:off x="35496" y="3789040"/>
            <a:ext cx="9108504" cy="2360874"/>
          </a:xfrm>
        </p:spPr>
        <p:txBody>
          <a:bodyPr/>
          <a:lstStyle/>
          <a:p>
            <a:pPr marL="0" indent="0" fontAlgn="t">
              <a:buNone/>
            </a:pPr>
            <a:endParaRPr lang="en-GB" sz="1100" dirty="0" smtClean="0">
              <a:solidFill>
                <a:srgbClr val="000000"/>
              </a:solidFill>
              <a:latin typeface="Courier New"/>
            </a:endParaRPr>
          </a:p>
          <a:p>
            <a:pPr marL="0" indent="0" fontAlgn="t">
              <a:buNone/>
            </a:pPr>
            <a:r>
              <a:rPr lang="en-GB" sz="1100" dirty="0" smtClean="0">
                <a:solidFill>
                  <a:srgbClr val="000000"/>
                </a:solidFill>
                <a:latin typeface="Courier New"/>
              </a:rPr>
              <a:t>Rule </a:t>
            </a:r>
            <a:r>
              <a:rPr lang="en-GB" sz="1100" dirty="0" err="1">
                <a:solidFill>
                  <a:srgbClr val="000000"/>
                </a:solidFill>
                <a:latin typeface="Courier New"/>
              </a:rPr>
              <a:t>coiSampleInv</a:t>
            </a:r>
            <a:r>
              <a:rPr lang="en-GB" sz="1100" dirty="0">
                <a:solidFill>
                  <a:srgbClr val="000000"/>
                </a:solidFill>
                <a:latin typeface="Courier New"/>
              </a:rPr>
              <a:t> </a:t>
            </a:r>
            <a:r>
              <a:rPr lang="en-GB" sz="1100" dirty="0">
                <a:solidFill>
                  <a:srgbClr val="339933"/>
                </a:solidFill>
                <a:latin typeface="Courier New"/>
              </a:rPr>
              <a:t>=</a:t>
            </a:r>
            <a:r>
              <a:rPr lang="en-GB" sz="1100" dirty="0">
                <a:solidFill>
                  <a:srgbClr val="000000"/>
                </a:solidFill>
                <a:latin typeface="Courier New"/>
              </a:rPr>
              <a:t> </a:t>
            </a:r>
            <a:r>
              <a:rPr lang="en-GB" sz="1100" b="1" dirty="0">
                <a:solidFill>
                  <a:srgbClr val="000000"/>
                </a:solidFill>
                <a:latin typeface="Courier New"/>
              </a:rPr>
              <a:t>new</a:t>
            </a:r>
            <a:r>
              <a:rPr lang="en-GB" sz="1100" dirty="0">
                <a:solidFill>
                  <a:srgbClr val="000000"/>
                </a:solidFill>
                <a:latin typeface="Courier New"/>
              </a:rPr>
              <a:t> Rule</a:t>
            </a:r>
            <a:r>
              <a:rPr lang="en-GB" sz="1100" dirty="0">
                <a:solidFill>
                  <a:srgbClr val="009900"/>
                </a:solidFill>
                <a:latin typeface="Courier New"/>
              </a:rPr>
              <a:t>()</a:t>
            </a:r>
            <a:r>
              <a:rPr lang="en-GB" sz="1100" dirty="0">
                <a:solidFill>
                  <a:srgbClr val="339933"/>
                </a:solidFill>
                <a:latin typeface="Courier New"/>
              </a:rPr>
              <a:t>;</a:t>
            </a:r>
            <a:endParaRPr lang="en-GB" sz="1100" dirty="0">
              <a:solidFill>
                <a:srgbClr val="000000"/>
              </a:solidFill>
              <a:latin typeface="Courier New"/>
            </a:endParaRPr>
          </a:p>
          <a:p>
            <a:pPr marL="0" indent="0" fontAlgn="t">
              <a:buNone/>
            </a:pPr>
            <a:r>
              <a:rPr lang="en-GB" sz="1100" dirty="0" err="1">
                <a:solidFill>
                  <a:srgbClr val="000000"/>
                </a:solidFill>
                <a:latin typeface="Courier New"/>
              </a:rPr>
              <a:t>coiSampleInv.</a:t>
            </a:r>
            <a:r>
              <a:rPr lang="en-GB" sz="1100" dirty="0" err="1">
                <a:solidFill>
                  <a:srgbClr val="006633"/>
                </a:solidFill>
                <a:latin typeface="Courier New"/>
              </a:rPr>
              <a:t>crudFlags</a:t>
            </a:r>
            <a:r>
              <a:rPr lang="en-GB" sz="1100" dirty="0">
                <a:solidFill>
                  <a:srgbClr val="000000"/>
                </a:solidFill>
                <a:latin typeface="Courier New"/>
              </a:rPr>
              <a:t> </a:t>
            </a:r>
            <a:r>
              <a:rPr lang="en-GB" sz="1100" dirty="0">
                <a:solidFill>
                  <a:srgbClr val="339933"/>
                </a:solidFill>
                <a:latin typeface="Courier New"/>
              </a:rPr>
              <a:t>=</a:t>
            </a:r>
            <a:r>
              <a:rPr lang="en-GB" sz="1100" dirty="0">
                <a:solidFill>
                  <a:srgbClr val="000000"/>
                </a:solidFill>
                <a:latin typeface="Courier New"/>
              </a:rPr>
              <a:t> </a:t>
            </a:r>
            <a:r>
              <a:rPr lang="en-GB" sz="1100" dirty="0">
                <a:solidFill>
                  <a:srgbClr val="0000FF"/>
                </a:solidFill>
                <a:latin typeface="Courier New"/>
              </a:rPr>
              <a:t>"R"</a:t>
            </a:r>
            <a:r>
              <a:rPr lang="en-GB" sz="1100" dirty="0">
                <a:solidFill>
                  <a:srgbClr val="339933"/>
                </a:solidFill>
                <a:latin typeface="Courier New"/>
              </a:rPr>
              <a:t>;</a:t>
            </a:r>
            <a:endParaRPr lang="en-GB" sz="1100" dirty="0">
              <a:solidFill>
                <a:srgbClr val="000000"/>
              </a:solidFill>
              <a:latin typeface="Courier New"/>
            </a:endParaRPr>
          </a:p>
          <a:p>
            <a:pPr marL="0" indent="0" fontAlgn="t">
              <a:buNone/>
            </a:pPr>
            <a:r>
              <a:rPr lang="en-GB" sz="1100" dirty="0" err="1">
                <a:solidFill>
                  <a:srgbClr val="000000"/>
                </a:solidFill>
                <a:latin typeface="Courier New"/>
              </a:rPr>
              <a:t>coiSampleInv.</a:t>
            </a:r>
            <a:r>
              <a:rPr lang="en-GB" sz="1100" dirty="0" err="1">
                <a:solidFill>
                  <a:srgbClr val="006633"/>
                </a:solidFill>
                <a:latin typeface="Courier New"/>
              </a:rPr>
              <a:t>what</a:t>
            </a:r>
            <a:r>
              <a:rPr lang="en-GB" sz="1100" dirty="0">
                <a:solidFill>
                  <a:srgbClr val="000000"/>
                </a:solidFill>
                <a:latin typeface="Courier New"/>
              </a:rPr>
              <a:t> </a:t>
            </a:r>
            <a:r>
              <a:rPr lang="en-GB" sz="1100" dirty="0">
                <a:solidFill>
                  <a:srgbClr val="339933"/>
                </a:solidFill>
                <a:latin typeface="Courier New"/>
              </a:rPr>
              <a:t>=</a:t>
            </a:r>
            <a:r>
              <a:rPr lang="en-GB" sz="1100" dirty="0">
                <a:solidFill>
                  <a:srgbClr val="000000"/>
                </a:solidFill>
                <a:latin typeface="Courier New"/>
              </a:rPr>
              <a:t> </a:t>
            </a:r>
            <a:r>
              <a:rPr lang="en-GB" sz="1100" dirty="0">
                <a:solidFill>
                  <a:srgbClr val="0000FF"/>
                </a:solidFill>
                <a:latin typeface="Courier New"/>
              </a:rPr>
              <a:t>"Sample &lt;-&gt; Investigation &lt;-&gt; </a:t>
            </a:r>
            <a:r>
              <a:rPr lang="en-GB" sz="1100" dirty="0" err="1">
                <a:solidFill>
                  <a:srgbClr val="0000FF"/>
                </a:solidFill>
                <a:latin typeface="Courier New"/>
              </a:rPr>
              <a:t>InvestigationUser</a:t>
            </a:r>
            <a:r>
              <a:rPr lang="en-GB" sz="1100" dirty="0">
                <a:solidFill>
                  <a:srgbClr val="0000FF"/>
                </a:solidFill>
                <a:latin typeface="Courier New"/>
              </a:rPr>
              <a:t> [role = 'Principal Investigator</a:t>
            </a:r>
            <a:r>
              <a:rPr lang="en-GB" sz="1100" dirty="0" smtClean="0">
                <a:solidFill>
                  <a:srgbClr val="0000FF"/>
                </a:solidFill>
                <a:latin typeface="Courier New"/>
              </a:rPr>
              <a:t>']</a:t>
            </a:r>
          </a:p>
          <a:p>
            <a:pPr marL="0" indent="0" fontAlgn="t">
              <a:buNone/>
            </a:pPr>
            <a:r>
              <a:rPr lang="en-GB" sz="1100" dirty="0" smtClean="0">
                <a:solidFill>
                  <a:srgbClr val="0000FF"/>
                </a:solidFill>
                <a:latin typeface="Courier New"/>
              </a:rPr>
              <a:t>&lt;-&gt; </a:t>
            </a:r>
            <a:r>
              <a:rPr lang="en-GB" sz="1100" dirty="0">
                <a:solidFill>
                  <a:srgbClr val="0000FF"/>
                </a:solidFill>
                <a:latin typeface="Courier New"/>
              </a:rPr>
              <a:t>User [name = :user]"</a:t>
            </a:r>
            <a:r>
              <a:rPr lang="en-GB" sz="1100" dirty="0">
                <a:solidFill>
                  <a:srgbClr val="339933"/>
                </a:solidFill>
                <a:latin typeface="Courier New"/>
              </a:rPr>
              <a:t>;</a:t>
            </a:r>
            <a:endParaRPr lang="en-GB" sz="1100" dirty="0">
              <a:solidFill>
                <a:srgbClr val="000000"/>
              </a:solidFill>
              <a:latin typeface="Courier New"/>
            </a:endParaRPr>
          </a:p>
          <a:p>
            <a:pPr marL="0" indent="0" fontAlgn="t">
              <a:buNone/>
            </a:pPr>
            <a:r>
              <a:rPr lang="en-GB" sz="1100" dirty="0" err="1">
                <a:solidFill>
                  <a:srgbClr val="000000"/>
                </a:solidFill>
                <a:latin typeface="Courier New"/>
              </a:rPr>
              <a:t>port.</a:t>
            </a:r>
            <a:r>
              <a:rPr lang="en-GB" sz="1100" dirty="0" err="1">
                <a:solidFill>
                  <a:srgbClr val="006633"/>
                </a:solidFill>
                <a:latin typeface="Courier New"/>
              </a:rPr>
              <a:t>create</a:t>
            </a:r>
            <a:r>
              <a:rPr lang="en-GB" sz="1100" dirty="0">
                <a:solidFill>
                  <a:srgbClr val="009900"/>
                </a:solidFill>
                <a:latin typeface="Courier New"/>
              </a:rPr>
              <a:t>(</a:t>
            </a:r>
            <a:r>
              <a:rPr lang="en-GB" sz="1100" dirty="0" err="1">
                <a:solidFill>
                  <a:srgbClr val="000000"/>
                </a:solidFill>
                <a:latin typeface="Courier New"/>
              </a:rPr>
              <a:t>sessionId</a:t>
            </a:r>
            <a:r>
              <a:rPr lang="en-GB" sz="1100" dirty="0">
                <a:solidFill>
                  <a:srgbClr val="000000"/>
                </a:solidFill>
                <a:latin typeface="Courier New"/>
              </a:rPr>
              <a:t>, </a:t>
            </a:r>
            <a:r>
              <a:rPr lang="en-GB" sz="1100" dirty="0" err="1">
                <a:solidFill>
                  <a:srgbClr val="000000"/>
                </a:solidFill>
                <a:latin typeface="Courier New"/>
              </a:rPr>
              <a:t>coiSampleInv</a:t>
            </a:r>
            <a:r>
              <a:rPr lang="en-GB" sz="1100" dirty="0">
                <a:solidFill>
                  <a:srgbClr val="009900"/>
                </a:solidFill>
                <a:latin typeface="Courier New"/>
              </a:rPr>
              <a:t>)</a:t>
            </a:r>
            <a:r>
              <a:rPr lang="en-GB" sz="1100" dirty="0">
                <a:solidFill>
                  <a:srgbClr val="339933"/>
                </a:solidFill>
                <a:latin typeface="Courier New"/>
              </a:rPr>
              <a:t>;</a:t>
            </a:r>
            <a:endParaRPr lang="en-GB" sz="1100" dirty="0">
              <a:solidFill>
                <a:srgbClr val="000000"/>
              </a:solidFill>
              <a:latin typeface="Courier New"/>
            </a:endParaRPr>
          </a:p>
          <a:p>
            <a:pPr marL="0" indent="0" fontAlgn="t">
              <a:buNone/>
            </a:pPr>
            <a:r>
              <a:rPr lang="en-GB" sz="1100" dirty="0">
                <a:solidFill>
                  <a:srgbClr val="000000"/>
                </a:solidFill>
                <a:latin typeface="Courier New"/>
              </a:rPr>
              <a:t> </a:t>
            </a:r>
          </a:p>
          <a:p>
            <a:pPr marL="0" indent="0" fontAlgn="t">
              <a:buNone/>
            </a:pPr>
            <a:r>
              <a:rPr lang="en-GB" sz="1100" dirty="0">
                <a:solidFill>
                  <a:srgbClr val="000000"/>
                </a:solidFill>
                <a:latin typeface="Courier New"/>
              </a:rPr>
              <a:t>Rule </a:t>
            </a:r>
            <a:r>
              <a:rPr lang="en-GB" sz="1100" dirty="0" err="1">
                <a:solidFill>
                  <a:srgbClr val="000000"/>
                </a:solidFill>
                <a:latin typeface="Courier New"/>
              </a:rPr>
              <a:t>coiSampleParamInv</a:t>
            </a:r>
            <a:r>
              <a:rPr lang="en-GB" sz="1100" dirty="0">
                <a:solidFill>
                  <a:srgbClr val="000000"/>
                </a:solidFill>
                <a:latin typeface="Courier New"/>
              </a:rPr>
              <a:t> </a:t>
            </a:r>
            <a:r>
              <a:rPr lang="en-GB" sz="1100" dirty="0">
                <a:solidFill>
                  <a:srgbClr val="339933"/>
                </a:solidFill>
                <a:latin typeface="Courier New"/>
              </a:rPr>
              <a:t>=</a:t>
            </a:r>
            <a:r>
              <a:rPr lang="en-GB" sz="1100" dirty="0">
                <a:solidFill>
                  <a:srgbClr val="000000"/>
                </a:solidFill>
                <a:latin typeface="Courier New"/>
              </a:rPr>
              <a:t> </a:t>
            </a:r>
            <a:r>
              <a:rPr lang="en-GB" sz="1100" b="1" dirty="0">
                <a:solidFill>
                  <a:srgbClr val="000000"/>
                </a:solidFill>
                <a:latin typeface="Courier New"/>
              </a:rPr>
              <a:t>new</a:t>
            </a:r>
            <a:r>
              <a:rPr lang="en-GB" sz="1100" dirty="0">
                <a:solidFill>
                  <a:srgbClr val="000000"/>
                </a:solidFill>
                <a:latin typeface="Courier New"/>
              </a:rPr>
              <a:t> Rule</a:t>
            </a:r>
            <a:r>
              <a:rPr lang="en-GB" sz="1100" dirty="0">
                <a:solidFill>
                  <a:srgbClr val="009900"/>
                </a:solidFill>
                <a:latin typeface="Courier New"/>
              </a:rPr>
              <a:t>()</a:t>
            </a:r>
            <a:r>
              <a:rPr lang="en-GB" sz="1100" dirty="0">
                <a:solidFill>
                  <a:srgbClr val="339933"/>
                </a:solidFill>
                <a:latin typeface="Courier New"/>
              </a:rPr>
              <a:t>;</a:t>
            </a:r>
            <a:endParaRPr lang="en-GB" sz="1100" dirty="0">
              <a:solidFill>
                <a:srgbClr val="000000"/>
              </a:solidFill>
              <a:latin typeface="Courier New"/>
            </a:endParaRPr>
          </a:p>
          <a:p>
            <a:pPr marL="0" indent="0" fontAlgn="t">
              <a:buNone/>
            </a:pPr>
            <a:r>
              <a:rPr lang="en-GB" sz="1100" dirty="0" err="1">
                <a:solidFill>
                  <a:srgbClr val="000000"/>
                </a:solidFill>
                <a:latin typeface="Courier New"/>
              </a:rPr>
              <a:t>coiSampleParamInv.</a:t>
            </a:r>
            <a:r>
              <a:rPr lang="en-GB" sz="1100" dirty="0" err="1">
                <a:solidFill>
                  <a:srgbClr val="006633"/>
                </a:solidFill>
                <a:latin typeface="Courier New"/>
              </a:rPr>
              <a:t>crudFlags</a:t>
            </a:r>
            <a:r>
              <a:rPr lang="en-GB" sz="1100" dirty="0">
                <a:solidFill>
                  <a:srgbClr val="000000"/>
                </a:solidFill>
                <a:latin typeface="Courier New"/>
              </a:rPr>
              <a:t> </a:t>
            </a:r>
            <a:r>
              <a:rPr lang="en-GB" sz="1100" dirty="0">
                <a:solidFill>
                  <a:srgbClr val="339933"/>
                </a:solidFill>
                <a:latin typeface="Courier New"/>
              </a:rPr>
              <a:t>=</a:t>
            </a:r>
            <a:r>
              <a:rPr lang="en-GB" sz="1100" dirty="0">
                <a:solidFill>
                  <a:srgbClr val="000000"/>
                </a:solidFill>
                <a:latin typeface="Courier New"/>
              </a:rPr>
              <a:t> </a:t>
            </a:r>
            <a:r>
              <a:rPr lang="en-GB" sz="1100" dirty="0">
                <a:solidFill>
                  <a:srgbClr val="0000FF"/>
                </a:solidFill>
                <a:latin typeface="Courier New"/>
              </a:rPr>
              <a:t>"R"</a:t>
            </a:r>
            <a:r>
              <a:rPr lang="en-GB" sz="1100" dirty="0">
                <a:solidFill>
                  <a:srgbClr val="339933"/>
                </a:solidFill>
                <a:latin typeface="Courier New"/>
              </a:rPr>
              <a:t>;</a:t>
            </a:r>
            <a:endParaRPr lang="en-GB" sz="1100" dirty="0">
              <a:solidFill>
                <a:srgbClr val="000000"/>
              </a:solidFill>
              <a:latin typeface="Courier New"/>
            </a:endParaRPr>
          </a:p>
          <a:p>
            <a:pPr marL="0" indent="0" fontAlgn="t">
              <a:buNone/>
            </a:pPr>
            <a:r>
              <a:rPr lang="en-GB" sz="1100" dirty="0" err="1">
                <a:solidFill>
                  <a:srgbClr val="000000"/>
                </a:solidFill>
                <a:latin typeface="Courier New"/>
              </a:rPr>
              <a:t>coiSampleParamInv.</a:t>
            </a:r>
            <a:r>
              <a:rPr lang="en-GB" sz="1100" dirty="0" err="1">
                <a:solidFill>
                  <a:srgbClr val="006633"/>
                </a:solidFill>
                <a:latin typeface="Courier New"/>
              </a:rPr>
              <a:t>what</a:t>
            </a:r>
            <a:r>
              <a:rPr lang="en-GB" sz="1100" dirty="0">
                <a:solidFill>
                  <a:srgbClr val="000000"/>
                </a:solidFill>
                <a:latin typeface="Courier New"/>
              </a:rPr>
              <a:t> </a:t>
            </a:r>
            <a:r>
              <a:rPr lang="en-GB" sz="1100" dirty="0">
                <a:solidFill>
                  <a:srgbClr val="339933"/>
                </a:solidFill>
                <a:latin typeface="Courier New"/>
              </a:rPr>
              <a:t>=</a:t>
            </a:r>
            <a:r>
              <a:rPr lang="en-GB" sz="1100" dirty="0">
                <a:solidFill>
                  <a:srgbClr val="000000"/>
                </a:solidFill>
                <a:latin typeface="Courier New"/>
              </a:rPr>
              <a:t> </a:t>
            </a:r>
            <a:r>
              <a:rPr lang="en-GB" sz="1100" dirty="0">
                <a:solidFill>
                  <a:srgbClr val="0000FF"/>
                </a:solidFill>
                <a:latin typeface="Courier New"/>
              </a:rPr>
              <a:t>"</a:t>
            </a:r>
            <a:r>
              <a:rPr lang="en-GB" sz="1100" dirty="0" err="1">
                <a:solidFill>
                  <a:srgbClr val="0000FF"/>
                </a:solidFill>
                <a:latin typeface="Courier New"/>
              </a:rPr>
              <a:t>SampleParameter</a:t>
            </a:r>
            <a:r>
              <a:rPr lang="en-GB" sz="1100" dirty="0">
                <a:solidFill>
                  <a:srgbClr val="0000FF"/>
                </a:solidFill>
                <a:latin typeface="Courier New"/>
              </a:rPr>
              <a:t> &lt;-&gt; Sample &lt;-&gt; Investigation </a:t>
            </a:r>
            <a:endParaRPr lang="en-GB" sz="1100" dirty="0" smtClean="0">
              <a:solidFill>
                <a:srgbClr val="0000FF"/>
              </a:solidFill>
              <a:latin typeface="Courier New"/>
            </a:endParaRPr>
          </a:p>
          <a:p>
            <a:pPr marL="0" indent="0" fontAlgn="t">
              <a:buNone/>
            </a:pPr>
            <a:r>
              <a:rPr lang="en-GB" sz="1100" dirty="0" smtClean="0">
                <a:solidFill>
                  <a:srgbClr val="0000FF"/>
                </a:solidFill>
                <a:latin typeface="Courier New"/>
              </a:rPr>
              <a:t>&lt;-&gt; </a:t>
            </a:r>
            <a:r>
              <a:rPr lang="en-GB" sz="1100" dirty="0" err="1">
                <a:solidFill>
                  <a:srgbClr val="0000FF"/>
                </a:solidFill>
                <a:latin typeface="Courier New"/>
              </a:rPr>
              <a:t>InvestigationUser</a:t>
            </a:r>
            <a:r>
              <a:rPr lang="en-GB" sz="1100" dirty="0">
                <a:solidFill>
                  <a:srgbClr val="0000FF"/>
                </a:solidFill>
                <a:latin typeface="Courier New"/>
              </a:rPr>
              <a:t> [role = 'Principal Investigator'] </a:t>
            </a:r>
            <a:r>
              <a:rPr lang="en-GB" sz="1100" dirty="0" smtClean="0">
                <a:solidFill>
                  <a:srgbClr val="0000FF"/>
                </a:solidFill>
                <a:latin typeface="Courier New"/>
              </a:rPr>
              <a:t>&lt;-&gt; </a:t>
            </a:r>
            <a:r>
              <a:rPr lang="en-GB" sz="1100" dirty="0">
                <a:solidFill>
                  <a:srgbClr val="0000FF"/>
                </a:solidFill>
                <a:latin typeface="Courier New"/>
              </a:rPr>
              <a:t>User [name = :user]"</a:t>
            </a:r>
            <a:r>
              <a:rPr lang="en-GB" sz="1100" dirty="0">
                <a:solidFill>
                  <a:srgbClr val="339933"/>
                </a:solidFill>
                <a:latin typeface="Courier New"/>
              </a:rPr>
              <a:t>;</a:t>
            </a:r>
            <a:endParaRPr lang="en-GB" sz="1100" dirty="0">
              <a:solidFill>
                <a:srgbClr val="000000"/>
              </a:solidFill>
              <a:latin typeface="Courier New"/>
            </a:endParaRPr>
          </a:p>
          <a:p>
            <a:pPr marL="0" indent="0" fontAlgn="t">
              <a:buNone/>
            </a:pPr>
            <a:r>
              <a:rPr lang="en-GB" sz="1100" dirty="0" err="1">
                <a:solidFill>
                  <a:srgbClr val="000000"/>
                </a:solidFill>
                <a:latin typeface="Courier New"/>
              </a:rPr>
              <a:t>port.</a:t>
            </a:r>
            <a:r>
              <a:rPr lang="en-GB" sz="1100" dirty="0" err="1">
                <a:solidFill>
                  <a:srgbClr val="006633"/>
                </a:solidFill>
                <a:latin typeface="Courier New"/>
              </a:rPr>
              <a:t>create</a:t>
            </a:r>
            <a:r>
              <a:rPr lang="en-GB" sz="1100" dirty="0">
                <a:solidFill>
                  <a:srgbClr val="009900"/>
                </a:solidFill>
                <a:latin typeface="Courier New"/>
              </a:rPr>
              <a:t>(</a:t>
            </a:r>
            <a:r>
              <a:rPr lang="en-GB" sz="1100" dirty="0" err="1">
                <a:solidFill>
                  <a:srgbClr val="000000"/>
                </a:solidFill>
                <a:latin typeface="Courier New"/>
              </a:rPr>
              <a:t>sessionId</a:t>
            </a:r>
            <a:r>
              <a:rPr lang="en-GB" sz="1100" dirty="0">
                <a:solidFill>
                  <a:srgbClr val="000000"/>
                </a:solidFill>
                <a:latin typeface="Courier New"/>
              </a:rPr>
              <a:t>, </a:t>
            </a:r>
            <a:r>
              <a:rPr lang="en-GB" sz="1100" dirty="0" err="1">
                <a:solidFill>
                  <a:srgbClr val="000000"/>
                </a:solidFill>
                <a:latin typeface="Courier New"/>
              </a:rPr>
              <a:t>coiSampleParamInv</a:t>
            </a:r>
            <a:r>
              <a:rPr lang="en-GB" sz="1100" dirty="0">
                <a:solidFill>
                  <a:srgbClr val="009900"/>
                </a:solidFill>
                <a:latin typeface="Courier New"/>
              </a:rPr>
              <a:t>)</a:t>
            </a:r>
            <a:r>
              <a:rPr lang="en-GB" sz="1100" dirty="0">
                <a:solidFill>
                  <a:srgbClr val="339933"/>
                </a:solidFill>
                <a:latin typeface="Courier New"/>
              </a:rPr>
              <a:t>;</a:t>
            </a:r>
            <a:endParaRPr lang="en-GB" sz="1100" dirty="0">
              <a:solidFill>
                <a:srgbClr val="000000"/>
              </a:solidFill>
              <a:latin typeface="Courier New"/>
            </a:endParaRPr>
          </a:p>
          <a:p>
            <a:endParaRPr lang="en-GB" sz="1100"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892" y="1268760"/>
            <a:ext cx="6998484" cy="2696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75228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1"/>
          <p:cNvSpPr>
            <a:spLocks noGrp="1"/>
          </p:cNvSpPr>
          <p:nvPr>
            <p:ph type="title"/>
          </p:nvPr>
        </p:nvSpPr>
        <p:spPr/>
        <p:txBody>
          <a:bodyPr/>
          <a:lstStyle/>
          <a:p>
            <a:r>
              <a:rPr lang="en-US" dirty="0" smtClean="0">
                <a:solidFill>
                  <a:srgbClr val="3C8C93"/>
                </a:solidFill>
              </a:rPr>
              <a:t>Why Rules</a:t>
            </a:r>
          </a:p>
        </p:txBody>
      </p:sp>
      <p:sp>
        <p:nvSpPr>
          <p:cNvPr id="13315" name="Content Placeholder 12"/>
          <p:cNvSpPr>
            <a:spLocks noGrp="1"/>
          </p:cNvSpPr>
          <p:nvPr>
            <p:ph idx="1"/>
          </p:nvPr>
        </p:nvSpPr>
        <p:spPr>
          <a:xfrm>
            <a:off x="685800" y="1557338"/>
            <a:ext cx="7772400" cy="3800475"/>
          </a:xfrm>
        </p:spPr>
        <p:txBody>
          <a:bodyPr/>
          <a:lstStyle/>
          <a:p>
            <a:r>
              <a:rPr lang="en-US" dirty="0" smtClean="0"/>
              <a:t>ICAT 3.3</a:t>
            </a:r>
          </a:p>
          <a:p>
            <a:r>
              <a:rPr lang="en-US" dirty="0" smtClean="0"/>
              <a:t>Explicit </a:t>
            </a:r>
            <a:r>
              <a:rPr lang="en-US" dirty="0" err="1" smtClean="0"/>
              <a:t>authorisation</a:t>
            </a:r>
            <a:r>
              <a:rPr lang="en-US" dirty="0" smtClean="0"/>
              <a:t> table + triggers</a:t>
            </a:r>
          </a:p>
          <a:p>
            <a:r>
              <a:rPr lang="en-US" dirty="0" smtClean="0"/>
              <a:t>&gt;5,000,000 million entries for 150,000 investigations</a:t>
            </a:r>
          </a:p>
          <a:p>
            <a:r>
              <a:rPr lang="en-US" dirty="0" smtClean="0"/>
              <a:t>Limited in scope – Investigation &amp; Dataset</a:t>
            </a:r>
          </a:p>
          <a:p>
            <a:r>
              <a:rPr lang="en-US" dirty="0" smtClean="0"/>
              <a:t>No mechanism for delegation</a:t>
            </a:r>
          </a:p>
          <a:p>
            <a:r>
              <a:rPr lang="en-US" dirty="0" smtClean="0"/>
              <a:t>Hard to change when staff move</a:t>
            </a:r>
          </a:p>
          <a:p>
            <a:endParaRPr lang="en-US" dirty="0" smtClean="0"/>
          </a:p>
          <a:p>
            <a:r>
              <a:rPr lang="en-US" dirty="0" smtClean="0"/>
              <a:t>Addition of ‘Groups’</a:t>
            </a:r>
          </a:p>
          <a:p>
            <a:endParaRPr lang="en-US" dirty="0"/>
          </a:p>
          <a:p>
            <a:r>
              <a:rPr lang="en-US" dirty="0" smtClean="0"/>
              <a:t>Default deny</a:t>
            </a:r>
          </a:p>
          <a:p>
            <a:endParaRPr lang="en-US" dirty="0" smtClean="0"/>
          </a:p>
        </p:txBody>
      </p:sp>
    </p:spTree>
    <p:extLst>
      <p:ext uri="{BB962C8B-B14F-4D97-AF65-F5344CB8AC3E}">
        <p14:creationId xmlns:p14="http://schemas.microsoft.com/office/powerpoint/2010/main" val="26763335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Delegating Permission</a:t>
            </a:r>
            <a:endParaRPr lang="en-GB" dirty="0"/>
          </a:p>
        </p:txBody>
      </p:sp>
      <p:sp>
        <p:nvSpPr>
          <p:cNvPr id="3" name="Content Placeholder 2"/>
          <p:cNvSpPr>
            <a:spLocks noGrp="1"/>
          </p:cNvSpPr>
          <p:nvPr>
            <p:ph idx="1"/>
          </p:nvPr>
        </p:nvSpPr>
        <p:spPr/>
        <p:txBody>
          <a:bodyPr/>
          <a:lstStyle/>
          <a:p>
            <a:r>
              <a:rPr lang="en-GB" dirty="0" smtClean="0"/>
              <a:t>Allow a data owner to grant other users access to their data</a:t>
            </a:r>
          </a:p>
          <a:p>
            <a:endParaRPr lang="en-GB" dirty="0" smtClean="0"/>
          </a:p>
          <a:p>
            <a:pPr marL="0" indent="0">
              <a:buNone/>
            </a:pPr>
            <a:r>
              <a:rPr lang="en-GB" i="1" dirty="0" smtClean="0"/>
              <a:t>	4.3.1 </a:t>
            </a:r>
            <a:r>
              <a:rPr lang="en-GB" i="1" dirty="0"/>
              <a:t>Access to the results of analyses </a:t>
            </a:r>
            <a:r>
              <a:rPr lang="en-GB" i="1" dirty="0" smtClean="0"/>
              <a:t>	performed </a:t>
            </a:r>
            <a:r>
              <a:rPr lang="en-GB" i="1" dirty="0"/>
              <a:t>on raw data and metadata is restricted </a:t>
            </a:r>
            <a:r>
              <a:rPr lang="en-GB" i="1" dirty="0" smtClean="0"/>
              <a:t>	to </a:t>
            </a:r>
            <a:r>
              <a:rPr lang="en-GB" i="1" dirty="0"/>
              <a:t>the person or persons performing the </a:t>
            </a:r>
            <a:r>
              <a:rPr lang="en-GB" i="1" dirty="0" smtClean="0"/>
              <a:t>	analyses</a:t>
            </a:r>
            <a:r>
              <a:rPr lang="en-GB" i="1" dirty="0"/>
              <a:t>, unless otherwise requested by those </a:t>
            </a:r>
            <a:r>
              <a:rPr lang="en-GB" i="1" dirty="0" smtClean="0"/>
              <a:t>	persons.</a:t>
            </a:r>
          </a:p>
          <a:p>
            <a:endParaRPr lang="en-GB" dirty="0" smtClean="0"/>
          </a:p>
          <a:p>
            <a:endParaRPr lang="en-GB" dirty="0" smtClean="0"/>
          </a:p>
          <a:p>
            <a:endParaRPr lang="en-GB" dirty="0" smtClean="0"/>
          </a:p>
          <a:p>
            <a:endParaRPr lang="en-GB" dirty="0"/>
          </a:p>
        </p:txBody>
      </p:sp>
    </p:spTree>
    <p:extLst>
      <p:ext uri="{BB962C8B-B14F-4D97-AF65-F5344CB8AC3E}">
        <p14:creationId xmlns:p14="http://schemas.microsoft.com/office/powerpoint/2010/main" val="707258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Delegating Permission</a:t>
            </a:r>
            <a:endParaRPr lang="en-GB" dirty="0"/>
          </a:p>
        </p:txBody>
      </p:sp>
      <p:sp>
        <p:nvSpPr>
          <p:cNvPr id="3" name="Content Placeholder 2"/>
          <p:cNvSpPr>
            <a:spLocks noGrp="1"/>
          </p:cNvSpPr>
          <p:nvPr>
            <p:ph idx="1"/>
          </p:nvPr>
        </p:nvSpPr>
        <p:spPr/>
        <p:txBody>
          <a:bodyPr/>
          <a:lstStyle/>
          <a:p>
            <a:pPr marL="0" indent="0">
              <a:buNone/>
            </a:pPr>
            <a:r>
              <a:rPr lang="en-GB" dirty="0" smtClean="0"/>
              <a:t>Not currently possible with a single rule</a:t>
            </a:r>
          </a:p>
          <a:p>
            <a:pPr marL="0" indent="0">
              <a:buNone/>
            </a:pPr>
            <a:endParaRPr lang="en-GB" dirty="0"/>
          </a:p>
          <a:p>
            <a:pPr marL="0" indent="0">
              <a:buNone/>
            </a:pPr>
            <a:r>
              <a:rPr lang="en-GB" dirty="0" smtClean="0"/>
              <a:t>Create a group and a rule per investigation</a:t>
            </a:r>
          </a:p>
          <a:p>
            <a:pPr marL="0" indent="0" fontAlgn="t">
              <a:buNone/>
            </a:pPr>
            <a:endParaRPr lang="en-GB" dirty="0" smtClean="0"/>
          </a:p>
          <a:p>
            <a:pPr marL="0" indent="0" fontAlgn="t">
              <a:buNone/>
            </a:pPr>
            <a:r>
              <a:rPr lang="en-GB" sz="1800" dirty="0" err="1">
                <a:solidFill>
                  <a:srgbClr val="000000"/>
                </a:solidFill>
                <a:latin typeface="Courier New"/>
              </a:rPr>
              <a:t>r</a:t>
            </a:r>
            <a:r>
              <a:rPr lang="en-GB" sz="1800" dirty="0" err="1" smtClean="0">
                <a:solidFill>
                  <a:srgbClr val="000000"/>
                </a:solidFill>
                <a:latin typeface="Courier New"/>
              </a:rPr>
              <a:t>ule.</a:t>
            </a:r>
            <a:r>
              <a:rPr lang="en-GB" sz="1800" dirty="0" err="1" smtClean="0">
                <a:solidFill>
                  <a:srgbClr val="006633"/>
                </a:solidFill>
                <a:latin typeface="Courier New"/>
              </a:rPr>
              <a:t>setCrudFlags</a:t>
            </a:r>
            <a:r>
              <a:rPr lang="en-GB" sz="1800" dirty="0">
                <a:solidFill>
                  <a:srgbClr val="009900"/>
                </a:solidFill>
                <a:latin typeface="Courier New"/>
              </a:rPr>
              <a:t>(</a:t>
            </a:r>
            <a:r>
              <a:rPr lang="en-GB" sz="1800" dirty="0">
                <a:solidFill>
                  <a:srgbClr val="0000FF"/>
                </a:solidFill>
                <a:latin typeface="Courier New"/>
              </a:rPr>
              <a:t>"CRUD</a:t>
            </a:r>
            <a:r>
              <a:rPr lang="en-GB" sz="1800" dirty="0" smtClean="0">
                <a:solidFill>
                  <a:srgbClr val="0000FF"/>
                </a:solidFill>
                <a:latin typeface="Courier New"/>
              </a:rPr>
              <a:t>"</a:t>
            </a:r>
            <a:r>
              <a:rPr lang="en-GB" sz="1800" dirty="0" smtClean="0">
                <a:solidFill>
                  <a:srgbClr val="009900"/>
                </a:solidFill>
                <a:latin typeface="Courier New"/>
              </a:rPr>
              <a:t>)</a:t>
            </a:r>
            <a:r>
              <a:rPr lang="en-GB" sz="1800" dirty="0" smtClean="0">
                <a:solidFill>
                  <a:srgbClr val="339933"/>
                </a:solidFill>
                <a:latin typeface="Courier New"/>
              </a:rPr>
              <a:t>;</a:t>
            </a:r>
            <a:endParaRPr lang="en-GB" sz="1800" dirty="0" smtClean="0">
              <a:solidFill>
                <a:srgbClr val="000000"/>
              </a:solidFill>
              <a:latin typeface="Courier New"/>
            </a:endParaRPr>
          </a:p>
          <a:p>
            <a:pPr marL="0" indent="0" fontAlgn="t">
              <a:buNone/>
            </a:pPr>
            <a:r>
              <a:rPr lang="en-GB" sz="1800" dirty="0" err="1" smtClean="0">
                <a:solidFill>
                  <a:srgbClr val="000000"/>
                </a:solidFill>
                <a:latin typeface="Courier New"/>
              </a:rPr>
              <a:t>rule.</a:t>
            </a:r>
            <a:r>
              <a:rPr lang="en-GB" sz="1800" dirty="0" err="1" smtClean="0">
                <a:solidFill>
                  <a:srgbClr val="006633"/>
                </a:solidFill>
                <a:latin typeface="Courier New"/>
              </a:rPr>
              <a:t>setGroup</a:t>
            </a:r>
            <a:r>
              <a:rPr lang="en-GB" sz="1800" dirty="0" smtClean="0">
                <a:solidFill>
                  <a:srgbClr val="009900"/>
                </a:solidFill>
                <a:latin typeface="Courier New"/>
              </a:rPr>
              <a:t>(</a:t>
            </a:r>
            <a:r>
              <a:rPr lang="en-GB" sz="1800" dirty="0" err="1" smtClean="0">
                <a:solidFill>
                  <a:srgbClr val="000000"/>
                </a:solidFill>
                <a:latin typeface="Courier New"/>
              </a:rPr>
              <a:t>oneControllers</a:t>
            </a:r>
            <a:r>
              <a:rPr lang="en-GB" sz="1800" dirty="0">
                <a:solidFill>
                  <a:srgbClr val="009900"/>
                </a:solidFill>
                <a:latin typeface="Courier New"/>
              </a:rPr>
              <a:t>)</a:t>
            </a:r>
            <a:r>
              <a:rPr lang="en-GB" sz="1800" dirty="0">
                <a:solidFill>
                  <a:srgbClr val="339933"/>
                </a:solidFill>
                <a:latin typeface="Courier New"/>
              </a:rPr>
              <a:t>;</a:t>
            </a:r>
            <a:endParaRPr lang="en-GB" sz="1800" dirty="0">
              <a:solidFill>
                <a:srgbClr val="000000"/>
              </a:solidFill>
              <a:latin typeface="Courier New"/>
            </a:endParaRPr>
          </a:p>
          <a:p>
            <a:pPr marL="0" indent="0" fontAlgn="t">
              <a:buNone/>
            </a:pPr>
            <a:r>
              <a:rPr lang="en-GB" sz="1800" dirty="0" err="1" smtClean="0">
                <a:solidFill>
                  <a:srgbClr val="000000"/>
                </a:solidFill>
                <a:latin typeface="Courier New"/>
              </a:rPr>
              <a:t>rule.</a:t>
            </a:r>
            <a:r>
              <a:rPr lang="en-GB" sz="1800" dirty="0" err="1" smtClean="0">
                <a:solidFill>
                  <a:srgbClr val="006633"/>
                </a:solidFill>
                <a:latin typeface="Courier New"/>
              </a:rPr>
              <a:t>setWhat</a:t>
            </a:r>
            <a:r>
              <a:rPr lang="en-GB" sz="1800" dirty="0">
                <a:solidFill>
                  <a:srgbClr val="009900"/>
                </a:solidFill>
                <a:latin typeface="Courier New"/>
              </a:rPr>
              <a:t>(</a:t>
            </a:r>
            <a:r>
              <a:rPr lang="en-GB" sz="1800" dirty="0">
                <a:solidFill>
                  <a:srgbClr val="0000FF"/>
                </a:solidFill>
                <a:latin typeface="Courier New"/>
              </a:rPr>
              <a:t>"</a:t>
            </a:r>
            <a:r>
              <a:rPr lang="en-GB" sz="1800" dirty="0" err="1">
                <a:solidFill>
                  <a:srgbClr val="0000FF"/>
                </a:solidFill>
                <a:latin typeface="Courier New"/>
              </a:rPr>
              <a:t>InvestigationUser</a:t>
            </a:r>
            <a:r>
              <a:rPr lang="en-GB" sz="1800" dirty="0">
                <a:solidFill>
                  <a:srgbClr val="0000FF"/>
                </a:solidFill>
                <a:latin typeface="Courier New"/>
              </a:rPr>
              <a:t> &lt;-&gt; </a:t>
            </a:r>
            <a:endParaRPr lang="en-GB" sz="1800" dirty="0" smtClean="0">
              <a:solidFill>
                <a:srgbClr val="0000FF"/>
              </a:solidFill>
              <a:latin typeface="Courier New"/>
            </a:endParaRPr>
          </a:p>
          <a:p>
            <a:pPr marL="0" indent="0" fontAlgn="t">
              <a:buNone/>
            </a:pPr>
            <a:r>
              <a:rPr lang="en-GB" sz="1800" dirty="0" smtClean="0">
                <a:solidFill>
                  <a:srgbClr val="0000FF"/>
                </a:solidFill>
                <a:latin typeface="Courier New"/>
              </a:rPr>
              <a:t>Investigation </a:t>
            </a:r>
            <a:r>
              <a:rPr lang="en-GB" sz="1800" dirty="0">
                <a:solidFill>
                  <a:srgbClr val="0000FF"/>
                </a:solidFill>
                <a:latin typeface="Courier New"/>
              </a:rPr>
              <a:t>[name = '</a:t>
            </a:r>
            <a:r>
              <a:rPr lang="en-GB" sz="1800" dirty="0" err="1">
                <a:solidFill>
                  <a:srgbClr val="0000FF"/>
                </a:solidFill>
                <a:latin typeface="Courier New"/>
              </a:rPr>
              <a:t>InvestigationOne</a:t>
            </a:r>
            <a:r>
              <a:rPr lang="en-GB" sz="1800" dirty="0">
                <a:solidFill>
                  <a:srgbClr val="0000FF"/>
                </a:solidFill>
                <a:latin typeface="Courier New"/>
              </a:rPr>
              <a:t>']"</a:t>
            </a:r>
            <a:r>
              <a:rPr lang="en-GB" sz="1800" dirty="0">
                <a:solidFill>
                  <a:srgbClr val="009900"/>
                </a:solidFill>
                <a:latin typeface="Courier New"/>
              </a:rPr>
              <a:t>)</a:t>
            </a:r>
            <a:r>
              <a:rPr lang="en-GB" sz="1800" dirty="0">
                <a:solidFill>
                  <a:srgbClr val="339933"/>
                </a:solidFill>
                <a:latin typeface="Courier New"/>
              </a:rPr>
              <a:t>;</a:t>
            </a:r>
            <a:endParaRPr lang="en-GB" sz="1800" dirty="0">
              <a:solidFill>
                <a:srgbClr val="000000"/>
              </a:solidFill>
              <a:latin typeface="Courier New"/>
            </a:endParaRPr>
          </a:p>
          <a:p>
            <a:pPr marL="0" indent="0">
              <a:buNone/>
            </a:pPr>
            <a:endParaRPr lang="en-GB" dirty="0" smtClean="0"/>
          </a:p>
          <a:p>
            <a:pPr marL="0" indent="0">
              <a:buNone/>
            </a:pPr>
            <a:endParaRPr lang="en-GB" dirty="0"/>
          </a:p>
          <a:p>
            <a:pPr marL="0" indent="0">
              <a:buNone/>
            </a:pPr>
            <a:endParaRPr lang="en-GB" dirty="0" smtClean="0"/>
          </a:p>
          <a:p>
            <a:r>
              <a:rPr lang="en-GB" dirty="0" smtClean="0"/>
              <a:t>Scalable?</a:t>
            </a:r>
          </a:p>
          <a:p>
            <a:endParaRPr lang="en-GB" dirty="0" smtClean="0"/>
          </a:p>
          <a:p>
            <a:endParaRPr lang="en-GB" dirty="0"/>
          </a:p>
        </p:txBody>
      </p:sp>
    </p:spTree>
    <p:extLst>
      <p:ext uri="{BB962C8B-B14F-4D97-AF65-F5344CB8AC3E}">
        <p14:creationId xmlns:p14="http://schemas.microsoft.com/office/powerpoint/2010/main" val="23918333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Embargo</a:t>
            </a:r>
          </a:p>
        </p:txBody>
      </p:sp>
      <p:sp>
        <p:nvSpPr>
          <p:cNvPr id="5" name="Content Placeholder 2"/>
          <p:cNvSpPr txBox="1">
            <a:spLocks/>
          </p:cNvSpPr>
          <p:nvPr/>
        </p:nvSpPr>
        <p:spPr bwMode="auto">
          <a:xfrm>
            <a:off x="688032" y="1556792"/>
            <a:ext cx="7772400" cy="108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Char char="–"/>
              <a:defRPr sz="2200">
                <a:solidFill>
                  <a:schemeClr val="accent1">
                    <a:lumMod val="50000"/>
                  </a:schemeClr>
                </a:solidFill>
                <a:latin typeface="Arial" pitchFamily="34" charset="0"/>
                <a:ea typeface="+mn-ea"/>
                <a:cs typeface="Arial" pitchFamily="34" charset="0"/>
              </a:defRPr>
            </a:lvl2pPr>
            <a:lvl3pPr marL="1143000" indent="-228600" algn="l" rtl="0" eaLnBrk="0" fontAlgn="base" hangingPunct="0">
              <a:spcBef>
                <a:spcPct val="20000"/>
              </a:spcBef>
              <a:spcAft>
                <a:spcPct val="0"/>
              </a:spcAft>
              <a:buChar char="•"/>
              <a:defRPr sz="2000">
                <a:solidFill>
                  <a:schemeClr val="accent1">
                    <a:lumMod val="50000"/>
                  </a:schemeClr>
                </a:solidFill>
                <a:latin typeface="Arial" pitchFamily="34" charset="0"/>
                <a:ea typeface="+mn-ea"/>
                <a:cs typeface="Arial" pitchFamily="34" charset="0"/>
              </a:defRPr>
            </a:lvl3pPr>
            <a:lvl4pPr marL="1600200" indent="-228600" algn="l" rtl="0" eaLnBrk="0" fontAlgn="base" hangingPunct="0">
              <a:spcBef>
                <a:spcPct val="20000"/>
              </a:spcBef>
              <a:spcAft>
                <a:spcPct val="0"/>
              </a:spcAft>
              <a:buNone/>
              <a:defRPr sz="20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Char char="»"/>
              <a:defRPr sz="2000">
                <a:solidFill>
                  <a:schemeClr val="tx1"/>
                </a:solidFill>
                <a:latin typeface="Calibri" pitchFamily="34" charset="0"/>
                <a:ea typeface="+mn-ea"/>
                <a:cs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fontAlgn="t">
              <a:buFontTx/>
              <a:buNone/>
            </a:pPr>
            <a:r>
              <a:rPr lang="en-GB" sz="1800" dirty="0" err="1" smtClean="0">
                <a:solidFill>
                  <a:srgbClr val="000000"/>
                </a:solidFill>
                <a:latin typeface="Courier New"/>
              </a:rPr>
              <a:t>rule.</a:t>
            </a:r>
            <a:r>
              <a:rPr lang="en-GB" sz="1800" dirty="0" err="1" smtClean="0">
                <a:solidFill>
                  <a:srgbClr val="006633"/>
                </a:solidFill>
                <a:latin typeface="Courier New"/>
              </a:rPr>
              <a:t>setCrudFlags</a:t>
            </a:r>
            <a:r>
              <a:rPr lang="en-GB" sz="1800" dirty="0" smtClean="0">
                <a:solidFill>
                  <a:srgbClr val="009900"/>
                </a:solidFill>
                <a:latin typeface="Courier New"/>
              </a:rPr>
              <a:t>(</a:t>
            </a:r>
            <a:r>
              <a:rPr lang="en-GB" sz="1800" dirty="0" smtClean="0">
                <a:solidFill>
                  <a:srgbClr val="0000FF"/>
                </a:solidFill>
                <a:latin typeface="Courier New"/>
              </a:rPr>
              <a:t>"R"</a:t>
            </a:r>
            <a:r>
              <a:rPr lang="en-GB" sz="1800" dirty="0" smtClean="0">
                <a:solidFill>
                  <a:srgbClr val="009900"/>
                </a:solidFill>
                <a:latin typeface="Courier New"/>
              </a:rPr>
              <a:t>)</a:t>
            </a:r>
            <a:r>
              <a:rPr lang="en-GB" sz="1800" dirty="0" smtClean="0">
                <a:solidFill>
                  <a:srgbClr val="339933"/>
                </a:solidFill>
                <a:latin typeface="Courier New"/>
              </a:rPr>
              <a:t>;</a:t>
            </a:r>
            <a:endParaRPr lang="en-GB" sz="1800" dirty="0" smtClean="0">
              <a:solidFill>
                <a:srgbClr val="000000"/>
              </a:solidFill>
              <a:latin typeface="Courier New"/>
            </a:endParaRPr>
          </a:p>
          <a:p>
            <a:pPr marL="0" indent="0" fontAlgn="t">
              <a:buFontTx/>
              <a:buNone/>
            </a:pPr>
            <a:r>
              <a:rPr lang="en-GB" sz="1800" dirty="0" err="1" smtClean="0">
                <a:solidFill>
                  <a:srgbClr val="000000"/>
                </a:solidFill>
                <a:latin typeface="Courier New"/>
              </a:rPr>
              <a:t>rule.</a:t>
            </a:r>
            <a:r>
              <a:rPr lang="en-GB" sz="1800" dirty="0" err="1" smtClean="0">
                <a:solidFill>
                  <a:srgbClr val="006633"/>
                </a:solidFill>
                <a:latin typeface="Courier New"/>
              </a:rPr>
              <a:t>setWhat</a:t>
            </a:r>
            <a:r>
              <a:rPr lang="en-GB" sz="1800" dirty="0" smtClean="0">
                <a:solidFill>
                  <a:srgbClr val="009900"/>
                </a:solidFill>
                <a:latin typeface="Courier New"/>
              </a:rPr>
              <a:t>(</a:t>
            </a:r>
            <a:r>
              <a:rPr lang="en-GB" sz="1800" dirty="0" smtClean="0">
                <a:solidFill>
                  <a:srgbClr val="0000FF"/>
                </a:solidFill>
                <a:latin typeface="Courier New"/>
              </a:rPr>
              <a:t>"Investigation [</a:t>
            </a:r>
            <a:r>
              <a:rPr lang="en-GB" sz="1800" dirty="0" err="1" smtClean="0">
                <a:solidFill>
                  <a:srgbClr val="0000FF"/>
                </a:solidFill>
                <a:latin typeface="Courier New"/>
              </a:rPr>
              <a:t>InvestigationType</a:t>
            </a:r>
            <a:r>
              <a:rPr lang="en-GB" sz="1800" dirty="0" smtClean="0">
                <a:solidFill>
                  <a:srgbClr val="0000FF"/>
                </a:solidFill>
                <a:latin typeface="Courier New"/>
              </a:rPr>
              <a:t> IN (‘calibration’, ‘commissioning’</a:t>
            </a:r>
            <a:r>
              <a:rPr lang="en-GB" sz="1800" dirty="0" smtClean="0">
                <a:solidFill>
                  <a:srgbClr val="009900"/>
                </a:solidFill>
                <a:latin typeface="Courier New"/>
              </a:rPr>
              <a:t>)</a:t>
            </a:r>
            <a:r>
              <a:rPr lang="en-GB" sz="1800" dirty="0" smtClean="0">
                <a:solidFill>
                  <a:srgbClr val="339933"/>
                </a:solidFill>
                <a:latin typeface="Courier New"/>
              </a:rPr>
              <a:t>;</a:t>
            </a:r>
            <a:endParaRPr lang="en-GB" dirty="0"/>
          </a:p>
        </p:txBody>
      </p:sp>
      <p:sp>
        <p:nvSpPr>
          <p:cNvPr id="6" name="Content Placeholder 2"/>
          <p:cNvSpPr txBox="1">
            <a:spLocks/>
          </p:cNvSpPr>
          <p:nvPr/>
        </p:nvSpPr>
        <p:spPr bwMode="auto">
          <a:xfrm>
            <a:off x="688032" y="2996952"/>
            <a:ext cx="7772400" cy="144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Char char="–"/>
              <a:defRPr sz="2200">
                <a:solidFill>
                  <a:schemeClr val="accent1">
                    <a:lumMod val="50000"/>
                  </a:schemeClr>
                </a:solidFill>
                <a:latin typeface="Arial" pitchFamily="34" charset="0"/>
                <a:ea typeface="+mn-ea"/>
                <a:cs typeface="Arial" pitchFamily="34" charset="0"/>
              </a:defRPr>
            </a:lvl2pPr>
            <a:lvl3pPr marL="1143000" indent="-228600" algn="l" rtl="0" eaLnBrk="0" fontAlgn="base" hangingPunct="0">
              <a:spcBef>
                <a:spcPct val="20000"/>
              </a:spcBef>
              <a:spcAft>
                <a:spcPct val="0"/>
              </a:spcAft>
              <a:buChar char="•"/>
              <a:defRPr sz="2000">
                <a:solidFill>
                  <a:schemeClr val="accent1">
                    <a:lumMod val="50000"/>
                  </a:schemeClr>
                </a:solidFill>
                <a:latin typeface="Arial" pitchFamily="34" charset="0"/>
                <a:ea typeface="+mn-ea"/>
                <a:cs typeface="Arial" pitchFamily="34" charset="0"/>
              </a:defRPr>
            </a:lvl3pPr>
            <a:lvl4pPr marL="1600200" indent="-228600" algn="l" rtl="0" eaLnBrk="0" fontAlgn="base" hangingPunct="0">
              <a:spcBef>
                <a:spcPct val="20000"/>
              </a:spcBef>
              <a:spcAft>
                <a:spcPct val="0"/>
              </a:spcAft>
              <a:buNone/>
              <a:defRPr sz="20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Char char="»"/>
              <a:defRPr sz="2000">
                <a:solidFill>
                  <a:schemeClr val="tx1"/>
                </a:solidFill>
                <a:latin typeface="Calibri" pitchFamily="34" charset="0"/>
                <a:ea typeface="+mn-ea"/>
                <a:cs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fontAlgn="t">
              <a:buFontTx/>
              <a:buNone/>
            </a:pPr>
            <a:r>
              <a:rPr lang="en-GB" sz="1800" dirty="0" err="1" smtClean="0">
                <a:solidFill>
                  <a:srgbClr val="000000"/>
                </a:solidFill>
                <a:latin typeface="Courier New"/>
              </a:rPr>
              <a:t>rule.</a:t>
            </a:r>
            <a:r>
              <a:rPr lang="en-GB" sz="1800" dirty="0" err="1" smtClean="0">
                <a:solidFill>
                  <a:srgbClr val="006633"/>
                </a:solidFill>
                <a:latin typeface="Courier New"/>
              </a:rPr>
              <a:t>setCrudFlags</a:t>
            </a:r>
            <a:r>
              <a:rPr lang="en-GB" sz="1800" dirty="0" smtClean="0">
                <a:solidFill>
                  <a:srgbClr val="009900"/>
                </a:solidFill>
                <a:latin typeface="Courier New"/>
              </a:rPr>
              <a:t>(</a:t>
            </a:r>
            <a:r>
              <a:rPr lang="en-GB" sz="1800" dirty="0" smtClean="0">
                <a:solidFill>
                  <a:srgbClr val="0000FF"/>
                </a:solidFill>
                <a:latin typeface="Courier New"/>
              </a:rPr>
              <a:t>"R"</a:t>
            </a:r>
            <a:r>
              <a:rPr lang="en-GB" sz="1800" dirty="0" smtClean="0">
                <a:solidFill>
                  <a:srgbClr val="009900"/>
                </a:solidFill>
                <a:latin typeface="Courier New"/>
              </a:rPr>
              <a:t>)</a:t>
            </a:r>
            <a:r>
              <a:rPr lang="en-GB" sz="1800" dirty="0" smtClean="0">
                <a:solidFill>
                  <a:srgbClr val="339933"/>
                </a:solidFill>
                <a:latin typeface="Courier New"/>
              </a:rPr>
              <a:t>;</a:t>
            </a:r>
            <a:endParaRPr lang="en-GB" sz="1800" dirty="0" smtClean="0">
              <a:solidFill>
                <a:srgbClr val="000000"/>
              </a:solidFill>
              <a:latin typeface="Courier New"/>
            </a:endParaRPr>
          </a:p>
          <a:p>
            <a:pPr marL="0" indent="0" fontAlgn="t">
              <a:buFontTx/>
              <a:buNone/>
            </a:pPr>
            <a:r>
              <a:rPr lang="en-GB" sz="1800" dirty="0" err="1" smtClean="0">
                <a:solidFill>
                  <a:srgbClr val="000000"/>
                </a:solidFill>
                <a:latin typeface="Courier New"/>
              </a:rPr>
              <a:t>rule.</a:t>
            </a:r>
            <a:r>
              <a:rPr lang="en-GB" sz="1800" dirty="0" err="1" smtClean="0">
                <a:solidFill>
                  <a:srgbClr val="006633"/>
                </a:solidFill>
                <a:latin typeface="Courier New"/>
              </a:rPr>
              <a:t>setWhat</a:t>
            </a:r>
            <a:r>
              <a:rPr lang="en-GB" sz="1800" dirty="0" smtClean="0">
                <a:solidFill>
                  <a:srgbClr val="009900"/>
                </a:solidFill>
                <a:latin typeface="Courier New"/>
              </a:rPr>
              <a:t>(</a:t>
            </a:r>
            <a:r>
              <a:rPr lang="en-GB" sz="1800" dirty="0" smtClean="0">
                <a:solidFill>
                  <a:srgbClr val="0000FF"/>
                </a:solidFill>
                <a:latin typeface="Courier New"/>
              </a:rPr>
              <a:t>“Dataset &lt;-&gt; </a:t>
            </a:r>
          </a:p>
          <a:p>
            <a:pPr marL="0" indent="0" fontAlgn="t">
              <a:buFontTx/>
              <a:buNone/>
            </a:pPr>
            <a:r>
              <a:rPr lang="en-GB" sz="1800" dirty="0" smtClean="0">
                <a:solidFill>
                  <a:srgbClr val="0000FF"/>
                </a:solidFill>
                <a:latin typeface="Courier New"/>
              </a:rPr>
              <a:t>Investigation [</a:t>
            </a:r>
            <a:r>
              <a:rPr lang="en-GB" sz="1800" dirty="0" err="1" smtClean="0">
                <a:solidFill>
                  <a:srgbClr val="0000FF"/>
                </a:solidFill>
                <a:latin typeface="Courier New"/>
              </a:rPr>
              <a:t>InvestigationType</a:t>
            </a:r>
            <a:r>
              <a:rPr lang="en-GB" sz="1800" dirty="0" smtClean="0">
                <a:solidFill>
                  <a:srgbClr val="0000FF"/>
                </a:solidFill>
                <a:latin typeface="Courier New"/>
              </a:rPr>
              <a:t> IN (‘calibration’, ‘commissioning’</a:t>
            </a:r>
            <a:r>
              <a:rPr lang="en-GB" sz="1800" dirty="0" smtClean="0">
                <a:solidFill>
                  <a:srgbClr val="009900"/>
                </a:solidFill>
                <a:latin typeface="Courier New"/>
              </a:rPr>
              <a:t>)</a:t>
            </a:r>
            <a:r>
              <a:rPr lang="en-GB" sz="1800" dirty="0" smtClean="0">
                <a:solidFill>
                  <a:srgbClr val="339933"/>
                </a:solidFill>
                <a:latin typeface="Courier New"/>
              </a:rPr>
              <a:t>;</a:t>
            </a:r>
            <a:endParaRPr lang="en-GB" dirty="0"/>
          </a:p>
        </p:txBody>
      </p:sp>
      <p:sp>
        <p:nvSpPr>
          <p:cNvPr id="9" name="Content Placeholder 2"/>
          <p:cNvSpPr txBox="1">
            <a:spLocks/>
          </p:cNvSpPr>
          <p:nvPr/>
        </p:nvSpPr>
        <p:spPr bwMode="auto">
          <a:xfrm>
            <a:off x="755576" y="4509120"/>
            <a:ext cx="7772400" cy="144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Char char="–"/>
              <a:defRPr sz="2200">
                <a:solidFill>
                  <a:schemeClr val="accent1">
                    <a:lumMod val="50000"/>
                  </a:schemeClr>
                </a:solidFill>
                <a:latin typeface="Arial" pitchFamily="34" charset="0"/>
                <a:ea typeface="+mn-ea"/>
                <a:cs typeface="Arial" pitchFamily="34" charset="0"/>
              </a:defRPr>
            </a:lvl2pPr>
            <a:lvl3pPr marL="1143000" indent="-228600" algn="l" rtl="0" eaLnBrk="0" fontAlgn="base" hangingPunct="0">
              <a:spcBef>
                <a:spcPct val="20000"/>
              </a:spcBef>
              <a:spcAft>
                <a:spcPct val="0"/>
              </a:spcAft>
              <a:buChar char="•"/>
              <a:defRPr sz="2000">
                <a:solidFill>
                  <a:schemeClr val="accent1">
                    <a:lumMod val="50000"/>
                  </a:schemeClr>
                </a:solidFill>
                <a:latin typeface="Arial" pitchFamily="34" charset="0"/>
                <a:ea typeface="+mn-ea"/>
                <a:cs typeface="Arial" pitchFamily="34" charset="0"/>
              </a:defRPr>
            </a:lvl3pPr>
            <a:lvl4pPr marL="1600200" indent="-228600" algn="l" rtl="0" eaLnBrk="0" fontAlgn="base" hangingPunct="0">
              <a:spcBef>
                <a:spcPct val="20000"/>
              </a:spcBef>
              <a:spcAft>
                <a:spcPct val="0"/>
              </a:spcAft>
              <a:buNone/>
              <a:defRPr sz="20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Char char="»"/>
              <a:defRPr sz="2000">
                <a:solidFill>
                  <a:schemeClr val="tx1"/>
                </a:solidFill>
                <a:latin typeface="Calibri" pitchFamily="34" charset="0"/>
                <a:ea typeface="+mn-ea"/>
                <a:cs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fontAlgn="t">
              <a:buFontTx/>
              <a:buNone/>
            </a:pPr>
            <a:r>
              <a:rPr lang="en-GB" sz="1800" dirty="0" err="1" smtClean="0">
                <a:solidFill>
                  <a:srgbClr val="000000"/>
                </a:solidFill>
                <a:latin typeface="Courier New"/>
              </a:rPr>
              <a:t>rule.</a:t>
            </a:r>
            <a:r>
              <a:rPr lang="en-GB" sz="1800" dirty="0" err="1" smtClean="0">
                <a:solidFill>
                  <a:srgbClr val="006633"/>
                </a:solidFill>
                <a:latin typeface="Courier New"/>
              </a:rPr>
              <a:t>setCrudFlags</a:t>
            </a:r>
            <a:r>
              <a:rPr lang="en-GB" sz="1800" dirty="0" smtClean="0">
                <a:solidFill>
                  <a:srgbClr val="009900"/>
                </a:solidFill>
                <a:latin typeface="Courier New"/>
              </a:rPr>
              <a:t>(</a:t>
            </a:r>
            <a:r>
              <a:rPr lang="en-GB" sz="1800" dirty="0" smtClean="0">
                <a:solidFill>
                  <a:srgbClr val="0000FF"/>
                </a:solidFill>
                <a:latin typeface="Courier New"/>
              </a:rPr>
              <a:t>"R"</a:t>
            </a:r>
            <a:r>
              <a:rPr lang="en-GB" sz="1800" dirty="0" smtClean="0">
                <a:solidFill>
                  <a:srgbClr val="009900"/>
                </a:solidFill>
                <a:latin typeface="Courier New"/>
              </a:rPr>
              <a:t>)</a:t>
            </a:r>
            <a:r>
              <a:rPr lang="en-GB" sz="1800" dirty="0" smtClean="0">
                <a:solidFill>
                  <a:srgbClr val="339933"/>
                </a:solidFill>
                <a:latin typeface="Courier New"/>
              </a:rPr>
              <a:t>;</a:t>
            </a:r>
            <a:endParaRPr lang="en-GB" sz="1800" dirty="0" smtClean="0">
              <a:solidFill>
                <a:srgbClr val="000000"/>
              </a:solidFill>
              <a:latin typeface="Courier New"/>
            </a:endParaRPr>
          </a:p>
          <a:p>
            <a:pPr marL="0" indent="0" fontAlgn="t">
              <a:buFontTx/>
              <a:buNone/>
            </a:pPr>
            <a:r>
              <a:rPr lang="en-GB" sz="1800" dirty="0" err="1" smtClean="0">
                <a:solidFill>
                  <a:srgbClr val="000000"/>
                </a:solidFill>
                <a:latin typeface="Courier New"/>
              </a:rPr>
              <a:t>rule.</a:t>
            </a:r>
            <a:r>
              <a:rPr lang="en-GB" sz="1800" dirty="0" err="1" smtClean="0">
                <a:solidFill>
                  <a:srgbClr val="006633"/>
                </a:solidFill>
                <a:latin typeface="Courier New"/>
              </a:rPr>
              <a:t>setWhat</a:t>
            </a:r>
            <a:r>
              <a:rPr lang="en-GB" sz="1800" dirty="0" smtClean="0">
                <a:solidFill>
                  <a:srgbClr val="009900"/>
                </a:solidFill>
                <a:latin typeface="Courier New"/>
              </a:rPr>
              <a:t>(</a:t>
            </a:r>
            <a:r>
              <a:rPr lang="en-GB" sz="1800" dirty="0" smtClean="0">
                <a:solidFill>
                  <a:srgbClr val="0000FF"/>
                </a:solidFill>
                <a:latin typeface="Courier New"/>
              </a:rPr>
              <a:t>“</a:t>
            </a:r>
            <a:r>
              <a:rPr lang="en-GB" sz="1800" dirty="0" err="1" smtClean="0">
                <a:solidFill>
                  <a:srgbClr val="0000FF"/>
                </a:solidFill>
                <a:latin typeface="Courier New"/>
              </a:rPr>
              <a:t>DataFile</a:t>
            </a:r>
            <a:r>
              <a:rPr lang="en-GB" sz="1800" dirty="0" smtClean="0">
                <a:solidFill>
                  <a:srgbClr val="0000FF"/>
                </a:solidFill>
                <a:latin typeface="Courier New"/>
              </a:rPr>
              <a:t> &lt;-&gt; Dataset &lt;-&gt; </a:t>
            </a:r>
          </a:p>
          <a:p>
            <a:pPr marL="0" indent="0" fontAlgn="t">
              <a:buFontTx/>
              <a:buNone/>
            </a:pPr>
            <a:r>
              <a:rPr lang="en-GB" sz="1800" dirty="0" smtClean="0">
                <a:solidFill>
                  <a:srgbClr val="0000FF"/>
                </a:solidFill>
                <a:latin typeface="Courier New"/>
              </a:rPr>
              <a:t>Investigation [</a:t>
            </a:r>
            <a:r>
              <a:rPr lang="en-GB" sz="1800" dirty="0" err="1" smtClean="0">
                <a:solidFill>
                  <a:srgbClr val="0000FF"/>
                </a:solidFill>
                <a:latin typeface="Courier New"/>
              </a:rPr>
              <a:t>InvestigationType</a:t>
            </a:r>
            <a:r>
              <a:rPr lang="en-GB" sz="1800" dirty="0" smtClean="0">
                <a:solidFill>
                  <a:srgbClr val="0000FF"/>
                </a:solidFill>
                <a:latin typeface="Courier New"/>
              </a:rPr>
              <a:t> IN (‘calibration’, ‘commissioning’</a:t>
            </a:r>
            <a:r>
              <a:rPr lang="en-GB" sz="1800" dirty="0" smtClean="0">
                <a:solidFill>
                  <a:srgbClr val="009900"/>
                </a:solidFill>
                <a:latin typeface="Courier New"/>
              </a:rPr>
              <a:t>)</a:t>
            </a:r>
            <a:r>
              <a:rPr lang="en-GB" sz="1800" dirty="0" smtClean="0">
                <a:solidFill>
                  <a:srgbClr val="339933"/>
                </a:solidFill>
                <a:latin typeface="Courier New"/>
              </a:rPr>
              <a:t>;</a:t>
            </a:r>
          </a:p>
          <a:p>
            <a:pPr marL="0" indent="0" fontAlgn="t">
              <a:buFontTx/>
              <a:buNone/>
            </a:pPr>
            <a:endParaRPr lang="en-GB" sz="1800" dirty="0">
              <a:solidFill>
                <a:srgbClr val="339933"/>
              </a:solidFill>
              <a:latin typeface="Courier New"/>
            </a:endParaRPr>
          </a:p>
          <a:p>
            <a:pPr marL="0" indent="0" fontAlgn="t">
              <a:buFontTx/>
              <a:buNone/>
            </a:pPr>
            <a:r>
              <a:rPr lang="en-GB" dirty="0" smtClean="0"/>
              <a:t>+ parameters x3 + samples</a:t>
            </a:r>
            <a:endParaRPr lang="en-GB" dirty="0"/>
          </a:p>
        </p:txBody>
      </p:sp>
    </p:spTree>
    <p:extLst>
      <p:ext uri="{BB962C8B-B14F-4D97-AF65-F5344CB8AC3E}">
        <p14:creationId xmlns:p14="http://schemas.microsoft.com/office/powerpoint/2010/main" val="2747235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Embargo</a:t>
            </a:r>
          </a:p>
        </p:txBody>
      </p:sp>
      <p:sp>
        <p:nvSpPr>
          <p:cNvPr id="3" name="Content Placeholder 2"/>
          <p:cNvSpPr>
            <a:spLocks noGrp="1"/>
          </p:cNvSpPr>
          <p:nvPr>
            <p:ph idx="1"/>
          </p:nvPr>
        </p:nvSpPr>
        <p:spPr>
          <a:xfrm>
            <a:off x="683568" y="1556792"/>
            <a:ext cx="7772400" cy="1008112"/>
          </a:xfrm>
        </p:spPr>
        <p:txBody>
          <a:bodyPr/>
          <a:lstStyle/>
          <a:p>
            <a:pPr marL="0" indent="0" fontAlgn="t">
              <a:buNone/>
            </a:pPr>
            <a:r>
              <a:rPr lang="en-GB" sz="1800" dirty="0" err="1" smtClean="0">
                <a:solidFill>
                  <a:srgbClr val="000000"/>
                </a:solidFill>
                <a:latin typeface="Courier New"/>
              </a:rPr>
              <a:t>rule.</a:t>
            </a:r>
            <a:r>
              <a:rPr lang="en-GB" sz="1800" dirty="0" err="1" smtClean="0">
                <a:solidFill>
                  <a:srgbClr val="006633"/>
                </a:solidFill>
                <a:latin typeface="Courier New"/>
              </a:rPr>
              <a:t>setCrudFlags</a:t>
            </a:r>
            <a:r>
              <a:rPr lang="en-GB" sz="1800" dirty="0" smtClean="0">
                <a:solidFill>
                  <a:srgbClr val="009900"/>
                </a:solidFill>
                <a:latin typeface="Courier New"/>
              </a:rPr>
              <a:t>(</a:t>
            </a:r>
            <a:r>
              <a:rPr lang="en-GB" sz="1800" dirty="0" smtClean="0">
                <a:solidFill>
                  <a:srgbClr val="0000FF"/>
                </a:solidFill>
                <a:latin typeface="Courier New"/>
              </a:rPr>
              <a:t>"R"</a:t>
            </a:r>
            <a:r>
              <a:rPr lang="en-GB" sz="1800" dirty="0" smtClean="0">
                <a:solidFill>
                  <a:srgbClr val="009900"/>
                </a:solidFill>
                <a:latin typeface="Courier New"/>
              </a:rPr>
              <a:t>)</a:t>
            </a:r>
            <a:r>
              <a:rPr lang="en-GB" sz="1800" dirty="0" smtClean="0">
                <a:solidFill>
                  <a:srgbClr val="339933"/>
                </a:solidFill>
                <a:latin typeface="Courier New"/>
              </a:rPr>
              <a:t>;</a:t>
            </a:r>
            <a:endParaRPr lang="en-GB" sz="1800" dirty="0" smtClean="0">
              <a:solidFill>
                <a:srgbClr val="000000"/>
              </a:solidFill>
              <a:latin typeface="Courier New"/>
            </a:endParaRPr>
          </a:p>
          <a:p>
            <a:pPr marL="0" indent="0" fontAlgn="t">
              <a:buNone/>
            </a:pPr>
            <a:r>
              <a:rPr lang="en-GB" sz="1800" dirty="0" err="1" smtClean="0">
                <a:solidFill>
                  <a:srgbClr val="000000"/>
                </a:solidFill>
                <a:latin typeface="Courier New"/>
              </a:rPr>
              <a:t>rule.</a:t>
            </a:r>
            <a:r>
              <a:rPr lang="en-GB" sz="1800" dirty="0" err="1" smtClean="0">
                <a:solidFill>
                  <a:srgbClr val="006633"/>
                </a:solidFill>
                <a:latin typeface="Courier New"/>
              </a:rPr>
              <a:t>setWhat</a:t>
            </a:r>
            <a:r>
              <a:rPr lang="en-GB" sz="1800" dirty="0">
                <a:solidFill>
                  <a:srgbClr val="009900"/>
                </a:solidFill>
                <a:latin typeface="Courier New"/>
              </a:rPr>
              <a:t>(</a:t>
            </a:r>
            <a:r>
              <a:rPr lang="en-GB" sz="1800" dirty="0">
                <a:solidFill>
                  <a:srgbClr val="0000FF"/>
                </a:solidFill>
                <a:latin typeface="Courier New"/>
              </a:rPr>
              <a:t>"</a:t>
            </a:r>
            <a:r>
              <a:rPr lang="en-GB" sz="1800" dirty="0" smtClean="0">
                <a:solidFill>
                  <a:srgbClr val="0000FF"/>
                </a:solidFill>
                <a:latin typeface="Courier New"/>
              </a:rPr>
              <a:t>Investigation [</a:t>
            </a:r>
            <a:r>
              <a:rPr lang="en-GB" sz="1800" dirty="0" err="1" smtClean="0">
                <a:solidFill>
                  <a:srgbClr val="0000FF"/>
                </a:solidFill>
                <a:latin typeface="Courier New"/>
              </a:rPr>
              <a:t>enddate</a:t>
            </a:r>
            <a:r>
              <a:rPr lang="en-GB" sz="1800" dirty="0" smtClean="0">
                <a:solidFill>
                  <a:srgbClr val="0000FF"/>
                </a:solidFill>
                <a:latin typeface="Courier New"/>
              </a:rPr>
              <a:t> + </a:t>
            </a:r>
            <a:r>
              <a:rPr lang="en-GB" sz="1800" dirty="0" err="1">
                <a:solidFill>
                  <a:srgbClr val="0000FF"/>
                </a:solidFill>
                <a:latin typeface="Courier New"/>
              </a:rPr>
              <a:t>Facility.daysuntilrelease</a:t>
            </a:r>
            <a:r>
              <a:rPr lang="en-GB" sz="1800" dirty="0">
                <a:solidFill>
                  <a:srgbClr val="0000FF"/>
                </a:solidFill>
                <a:latin typeface="Courier New"/>
              </a:rPr>
              <a:t>]</a:t>
            </a:r>
            <a:r>
              <a:rPr lang="en-GB" sz="1800" dirty="0" smtClean="0">
                <a:solidFill>
                  <a:srgbClr val="0000FF"/>
                </a:solidFill>
                <a:latin typeface="Courier New"/>
              </a:rPr>
              <a:t> </a:t>
            </a:r>
            <a:r>
              <a:rPr lang="en-GB" sz="1800" dirty="0">
                <a:solidFill>
                  <a:srgbClr val="0000FF"/>
                </a:solidFill>
                <a:latin typeface="Courier New"/>
              </a:rPr>
              <a:t>&lt;</a:t>
            </a:r>
            <a:r>
              <a:rPr lang="en-GB" sz="1800" dirty="0" smtClean="0">
                <a:solidFill>
                  <a:srgbClr val="0000FF"/>
                </a:solidFill>
                <a:latin typeface="Courier New"/>
              </a:rPr>
              <a:t> Now "</a:t>
            </a:r>
            <a:r>
              <a:rPr lang="en-GB" sz="1800" dirty="0" smtClean="0">
                <a:solidFill>
                  <a:srgbClr val="009900"/>
                </a:solidFill>
                <a:latin typeface="Courier New"/>
              </a:rPr>
              <a:t>)</a:t>
            </a:r>
            <a:r>
              <a:rPr lang="en-GB" sz="1800" dirty="0" smtClean="0">
                <a:solidFill>
                  <a:srgbClr val="339933"/>
                </a:solidFill>
                <a:latin typeface="Courier New"/>
              </a:rPr>
              <a:t>;</a:t>
            </a:r>
            <a:endParaRPr lang="en-GB" dirty="0"/>
          </a:p>
        </p:txBody>
      </p:sp>
      <p:sp>
        <p:nvSpPr>
          <p:cNvPr id="4" name="Content Placeholder 2"/>
          <p:cNvSpPr txBox="1">
            <a:spLocks/>
          </p:cNvSpPr>
          <p:nvPr/>
        </p:nvSpPr>
        <p:spPr bwMode="auto">
          <a:xfrm>
            <a:off x="683568" y="2492896"/>
            <a:ext cx="7772400" cy="79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Char char="–"/>
              <a:defRPr sz="2200">
                <a:solidFill>
                  <a:schemeClr val="accent1">
                    <a:lumMod val="50000"/>
                  </a:schemeClr>
                </a:solidFill>
                <a:latin typeface="Arial" pitchFamily="34" charset="0"/>
                <a:ea typeface="+mn-ea"/>
                <a:cs typeface="Arial" pitchFamily="34" charset="0"/>
              </a:defRPr>
            </a:lvl2pPr>
            <a:lvl3pPr marL="1143000" indent="-228600" algn="l" rtl="0" eaLnBrk="0" fontAlgn="base" hangingPunct="0">
              <a:spcBef>
                <a:spcPct val="20000"/>
              </a:spcBef>
              <a:spcAft>
                <a:spcPct val="0"/>
              </a:spcAft>
              <a:buChar char="•"/>
              <a:defRPr sz="2000">
                <a:solidFill>
                  <a:schemeClr val="accent1">
                    <a:lumMod val="50000"/>
                  </a:schemeClr>
                </a:solidFill>
                <a:latin typeface="Arial" pitchFamily="34" charset="0"/>
                <a:ea typeface="+mn-ea"/>
                <a:cs typeface="Arial" pitchFamily="34" charset="0"/>
              </a:defRPr>
            </a:lvl3pPr>
            <a:lvl4pPr marL="1600200" indent="-228600" algn="l" rtl="0" eaLnBrk="0" fontAlgn="base" hangingPunct="0">
              <a:spcBef>
                <a:spcPct val="20000"/>
              </a:spcBef>
              <a:spcAft>
                <a:spcPct val="0"/>
              </a:spcAft>
              <a:buNone/>
              <a:defRPr sz="20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Char char="»"/>
              <a:defRPr sz="2000">
                <a:solidFill>
                  <a:schemeClr val="tx1"/>
                </a:solidFill>
                <a:latin typeface="Calibri" pitchFamily="34" charset="0"/>
                <a:ea typeface="+mn-ea"/>
                <a:cs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fontAlgn="t">
              <a:buFontTx/>
              <a:buNone/>
            </a:pPr>
            <a:r>
              <a:rPr lang="en-GB" sz="1800" dirty="0" smtClean="0">
                <a:solidFill>
                  <a:srgbClr val="0000FF"/>
                </a:solidFill>
                <a:latin typeface="Courier New"/>
              </a:rPr>
              <a:t>AND </a:t>
            </a:r>
            <a:r>
              <a:rPr lang="en-GB" sz="1800" dirty="0" err="1" smtClean="0">
                <a:solidFill>
                  <a:srgbClr val="0000FF"/>
                </a:solidFill>
                <a:latin typeface="Courier New"/>
              </a:rPr>
              <a:t>InvestigationType</a:t>
            </a:r>
            <a:r>
              <a:rPr lang="en-GB" sz="1800" dirty="0">
                <a:solidFill>
                  <a:srgbClr val="0000FF"/>
                </a:solidFill>
                <a:latin typeface="Courier New"/>
              </a:rPr>
              <a:t> </a:t>
            </a:r>
            <a:r>
              <a:rPr lang="en-GB" sz="1800" dirty="0" smtClean="0">
                <a:solidFill>
                  <a:srgbClr val="0000FF"/>
                </a:solidFill>
                <a:latin typeface="Courier New"/>
              </a:rPr>
              <a:t>&lt;&gt; ‘commercial’"</a:t>
            </a:r>
            <a:r>
              <a:rPr lang="en-GB" sz="1800" dirty="0" smtClean="0">
                <a:solidFill>
                  <a:srgbClr val="009900"/>
                </a:solidFill>
                <a:latin typeface="Courier New"/>
              </a:rPr>
              <a:t>)</a:t>
            </a:r>
            <a:r>
              <a:rPr lang="en-GB" sz="1800" dirty="0" smtClean="0">
                <a:solidFill>
                  <a:srgbClr val="339933"/>
                </a:solidFill>
                <a:latin typeface="Courier New"/>
              </a:rPr>
              <a:t>;</a:t>
            </a:r>
            <a:endParaRPr lang="en-GB" dirty="0"/>
          </a:p>
        </p:txBody>
      </p:sp>
      <p:sp>
        <p:nvSpPr>
          <p:cNvPr id="10" name="Rectangle 9"/>
          <p:cNvSpPr/>
          <p:nvPr/>
        </p:nvSpPr>
        <p:spPr>
          <a:xfrm>
            <a:off x="395536" y="3845947"/>
            <a:ext cx="8060432" cy="2031325"/>
          </a:xfrm>
          <a:prstGeom prst="rect">
            <a:avLst/>
          </a:prstGeom>
        </p:spPr>
        <p:txBody>
          <a:bodyPr wrap="square">
            <a:spAutoFit/>
          </a:bodyPr>
          <a:lstStyle/>
          <a:p>
            <a:pPr marL="0" indent="0">
              <a:buNone/>
            </a:pPr>
            <a:r>
              <a:rPr lang="en-GB" sz="1800" dirty="0"/>
              <a:t>3.3.3 Access to raw data and the associated metadata obtained from an experiment is restricted to the experimental team for a period of three years after the end of the experiment. Thereafter, it will become publicly accessible. </a:t>
            </a:r>
            <a:r>
              <a:rPr lang="en-GB" dirty="0"/>
              <a:t>Any PI that wishes their data to remain ‘restricted access’ for a longer period will be required to make a special case to the Director of ISIS.</a:t>
            </a:r>
          </a:p>
        </p:txBody>
      </p:sp>
    </p:spTree>
    <p:extLst>
      <p:ext uri="{BB962C8B-B14F-4D97-AF65-F5344CB8AC3E}">
        <p14:creationId xmlns:p14="http://schemas.microsoft.com/office/powerpoint/2010/main" val="1185647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Embargo</a:t>
            </a:r>
          </a:p>
        </p:txBody>
      </p:sp>
      <p:sp>
        <p:nvSpPr>
          <p:cNvPr id="3" name="Content Placeholder 2"/>
          <p:cNvSpPr>
            <a:spLocks noGrp="1"/>
          </p:cNvSpPr>
          <p:nvPr>
            <p:ph idx="1"/>
          </p:nvPr>
        </p:nvSpPr>
        <p:spPr>
          <a:xfrm>
            <a:off x="683568" y="1556792"/>
            <a:ext cx="7772400" cy="1008112"/>
          </a:xfrm>
        </p:spPr>
        <p:txBody>
          <a:bodyPr/>
          <a:lstStyle/>
          <a:p>
            <a:pPr marL="0" indent="0" fontAlgn="t">
              <a:buNone/>
            </a:pPr>
            <a:r>
              <a:rPr lang="en-GB" sz="1800" dirty="0" err="1" smtClean="0">
                <a:solidFill>
                  <a:srgbClr val="000000"/>
                </a:solidFill>
                <a:latin typeface="Courier New"/>
              </a:rPr>
              <a:t>rule.</a:t>
            </a:r>
            <a:r>
              <a:rPr lang="en-GB" sz="1800" dirty="0" err="1" smtClean="0">
                <a:solidFill>
                  <a:srgbClr val="006633"/>
                </a:solidFill>
                <a:latin typeface="Courier New"/>
              </a:rPr>
              <a:t>setCrudFlags</a:t>
            </a:r>
            <a:r>
              <a:rPr lang="en-GB" sz="1800" dirty="0" smtClean="0">
                <a:solidFill>
                  <a:srgbClr val="009900"/>
                </a:solidFill>
                <a:latin typeface="Courier New"/>
              </a:rPr>
              <a:t>(</a:t>
            </a:r>
            <a:r>
              <a:rPr lang="en-GB" sz="1800" dirty="0" smtClean="0">
                <a:solidFill>
                  <a:srgbClr val="0000FF"/>
                </a:solidFill>
                <a:latin typeface="Courier New"/>
              </a:rPr>
              <a:t>"R"</a:t>
            </a:r>
            <a:r>
              <a:rPr lang="en-GB" sz="1800" dirty="0" smtClean="0">
                <a:solidFill>
                  <a:srgbClr val="009900"/>
                </a:solidFill>
                <a:latin typeface="Courier New"/>
              </a:rPr>
              <a:t>)</a:t>
            </a:r>
            <a:r>
              <a:rPr lang="en-GB" sz="1800" dirty="0" smtClean="0">
                <a:solidFill>
                  <a:srgbClr val="339933"/>
                </a:solidFill>
                <a:latin typeface="Courier New"/>
              </a:rPr>
              <a:t>;</a:t>
            </a:r>
            <a:endParaRPr lang="en-GB" sz="1800" dirty="0" smtClean="0">
              <a:solidFill>
                <a:srgbClr val="000000"/>
              </a:solidFill>
              <a:latin typeface="Courier New"/>
            </a:endParaRPr>
          </a:p>
          <a:p>
            <a:pPr marL="0" indent="0" fontAlgn="t">
              <a:buNone/>
            </a:pPr>
            <a:r>
              <a:rPr lang="en-GB" sz="1800" dirty="0" err="1" smtClean="0">
                <a:solidFill>
                  <a:srgbClr val="000000"/>
                </a:solidFill>
                <a:latin typeface="Courier New"/>
              </a:rPr>
              <a:t>rule.</a:t>
            </a:r>
            <a:r>
              <a:rPr lang="en-GB" sz="1800" dirty="0" err="1" smtClean="0">
                <a:solidFill>
                  <a:srgbClr val="006633"/>
                </a:solidFill>
                <a:latin typeface="Courier New"/>
              </a:rPr>
              <a:t>setWhat</a:t>
            </a:r>
            <a:r>
              <a:rPr lang="en-GB" sz="1800" dirty="0">
                <a:solidFill>
                  <a:srgbClr val="009900"/>
                </a:solidFill>
                <a:latin typeface="Courier New"/>
              </a:rPr>
              <a:t>(</a:t>
            </a:r>
            <a:r>
              <a:rPr lang="en-GB" sz="1800" dirty="0">
                <a:solidFill>
                  <a:srgbClr val="0000FF"/>
                </a:solidFill>
                <a:latin typeface="Courier New"/>
              </a:rPr>
              <a:t>"</a:t>
            </a:r>
            <a:r>
              <a:rPr lang="en-GB" sz="1800" dirty="0" smtClean="0">
                <a:solidFill>
                  <a:srgbClr val="0000FF"/>
                </a:solidFill>
                <a:latin typeface="Courier New"/>
              </a:rPr>
              <a:t>Investigation [</a:t>
            </a:r>
            <a:r>
              <a:rPr lang="en-GB" sz="1800" dirty="0" err="1" smtClean="0">
                <a:solidFill>
                  <a:srgbClr val="0000FF"/>
                </a:solidFill>
                <a:latin typeface="Courier New"/>
              </a:rPr>
              <a:t>releasedate</a:t>
            </a:r>
            <a:r>
              <a:rPr lang="en-GB" sz="1800" dirty="0" smtClean="0">
                <a:solidFill>
                  <a:srgbClr val="0000FF"/>
                </a:solidFill>
                <a:latin typeface="Courier New"/>
              </a:rPr>
              <a:t>] </a:t>
            </a:r>
            <a:r>
              <a:rPr lang="en-GB" sz="1800" dirty="0">
                <a:solidFill>
                  <a:srgbClr val="0000FF"/>
                </a:solidFill>
                <a:latin typeface="Courier New"/>
              </a:rPr>
              <a:t>&lt;</a:t>
            </a:r>
            <a:r>
              <a:rPr lang="en-GB" sz="1800" dirty="0" smtClean="0">
                <a:solidFill>
                  <a:srgbClr val="0000FF"/>
                </a:solidFill>
                <a:latin typeface="Courier New"/>
              </a:rPr>
              <a:t> Now </a:t>
            </a:r>
            <a:r>
              <a:rPr lang="en-GB" sz="1800" dirty="0">
                <a:solidFill>
                  <a:srgbClr val="0000FF"/>
                </a:solidFill>
                <a:latin typeface="Courier New"/>
              </a:rPr>
              <a:t>AND </a:t>
            </a:r>
            <a:r>
              <a:rPr lang="en-GB" sz="1800" dirty="0" err="1">
                <a:solidFill>
                  <a:srgbClr val="0000FF"/>
                </a:solidFill>
                <a:latin typeface="Courier New"/>
              </a:rPr>
              <a:t>InvestigationType</a:t>
            </a:r>
            <a:r>
              <a:rPr lang="en-GB" sz="1800" dirty="0">
                <a:solidFill>
                  <a:srgbClr val="0000FF"/>
                </a:solidFill>
                <a:latin typeface="Courier New"/>
              </a:rPr>
              <a:t> &lt;&gt; ‘commercial’"</a:t>
            </a:r>
            <a:r>
              <a:rPr lang="en-GB" sz="1800" dirty="0">
                <a:solidFill>
                  <a:srgbClr val="009900"/>
                </a:solidFill>
                <a:latin typeface="Courier New"/>
              </a:rPr>
              <a:t>)</a:t>
            </a:r>
            <a:r>
              <a:rPr lang="en-GB" sz="1800" dirty="0">
                <a:solidFill>
                  <a:srgbClr val="339933"/>
                </a:solidFill>
                <a:latin typeface="Courier New"/>
              </a:rPr>
              <a:t>;</a:t>
            </a:r>
            <a:endParaRPr lang="en-GB" sz="1800" dirty="0"/>
          </a:p>
          <a:p>
            <a:pPr marL="0" indent="0" fontAlgn="t">
              <a:buNone/>
            </a:pPr>
            <a:endParaRPr lang="en-GB" dirty="0"/>
          </a:p>
        </p:txBody>
      </p:sp>
      <p:sp>
        <p:nvSpPr>
          <p:cNvPr id="6" name="Content Placeholder 2"/>
          <p:cNvSpPr txBox="1">
            <a:spLocks/>
          </p:cNvSpPr>
          <p:nvPr/>
        </p:nvSpPr>
        <p:spPr bwMode="auto">
          <a:xfrm>
            <a:off x="685800" y="3140968"/>
            <a:ext cx="7772400" cy="2216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Char char="–"/>
              <a:defRPr sz="2200">
                <a:solidFill>
                  <a:schemeClr val="accent1">
                    <a:lumMod val="50000"/>
                  </a:schemeClr>
                </a:solidFill>
                <a:latin typeface="Arial" pitchFamily="34" charset="0"/>
                <a:ea typeface="+mn-ea"/>
                <a:cs typeface="Arial" pitchFamily="34" charset="0"/>
              </a:defRPr>
            </a:lvl2pPr>
            <a:lvl3pPr marL="1143000" indent="-228600" algn="l" rtl="0" eaLnBrk="0" fontAlgn="base" hangingPunct="0">
              <a:spcBef>
                <a:spcPct val="20000"/>
              </a:spcBef>
              <a:spcAft>
                <a:spcPct val="0"/>
              </a:spcAft>
              <a:buChar char="•"/>
              <a:defRPr sz="2000">
                <a:solidFill>
                  <a:schemeClr val="accent1">
                    <a:lumMod val="50000"/>
                  </a:schemeClr>
                </a:solidFill>
                <a:latin typeface="Arial" pitchFamily="34" charset="0"/>
                <a:ea typeface="+mn-ea"/>
                <a:cs typeface="Arial" pitchFamily="34" charset="0"/>
              </a:defRPr>
            </a:lvl3pPr>
            <a:lvl4pPr marL="1600200" indent="-228600" algn="l" rtl="0" eaLnBrk="0" fontAlgn="base" hangingPunct="0">
              <a:spcBef>
                <a:spcPct val="20000"/>
              </a:spcBef>
              <a:spcAft>
                <a:spcPct val="0"/>
              </a:spcAft>
              <a:buNone/>
              <a:defRPr sz="20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Char char="»"/>
              <a:defRPr sz="2000">
                <a:solidFill>
                  <a:schemeClr val="tx1"/>
                </a:solidFill>
                <a:latin typeface="Calibri" pitchFamily="34" charset="0"/>
                <a:ea typeface="+mn-ea"/>
                <a:cs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buNone/>
            </a:pPr>
            <a:r>
              <a:rPr lang="en-GB" dirty="0" smtClean="0"/>
              <a:t>Must set </a:t>
            </a:r>
            <a:r>
              <a:rPr lang="en-GB" dirty="0" err="1" smtClean="0"/>
              <a:t>Investigation.releasedate</a:t>
            </a:r>
            <a:r>
              <a:rPr lang="en-GB" dirty="0" smtClean="0"/>
              <a:t> as part of data ingest</a:t>
            </a:r>
          </a:p>
          <a:p>
            <a:pPr marL="0" indent="0">
              <a:buNone/>
            </a:pPr>
            <a:endParaRPr lang="en-GB" dirty="0" smtClean="0"/>
          </a:p>
          <a:p>
            <a:pPr marL="0" indent="0">
              <a:buNone/>
            </a:pPr>
            <a:r>
              <a:rPr lang="en-GB" dirty="0" smtClean="0"/>
              <a:t>Rules would need to consider non-facility owned data</a:t>
            </a:r>
          </a:p>
          <a:p>
            <a:pPr marL="0" indent="0">
              <a:buNone/>
            </a:pPr>
            <a:r>
              <a:rPr lang="en-GB" dirty="0" smtClean="0"/>
              <a:t>	</a:t>
            </a:r>
            <a:r>
              <a:rPr lang="en-GB" dirty="0" err="1" smtClean="0"/>
              <a:t>dataset.type</a:t>
            </a:r>
            <a:r>
              <a:rPr lang="en-GB" dirty="0" smtClean="0"/>
              <a:t> = ‘raw’</a:t>
            </a:r>
          </a:p>
          <a:p>
            <a:endParaRPr lang="en-GB" dirty="0" smtClean="0"/>
          </a:p>
          <a:p>
            <a:endParaRPr lang="en-GB" dirty="0"/>
          </a:p>
        </p:txBody>
      </p:sp>
    </p:spTree>
    <p:extLst>
      <p:ext uri="{BB962C8B-B14F-4D97-AF65-F5344CB8AC3E}">
        <p14:creationId xmlns:p14="http://schemas.microsoft.com/office/powerpoint/2010/main" val="410845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a:t>
            </a:r>
            <a:endParaRPr lang="en-GB" dirty="0"/>
          </a:p>
        </p:txBody>
      </p:sp>
      <p:sp>
        <p:nvSpPr>
          <p:cNvPr id="6" name="Content Placeholder 2"/>
          <p:cNvSpPr txBox="1">
            <a:spLocks/>
          </p:cNvSpPr>
          <p:nvPr/>
        </p:nvSpPr>
        <p:spPr bwMode="auto">
          <a:xfrm>
            <a:off x="611560" y="1628800"/>
            <a:ext cx="7772400" cy="4176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Char char="–"/>
              <a:defRPr sz="2200">
                <a:solidFill>
                  <a:schemeClr val="accent1">
                    <a:lumMod val="50000"/>
                  </a:schemeClr>
                </a:solidFill>
                <a:latin typeface="Arial" pitchFamily="34" charset="0"/>
                <a:ea typeface="+mn-ea"/>
                <a:cs typeface="Arial" pitchFamily="34" charset="0"/>
              </a:defRPr>
            </a:lvl2pPr>
            <a:lvl3pPr marL="1143000" indent="-228600" algn="l" rtl="0" eaLnBrk="0" fontAlgn="base" hangingPunct="0">
              <a:spcBef>
                <a:spcPct val="20000"/>
              </a:spcBef>
              <a:spcAft>
                <a:spcPct val="0"/>
              </a:spcAft>
              <a:buChar char="•"/>
              <a:defRPr sz="2000">
                <a:solidFill>
                  <a:schemeClr val="accent1">
                    <a:lumMod val="50000"/>
                  </a:schemeClr>
                </a:solidFill>
                <a:latin typeface="Arial" pitchFamily="34" charset="0"/>
                <a:ea typeface="+mn-ea"/>
                <a:cs typeface="Arial" pitchFamily="34" charset="0"/>
              </a:defRPr>
            </a:lvl3pPr>
            <a:lvl4pPr marL="1600200" indent="-228600" algn="l" rtl="0" eaLnBrk="0" fontAlgn="base" hangingPunct="0">
              <a:spcBef>
                <a:spcPct val="20000"/>
              </a:spcBef>
              <a:spcAft>
                <a:spcPct val="0"/>
              </a:spcAft>
              <a:buNone/>
              <a:defRPr sz="20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Char char="»"/>
              <a:defRPr sz="2000">
                <a:solidFill>
                  <a:schemeClr val="tx1"/>
                </a:solidFill>
                <a:latin typeface="Calibri" pitchFamily="34" charset="0"/>
                <a:ea typeface="+mn-ea"/>
                <a:cs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r>
              <a:rPr lang="en-GB" dirty="0" smtClean="0"/>
              <a:t>Rules syntax</a:t>
            </a:r>
          </a:p>
          <a:p>
            <a:r>
              <a:rPr lang="en-GB" dirty="0" smtClean="0"/>
              <a:t>How to implement a </a:t>
            </a:r>
            <a:r>
              <a:rPr lang="en-GB" dirty="0" err="1" smtClean="0"/>
              <a:t>PaNdata</a:t>
            </a:r>
            <a:r>
              <a:rPr lang="en-GB" dirty="0" smtClean="0"/>
              <a:t> like policy in Rules</a:t>
            </a:r>
          </a:p>
          <a:p>
            <a:endParaRPr lang="en-GB" dirty="0"/>
          </a:p>
          <a:p>
            <a:r>
              <a:rPr lang="en-GB" dirty="0" smtClean="0"/>
              <a:t>All tables need to be considered</a:t>
            </a:r>
          </a:p>
          <a:p>
            <a:endParaRPr lang="en-GB" dirty="0"/>
          </a:p>
          <a:p>
            <a:r>
              <a:rPr lang="en-GB" dirty="0" smtClean="0"/>
              <a:t>Limitations and scalability </a:t>
            </a:r>
          </a:p>
          <a:p>
            <a:endParaRPr lang="en-GB" dirty="0"/>
          </a:p>
          <a:p>
            <a:r>
              <a:rPr lang="en-GB" dirty="0" smtClean="0"/>
              <a:t>Must be carefully thought out</a:t>
            </a:r>
            <a:endParaRPr lang="en-GB" dirty="0"/>
          </a:p>
        </p:txBody>
      </p:sp>
    </p:spTree>
    <p:extLst>
      <p:ext uri="{BB962C8B-B14F-4D97-AF65-F5344CB8AC3E}">
        <p14:creationId xmlns:p14="http://schemas.microsoft.com/office/powerpoint/2010/main" val="18704536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Questions?</a:t>
            </a:r>
            <a:endParaRPr lang="en-GB" dirty="0"/>
          </a:p>
        </p:txBody>
      </p:sp>
      <p:sp>
        <p:nvSpPr>
          <p:cNvPr id="3" name="Content Placeholder 2"/>
          <p:cNvSpPr txBox="1">
            <a:spLocks/>
          </p:cNvSpPr>
          <p:nvPr/>
        </p:nvSpPr>
        <p:spPr bwMode="auto">
          <a:xfrm>
            <a:off x="611560" y="1484784"/>
            <a:ext cx="7772400" cy="18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Char char="–"/>
              <a:defRPr sz="2200">
                <a:solidFill>
                  <a:schemeClr val="accent1">
                    <a:lumMod val="50000"/>
                  </a:schemeClr>
                </a:solidFill>
                <a:latin typeface="Arial" pitchFamily="34" charset="0"/>
                <a:ea typeface="+mn-ea"/>
                <a:cs typeface="Arial" pitchFamily="34" charset="0"/>
              </a:defRPr>
            </a:lvl2pPr>
            <a:lvl3pPr marL="1143000" indent="-228600" algn="l" rtl="0" eaLnBrk="0" fontAlgn="base" hangingPunct="0">
              <a:spcBef>
                <a:spcPct val="20000"/>
              </a:spcBef>
              <a:spcAft>
                <a:spcPct val="0"/>
              </a:spcAft>
              <a:buChar char="•"/>
              <a:defRPr sz="2000">
                <a:solidFill>
                  <a:schemeClr val="accent1">
                    <a:lumMod val="50000"/>
                  </a:schemeClr>
                </a:solidFill>
                <a:latin typeface="Arial" pitchFamily="34" charset="0"/>
                <a:ea typeface="+mn-ea"/>
                <a:cs typeface="Arial" pitchFamily="34" charset="0"/>
              </a:defRPr>
            </a:lvl3pPr>
            <a:lvl4pPr marL="1600200" indent="-228600" algn="l" rtl="0" eaLnBrk="0" fontAlgn="base" hangingPunct="0">
              <a:spcBef>
                <a:spcPct val="20000"/>
              </a:spcBef>
              <a:spcAft>
                <a:spcPct val="0"/>
              </a:spcAft>
              <a:buNone/>
              <a:defRPr sz="20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Char char="»"/>
              <a:defRPr sz="2000">
                <a:solidFill>
                  <a:schemeClr val="tx1"/>
                </a:solidFill>
                <a:latin typeface="Calibri" pitchFamily="34" charset="0"/>
                <a:ea typeface="+mn-ea"/>
                <a:cs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buNone/>
            </a:pPr>
            <a:r>
              <a:rPr lang="en-GB" dirty="0" smtClean="0"/>
              <a:t>Should ICAT ship with some rules/scripts?</a:t>
            </a:r>
          </a:p>
        </p:txBody>
      </p:sp>
      <p:sp>
        <p:nvSpPr>
          <p:cNvPr id="4" name="Content Placeholder 2"/>
          <p:cNvSpPr txBox="1">
            <a:spLocks/>
          </p:cNvSpPr>
          <p:nvPr/>
        </p:nvSpPr>
        <p:spPr>
          <a:xfrm>
            <a:off x="685800" y="3861048"/>
            <a:ext cx="7772400" cy="1496778"/>
          </a:xfrm>
          <a:prstGeom prst="rect">
            <a:avLst/>
          </a:prstGeom>
        </p:spPr>
        <p:txBody>
          <a:bodyPr/>
          <a:lstStyle>
            <a:lvl1pPr marL="342900" indent="-342900" algn="ctr" rtl="0" fontAlgn="base">
              <a:spcBef>
                <a:spcPct val="20000"/>
              </a:spcBef>
              <a:spcAft>
                <a:spcPct val="0"/>
              </a:spcAft>
              <a:defRPr sz="24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defRPr sz="36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defRPr sz="36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defRPr sz="36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defRPr sz="3600">
                <a:solidFill>
                  <a:schemeClr val="tx1"/>
                </a:solidFill>
                <a:latin typeface="Arial" pitchFamily="34" charset="0"/>
                <a:ea typeface="+mn-ea"/>
                <a:cs typeface="Arial" pitchFamily="34" charset="0"/>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r>
              <a:rPr lang="en-GB" sz="1600" dirty="0"/>
              <a:t>www.icatproject.org</a:t>
            </a:r>
          </a:p>
          <a:p>
            <a:r>
              <a:rPr lang="en-GB" sz="1600" dirty="0"/>
              <a:t>code.google.com/p/</a:t>
            </a:r>
            <a:r>
              <a:rPr lang="en-GB" sz="1600" dirty="0" err="1"/>
              <a:t>icatproject</a:t>
            </a:r>
            <a:endParaRPr lang="en-GB" sz="1600" dirty="0"/>
          </a:p>
          <a:p>
            <a:endParaRPr lang="en-GB" sz="1600" dirty="0"/>
          </a:p>
          <a:p>
            <a:r>
              <a:rPr lang="en-GB" sz="1600" dirty="0"/>
              <a:t>http://groups.google.com/group/icat-developers/</a:t>
            </a:r>
          </a:p>
          <a:p>
            <a:r>
              <a:rPr lang="en-GB" sz="1600" dirty="0"/>
              <a:t>http://groups.google.com/group/icatgroup/</a:t>
            </a:r>
          </a:p>
          <a:p>
            <a:endParaRPr lang="en-GB" sz="1600" dirty="0"/>
          </a:p>
          <a:p>
            <a:r>
              <a:rPr lang="en-GB" sz="1600" dirty="0"/>
              <a:t>icat-developers@googlegroups.com</a:t>
            </a:r>
          </a:p>
          <a:p>
            <a:r>
              <a:rPr lang="en-GB" sz="1600" dirty="0"/>
              <a:t>icatgroup@googlegroups.com</a:t>
            </a:r>
            <a:endParaRPr lang="en-GB" sz="1200" dirty="0"/>
          </a:p>
        </p:txBody>
      </p:sp>
    </p:spTree>
    <p:extLst>
      <p:ext uri="{BB962C8B-B14F-4D97-AF65-F5344CB8AC3E}">
        <p14:creationId xmlns:p14="http://schemas.microsoft.com/office/powerpoint/2010/main" val="17636823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1"/>
          <p:cNvSpPr>
            <a:spLocks noGrp="1"/>
          </p:cNvSpPr>
          <p:nvPr>
            <p:ph type="title"/>
          </p:nvPr>
        </p:nvSpPr>
        <p:spPr/>
        <p:txBody>
          <a:bodyPr/>
          <a:lstStyle/>
          <a:p>
            <a:r>
              <a:rPr lang="en-US" dirty="0" smtClean="0">
                <a:solidFill>
                  <a:srgbClr val="3C8C93"/>
                </a:solidFill>
              </a:rPr>
              <a:t>Data Policy</a:t>
            </a:r>
          </a:p>
        </p:txBody>
      </p:sp>
      <p:sp>
        <p:nvSpPr>
          <p:cNvPr id="13315" name="Content Placeholder 12"/>
          <p:cNvSpPr>
            <a:spLocks noGrp="1"/>
          </p:cNvSpPr>
          <p:nvPr>
            <p:ph idx="1"/>
          </p:nvPr>
        </p:nvSpPr>
        <p:spPr>
          <a:xfrm>
            <a:off x="685800" y="1557338"/>
            <a:ext cx="7772400" cy="3800475"/>
          </a:xfrm>
        </p:spPr>
        <p:txBody>
          <a:bodyPr/>
          <a:lstStyle/>
          <a:p>
            <a:r>
              <a:rPr lang="en-GB" dirty="0">
                <a:hlinkClick r:id="rId2"/>
              </a:rPr>
              <a:t>http://</a:t>
            </a:r>
            <a:r>
              <a:rPr lang="en-GB" dirty="0" smtClean="0">
                <a:hlinkClick r:id="rId2"/>
              </a:rPr>
              <a:t>www.isis.stfc.ac.uk/user-office/data-policy11204.html</a:t>
            </a:r>
            <a:endParaRPr lang="en-GB" dirty="0" smtClean="0"/>
          </a:p>
          <a:p>
            <a:endParaRPr lang="en-GB" dirty="0" smtClean="0"/>
          </a:p>
          <a:p>
            <a:r>
              <a:rPr lang="en-GB" dirty="0" smtClean="0"/>
              <a:t>tiny.cc/</a:t>
            </a:r>
            <a:r>
              <a:rPr lang="en-GB" dirty="0" err="1" smtClean="0"/>
              <a:t>isisdp</a:t>
            </a:r>
            <a:endParaRPr lang="en-US" dirty="0"/>
          </a:p>
          <a:p>
            <a:pPr marL="0" indent="0">
              <a:buNone/>
            </a:pPr>
            <a:endParaRPr lang="en-US" dirty="0" smtClean="0"/>
          </a:p>
        </p:txBody>
      </p:sp>
    </p:spTree>
    <p:extLst>
      <p:ext uri="{BB962C8B-B14F-4D97-AF65-F5344CB8AC3E}">
        <p14:creationId xmlns:p14="http://schemas.microsoft.com/office/powerpoint/2010/main" val="32086418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1"/>
          <p:cNvSpPr>
            <a:spLocks noGrp="1"/>
          </p:cNvSpPr>
          <p:nvPr>
            <p:ph type="title"/>
          </p:nvPr>
        </p:nvSpPr>
        <p:spPr/>
        <p:txBody>
          <a:bodyPr/>
          <a:lstStyle/>
          <a:p>
            <a:r>
              <a:rPr lang="en-US" dirty="0" smtClean="0">
                <a:solidFill>
                  <a:srgbClr val="3C8C93"/>
                </a:solidFill>
              </a:rPr>
              <a:t>Data Policy</a:t>
            </a:r>
          </a:p>
        </p:txBody>
      </p:sp>
      <p:sp>
        <p:nvSpPr>
          <p:cNvPr id="13315" name="Content Placeholder 12"/>
          <p:cNvSpPr>
            <a:spLocks noGrp="1"/>
          </p:cNvSpPr>
          <p:nvPr>
            <p:ph idx="1"/>
          </p:nvPr>
        </p:nvSpPr>
        <p:spPr>
          <a:xfrm>
            <a:off x="685800" y="1557338"/>
            <a:ext cx="7772400" cy="4463950"/>
          </a:xfrm>
        </p:spPr>
        <p:txBody>
          <a:bodyPr/>
          <a:lstStyle/>
          <a:p>
            <a:pPr marL="0" indent="0">
              <a:buNone/>
            </a:pPr>
            <a:r>
              <a:rPr lang="en-GB" sz="500" b="1" dirty="0"/>
              <a:t>Data Policy</a:t>
            </a:r>
          </a:p>
          <a:p>
            <a:pPr marL="0" indent="0">
              <a:buNone/>
            </a:pPr>
            <a:r>
              <a:rPr lang="en-GB" sz="500" dirty="0"/>
              <a:t>ISIS data management policy</a:t>
            </a:r>
          </a:p>
          <a:p>
            <a:pPr marL="0" indent="0">
              <a:buNone/>
            </a:pPr>
            <a:r>
              <a:rPr lang="en-GB" sz="500" b="1" dirty="0"/>
              <a:t>1. General principles</a:t>
            </a:r>
            <a:endParaRPr lang="en-GB" sz="500" dirty="0"/>
          </a:p>
          <a:p>
            <a:pPr marL="0" indent="0">
              <a:buNone/>
            </a:pPr>
            <a:r>
              <a:rPr lang="en-GB" sz="500" dirty="0"/>
              <a:t>1.1 This data management policy pertains to the </a:t>
            </a:r>
            <a:r>
              <a:rPr lang="en-GB" sz="500" dirty="0" err="1"/>
              <a:t>curation</a:t>
            </a:r>
            <a:r>
              <a:rPr lang="en-GB" sz="500" dirty="0"/>
              <a:t> of and access to experimental raw data and metadata collected and / or stored at the ISIS facility.</a:t>
            </a:r>
          </a:p>
          <a:p>
            <a:pPr marL="0" indent="0">
              <a:buNone/>
            </a:pPr>
            <a:r>
              <a:rPr lang="en-GB" sz="500" dirty="0"/>
              <a:t>1.2 Acceptance of this policy is a condition of the award of </a:t>
            </a:r>
            <a:r>
              <a:rPr lang="en-GB" sz="500" dirty="0" err="1"/>
              <a:t>beamtime</a:t>
            </a:r>
            <a:r>
              <a:rPr lang="en-GB" sz="500" dirty="0"/>
              <a:t> at ISIS.</a:t>
            </a:r>
          </a:p>
          <a:p>
            <a:pPr marL="0" indent="0">
              <a:buNone/>
            </a:pPr>
            <a:r>
              <a:rPr lang="en-GB" sz="500" dirty="0"/>
              <a:t>1.3 Users must not attempt to access, exploit or distribute raw data or metadata unless they are entitled to do so under the terms of this policy.</a:t>
            </a:r>
          </a:p>
          <a:p>
            <a:pPr marL="0" indent="0">
              <a:buNone/>
            </a:pPr>
            <a:r>
              <a:rPr lang="en-GB" sz="500" dirty="0"/>
              <a:t>1.4 Deliberate infringements of the policy may lead to denial of access to ISIS raw data or metadata.</a:t>
            </a:r>
          </a:p>
          <a:p>
            <a:pPr marL="0" indent="0">
              <a:buNone/>
            </a:pPr>
            <a:r>
              <a:rPr lang="en-GB" sz="500" b="1" dirty="0"/>
              <a:t>2. Definitions</a:t>
            </a:r>
            <a:r>
              <a:rPr lang="en-GB" sz="500" i="1" dirty="0"/>
              <a:t> </a:t>
            </a:r>
            <a:endParaRPr lang="en-GB" sz="500" dirty="0"/>
          </a:p>
          <a:p>
            <a:pPr marL="0" indent="0">
              <a:buNone/>
            </a:pPr>
            <a:r>
              <a:rPr lang="en-GB" sz="500" dirty="0"/>
              <a:t>For the purposes of this policy:</a:t>
            </a:r>
          </a:p>
          <a:p>
            <a:pPr marL="0" indent="0">
              <a:buNone/>
            </a:pPr>
            <a:r>
              <a:rPr lang="en-GB" sz="500" dirty="0"/>
              <a:t>2.1 ‘raw data’ are data collected from experiments performed on ISIS instruments.  This definition includes data that are created automatically or manually by Facility-specific software and/or ISIS staff expertise in order to facilitate subsequent analysis of the experimental data, unless otherwise agreed.</a:t>
            </a:r>
          </a:p>
          <a:p>
            <a:pPr marL="0" indent="0">
              <a:buNone/>
            </a:pPr>
            <a:r>
              <a:rPr lang="en-GB" sz="500" dirty="0"/>
              <a:t>2.2 ’metadata’ is information pertaining to data collected from experiments performed on ISIS instruments, including (but not limited to) the context of the experiment, the experimental team (in accordance with the Data Protection Act), experimental conditions and other logistical information.</a:t>
            </a:r>
          </a:p>
          <a:p>
            <a:pPr marL="0" indent="0">
              <a:buNone/>
            </a:pPr>
            <a:r>
              <a:rPr lang="en-GB" sz="500" dirty="0"/>
              <a:t>2.3 the term ‘principal investigator’ (PI) pertains to the PI identified on the ISIS experiment proposal.</a:t>
            </a:r>
          </a:p>
          <a:p>
            <a:pPr marL="0" indent="0">
              <a:buNone/>
            </a:pPr>
            <a:r>
              <a:rPr lang="en-GB" sz="500" dirty="0"/>
              <a:t>2.4 the term ‘experimental team’ includes the PI and any other person to whom the PI designates the right to access resultant raw data and associated metadata.</a:t>
            </a:r>
          </a:p>
          <a:p>
            <a:pPr marL="0" indent="0">
              <a:buNone/>
            </a:pPr>
            <a:r>
              <a:rPr lang="en-GB" sz="500" dirty="0"/>
              <a:t>2.5 the term ‘on-line catalogue’ pertains to a computer database of metadata containing links to raw data files, that can be accessed by a variety of methods, including (but not limited to) www-based browsers.</a:t>
            </a:r>
          </a:p>
          <a:p>
            <a:pPr marL="0" indent="0">
              <a:buNone/>
            </a:pPr>
            <a:r>
              <a:rPr lang="en-GB" sz="500" dirty="0"/>
              <a:t>2.6 the term ‘results’ pertains to data, intellectual property, and outcomes arising from the analysis of raw data.</a:t>
            </a:r>
          </a:p>
          <a:p>
            <a:pPr marL="0" indent="0">
              <a:buNone/>
            </a:pPr>
            <a:r>
              <a:rPr lang="en-GB" sz="500" dirty="0"/>
              <a:t>2.7 the term ‘long-term’ means a minimum of ten years.</a:t>
            </a:r>
          </a:p>
          <a:p>
            <a:pPr marL="0" indent="0">
              <a:buNone/>
            </a:pPr>
            <a:r>
              <a:rPr lang="en-GB" sz="500" dirty="0"/>
              <a:t>2.8. the term ‘public domain’ means belonging to the community at large, unprotected by copyright or patent and subject to appropriation by anyone.</a:t>
            </a:r>
          </a:p>
          <a:p>
            <a:pPr marL="0" indent="0">
              <a:buNone/>
            </a:pPr>
            <a:r>
              <a:rPr lang="en-GB" sz="500" b="1" dirty="0"/>
              <a:t>3. Raw data and associated metadata</a:t>
            </a:r>
            <a:endParaRPr lang="en-GB" sz="500" dirty="0"/>
          </a:p>
          <a:p>
            <a:pPr marL="0" indent="0">
              <a:buNone/>
            </a:pPr>
            <a:r>
              <a:rPr lang="en-GB" sz="500" i="1" dirty="0"/>
              <a:t>3.1 Free and commercial access to ISIS</a:t>
            </a:r>
            <a:endParaRPr lang="en-GB" sz="500" dirty="0"/>
          </a:p>
          <a:p>
            <a:pPr marL="0" indent="0">
              <a:buNone/>
            </a:pPr>
            <a:r>
              <a:rPr lang="en-GB" sz="500" dirty="0"/>
              <a:t>3.1.1 All raw data and the associated metadata obtained as a result of free (non-commercial) access to ISIS, reside in the public domain, with ISIS acting as the custodian.</a:t>
            </a:r>
          </a:p>
          <a:p>
            <a:pPr marL="0" indent="0">
              <a:buNone/>
            </a:pPr>
            <a:r>
              <a:rPr lang="en-GB" sz="500" dirty="0"/>
              <a:t>3.1.2 All raw data and the associated metadata obtained as a result of ‘commercial-in-confidence’ access to ISIS will be owned exclusively by the commercial user.  Commercial users must agree with their relevant instruments scientists how they wish their raw data and metadata to be managed before the start of any experiment.</a:t>
            </a:r>
          </a:p>
          <a:p>
            <a:pPr marL="0" indent="0">
              <a:buNone/>
            </a:pPr>
            <a:r>
              <a:rPr lang="en-GB" sz="500" i="1" dirty="0"/>
              <a:t>3.2 </a:t>
            </a:r>
            <a:r>
              <a:rPr lang="en-GB" sz="500" i="1" dirty="0" err="1"/>
              <a:t>Curation</a:t>
            </a:r>
            <a:r>
              <a:rPr lang="en-GB" sz="500" i="1" dirty="0"/>
              <a:t> of raw data and associated metadata</a:t>
            </a:r>
            <a:endParaRPr lang="en-GB" sz="500" dirty="0"/>
          </a:p>
          <a:p>
            <a:pPr marL="0" indent="0">
              <a:buNone/>
            </a:pPr>
            <a:r>
              <a:rPr lang="en-GB" sz="500" dirty="0"/>
              <a:t>3.2.1 All raw data will be curated in well-defined formats, for which the means of reading the data will be made available by the Facility.</a:t>
            </a:r>
          </a:p>
          <a:p>
            <a:pPr marL="0" indent="0">
              <a:buNone/>
            </a:pPr>
            <a:r>
              <a:rPr lang="en-GB" sz="500" dirty="0"/>
              <a:t>3.2.2 Metadata that is automatically captured by instruments will be curated either within the raw data files, within an associated on-line catalogue, or within both.</a:t>
            </a:r>
          </a:p>
          <a:p>
            <a:pPr marL="0" indent="0">
              <a:buNone/>
            </a:pPr>
            <a:r>
              <a:rPr lang="en-GB" sz="500" dirty="0"/>
              <a:t>3.2.3 Data will be stored initially on instrument-related computers, and will be migrated or copied to archival facilities for long-term </a:t>
            </a:r>
            <a:r>
              <a:rPr lang="en-GB" sz="500" dirty="0" err="1"/>
              <a:t>curation</a:t>
            </a:r>
            <a:r>
              <a:rPr lang="en-GB" sz="500" dirty="0"/>
              <a:t>.</a:t>
            </a:r>
          </a:p>
          <a:p>
            <a:pPr marL="0" indent="0">
              <a:buNone/>
            </a:pPr>
            <a:r>
              <a:rPr lang="en-GB" sz="500" i="1" dirty="0"/>
              <a:t>3.3 Access to raw data and metadata</a:t>
            </a:r>
            <a:endParaRPr lang="en-GB" sz="500" dirty="0"/>
          </a:p>
          <a:p>
            <a:pPr marL="0" indent="0">
              <a:buNone/>
            </a:pPr>
            <a:r>
              <a:rPr lang="en-GB" sz="500" dirty="0"/>
              <a:t>3.3.1 Access to raw data and metadata beyond the period that it is stored on instrument-related computers will be via a searchable on-line catalogue.</a:t>
            </a:r>
          </a:p>
          <a:p>
            <a:pPr marL="0" indent="0">
              <a:buNone/>
            </a:pPr>
            <a:r>
              <a:rPr lang="en-GB" sz="500" dirty="0"/>
              <a:t>3.3.2 Access to the on-line catalogue will be restricted to those who register with STFC/ISIS as users of the on-line catalogue.</a:t>
            </a:r>
          </a:p>
          <a:p>
            <a:pPr marL="0" indent="0">
              <a:buNone/>
            </a:pPr>
            <a:r>
              <a:rPr lang="en-GB" sz="500" dirty="0"/>
              <a:t>3.3.3 Access to raw data and the associated metadata obtained from an experiment is restricted to the experimental team for a period of three years after the end of the experiment. Thereafter, it will become publicly accessible. Any PI that wishes their data to remain ‘restricted access’ for a longer period will be required to make a special case to the Director of ISIS.</a:t>
            </a:r>
          </a:p>
          <a:p>
            <a:pPr marL="0" indent="0">
              <a:buNone/>
            </a:pPr>
            <a:r>
              <a:rPr lang="en-GB" sz="500" dirty="0"/>
              <a:t>3.3.4 It is the responsibility of the PI to ensure that the experiment number (RB number) is correctly entered into the metadata for each raw data set, in order to correctly associate each data set with the PI.  If this is not done, the experimental team will not be able to access the data via the on-line catalogue and other users may inadvertently be given access rights to the data.</a:t>
            </a:r>
          </a:p>
          <a:p>
            <a:pPr marL="0" indent="0">
              <a:buNone/>
            </a:pPr>
            <a:r>
              <a:rPr lang="en-GB" sz="500" dirty="0"/>
              <a:t>3.3.5 Appropriate STFC staff (e.g. instrument scientists, computing group members) may be given access to any Facility-curated data or metadata for Facility-related purposes. ISIS undertakes that they will preserve the confidentiality of such data.</a:t>
            </a:r>
          </a:p>
          <a:p>
            <a:pPr marL="0" indent="0">
              <a:buNone/>
            </a:pPr>
            <a:r>
              <a:rPr lang="en-GB" sz="500" dirty="0"/>
              <a:t>3.3.6 The on-line catalogue will enable the linking of experimental data to experimental proposals.  Access to proposals will only ever be provided to the experimental team and appropriate STFC staff, unless otherwise authorized by the PI.</a:t>
            </a:r>
            <a:r>
              <a:rPr lang="en-GB" sz="500" i="1" dirty="0"/>
              <a:t> </a:t>
            </a:r>
            <a:endParaRPr lang="en-GB" sz="500" dirty="0"/>
          </a:p>
          <a:p>
            <a:pPr marL="0" indent="0">
              <a:buNone/>
            </a:pPr>
            <a:r>
              <a:rPr lang="en-GB" sz="500" b="1" dirty="0"/>
              <a:t>4. Results</a:t>
            </a:r>
            <a:endParaRPr lang="en-GB" sz="500" dirty="0"/>
          </a:p>
          <a:p>
            <a:pPr marL="0" indent="0">
              <a:buNone/>
            </a:pPr>
            <a:r>
              <a:rPr lang="en-GB" sz="500" i="1" dirty="0"/>
              <a:t>4.1 Ownership of results</a:t>
            </a:r>
            <a:endParaRPr lang="en-GB" sz="500" dirty="0"/>
          </a:p>
          <a:p>
            <a:pPr marL="0" indent="0">
              <a:buNone/>
            </a:pPr>
            <a:r>
              <a:rPr lang="en-GB" sz="500" dirty="0"/>
              <a:t>4.1.1 Ownership of all results derived from the analysis of the raw data is determined by the contractual obligations of the person(s) performing the analysis.</a:t>
            </a:r>
          </a:p>
          <a:p>
            <a:pPr marL="0" indent="0">
              <a:buNone/>
            </a:pPr>
            <a:r>
              <a:rPr lang="en-GB" sz="500" i="1" dirty="0"/>
              <a:t>4.2 </a:t>
            </a:r>
            <a:r>
              <a:rPr lang="en-GB" sz="500" i="1" dirty="0" err="1"/>
              <a:t>Curation</a:t>
            </a:r>
            <a:r>
              <a:rPr lang="en-GB" sz="500" i="1" dirty="0"/>
              <a:t> of results</a:t>
            </a:r>
            <a:endParaRPr lang="en-GB" sz="500" dirty="0"/>
          </a:p>
          <a:p>
            <a:pPr marL="0" indent="0">
              <a:buNone/>
            </a:pPr>
            <a:r>
              <a:rPr lang="en-GB" sz="500" dirty="0"/>
              <a:t>4.2.1 ISIS will provide a facility for users to upload results and associated metadata to the facility and enable them to associate these results with raw data collected from the Facility.</a:t>
            </a:r>
          </a:p>
          <a:p>
            <a:pPr marL="0" indent="0">
              <a:buNone/>
            </a:pPr>
            <a:r>
              <a:rPr lang="en-GB" sz="500" dirty="0"/>
              <a:t>4.2.2 The upload of results and metadata are subject to volume restrictions.</a:t>
            </a:r>
          </a:p>
          <a:p>
            <a:pPr marL="0" indent="0">
              <a:buNone/>
            </a:pPr>
            <a:r>
              <a:rPr lang="en-GB" sz="500" dirty="0"/>
              <a:t>4.2.3 These results will be stored long-term by the Facility.  It will not be the responsibility of the Facility to fully curate this data e.g. to ensure that software to read / manipulate this data is available.</a:t>
            </a:r>
          </a:p>
          <a:p>
            <a:pPr marL="0" indent="0">
              <a:buNone/>
            </a:pPr>
            <a:r>
              <a:rPr lang="en-GB" sz="500" i="1" dirty="0"/>
              <a:t>4.3 Access to results</a:t>
            </a:r>
            <a:endParaRPr lang="en-GB" sz="500" dirty="0"/>
          </a:p>
          <a:p>
            <a:pPr marL="0" indent="0">
              <a:buNone/>
            </a:pPr>
            <a:r>
              <a:rPr lang="en-GB" sz="500" dirty="0"/>
              <a:t>4.3.1 Access to the results of analyses performed on raw data and metadata is restricted to the person or persons performing the analyses, unless otherwise requested by those persons.</a:t>
            </a:r>
          </a:p>
          <a:p>
            <a:pPr marL="0" indent="0">
              <a:buNone/>
            </a:pPr>
            <a:r>
              <a:rPr lang="en-GB" sz="500" b="1" dirty="0"/>
              <a:t>5. Good practice for metadata capture and results storage</a:t>
            </a:r>
            <a:endParaRPr lang="en-GB" sz="500" dirty="0"/>
          </a:p>
          <a:p>
            <a:pPr marL="0" indent="0">
              <a:buNone/>
            </a:pPr>
            <a:r>
              <a:rPr lang="en-GB" sz="500" dirty="0"/>
              <a:t>5.1 The experimental team is encouraged to ensure that experimental metadata are as complete as possible, as this will enhance the possibilities for them to search for, retrieve and interpret their own data in the future.</a:t>
            </a:r>
          </a:p>
          <a:p>
            <a:pPr marL="0" indent="0">
              <a:buNone/>
            </a:pPr>
            <a:r>
              <a:rPr lang="en-GB" sz="500" dirty="0"/>
              <a:t>5.2 ISIS undertakes to provide facilities for the capture of such metadata items that are not automatically captured by an instrument, in order to facilitate recording the fullest possible description of the raw data.</a:t>
            </a:r>
          </a:p>
          <a:p>
            <a:pPr marL="0" indent="0">
              <a:buNone/>
            </a:pPr>
            <a:r>
              <a:rPr lang="en-GB" sz="500" dirty="0"/>
              <a:t>5.3 Researchers who aim to carry out analyses of raw data and metadata which are publicly accessible should, where possible, contact the original PI to inform them and suggest a collaboration if appropriate.</a:t>
            </a:r>
          </a:p>
          <a:p>
            <a:pPr marL="0" indent="0">
              <a:buNone/>
            </a:pPr>
            <a:r>
              <a:rPr lang="en-GB" sz="500" dirty="0"/>
              <a:t>5.4 PIs and researchers who carry out analyses of raw data and metadata are encouraged to link the results of these analyses with the raw data / metadata using the facilities provided by the on-line catalogue.  Furthermore, they are encouraged to make such results publicly accessible.</a:t>
            </a:r>
          </a:p>
          <a:p>
            <a:pPr marL="0" indent="0">
              <a:buNone/>
            </a:pPr>
            <a:r>
              <a:rPr lang="en-GB" sz="500" b="1" dirty="0"/>
              <a:t>6. Publication information</a:t>
            </a:r>
            <a:endParaRPr lang="en-GB" sz="500" dirty="0"/>
          </a:p>
          <a:p>
            <a:pPr marL="0" indent="0">
              <a:buNone/>
            </a:pPr>
            <a:r>
              <a:rPr lang="en-GB" sz="500" dirty="0"/>
              <a:t>6.1 References for publications related to experiments carried out at ISIS must be deposited in the STFC e-Pubs system </a:t>
            </a:r>
            <a:r>
              <a:rPr lang="en-GB" sz="500" dirty="0">
                <a:hlinkClick r:id="rId2"/>
              </a:rPr>
              <a:t>http://epubs.cclrc.ac.uk/</a:t>
            </a:r>
            <a:r>
              <a:rPr lang="en-GB" sz="500" dirty="0"/>
              <a:t> within six months of the publication date, or during any new application for </a:t>
            </a:r>
            <a:r>
              <a:rPr lang="en-GB" sz="500" dirty="0" err="1"/>
              <a:t>beamtime</a:t>
            </a:r>
            <a:r>
              <a:rPr lang="en-GB" sz="500" dirty="0"/>
              <a:t>, whichever is the earlier.</a:t>
            </a:r>
          </a:p>
          <a:p>
            <a:pPr marL="0" indent="0">
              <a:buNone/>
            </a:pPr>
            <a:endParaRPr lang="en-US" sz="500" dirty="0" smtClean="0"/>
          </a:p>
        </p:txBody>
      </p:sp>
    </p:spTree>
    <p:extLst>
      <p:ext uri="{BB962C8B-B14F-4D97-AF65-F5344CB8AC3E}">
        <p14:creationId xmlns:p14="http://schemas.microsoft.com/office/powerpoint/2010/main" val="16875220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66245" y="5507535"/>
            <a:ext cx="7632848" cy="322031"/>
          </a:xfrm>
          <a:prstGeom prst="rect">
            <a:avLst/>
          </a:prstGeom>
          <a:solidFill>
            <a:srgbClr val="FFFF00"/>
          </a:solidFill>
        </p:spPr>
        <p:txBody>
          <a:bodyPr wrap="square" rtlCol="0">
            <a:spAutoFit/>
          </a:bodyPr>
          <a:lstStyle/>
          <a:p>
            <a:endParaRPr lang="en-GB" dirty="0"/>
          </a:p>
        </p:txBody>
      </p:sp>
      <p:sp>
        <p:nvSpPr>
          <p:cNvPr id="7" name="TextBox 6"/>
          <p:cNvSpPr txBox="1"/>
          <p:nvPr/>
        </p:nvSpPr>
        <p:spPr>
          <a:xfrm>
            <a:off x="683568" y="4547930"/>
            <a:ext cx="7632848" cy="428623"/>
          </a:xfrm>
          <a:prstGeom prst="rect">
            <a:avLst/>
          </a:prstGeom>
          <a:solidFill>
            <a:srgbClr val="FFFF00"/>
          </a:solidFill>
        </p:spPr>
        <p:txBody>
          <a:bodyPr wrap="square" rtlCol="0">
            <a:spAutoFit/>
          </a:bodyPr>
          <a:lstStyle/>
          <a:p>
            <a:endParaRPr lang="en-GB" dirty="0"/>
          </a:p>
        </p:txBody>
      </p:sp>
      <p:sp>
        <p:nvSpPr>
          <p:cNvPr id="6" name="TextBox 5"/>
          <p:cNvSpPr txBox="1"/>
          <p:nvPr/>
        </p:nvSpPr>
        <p:spPr>
          <a:xfrm>
            <a:off x="683568" y="4332851"/>
            <a:ext cx="7632848" cy="181777"/>
          </a:xfrm>
          <a:prstGeom prst="rect">
            <a:avLst/>
          </a:prstGeom>
          <a:solidFill>
            <a:srgbClr val="FFFF00"/>
          </a:solidFill>
        </p:spPr>
        <p:txBody>
          <a:bodyPr wrap="square" rtlCol="0">
            <a:spAutoFit/>
          </a:bodyPr>
          <a:lstStyle/>
          <a:p>
            <a:endParaRPr lang="en-GB" dirty="0"/>
          </a:p>
        </p:txBody>
      </p:sp>
      <p:sp>
        <p:nvSpPr>
          <p:cNvPr id="5" name="TextBox 4"/>
          <p:cNvSpPr txBox="1"/>
          <p:nvPr/>
        </p:nvSpPr>
        <p:spPr>
          <a:xfrm>
            <a:off x="683568" y="2307966"/>
            <a:ext cx="7632848" cy="471485"/>
          </a:xfrm>
          <a:prstGeom prst="rect">
            <a:avLst/>
          </a:prstGeom>
          <a:solidFill>
            <a:srgbClr val="FFFF00"/>
          </a:solidFill>
        </p:spPr>
        <p:txBody>
          <a:bodyPr wrap="square" rtlCol="0">
            <a:spAutoFit/>
          </a:bodyPr>
          <a:lstStyle/>
          <a:p>
            <a:endParaRPr lang="en-GB" dirty="0"/>
          </a:p>
        </p:txBody>
      </p:sp>
      <p:sp>
        <p:nvSpPr>
          <p:cNvPr id="4" name="TextBox 3"/>
          <p:cNvSpPr txBox="1"/>
          <p:nvPr/>
        </p:nvSpPr>
        <p:spPr>
          <a:xfrm>
            <a:off x="683568" y="1984117"/>
            <a:ext cx="7632848" cy="292755"/>
          </a:xfrm>
          <a:prstGeom prst="rect">
            <a:avLst/>
          </a:prstGeom>
          <a:solidFill>
            <a:srgbClr val="FFFF00"/>
          </a:solidFill>
        </p:spPr>
        <p:txBody>
          <a:bodyPr wrap="square" rtlCol="0">
            <a:spAutoFit/>
          </a:bodyPr>
          <a:lstStyle/>
          <a:p>
            <a:endParaRPr lang="en-GB" dirty="0"/>
          </a:p>
        </p:txBody>
      </p:sp>
      <p:sp>
        <p:nvSpPr>
          <p:cNvPr id="13314" name="Title 11"/>
          <p:cNvSpPr>
            <a:spLocks noGrp="1"/>
          </p:cNvSpPr>
          <p:nvPr>
            <p:ph type="title"/>
          </p:nvPr>
        </p:nvSpPr>
        <p:spPr/>
        <p:txBody>
          <a:bodyPr/>
          <a:lstStyle/>
          <a:p>
            <a:r>
              <a:rPr lang="en-US" dirty="0" smtClean="0">
                <a:solidFill>
                  <a:srgbClr val="3C8C93"/>
                </a:solidFill>
              </a:rPr>
              <a:t>Data Policy</a:t>
            </a:r>
          </a:p>
        </p:txBody>
      </p:sp>
      <p:sp>
        <p:nvSpPr>
          <p:cNvPr id="13315" name="Content Placeholder 12"/>
          <p:cNvSpPr>
            <a:spLocks noGrp="1"/>
          </p:cNvSpPr>
          <p:nvPr>
            <p:ph idx="1"/>
          </p:nvPr>
        </p:nvSpPr>
        <p:spPr>
          <a:xfrm>
            <a:off x="685800" y="1557338"/>
            <a:ext cx="7772400" cy="4463950"/>
          </a:xfrm>
        </p:spPr>
        <p:txBody>
          <a:bodyPr/>
          <a:lstStyle/>
          <a:p>
            <a:pPr marL="0" indent="0">
              <a:buNone/>
            </a:pPr>
            <a:r>
              <a:rPr lang="en-GB" sz="1000" b="1" dirty="0"/>
              <a:t>3. Raw data and associated metadata</a:t>
            </a:r>
            <a:endParaRPr lang="en-GB" sz="1000" dirty="0"/>
          </a:p>
          <a:p>
            <a:pPr marL="0" indent="0">
              <a:buNone/>
            </a:pPr>
            <a:r>
              <a:rPr lang="en-GB" sz="1000" i="1" dirty="0"/>
              <a:t>3.1 Free and commercial access to ISIS</a:t>
            </a:r>
            <a:endParaRPr lang="en-GB" sz="1000" dirty="0"/>
          </a:p>
          <a:p>
            <a:pPr marL="0" indent="0">
              <a:buNone/>
            </a:pPr>
            <a:r>
              <a:rPr lang="en-GB" sz="1000" dirty="0"/>
              <a:t>3.1.1 All raw data and the associated metadata obtained as a result of free (non-commercial) access to ISIS, reside in the public domain, with ISIS acting as the custodian.</a:t>
            </a:r>
          </a:p>
          <a:p>
            <a:pPr marL="0" indent="0">
              <a:buNone/>
            </a:pPr>
            <a:r>
              <a:rPr lang="en-GB" sz="1000" dirty="0"/>
              <a:t>3.1.2 All raw data and the associated metadata obtained as a result of ‘commercial-in-confidence’ access to ISIS will be owned exclusively by the commercial user.  Commercial users must agree with their relevant instruments scientists how they wish their raw data and metadata to be managed before the start of any experiment.</a:t>
            </a:r>
          </a:p>
          <a:p>
            <a:pPr marL="0" indent="0">
              <a:buNone/>
            </a:pPr>
            <a:r>
              <a:rPr lang="en-GB" sz="1000" i="1" dirty="0"/>
              <a:t>3.2 </a:t>
            </a:r>
            <a:r>
              <a:rPr lang="en-GB" sz="1000" i="1" dirty="0" err="1"/>
              <a:t>Curation</a:t>
            </a:r>
            <a:r>
              <a:rPr lang="en-GB" sz="1000" i="1" dirty="0"/>
              <a:t> of raw data and associated metadata</a:t>
            </a:r>
            <a:endParaRPr lang="en-GB" sz="1000" dirty="0"/>
          </a:p>
          <a:p>
            <a:pPr marL="0" indent="0">
              <a:buNone/>
            </a:pPr>
            <a:r>
              <a:rPr lang="en-GB" sz="1000" dirty="0"/>
              <a:t>3.2.1 All raw data will be curated in well-defined formats, for which the means of reading the data will be made available by the Facility.</a:t>
            </a:r>
          </a:p>
          <a:p>
            <a:pPr marL="0" indent="0">
              <a:buNone/>
            </a:pPr>
            <a:r>
              <a:rPr lang="en-GB" sz="1000" dirty="0"/>
              <a:t>3.2.2 Metadata that is automatically captured by instruments will be curated either within the raw data files, within an associated on-line catalogue, or within both.</a:t>
            </a:r>
          </a:p>
          <a:p>
            <a:pPr marL="0" indent="0">
              <a:buNone/>
            </a:pPr>
            <a:r>
              <a:rPr lang="en-GB" sz="1000" dirty="0"/>
              <a:t>3.2.3 Data will be stored initially on instrument-related computers, and will be migrated or copied to archival facilities for long-term </a:t>
            </a:r>
            <a:r>
              <a:rPr lang="en-GB" sz="1000" dirty="0" err="1"/>
              <a:t>curation</a:t>
            </a:r>
            <a:r>
              <a:rPr lang="en-GB" sz="1000" dirty="0"/>
              <a:t>.</a:t>
            </a:r>
          </a:p>
          <a:p>
            <a:pPr marL="0" indent="0">
              <a:buNone/>
            </a:pPr>
            <a:r>
              <a:rPr lang="en-GB" sz="1000" i="1" dirty="0"/>
              <a:t>3.3 Access to raw data and metadata</a:t>
            </a:r>
            <a:endParaRPr lang="en-GB" sz="1000" dirty="0"/>
          </a:p>
          <a:p>
            <a:pPr marL="0" indent="0">
              <a:buNone/>
            </a:pPr>
            <a:r>
              <a:rPr lang="en-GB" sz="1000" dirty="0"/>
              <a:t>3.3.1 Access to raw data and metadata beyond the period that it is stored on instrument-related computers will be via a searchable on-line catalogue.</a:t>
            </a:r>
          </a:p>
          <a:p>
            <a:pPr marL="0" indent="0">
              <a:buNone/>
            </a:pPr>
            <a:r>
              <a:rPr lang="en-GB" sz="1000" dirty="0"/>
              <a:t>3.3.2 Access to the on-line catalogue will be restricted to those who register with STFC/ISIS as users of the on-line catalogue.</a:t>
            </a:r>
          </a:p>
          <a:p>
            <a:pPr marL="0" indent="0">
              <a:buNone/>
            </a:pPr>
            <a:r>
              <a:rPr lang="en-GB" sz="1000" dirty="0"/>
              <a:t>3.3.3 Access to raw data and the associated metadata obtained from an experiment is restricted to the experimental team for a period of three years after the end of the experiment. Thereafter, it will become publicly accessible. Any PI that wishes their data to remain ‘restricted access’ for a longer period will be required to make a special case to the Director of ISIS.</a:t>
            </a:r>
          </a:p>
          <a:p>
            <a:pPr marL="0" indent="0">
              <a:buNone/>
            </a:pPr>
            <a:r>
              <a:rPr lang="en-GB" sz="1000" dirty="0"/>
              <a:t>3.3.4 It is the responsibility of the PI to ensure that the experiment number (RB number) is correctly entered into the metadata for each raw data set, in order to correctly associate each data set with the PI.  If this is not done, the experimental team will not be able to access the data via the on-line catalogue and other users may inadvertently be given access rights to the data.</a:t>
            </a:r>
          </a:p>
          <a:p>
            <a:pPr marL="0" indent="0">
              <a:buNone/>
            </a:pPr>
            <a:r>
              <a:rPr lang="en-GB" sz="1000" dirty="0"/>
              <a:t>3.3.5 Appropriate STFC staff (e.g. instrument scientists, computing group members) may be given access to any Facility-curated data or metadata for Facility-related purposes. ISIS undertakes that they will preserve the confidentiality of such data.</a:t>
            </a:r>
          </a:p>
          <a:p>
            <a:pPr marL="0" indent="0">
              <a:buNone/>
            </a:pPr>
            <a:r>
              <a:rPr lang="en-GB" sz="1000" dirty="0"/>
              <a:t>3.3.6 The on-line catalogue will enable the linking of experimental data to experimental proposals.  Access to proposals will only ever be provided to the experimental team and appropriate STFC staff, unless otherwise authorized by the PI.</a:t>
            </a:r>
            <a:r>
              <a:rPr lang="en-GB" sz="1000" i="1" dirty="0"/>
              <a:t> </a:t>
            </a:r>
            <a:endParaRPr lang="en-GB" sz="1000" dirty="0"/>
          </a:p>
        </p:txBody>
      </p:sp>
    </p:spTree>
    <p:extLst>
      <p:ext uri="{BB962C8B-B14F-4D97-AF65-F5344CB8AC3E}">
        <p14:creationId xmlns:p14="http://schemas.microsoft.com/office/powerpoint/2010/main" val="2507224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6" grpId="0" animBg="1"/>
      <p:bldP spid="5" grpId="0" animBg="1"/>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83568" y="1950445"/>
            <a:ext cx="7632848" cy="354234"/>
          </a:xfrm>
          <a:prstGeom prst="rect">
            <a:avLst/>
          </a:prstGeom>
          <a:solidFill>
            <a:srgbClr val="FFFF00"/>
          </a:solidFill>
        </p:spPr>
        <p:txBody>
          <a:bodyPr wrap="square" rtlCol="0">
            <a:spAutoFit/>
          </a:bodyPr>
          <a:lstStyle/>
          <a:p>
            <a:endParaRPr lang="en-GB" dirty="0"/>
          </a:p>
        </p:txBody>
      </p:sp>
      <p:sp>
        <p:nvSpPr>
          <p:cNvPr id="5" name="TextBox 4"/>
          <p:cNvSpPr txBox="1"/>
          <p:nvPr/>
        </p:nvSpPr>
        <p:spPr>
          <a:xfrm>
            <a:off x="682066" y="2491150"/>
            <a:ext cx="7632848" cy="322031"/>
          </a:xfrm>
          <a:prstGeom prst="rect">
            <a:avLst/>
          </a:prstGeom>
          <a:solidFill>
            <a:srgbClr val="FFFF00"/>
          </a:solidFill>
        </p:spPr>
        <p:txBody>
          <a:bodyPr wrap="square" rtlCol="0">
            <a:spAutoFit/>
          </a:bodyPr>
          <a:lstStyle/>
          <a:p>
            <a:endParaRPr lang="en-GB" dirty="0"/>
          </a:p>
        </p:txBody>
      </p:sp>
      <p:sp>
        <p:nvSpPr>
          <p:cNvPr id="2" name="TextBox 1"/>
          <p:cNvSpPr txBox="1"/>
          <p:nvPr/>
        </p:nvSpPr>
        <p:spPr>
          <a:xfrm>
            <a:off x="683568" y="3501008"/>
            <a:ext cx="7632848" cy="389657"/>
          </a:xfrm>
          <a:prstGeom prst="rect">
            <a:avLst/>
          </a:prstGeom>
          <a:solidFill>
            <a:srgbClr val="FFFF00"/>
          </a:solidFill>
        </p:spPr>
        <p:txBody>
          <a:bodyPr wrap="square" rtlCol="0">
            <a:spAutoFit/>
          </a:bodyPr>
          <a:lstStyle/>
          <a:p>
            <a:endParaRPr lang="en-GB" dirty="0"/>
          </a:p>
        </p:txBody>
      </p:sp>
      <p:sp>
        <p:nvSpPr>
          <p:cNvPr id="13314" name="Title 11"/>
          <p:cNvSpPr>
            <a:spLocks noGrp="1"/>
          </p:cNvSpPr>
          <p:nvPr>
            <p:ph type="title"/>
          </p:nvPr>
        </p:nvSpPr>
        <p:spPr/>
        <p:txBody>
          <a:bodyPr/>
          <a:lstStyle/>
          <a:p>
            <a:r>
              <a:rPr lang="en-US" dirty="0" smtClean="0">
                <a:solidFill>
                  <a:srgbClr val="3C8C93"/>
                </a:solidFill>
              </a:rPr>
              <a:t>Data Policy</a:t>
            </a:r>
          </a:p>
        </p:txBody>
      </p:sp>
      <p:sp>
        <p:nvSpPr>
          <p:cNvPr id="13315" name="Content Placeholder 12"/>
          <p:cNvSpPr>
            <a:spLocks noGrp="1"/>
          </p:cNvSpPr>
          <p:nvPr>
            <p:ph idx="1"/>
          </p:nvPr>
        </p:nvSpPr>
        <p:spPr>
          <a:xfrm>
            <a:off x="685800" y="1557338"/>
            <a:ext cx="7772400" cy="4463950"/>
          </a:xfrm>
        </p:spPr>
        <p:txBody>
          <a:bodyPr/>
          <a:lstStyle/>
          <a:p>
            <a:pPr marL="0" indent="0">
              <a:buNone/>
            </a:pPr>
            <a:r>
              <a:rPr lang="en-GB" sz="1000" b="1" dirty="0"/>
              <a:t>4. Results</a:t>
            </a:r>
            <a:endParaRPr lang="en-GB" sz="1000" dirty="0"/>
          </a:p>
          <a:p>
            <a:pPr marL="0" indent="0">
              <a:buNone/>
            </a:pPr>
            <a:r>
              <a:rPr lang="en-GB" sz="1000" i="1" dirty="0"/>
              <a:t>4.1 Ownership of results</a:t>
            </a:r>
            <a:endParaRPr lang="en-GB" sz="1000" dirty="0"/>
          </a:p>
          <a:p>
            <a:pPr marL="0" indent="0">
              <a:buNone/>
            </a:pPr>
            <a:r>
              <a:rPr lang="en-GB" sz="1000" dirty="0"/>
              <a:t>4.1.1 Ownership of all results derived from the analysis of the raw data is determined by the contractual obligations of the person(s) performing the analysis.</a:t>
            </a:r>
          </a:p>
          <a:p>
            <a:pPr marL="0" indent="0">
              <a:buNone/>
            </a:pPr>
            <a:r>
              <a:rPr lang="en-GB" sz="1000" i="1" dirty="0"/>
              <a:t>4.2 </a:t>
            </a:r>
            <a:r>
              <a:rPr lang="en-GB" sz="1000" i="1" dirty="0" err="1"/>
              <a:t>Curation</a:t>
            </a:r>
            <a:r>
              <a:rPr lang="en-GB" sz="1000" i="1" dirty="0"/>
              <a:t> of results</a:t>
            </a:r>
            <a:endParaRPr lang="en-GB" sz="1000" dirty="0"/>
          </a:p>
          <a:p>
            <a:pPr marL="0" indent="0">
              <a:buNone/>
            </a:pPr>
            <a:r>
              <a:rPr lang="en-GB" sz="1000" dirty="0"/>
              <a:t>4.2.1 ISIS will provide a facility for users to upload results and associated metadata to the facility and enable them to associate these results with raw data collected from the Facility.</a:t>
            </a:r>
          </a:p>
          <a:p>
            <a:pPr marL="0" indent="0">
              <a:buNone/>
            </a:pPr>
            <a:r>
              <a:rPr lang="en-GB" sz="1000" dirty="0"/>
              <a:t>4.2.2 The upload of results and metadata are subject to volume restrictions.</a:t>
            </a:r>
          </a:p>
          <a:p>
            <a:pPr marL="0" indent="0">
              <a:buNone/>
            </a:pPr>
            <a:r>
              <a:rPr lang="en-GB" sz="1000" dirty="0"/>
              <a:t>4.2.3 These results will be stored long-term by the Facility.  It will not be the responsibility of the Facility to fully curate this data e.g. to ensure that software to read / manipulate this data is available.</a:t>
            </a:r>
          </a:p>
          <a:p>
            <a:pPr marL="0" indent="0">
              <a:buNone/>
            </a:pPr>
            <a:r>
              <a:rPr lang="en-GB" sz="1000" i="1" dirty="0"/>
              <a:t>4.3 Access to results</a:t>
            </a:r>
            <a:endParaRPr lang="en-GB" sz="1000" dirty="0"/>
          </a:p>
          <a:p>
            <a:pPr marL="0" indent="0">
              <a:buNone/>
            </a:pPr>
            <a:r>
              <a:rPr lang="en-GB" sz="1000" dirty="0"/>
              <a:t>4.3.1 Access to the results of analyses performed on raw data and metadata is restricted to the person or persons performing the analyses, unless otherwise requested by those persons.</a:t>
            </a:r>
          </a:p>
        </p:txBody>
      </p:sp>
    </p:spTree>
    <p:extLst>
      <p:ext uri="{BB962C8B-B14F-4D97-AF65-F5344CB8AC3E}">
        <p14:creationId xmlns:p14="http://schemas.microsoft.com/office/powerpoint/2010/main" val="2347372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1"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1521" y="-17567"/>
            <a:ext cx="8672967" cy="6894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bwMode="auto">
          <a:xfrm>
            <a:off x="8820472" y="4509120"/>
            <a:ext cx="323528" cy="108012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Lucida Grande" pitchFamily="84" charset="0"/>
              <a:ea typeface="ヒラギノ角ゴ Pro W3" pitchFamily="84" charset="-128"/>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2"/>
          <p:cNvSpPr>
            <a:spLocks noGrp="1"/>
          </p:cNvSpPr>
          <p:nvPr>
            <p:ph type="title"/>
          </p:nvPr>
        </p:nvSpPr>
        <p:spPr>
          <a:xfrm>
            <a:off x="0" y="332656"/>
            <a:ext cx="9144000" cy="1143000"/>
          </a:xfrm>
        </p:spPr>
        <p:txBody>
          <a:bodyPr/>
          <a:lstStyle/>
          <a:p>
            <a:r>
              <a:rPr lang="en-US" dirty="0" smtClean="0">
                <a:solidFill>
                  <a:srgbClr val="3C8C93"/>
                </a:solidFill>
              </a:rPr>
              <a:t>Special Tables</a:t>
            </a:r>
          </a:p>
        </p:txBody>
      </p:sp>
      <p:pic>
        <p:nvPicPr>
          <p:cNvPr id="286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8304" y="1870994"/>
            <a:ext cx="1152525" cy="296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1884" y="2420888"/>
            <a:ext cx="5191125"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611560" y="4941168"/>
            <a:ext cx="4176464" cy="461665"/>
          </a:xfrm>
          <a:prstGeom prst="rect">
            <a:avLst/>
          </a:prstGeom>
          <a:noFill/>
        </p:spPr>
        <p:txBody>
          <a:bodyPr wrap="square" rtlCol="0">
            <a:spAutoFit/>
          </a:bodyPr>
          <a:lstStyle/>
          <a:p>
            <a:r>
              <a:rPr lang="en-GB" dirty="0" smtClean="0"/>
              <a:t>“root” group</a:t>
            </a:r>
            <a:endParaRPr lang="en-GB" dirty="0"/>
          </a:p>
        </p:txBody>
      </p:sp>
    </p:spTree>
    <p:extLst>
      <p:ext uri="{BB962C8B-B14F-4D97-AF65-F5344CB8AC3E}">
        <p14:creationId xmlns:p14="http://schemas.microsoft.com/office/powerpoint/2010/main" val="3857105479"/>
      </p:ext>
    </p:extLst>
  </p:cSld>
  <p:clrMapOvr>
    <a:masterClrMapping/>
  </p:clrMapOvr>
  <p:timing>
    <p:tnLst>
      <p:par>
        <p:cTn id="1" dur="indefinite" restart="never" nodeType="tmRoot"/>
      </p:par>
    </p:tnLst>
  </p:timing>
</p:sld>
</file>

<file path=ppt/theme/theme1.xml><?xml version="1.0" encoding="utf-8"?>
<a:theme xmlns:a="http://schemas.openxmlformats.org/drawingml/2006/main" name="STFC_PowerPoint_template">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Lucida Grande"/>
        <a:ea typeface="ヒラギノ角ゴ Pro W3"/>
        <a:cs typeface=""/>
      </a:majorFont>
      <a:minorFont>
        <a:latin typeface="Lucida Grande"/>
        <a:ea typeface="ヒラギノ角ゴ Pro W3"/>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Lucida Grande" pitchFamily="84" charset="0"/>
            <a:ea typeface="ヒラギノ角ゴ Pro W3" pitchFamily="8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Lucida Grande" pitchFamily="84" charset="0"/>
            <a:ea typeface="ヒラギノ角ゴ Pro W3" pitchFamily="84"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Lucida Grande"/>
        <a:ea typeface="ヒラギノ角ゴ Pro W3"/>
        <a:cs typeface=""/>
      </a:majorFont>
      <a:minorFont>
        <a:latin typeface="Lucida Grande"/>
        <a:ea typeface="ヒラギノ角ゴ Pro W3"/>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Lucida Grande" pitchFamily="84" charset="0"/>
            <a:ea typeface="ヒラギノ角ゴ Pro W3" pitchFamily="8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Lucida Grande" pitchFamily="84" charset="0"/>
            <a:ea typeface="ヒラギノ角ゴ Pro W3" pitchFamily="84"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EABF215B8A3384E874FC40A3B0B2302" ma:contentTypeVersion="1" ma:contentTypeDescription="Create a new document." ma:contentTypeScope="" ma:versionID="7bb4fc783a9f351e091458848cc7e47c">
  <xsd:schema xmlns:xsd="http://www.w3.org/2001/XMLSchema" xmlns:xs="http://www.w3.org/2001/XMLSchema" xmlns:p="http://schemas.microsoft.com/office/2006/metadata/properties" xmlns:ns1="http://schemas.microsoft.com/sharepoint/v3" targetNamespace="http://schemas.microsoft.com/office/2006/metadata/properties" ma:root="true" ma:fieldsID="a447206dab0015f8b9f8924535193e8c"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LongProperties xmlns="http://schemas.microsoft.com/office/2006/metadata/longProperties"/>
</file>

<file path=customXml/item4.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2AEDD1CD-9190-4F8F-B585-354F10A56AC8}">
  <ds:schemaRefs>
    <ds:schemaRef ds:uri="http://schemas.microsoft.com/sharepoint/v3/contenttype/forms"/>
  </ds:schemaRefs>
</ds:datastoreItem>
</file>

<file path=customXml/itemProps2.xml><?xml version="1.0" encoding="utf-8"?>
<ds:datastoreItem xmlns:ds="http://schemas.openxmlformats.org/officeDocument/2006/customXml" ds:itemID="{DC1F6765-9504-49E7-842A-A3456369D6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7E48F0D-BF64-462E-8350-40C896A295A7}">
  <ds:schemaRefs>
    <ds:schemaRef ds:uri="http://schemas.microsoft.com/office/2006/metadata/longProperties"/>
  </ds:schemaRefs>
</ds:datastoreItem>
</file>

<file path=customXml/itemProps4.xml><?xml version="1.0" encoding="utf-8"?>
<ds:datastoreItem xmlns:ds="http://schemas.openxmlformats.org/officeDocument/2006/customXml" ds:itemID="{2544730F-A250-460D-B17B-9B4BCF3A0E45}">
  <ds:schemaRefs>
    <ds:schemaRef ds:uri="http://purl.org/dc/terms/"/>
    <ds:schemaRef ds:uri="http://purl.org/dc/elements/1.1/"/>
    <ds:schemaRef ds:uri="http://schemas.microsoft.com/office/2006/documentManagement/types"/>
    <ds:schemaRef ds:uri="http://purl.org/dc/dcmitype/"/>
    <ds:schemaRef ds:uri="http://schemas.microsoft.com/office/2006/metadata/properties"/>
    <ds:schemaRef ds:uri="http://schemas.openxmlformats.org/package/2006/metadata/core-properties"/>
    <ds:schemaRef ds:uri="http://www.w3.org/XML/1998/namespace"/>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STFC_PowerPoint_template</Template>
  <TotalTime>4643</TotalTime>
  <Words>1249</Words>
  <Application>Microsoft Office PowerPoint</Application>
  <PresentationFormat>On-screen Show (4:3)</PresentationFormat>
  <Paragraphs>418</Paragraphs>
  <Slides>36</Slides>
  <Notes>1</Notes>
  <HiddenSlides>0</HiddenSlides>
  <MMClips>0</MMClips>
  <ScaleCrop>false</ScaleCrop>
  <HeadingPairs>
    <vt:vector size="4" baseType="variant">
      <vt:variant>
        <vt:lpstr>Theme</vt:lpstr>
      </vt:variant>
      <vt:variant>
        <vt:i4>2</vt:i4>
      </vt:variant>
      <vt:variant>
        <vt:lpstr>Slide Titles</vt:lpstr>
      </vt:variant>
      <vt:variant>
        <vt:i4>36</vt:i4>
      </vt:variant>
    </vt:vector>
  </HeadingPairs>
  <TitlesOfParts>
    <vt:vector size="38" baseType="lpstr">
      <vt:lpstr>STFC_PowerPoint_template</vt:lpstr>
      <vt:lpstr>1_Blank Presentation</vt:lpstr>
      <vt:lpstr>The ICAT permissions and authorisation rules system</vt:lpstr>
      <vt:lpstr>Overview</vt:lpstr>
      <vt:lpstr>Why Rules</vt:lpstr>
      <vt:lpstr>Data Policy</vt:lpstr>
      <vt:lpstr>Data Policy</vt:lpstr>
      <vt:lpstr>Data Policy</vt:lpstr>
      <vt:lpstr>Data Policy</vt:lpstr>
      <vt:lpstr>PowerPoint Presentation</vt:lpstr>
      <vt:lpstr>Special Tables</vt:lpstr>
      <vt:lpstr>Very Special Tables</vt:lpstr>
      <vt:lpstr>Rules Syntax</vt:lpstr>
      <vt:lpstr>Open Tables</vt:lpstr>
      <vt:lpstr>Open Tables</vt:lpstr>
      <vt:lpstr>Open Tables</vt:lpstr>
      <vt:lpstr>Facility Admin Access</vt:lpstr>
      <vt:lpstr>Data Ingest Account</vt:lpstr>
      <vt:lpstr>Data Ingest Account</vt:lpstr>
      <vt:lpstr>Instrument Scientists</vt:lpstr>
      <vt:lpstr>Instrument Scientists</vt:lpstr>
      <vt:lpstr>Instrument Scientists</vt:lpstr>
      <vt:lpstr>Instrument Scientists</vt:lpstr>
      <vt:lpstr>Experiment Team</vt:lpstr>
      <vt:lpstr>Experiment Team</vt:lpstr>
      <vt:lpstr>Experiment Team</vt:lpstr>
      <vt:lpstr>Experiment Team</vt:lpstr>
      <vt:lpstr>Principal Investigator</vt:lpstr>
      <vt:lpstr>Principal Investigator</vt:lpstr>
      <vt:lpstr>Principal Investigator</vt:lpstr>
      <vt:lpstr>Principal Investigator</vt:lpstr>
      <vt:lpstr>Delegating Permission</vt:lpstr>
      <vt:lpstr>Delegating Permission</vt:lpstr>
      <vt:lpstr>Embargo</vt:lpstr>
      <vt:lpstr>Embargo</vt:lpstr>
      <vt:lpstr>Embargo</vt:lpstr>
      <vt:lpstr>Summary</vt:lpstr>
      <vt:lpstr>Questions?</vt:lpstr>
    </vt:vector>
  </TitlesOfParts>
  <Company>STFC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ICAT Authorisation Rules</dc:title>
  <dc:creator>Tom Griffin</dc:creator>
  <cp:lastModifiedBy>Tom Griffin</cp:lastModifiedBy>
  <cp:revision>88</cp:revision>
  <cp:lastPrinted>2012-09-19T12:24:14Z</cp:lastPrinted>
  <dcterms:created xsi:type="dcterms:W3CDTF">2012-07-12T11:46:55Z</dcterms:created>
  <dcterms:modified xsi:type="dcterms:W3CDTF">2012-09-27T09:11:06Z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display_urn:schemas-microsoft-com:office:office#Editor">
    <vt:lpwstr>Summers, Karen (STFC,RAL,OBR)</vt:lpwstr>
  </property>
  <property fmtid="{D5CDD505-2E9C-101B-9397-08002B2CF9AE}" pid="4" name="xd_Signature">
    <vt:lpwstr/>
  </property>
  <property fmtid="{D5CDD505-2E9C-101B-9397-08002B2CF9AE}" pid="5" name="display_urn:schemas-microsoft-com:office:office#Author">
    <vt:lpwstr>Summers, Karen (STFC,RAL,OBR)</vt:lpwstr>
  </property>
  <property fmtid="{D5CDD505-2E9C-101B-9397-08002B2CF9AE}" pid="6" name="TemplateUrl">
    <vt:lpwstr/>
  </property>
  <property fmtid="{D5CDD505-2E9C-101B-9397-08002B2CF9AE}" pid="7" name="xd_ProgID">
    <vt:lpwstr/>
  </property>
  <property fmtid="{D5CDD505-2E9C-101B-9397-08002B2CF9AE}" pid="8" name="ContentTypeId">
    <vt:lpwstr>0x010100F731947B08D5984288BC8B16A979FF50</vt:lpwstr>
  </property>
  <property fmtid="{D5CDD505-2E9C-101B-9397-08002B2CF9AE}" pid="9" name="_SourceUrl">
    <vt:lpwstr/>
  </property>
</Properties>
</file>