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  <p:sldMasterId id="2147483684" r:id="rId6"/>
  </p:sldMasterIdLst>
  <p:notesMasterIdLst>
    <p:notesMasterId r:id="rId26"/>
  </p:notesMasterIdLst>
  <p:sldIdLst>
    <p:sldId id="405" r:id="rId7"/>
    <p:sldId id="406" r:id="rId8"/>
    <p:sldId id="407" r:id="rId9"/>
    <p:sldId id="409" r:id="rId10"/>
    <p:sldId id="410" r:id="rId11"/>
    <p:sldId id="411" r:id="rId12"/>
    <p:sldId id="412" r:id="rId13"/>
    <p:sldId id="413" r:id="rId14"/>
    <p:sldId id="415" r:id="rId15"/>
    <p:sldId id="416" r:id="rId16"/>
    <p:sldId id="417" r:id="rId17"/>
    <p:sldId id="418" r:id="rId18"/>
    <p:sldId id="421" r:id="rId19"/>
    <p:sldId id="420" r:id="rId20"/>
    <p:sldId id="422" r:id="rId21"/>
    <p:sldId id="423" r:id="rId22"/>
    <p:sldId id="424" r:id="rId23"/>
    <p:sldId id="425" r:id="rId24"/>
    <p:sldId id="408" r:id="rId25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006600"/>
    <a:srgbClr val="E1E1FF"/>
    <a:srgbClr val="D0E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6607" autoAdjust="0"/>
  </p:normalViewPr>
  <p:slideViewPr>
    <p:cSldViewPr>
      <p:cViewPr varScale="1">
        <p:scale>
          <a:sx n="63" d="100"/>
          <a:sy n="63" d="100"/>
        </p:scale>
        <p:origin x="-159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fld id="{B71E89EE-8D20-495D-84B0-FA9C2B7922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388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C995C-12E5-4DD2-9F82-F4F8C9ED15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1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17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084776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51419"/>
          </a:xfrm>
        </p:spPr>
        <p:txBody>
          <a:bodyPr/>
          <a:lstStyle>
            <a:lvl1pPr marL="0" indent="0">
              <a:buNone/>
              <a:defRPr sz="2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0350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71942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4591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638680"/>
            <a:ext cx="5486400" cy="804862"/>
          </a:xfrm>
        </p:spPr>
        <p:txBody>
          <a:bodyPr/>
          <a:lstStyle>
            <a:lvl1pPr marL="0" indent="0">
              <a:buNone/>
              <a:defRPr sz="2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103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0"/>
            <a:ext cx="91440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05182-AF12-4862-9F0E-82D313998E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2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61E6F-9784-4106-B32E-150288EE22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0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8640"/>
            <a:ext cx="9144000" cy="1470025"/>
          </a:xfrm>
        </p:spPr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70065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7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3800488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86047"/>
            <a:ext cx="7848872" cy="1362075"/>
          </a:xfrm>
        </p:spPr>
        <p:txBody>
          <a:bodyPr anchor="t"/>
          <a:lstStyle>
            <a:lvl1pPr algn="l">
              <a:defRPr sz="4400" b="1" cap="none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85860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980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57338"/>
            <a:ext cx="3810000" cy="451486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3810000" cy="38004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834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484784"/>
            <a:ext cx="4040188" cy="639762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897331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82951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5129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8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929063"/>
            <a:ext cx="7772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C4B87CF-433F-4658-A1B2-A05479DD68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9" descr="STFC_to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8" r:id="rId2"/>
    <p:sldLayoutId id="2147484429" r:id="rId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pitchFamily="34" charset="0"/>
          <a:ea typeface="+mj-ea"/>
          <a:cs typeface="Arial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ctr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57338"/>
            <a:ext cx="7772400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fld id="{20A4F176-8FF7-4F41-A924-839B5672AD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5" name="Picture 19" descr="SCI41098_PPT_Templates_bottom_STFC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5294313"/>
            <a:ext cx="7580312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3C8C93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smtClean="0"/>
              <a:t>ICAT pluggable </a:t>
            </a:r>
            <a:r>
              <a:rPr lang="en-GB" dirty="0"/>
              <a:t>authentication system</a:t>
            </a:r>
            <a:endParaRPr lang="en-US" dirty="0" smtClean="0">
              <a:solidFill>
                <a:srgbClr val="3C8C93"/>
              </a:solidFill>
            </a:endParaRP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Tom Griffin, STFC ISIS Facility</a:t>
            </a:r>
          </a:p>
          <a:p>
            <a:r>
              <a:rPr lang="en-GB" dirty="0" smtClean="0"/>
              <a:t>NOBUGS </a:t>
            </a:r>
            <a:r>
              <a:rPr lang="en-GB" dirty="0"/>
              <a:t>2012 ICAT Workshop</a:t>
            </a:r>
          </a:p>
          <a:p>
            <a:endParaRPr lang="en-GB" dirty="0"/>
          </a:p>
          <a:p>
            <a:r>
              <a:rPr lang="en-GB" dirty="0"/>
              <a:t>tom.griffin@stfc.ac.uk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‘</a:t>
            </a:r>
            <a:r>
              <a:rPr lang="en-GB" dirty="0" err="1" smtClean="0"/>
              <a:t>db</a:t>
            </a:r>
            <a:r>
              <a:rPr lang="en-GB" dirty="0" smtClean="0"/>
              <a:t>’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421482"/>
            <a:ext cx="77048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@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Override</a:t>
            </a: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public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Authentication authenticate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Map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String, String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credentials, String 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remoteAddr</a:t>
            </a:r>
            <a:r>
              <a:rPr lang="en-GB" sz="1200" dirty="0" smtClean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throws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IcatException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{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addressChecker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40"/>
                </a:solidFill>
                <a:latin typeface="Courier New"/>
              </a:rPr>
              <a:t>!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null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{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   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000040"/>
                </a:solidFill>
                <a:latin typeface="Courier New"/>
              </a:rPr>
              <a:t>!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addressChecker.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check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remoteAddr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))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{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      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throw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DD"/>
                </a:solidFill>
                <a:latin typeface="Courier New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IcatException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IcatException.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IcatExceptionType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SESSION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            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200" dirty="0" err="1">
                <a:solidFill>
                  <a:srgbClr val="FF0000"/>
                </a:solidFill>
                <a:latin typeface="Courier New"/>
              </a:rPr>
              <a:t>authn_db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 does not allow log in from your IP address "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40"/>
                </a:solidFill>
                <a:latin typeface="Courier New"/>
              </a:rPr>
              <a:t>+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              		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remoteAddr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   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}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 smtClean="0">
                <a:solidFill>
                  <a:srgbClr val="008000"/>
                </a:solidFill>
                <a:latin typeface="Courier New"/>
              </a:rPr>
              <a:t>}</a:t>
            </a:r>
            <a:endParaRPr lang="en-GB" sz="1200" dirty="0" smtClean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String username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credentials.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get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"username"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String password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credentials.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get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"password"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Passwd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passwd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DD"/>
                </a:solidFill>
                <a:latin typeface="Courier New"/>
              </a:rPr>
              <a:t>this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manager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find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Passwd.</a:t>
            </a:r>
            <a:r>
              <a:rPr lang="en-GB" sz="1200" dirty="0" err="1">
                <a:solidFill>
                  <a:srgbClr val="0000FF"/>
                </a:solidFill>
                <a:latin typeface="Courier New"/>
              </a:rPr>
              <a:t>class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, username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000040"/>
                </a:solidFill>
                <a:latin typeface="Courier New"/>
              </a:rPr>
              <a:t>!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passwd.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getEncodedPassword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()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200" dirty="0">
                <a:solidFill>
                  <a:srgbClr val="007788"/>
                </a:solidFill>
                <a:latin typeface="Courier New"/>
              </a:rPr>
              <a:t>equals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password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))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{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   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throw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DD"/>
                </a:solidFill>
                <a:latin typeface="Courier New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IcatException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IcatException.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IcatExceptionType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SESSION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         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"The username and password do not match"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}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>
                <a:solidFill>
                  <a:srgbClr val="0000DD"/>
                </a:solidFill>
                <a:latin typeface="Courier New"/>
              </a:rPr>
              <a:t>log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200" dirty="0">
                <a:solidFill>
                  <a:srgbClr val="007788"/>
                </a:solidFill>
                <a:latin typeface="Courier New"/>
              </a:rPr>
              <a:t>info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username </a:t>
            </a:r>
            <a:r>
              <a:rPr lang="en-GB" sz="1200" dirty="0">
                <a:solidFill>
                  <a:srgbClr val="000040"/>
                </a:solidFill>
                <a:latin typeface="Courier New"/>
              </a:rPr>
              <a:t>+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 logged in </a:t>
            </a:r>
            <a:r>
              <a:rPr lang="en-GB" sz="1200" dirty="0" err="1">
                <a:solidFill>
                  <a:srgbClr val="FF0000"/>
                </a:solidFill>
                <a:latin typeface="Courier New"/>
              </a:rPr>
              <a:t>succesfully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DD"/>
                </a:solidFill>
                <a:latin typeface="Courier New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Authentication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username, mechanism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}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90571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‘LDAP’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Simple classes, packages as JAR then EAR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220027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21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‘</a:t>
            </a:r>
            <a:r>
              <a:rPr lang="en-GB" dirty="0"/>
              <a:t>LDAP</a:t>
            </a:r>
            <a:r>
              <a:rPr lang="en-GB" dirty="0" smtClean="0"/>
              <a:t>’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77048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PostConstruct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GB" sz="1200" dirty="0" smtClean="0">
                <a:solidFill>
                  <a:srgbClr val="0000FF"/>
                </a:solidFill>
                <a:latin typeface="Courier New"/>
              </a:rPr>
              <a:t>private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init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()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{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File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f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DD"/>
                </a:solidFill>
                <a:latin typeface="Courier New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File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200" dirty="0" err="1">
                <a:solidFill>
                  <a:srgbClr val="FF0000"/>
                </a:solidFill>
                <a:latin typeface="Courier New"/>
              </a:rPr>
              <a:t>authn_ldap.properties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Properties props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null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props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DD"/>
                </a:solidFill>
                <a:latin typeface="Courier New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Properties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props.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load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0000DD"/>
                </a:solidFill>
                <a:latin typeface="Courier New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FileInputStream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f</a:t>
            </a:r>
            <a:r>
              <a:rPr lang="en-GB" sz="1200" dirty="0" smtClean="0">
                <a:solidFill>
                  <a:srgbClr val="008000"/>
                </a:solidFill>
                <a:latin typeface="Courier New"/>
              </a:rPr>
              <a:t>))</a:t>
            </a:r>
            <a:r>
              <a:rPr lang="en-GB" sz="1200" dirty="0" smtClean="0">
                <a:solidFill>
                  <a:srgbClr val="008080"/>
                </a:solidFill>
                <a:latin typeface="Courier New"/>
              </a:rPr>
              <a:t>;</a:t>
            </a:r>
          </a:p>
          <a:p>
            <a:pPr fontAlgn="t"/>
            <a:endParaRPr lang="en-GB" sz="1200" dirty="0">
              <a:solidFill>
                <a:srgbClr val="008080"/>
              </a:solidFill>
              <a:latin typeface="Courier New"/>
            </a:endParaRPr>
          </a:p>
          <a:p>
            <a:pPr fontAlgn="t"/>
            <a:r>
              <a:rPr lang="en-GB" sz="1200" dirty="0" smtClean="0">
                <a:solidFill>
                  <a:srgbClr val="008080"/>
                </a:solidFill>
                <a:latin typeface="Courier New"/>
              </a:rPr>
              <a:t>      //same IP address checker stuff as before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String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providerUrl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props.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getProperty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200" dirty="0" err="1">
                <a:solidFill>
                  <a:srgbClr val="FF0000"/>
                </a:solidFill>
                <a:latin typeface="Courier New"/>
              </a:rPr>
              <a:t>provider_url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providerUrl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null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{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   String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msg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200" dirty="0" err="1">
                <a:solidFill>
                  <a:srgbClr val="FF0000"/>
                </a:solidFill>
                <a:latin typeface="Courier New"/>
              </a:rPr>
              <a:t>provider_url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 not defined in "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40"/>
                </a:solidFill>
                <a:latin typeface="Courier New"/>
              </a:rPr>
              <a:t>+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f.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getAbsolutePath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   </a:t>
            </a:r>
            <a:r>
              <a:rPr lang="en-GB" sz="1200" dirty="0" err="1">
                <a:solidFill>
                  <a:srgbClr val="0000DD"/>
                </a:solidFill>
                <a:latin typeface="Courier New"/>
              </a:rPr>
              <a:t>log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fatal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msg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   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throw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DD"/>
                </a:solidFill>
                <a:latin typeface="Courier New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IllegalStateException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msg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}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String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securityPrincipal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props.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getProperty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200" dirty="0" err="1">
                <a:solidFill>
                  <a:srgbClr val="FF0000"/>
                </a:solidFill>
                <a:latin typeface="Courier New"/>
              </a:rPr>
              <a:t>security_principal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securityPrincipal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null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{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   String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msg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200" dirty="0" err="1">
                <a:solidFill>
                  <a:srgbClr val="FF0000"/>
                </a:solidFill>
                <a:latin typeface="Courier New"/>
              </a:rPr>
              <a:t>security_principal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 not defined in "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40"/>
                </a:solidFill>
                <a:latin typeface="Courier New"/>
              </a:rPr>
              <a:t>+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f.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getAbsolutePath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   </a:t>
            </a:r>
            <a:r>
              <a:rPr lang="en-GB" sz="1200" dirty="0" err="1">
                <a:solidFill>
                  <a:srgbClr val="0000DD"/>
                </a:solidFill>
                <a:latin typeface="Courier New"/>
              </a:rPr>
              <a:t>log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fatal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msg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   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throw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DD"/>
                </a:solidFill>
                <a:latin typeface="Courier New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IllegalStateException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msg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 smtClean="0">
                <a:solidFill>
                  <a:srgbClr val="008000"/>
                </a:solidFill>
                <a:latin typeface="Courier New"/>
              </a:rPr>
              <a:t>}</a:t>
            </a:r>
          </a:p>
          <a:p>
            <a:pPr fontAlgn="t"/>
            <a:r>
              <a:rPr lang="en-GB" sz="1200" dirty="0" smtClean="0">
                <a:solidFill>
                  <a:srgbClr val="008000"/>
                </a:solidFill>
                <a:latin typeface="Courier New"/>
              </a:rPr>
              <a:t>	...</a:t>
            </a:r>
          </a:p>
          <a:p>
            <a:pPr fontAlgn="t"/>
            <a:r>
              <a:rPr lang="en-GB" sz="1200" dirty="0" smtClean="0">
                <a:solidFill>
                  <a:srgbClr val="008000"/>
                </a:solidFill>
                <a:latin typeface="Courier New"/>
              </a:rPr>
              <a:t>	...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01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‘</a:t>
            </a:r>
            <a:r>
              <a:rPr lang="en-GB" dirty="0"/>
              <a:t>LDAP</a:t>
            </a:r>
            <a:r>
              <a:rPr lang="en-GB" dirty="0" smtClean="0"/>
              <a:t>’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770485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GB" sz="1200" dirty="0" smtClean="0">
                <a:solidFill>
                  <a:srgbClr val="00B050"/>
                </a:solidFill>
                <a:latin typeface="Courier New"/>
              </a:rPr>
              <a:t>	...</a:t>
            </a:r>
          </a:p>
          <a:p>
            <a:pPr fontAlgn="t"/>
            <a:r>
              <a:rPr lang="en-GB" sz="1200" dirty="0" smtClean="0">
                <a:solidFill>
                  <a:srgbClr val="00B050"/>
                </a:solidFill>
                <a:latin typeface="Courier New"/>
              </a:rPr>
              <a:t>	...</a:t>
            </a:r>
          </a:p>
          <a:p>
            <a:pPr fontAlgn="t"/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securityPrincipal.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indexOf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'%'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DD"/>
                </a:solidFill>
                <a:latin typeface="Courier New"/>
              </a:rPr>
              <a:t>0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{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   String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msg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200" dirty="0" err="1">
                <a:solidFill>
                  <a:srgbClr val="FF0000"/>
                </a:solidFill>
                <a:latin typeface="Courier New"/>
              </a:rPr>
              <a:t>security_principal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 value must include a % to be substituted by the user name "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         </a:t>
            </a:r>
            <a:r>
              <a:rPr lang="en-GB" sz="1200" dirty="0">
                <a:solidFill>
                  <a:srgbClr val="000040"/>
                </a:solidFill>
                <a:latin typeface="Courier New"/>
              </a:rPr>
              <a:t>+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f.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getAbsolutePath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   </a:t>
            </a:r>
            <a:r>
              <a:rPr lang="en-GB" sz="1200" dirty="0" err="1">
                <a:solidFill>
                  <a:srgbClr val="0000DD"/>
                </a:solidFill>
                <a:latin typeface="Courier New"/>
              </a:rPr>
              <a:t>log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fatal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msg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   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throw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DD"/>
                </a:solidFill>
                <a:latin typeface="Courier New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IllegalStateException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msg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}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 err="1">
                <a:solidFill>
                  <a:srgbClr val="0000DD"/>
                </a:solidFill>
                <a:latin typeface="Courier New"/>
              </a:rPr>
              <a:t>this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providerUrl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providerUrl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 err="1">
                <a:solidFill>
                  <a:srgbClr val="0000DD"/>
                </a:solidFill>
                <a:latin typeface="Courier New"/>
              </a:rPr>
              <a:t>this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securityPrincipal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securityPrincipal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>
                <a:solidFill>
                  <a:srgbClr val="666666"/>
                </a:solidFill>
                <a:latin typeface="Courier New"/>
              </a:rPr>
              <a:t>// Note that the mechanism is optional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mechanism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props.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getProperty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"mechanism"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 err="1">
                <a:solidFill>
                  <a:srgbClr val="0000DD"/>
                </a:solidFill>
                <a:latin typeface="Courier New"/>
              </a:rPr>
              <a:t>log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debug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"Initialised </a:t>
            </a:r>
            <a:r>
              <a:rPr lang="en-GB" sz="1200" dirty="0" err="1">
                <a:solidFill>
                  <a:srgbClr val="FF0000"/>
                </a:solidFill>
                <a:latin typeface="Courier New"/>
              </a:rPr>
              <a:t>LDAP_Authenticator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}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9665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‘</a:t>
            </a:r>
            <a:r>
              <a:rPr lang="en-GB" dirty="0"/>
              <a:t>LDAP</a:t>
            </a:r>
            <a:r>
              <a:rPr lang="en-GB" dirty="0" smtClean="0"/>
              <a:t>’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421482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@Override</a:t>
            </a: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public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Authentication authenticate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Map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String, String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credentials, String 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remoteAddr</a:t>
            </a:r>
            <a:r>
              <a:rPr lang="en-GB" sz="1200" dirty="0" smtClean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throws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IcatException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{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>
              <a:buFont typeface="+mj-lt"/>
              <a:buAutoNum type="arabicPeriod"/>
            </a:pP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addressChecker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40"/>
                </a:solidFill>
                <a:latin typeface="Courier New"/>
              </a:rPr>
              <a:t>!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null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{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   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000040"/>
                </a:solidFill>
                <a:latin typeface="Courier New"/>
              </a:rPr>
              <a:t>!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addressChecker.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check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remoteAddr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))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{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      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throw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DD"/>
                </a:solidFill>
                <a:latin typeface="Courier New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IcatException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IcatException.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IcatExceptionType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SESSION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            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200" dirty="0" err="1">
                <a:solidFill>
                  <a:srgbClr val="FF0000"/>
                </a:solidFill>
                <a:latin typeface="Courier New"/>
              </a:rPr>
              <a:t>authn_db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 does not allow log in from your IP address "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40"/>
                </a:solidFill>
                <a:latin typeface="Courier New"/>
              </a:rPr>
              <a:t>+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remoteAddr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   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}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 smtClean="0">
                <a:solidFill>
                  <a:srgbClr val="008000"/>
                </a:solidFill>
                <a:latin typeface="Courier New"/>
              </a:rPr>
              <a:t>}</a:t>
            </a:r>
            <a:endParaRPr lang="en-GB" sz="1200" dirty="0" smtClean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String username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credentials.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get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"username"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String password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credentials.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get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"password"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>
                <a:solidFill>
                  <a:srgbClr val="0000DD"/>
                </a:solidFill>
                <a:latin typeface="Courier New"/>
              </a:rPr>
              <a:t>log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200" dirty="0">
                <a:solidFill>
                  <a:srgbClr val="007788"/>
                </a:solidFill>
                <a:latin typeface="Courier New"/>
              </a:rPr>
              <a:t>info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"Checking username/password with </a:t>
            </a:r>
            <a:r>
              <a:rPr lang="en-GB" sz="1200" dirty="0" err="1">
                <a:solidFill>
                  <a:srgbClr val="FF0000"/>
                </a:solidFill>
                <a:latin typeface="Courier New"/>
              </a:rPr>
              <a:t>ldap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 server</a:t>
            </a:r>
            <a:r>
              <a:rPr lang="en-GB" sz="1200" dirty="0" smtClean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200" dirty="0" smtClean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 smtClean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 smtClean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1458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‘</a:t>
            </a:r>
            <a:r>
              <a:rPr lang="en-GB" dirty="0"/>
              <a:t>LDAP</a:t>
            </a:r>
            <a:r>
              <a:rPr lang="en-GB" dirty="0" smtClean="0"/>
              <a:t>’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421482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Hashtable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Object, Object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authEnv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DD"/>
                </a:solidFill>
                <a:latin typeface="Courier New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Hashtable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Object, Object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&gt;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authEnv.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put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Context.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INITIAL_CONTEXT_FACTORY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GB" sz="1200" dirty="0" smtClean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200" dirty="0" err="1">
                <a:solidFill>
                  <a:srgbClr val="FF0000"/>
                </a:solidFill>
                <a:latin typeface="Courier New"/>
              </a:rPr>
              <a:t>com.sun.jndi.ldap.LdapCtxFactory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authEnv.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put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Context.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PROVIDER_URL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providerUrl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authEnv.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put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Context.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SECURITY_AUTHENTICATION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"simple"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authEnv.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put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Context.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SECURITY_PRINCIPAL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securityPrincipal.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replace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"%"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	username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authEnv.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put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Context.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SECURITY_CREDENTIALS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, password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try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{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   </a:t>
            </a:r>
            <a:r>
              <a:rPr lang="en-GB" sz="1200" dirty="0">
                <a:solidFill>
                  <a:srgbClr val="0000DD"/>
                </a:solidFill>
                <a:latin typeface="Courier New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InitialDirContext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authEnv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}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catch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NamingException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e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{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   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throw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DD"/>
                </a:solidFill>
                <a:latin typeface="Courier New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IcatException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IcatException.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IcatExceptionType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SESSION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         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"The username and password do not match"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}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>
                <a:solidFill>
                  <a:srgbClr val="0000DD"/>
                </a:solidFill>
                <a:latin typeface="Courier New"/>
              </a:rPr>
              <a:t>log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200" dirty="0">
                <a:solidFill>
                  <a:srgbClr val="007788"/>
                </a:solidFill>
                <a:latin typeface="Courier New"/>
              </a:rPr>
              <a:t>info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username </a:t>
            </a:r>
            <a:r>
              <a:rPr lang="en-GB" sz="1200" dirty="0">
                <a:solidFill>
                  <a:srgbClr val="000040"/>
                </a:solidFill>
                <a:latin typeface="Courier New"/>
              </a:rPr>
              <a:t>+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 logged in </a:t>
            </a:r>
            <a:r>
              <a:rPr lang="en-GB" sz="1200" dirty="0" err="1">
                <a:solidFill>
                  <a:srgbClr val="FF0000"/>
                </a:solidFill>
                <a:latin typeface="Courier New"/>
              </a:rPr>
              <a:t>succesfully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DD"/>
                </a:solidFill>
                <a:latin typeface="Courier New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Authentication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username, mechanism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}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499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‘UO Web service’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421482"/>
            <a:ext cx="770485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@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Override</a:t>
            </a: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public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Authentication authenticate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Map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String, String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credentials, String 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remoteAddr</a:t>
            </a:r>
            <a:r>
              <a:rPr lang="en-GB" sz="1200" dirty="0" smtClean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throws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IcatException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{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addressChecker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40"/>
                </a:solidFill>
                <a:latin typeface="Courier New"/>
              </a:rPr>
              <a:t>!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null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{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   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000040"/>
                </a:solidFill>
                <a:latin typeface="Courier New"/>
              </a:rPr>
              <a:t>!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addressChecker.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check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remoteAddr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))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{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      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throw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DD"/>
                </a:solidFill>
                <a:latin typeface="Courier New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IcatException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IcatException.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IcatExceptionType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SESSION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            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200" dirty="0" err="1">
                <a:solidFill>
                  <a:srgbClr val="FF0000"/>
                </a:solidFill>
                <a:latin typeface="Courier New"/>
              </a:rPr>
              <a:t>authn_db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 does not allow log in from your IP address "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40"/>
                </a:solidFill>
                <a:latin typeface="Courier New"/>
              </a:rPr>
              <a:t>+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              		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remoteAddr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   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}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 smtClean="0">
                <a:solidFill>
                  <a:srgbClr val="008000"/>
                </a:solidFill>
                <a:latin typeface="Courier New"/>
              </a:rPr>
              <a:t>}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String username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credentials.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get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"username</a:t>
            </a:r>
            <a:r>
              <a:rPr lang="en-GB" sz="1200" dirty="0" smtClean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200" dirty="0" smtClean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 smtClean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String password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credentials.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get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"password</a:t>
            </a:r>
            <a:r>
              <a:rPr lang="en-GB" sz="1200" dirty="0" smtClean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200" dirty="0" smtClean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 smtClean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 smtClean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 try{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 </a:t>
            </a:r>
            <a:endParaRPr lang="en-GB" sz="1200" dirty="0" smtClean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       String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sessionId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  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=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uoPort.login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(username, password);</a:t>
            </a:r>
          </a:p>
          <a:p>
            <a:pPr fontAlgn="t"/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catch 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(Exception 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e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 	 thrown new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IcatException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IcatException.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IcatExceptionType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SESSION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         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"The username and password do not match</a:t>
            </a:r>
            <a:r>
              <a:rPr lang="en-GB" sz="1200" dirty="0" smtClean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200" dirty="0" smtClean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 smtClean="0">
                <a:solidFill>
                  <a:srgbClr val="008080"/>
                </a:solidFill>
                <a:latin typeface="Courier New"/>
              </a:rPr>
              <a:t>;</a:t>
            </a:r>
          </a:p>
          <a:p>
            <a:pPr fontAlgn="t"/>
            <a:r>
              <a:rPr lang="en-GB" sz="1200" dirty="0" smtClean="0">
                <a:solidFill>
                  <a:srgbClr val="008080"/>
                </a:solidFill>
                <a:latin typeface="Courier New"/>
              </a:rPr>
              <a:t>      }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smtClean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 smtClean="0">
                <a:solidFill>
                  <a:srgbClr val="000040"/>
                </a:solidFill>
                <a:latin typeface="Courier New"/>
              </a:rPr>
              <a:t>sessionId</a:t>
            </a:r>
            <a:r>
              <a:rPr lang="en-GB" sz="1200" dirty="0" smtClean="0">
                <a:solidFill>
                  <a:srgbClr val="000040"/>
                </a:solidFill>
                <a:latin typeface="Courier New"/>
              </a:rPr>
              <a:t> == null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{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   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throw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DD"/>
                </a:solidFill>
                <a:latin typeface="Courier New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IcatException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IcatException.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IcatExceptionType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SESSION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         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"The username and password do not match"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}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>
                <a:solidFill>
                  <a:srgbClr val="0000DD"/>
                </a:solidFill>
                <a:latin typeface="Courier New"/>
              </a:rPr>
              <a:t>log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200" dirty="0">
                <a:solidFill>
                  <a:srgbClr val="007788"/>
                </a:solidFill>
                <a:latin typeface="Courier New"/>
              </a:rPr>
              <a:t>info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username </a:t>
            </a:r>
            <a:r>
              <a:rPr lang="en-GB" sz="1200" dirty="0">
                <a:solidFill>
                  <a:srgbClr val="000040"/>
                </a:solidFill>
                <a:latin typeface="Courier New"/>
              </a:rPr>
              <a:t>+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 logged in </a:t>
            </a:r>
            <a:r>
              <a:rPr lang="en-GB" sz="1200" dirty="0" err="1">
                <a:solidFill>
                  <a:srgbClr val="FF0000"/>
                </a:solidFill>
                <a:latin typeface="Courier New"/>
              </a:rPr>
              <a:t>succesfully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DD"/>
                </a:solidFill>
                <a:latin typeface="Courier New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Authentication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username, mechanism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}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91250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mechanism can define it’s own </a:t>
            </a:r>
            <a:r>
              <a:rPr lang="en-GB" dirty="0" err="1" smtClean="0"/>
              <a:t>config</a:t>
            </a:r>
            <a:r>
              <a:rPr lang="en-GB" dirty="0" smtClean="0"/>
              <a:t> file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69204"/>
            <a:ext cx="6057900" cy="25622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40968"/>
            <a:ext cx="6219825" cy="19431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74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Configuration - ICAT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7229475" cy="26003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35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3861048"/>
            <a:ext cx="7772400" cy="1496778"/>
          </a:xfrm>
          <a:prstGeom prst="rect">
            <a:avLst/>
          </a:prstGeom>
        </p:spPr>
        <p:txBody>
          <a:bodyPr/>
          <a:lstStyle>
            <a:lvl1pPr marL="342900" indent="-342900" algn="ctr" rtl="0" fontAlgn="base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1600" dirty="0"/>
              <a:t>www.icatproject.org</a:t>
            </a:r>
          </a:p>
          <a:p>
            <a:r>
              <a:rPr lang="en-GB" sz="1600" dirty="0"/>
              <a:t>code.google.com/p/</a:t>
            </a:r>
            <a:r>
              <a:rPr lang="en-GB" sz="1600" dirty="0" err="1"/>
              <a:t>icatproject</a:t>
            </a:r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http://groups.google.com/group/icat-developers/</a:t>
            </a:r>
          </a:p>
          <a:p>
            <a:r>
              <a:rPr lang="en-GB" sz="1600" dirty="0"/>
              <a:t>http://groups.google.com/group/icatgroup/</a:t>
            </a:r>
          </a:p>
          <a:p>
            <a:endParaRPr lang="en-GB" sz="1600" dirty="0"/>
          </a:p>
          <a:p>
            <a:r>
              <a:rPr lang="en-GB" sz="1600" dirty="0"/>
              <a:t>icat-developers@googlegroups.com</a:t>
            </a:r>
          </a:p>
          <a:p>
            <a:r>
              <a:rPr lang="en-GB" sz="1600" dirty="0"/>
              <a:t>icatgroup@googlegroups.com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6368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C8C93"/>
                </a:solidFill>
              </a:rPr>
              <a:t>History</a:t>
            </a:r>
          </a:p>
        </p:txBody>
      </p:sp>
      <p:sp>
        <p:nvSpPr>
          <p:cNvPr id="13315" name="Content Placeholder 1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3800475"/>
          </a:xfrm>
        </p:spPr>
        <p:txBody>
          <a:bodyPr/>
          <a:lstStyle/>
          <a:p>
            <a:r>
              <a:rPr lang="en-US" dirty="0" smtClean="0"/>
              <a:t>ICAT 3 – compile time changeable user single plug-in</a:t>
            </a:r>
          </a:p>
          <a:p>
            <a:endParaRPr lang="en-US" dirty="0" smtClean="0"/>
          </a:p>
          <a:p>
            <a:r>
              <a:rPr lang="en-US" dirty="0" smtClean="0"/>
              <a:t>ICAT 4.0/4.1 – deploy time changeable single plug-in</a:t>
            </a:r>
          </a:p>
          <a:p>
            <a:endParaRPr lang="en-US" dirty="0" smtClean="0"/>
          </a:p>
          <a:p>
            <a:r>
              <a:rPr lang="en-US" dirty="0" smtClean="0"/>
              <a:t>ICAT 4.2 – new ‘Authenticator’ interface. New login method signature. Multiple plugins. ‘Live’ configurable. IP address parameter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C8C93"/>
                </a:solidFill>
              </a:rPr>
              <a:t>3.3 ‘Login’ method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3800475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GB" sz="1600" dirty="0" err="1">
                <a:solidFill>
                  <a:srgbClr val="000000"/>
                </a:solidFill>
                <a:latin typeface="Courier New"/>
              </a:rPr>
              <a:t>sessionId</a:t>
            </a:r>
            <a:r>
              <a:rPr lang="en-GB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6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urier New"/>
              </a:rPr>
              <a:t>port.</a:t>
            </a:r>
            <a:r>
              <a:rPr lang="en-GB" sz="1600" dirty="0" err="1">
                <a:solidFill>
                  <a:srgbClr val="007788"/>
                </a:solidFill>
                <a:latin typeface="Courier New"/>
              </a:rPr>
              <a:t>login</a:t>
            </a:r>
            <a:r>
              <a:rPr lang="en-GB" sz="1600" dirty="0" smtClean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600" dirty="0" smtClean="0">
                <a:solidFill>
                  <a:srgbClr val="FF0000"/>
                </a:solidFill>
                <a:latin typeface="Courier New"/>
              </a:rPr>
              <a:t>“tom"</a:t>
            </a:r>
            <a:r>
              <a:rPr lang="en-GB" sz="16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600" dirty="0" smtClean="0">
                <a:solidFill>
                  <a:srgbClr val="FF0000"/>
                </a:solidFill>
                <a:latin typeface="Courier New"/>
              </a:rPr>
              <a:t>“</a:t>
            </a:r>
            <a:r>
              <a:rPr lang="en-GB" sz="1600" dirty="0" err="1" smtClean="0">
                <a:solidFill>
                  <a:srgbClr val="FF0000"/>
                </a:solidFill>
                <a:latin typeface="Courier New"/>
              </a:rPr>
              <a:t>mypassword</a:t>
            </a:r>
            <a:r>
              <a:rPr lang="en-GB" sz="1600" dirty="0" smtClean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600" dirty="0" smtClean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600" dirty="0" smtClean="0">
                <a:solidFill>
                  <a:srgbClr val="008080"/>
                </a:solidFill>
                <a:latin typeface="Courier New"/>
              </a:rPr>
              <a:t>;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C8C93"/>
                </a:solidFill>
              </a:rPr>
              <a:t>4.2 ‘Login’ method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3800475"/>
          </a:xfrm>
        </p:spPr>
        <p:txBody>
          <a:bodyPr/>
          <a:lstStyle/>
          <a:p>
            <a:pPr marL="0" indent="0">
              <a:buNone/>
            </a:pPr>
            <a:r>
              <a:rPr lang="en-GB" sz="1600" strike="sngStrike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GB" sz="1600" strike="sngStrike" dirty="0" err="1">
                <a:solidFill>
                  <a:srgbClr val="000000"/>
                </a:solidFill>
                <a:latin typeface="Courier New"/>
              </a:rPr>
              <a:t>sessionId</a:t>
            </a:r>
            <a:r>
              <a:rPr lang="en-GB" sz="1600" strike="sngStrike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600" strike="sngStrike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600" strike="sngStrike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600" strike="sngStrike" dirty="0" err="1" smtClean="0">
                <a:solidFill>
                  <a:srgbClr val="000000"/>
                </a:solidFill>
                <a:latin typeface="Courier New"/>
              </a:rPr>
              <a:t>port.</a:t>
            </a:r>
            <a:r>
              <a:rPr lang="en-GB" sz="1600" strike="sngStrike" dirty="0" err="1" smtClean="0">
                <a:solidFill>
                  <a:srgbClr val="007788"/>
                </a:solidFill>
                <a:latin typeface="Courier New"/>
              </a:rPr>
              <a:t>login</a:t>
            </a:r>
            <a:r>
              <a:rPr lang="en-GB" sz="1600" strike="sngStrike" dirty="0" smtClean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600" strike="sngStrike" dirty="0" smtClean="0">
                <a:solidFill>
                  <a:srgbClr val="FF0000"/>
                </a:solidFill>
                <a:latin typeface="Courier New"/>
              </a:rPr>
              <a:t>“tom"</a:t>
            </a:r>
            <a:r>
              <a:rPr lang="en-GB" sz="1600" strike="sngStrike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600" strike="sngStrike" dirty="0" smtClean="0">
                <a:solidFill>
                  <a:srgbClr val="FF0000"/>
                </a:solidFill>
                <a:latin typeface="Courier New"/>
              </a:rPr>
              <a:t>“</a:t>
            </a:r>
            <a:r>
              <a:rPr lang="en-GB" sz="1600" strike="sngStrike" dirty="0" err="1" smtClean="0">
                <a:solidFill>
                  <a:srgbClr val="FF0000"/>
                </a:solidFill>
                <a:latin typeface="Courier New"/>
              </a:rPr>
              <a:t>mypassword</a:t>
            </a:r>
            <a:r>
              <a:rPr lang="en-GB" sz="1600" strike="sngStrike" dirty="0" smtClean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600" strike="sngStrike" dirty="0" smtClean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600" strike="sngStrike" dirty="0" smtClean="0">
                <a:solidFill>
                  <a:srgbClr val="00808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GB" sz="1600" strike="sngStrike" dirty="0">
              <a:solidFill>
                <a:srgbClr val="00808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400" dirty="0" err="1">
                <a:solidFill>
                  <a:srgbClr val="000000"/>
                </a:solidFill>
                <a:latin typeface="Courier New"/>
              </a:rPr>
              <a:t>Login.</a:t>
            </a:r>
            <a:r>
              <a:rPr lang="en-GB" sz="1400" dirty="0" err="1">
                <a:solidFill>
                  <a:srgbClr val="007788"/>
                </a:solidFill>
                <a:latin typeface="Courier New"/>
              </a:rPr>
              <a:t>Credentials</a:t>
            </a:r>
            <a:r>
              <a:rPr lang="en-GB" sz="1400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400" dirty="0" err="1">
                <a:solidFill>
                  <a:srgbClr val="007788"/>
                </a:solidFill>
                <a:latin typeface="Courier New"/>
              </a:rPr>
              <a:t>Entry</a:t>
            </a:r>
            <a:r>
              <a:rPr lang="en-GB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urier New"/>
              </a:rPr>
              <a:t>usernameEntry</a:t>
            </a:r>
            <a:r>
              <a:rPr lang="en-GB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>
                <a:solidFill>
                  <a:srgbClr val="0000DD"/>
                </a:solidFill>
                <a:latin typeface="Courier New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urier New"/>
              </a:rPr>
              <a:t>Login.</a:t>
            </a:r>
            <a:r>
              <a:rPr lang="en-GB" sz="1400" dirty="0" err="1">
                <a:solidFill>
                  <a:srgbClr val="007788"/>
                </a:solidFill>
                <a:latin typeface="Courier New"/>
              </a:rPr>
              <a:t>Credentials</a:t>
            </a:r>
            <a:r>
              <a:rPr lang="en-GB" sz="1400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400" dirty="0" err="1">
                <a:solidFill>
                  <a:srgbClr val="007788"/>
                </a:solidFill>
                <a:latin typeface="Courier New"/>
              </a:rPr>
              <a:t>Entry</a:t>
            </a:r>
            <a:r>
              <a:rPr lang="en-GB" sz="1400" dirty="0">
                <a:solidFill>
                  <a:srgbClr val="008000"/>
                </a:solidFill>
                <a:latin typeface="Courier New"/>
              </a:rPr>
              <a:t>()</a:t>
            </a:r>
            <a:r>
              <a:rPr lang="en-GB" sz="14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4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400" dirty="0" err="1" smtClean="0">
                <a:solidFill>
                  <a:srgbClr val="000000"/>
                </a:solidFill>
                <a:latin typeface="Courier New"/>
              </a:rPr>
              <a:t>usernameEntry.</a:t>
            </a:r>
            <a:r>
              <a:rPr lang="en-GB" sz="1400" dirty="0" err="1" smtClean="0">
                <a:solidFill>
                  <a:srgbClr val="007788"/>
                </a:solidFill>
                <a:latin typeface="Courier New"/>
              </a:rPr>
              <a:t>setKey</a:t>
            </a:r>
            <a:r>
              <a:rPr lang="en-GB" sz="14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urier New"/>
              </a:rPr>
              <a:t>"username"</a:t>
            </a:r>
            <a:r>
              <a:rPr lang="en-GB" sz="14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4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4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400" dirty="0" err="1" smtClean="0">
                <a:solidFill>
                  <a:srgbClr val="000000"/>
                </a:solidFill>
                <a:latin typeface="Courier New"/>
              </a:rPr>
              <a:t>usernameEntry.</a:t>
            </a:r>
            <a:r>
              <a:rPr lang="en-GB" sz="1400" dirty="0" err="1" smtClean="0">
                <a:solidFill>
                  <a:srgbClr val="007788"/>
                </a:solidFill>
                <a:latin typeface="Courier New"/>
              </a:rPr>
              <a:t>setValue</a:t>
            </a:r>
            <a:r>
              <a:rPr lang="en-GB" sz="14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urier New"/>
              </a:rPr>
              <a:t>"tom"</a:t>
            </a:r>
            <a:r>
              <a:rPr lang="en-GB" sz="14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4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4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400" dirty="0" err="1" smtClean="0">
                <a:solidFill>
                  <a:srgbClr val="000000"/>
                </a:solidFill>
                <a:latin typeface="Courier New"/>
              </a:rPr>
              <a:t>Login.</a:t>
            </a:r>
            <a:r>
              <a:rPr lang="en-GB" sz="1400" dirty="0" err="1" smtClean="0">
                <a:solidFill>
                  <a:srgbClr val="007788"/>
                </a:solidFill>
                <a:latin typeface="Courier New"/>
              </a:rPr>
              <a:t>Credentials</a:t>
            </a:r>
            <a:r>
              <a:rPr lang="en-GB" sz="14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400" dirty="0" err="1" smtClean="0">
                <a:solidFill>
                  <a:srgbClr val="007788"/>
                </a:solidFill>
                <a:latin typeface="Courier New"/>
              </a:rPr>
              <a:t>Entry</a:t>
            </a:r>
            <a:r>
              <a:rPr lang="en-GB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urier New"/>
              </a:rPr>
              <a:t>passwordEntry</a:t>
            </a:r>
            <a:r>
              <a:rPr lang="en-GB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>
                <a:solidFill>
                  <a:srgbClr val="0000DD"/>
                </a:solidFill>
                <a:latin typeface="Courier New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urier New"/>
              </a:rPr>
              <a:t>Login.</a:t>
            </a:r>
            <a:r>
              <a:rPr lang="en-GB" sz="1400" dirty="0" err="1">
                <a:solidFill>
                  <a:srgbClr val="007788"/>
                </a:solidFill>
                <a:latin typeface="Courier New"/>
              </a:rPr>
              <a:t>Credentials</a:t>
            </a:r>
            <a:r>
              <a:rPr lang="en-GB" sz="1400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400" dirty="0" err="1">
                <a:solidFill>
                  <a:srgbClr val="007788"/>
                </a:solidFill>
                <a:latin typeface="Courier New"/>
              </a:rPr>
              <a:t>Entry</a:t>
            </a:r>
            <a:r>
              <a:rPr lang="en-GB" sz="1400" dirty="0">
                <a:solidFill>
                  <a:srgbClr val="008000"/>
                </a:solidFill>
                <a:latin typeface="Courier New"/>
              </a:rPr>
              <a:t>()</a:t>
            </a:r>
            <a:r>
              <a:rPr lang="en-GB" sz="14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4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400" dirty="0" err="1" smtClean="0">
                <a:solidFill>
                  <a:srgbClr val="000000"/>
                </a:solidFill>
                <a:latin typeface="Courier New"/>
              </a:rPr>
              <a:t>passwordEntry.</a:t>
            </a:r>
            <a:r>
              <a:rPr lang="en-GB" sz="1400" dirty="0" err="1" smtClean="0">
                <a:solidFill>
                  <a:srgbClr val="007788"/>
                </a:solidFill>
                <a:latin typeface="Courier New"/>
              </a:rPr>
              <a:t>setKey</a:t>
            </a:r>
            <a:r>
              <a:rPr lang="en-GB" sz="14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urier New"/>
              </a:rPr>
              <a:t>"password"</a:t>
            </a:r>
            <a:r>
              <a:rPr lang="en-GB" sz="14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4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4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400" dirty="0" err="1" smtClean="0">
                <a:solidFill>
                  <a:srgbClr val="000000"/>
                </a:solidFill>
                <a:latin typeface="Courier New"/>
              </a:rPr>
              <a:t>passwordEntry.</a:t>
            </a:r>
            <a:r>
              <a:rPr lang="en-GB" sz="1400" dirty="0" err="1" smtClean="0">
                <a:solidFill>
                  <a:srgbClr val="007788"/>
                </a:solidFill>
                <a:latin typeface="Courier New"/>
              </a:rPr>
              <a:t>setValue</a:t>
            </a:r>
            <a:r>
              <a:rPr lang="en-GB" sz="1400" dirty="0" smtClean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400" dirty="0" smtClean="0">
                <a:solidFill>
                  <a:srgbClr val="FF0000"/>
                </a:solidFill>
                <a:latin typeface="Courier New"/>
              </a:rPr>
              <a:t>“</a:t>
            </a:r>
            <a:r>
              <a:rPr lang="en-GB" sz="1400" dirty="0" err="1" smtClean="0">
                <a:solidFill>
                  <a:srgbClr val="FF0000"/>
                </a:solidFill>
                <a:latin typeface="Courier New"/>
              </a:rPr>
              <a:t>mypassword</a:t>
            </a:r>
            <a:r>
              <a:rPr lang="en-GB" sz="1400" dirty="0" smtClean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400" dirty="0" smtClean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400" dirty="0" smtClean="0">
                <a:solidFill>
                  <a:srgbClr val="008080"/>
                </a:solidFill>
                <a:latin typeface="Courier New"/>
              </a:rPr>
              <a:t>;</a:t>
            </a:r>
            <a:endParaRPr lang="en-GB" sz="14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400" dirty="0" err="1" smtClean="0">
                <a:solidFill>
                  <a:srgbClr val="000000"/>
                </a:solidFill>
                <a:latin typeface="Courier New"/>
              </a:rPr>
              <a:t>Login.</a:t>
            </a:r>
            <a:r>
              <a:rPr lang="en-GB" sz="1400" dirty="0" err="1" smtClean="0">
                <a:solidFill>
                  <a:srgbClr val="007788"/>
                </a:solidFill>
                <a:latin typeface="Courier New"/>
              </a:rPr>
              <a:t>Credentials</a:t>
            </a:r>
            <a:r>
              <a:rPr lang="en-GB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urier New"/>
              </a:rPr>
              <a:t>creds</a:t>
            </a:r>
            <a:r>
              <a:rPr lang="en-GB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>
                <a:solidFill>
                  <a:srgbClr val="0000DD"/>
                </a:solidFill>
                <a:latin typeface="Courier New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urier New"/>
              </a:rPr>
              <a:t>Login.</a:t>
            </a:r>
            <a:r>
              <a:rPr lang="en-GB" sz="1400" dirty="0" err="1">
                <a:solidFill>
                  <a:srgbClr val="007788"/>
                </a:solidFill>
                <a:latin typeface="Courier New"/>
              </a:rPr>
              <a:t>Credentials</a:t>
            </a:r>
            <a:r>
              <a:rPr lang="en-GB" sz="1400" dirty="0">
                <a:solidFill>
                  <a:srgbClr val="008000"/>
                </a:solidFill>
                <a:latin typeface="Courier New"/>
              </a:rPr>
              <a:t>()</a:t>
            </a:r>
            <a:r>
              <a:rPr lang="en-GB" sz="14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4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400" dirty="0" err="1" smtClean="0">
                <a:solidFill>
                  <a:srgbClr val="000000"/>
                </a:solidFill>
                <a:latin typeface="Courier New"/>
              </a:rPr>
              <a:t>creds.</a:t>
            </a:r>
            <a:r>
              <a:rPr lang="en-GB" sz="1400" dirty="0" err="1" smtClean="0">
                <a:solidFill>
                  <a:srgbClr val="007788"/>
                </a:solidFill>
                <a:latin typeface="Courier New"/>
              </a:rPr>
              <a:t>getEntry</a:t>
            </a:r>
            <a:r>
              <a:rPr lang="en-GB" sz="1400" dirty="0">
                <a:solidFill>
                  <a:srgbClr val="008000"/>
                </a:solidFill>
                <a:latin typeface="Courier New"/>
              </a:rPr>
              <a:t>()</a:t>
            </a:r>
            <a:r>
              <a:rPr lang="en-GB" sz="1400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400" dirty="0">
                <a:solidFill>
                  <a:srgbClr val="007788"/>
                </a:solidFill>
                <a:latin typeface="Courier New"/>
              </a:rPr>
              <a:t>add</a:t>
            </a:r>
            <a:r>
              <a:rPr lang="en-GB" sz="14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urier New"/>
              </a:rPr>
              <a:t>usernameEntry</a:t>
            </a:r>
            <a:r>
              <a:rPr lang="en-GB" sz="14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4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4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400" dirty="0" err="1" smtClean="0">
                <a:solidFill>
                  <a:srgbClr val="000000"/>
                </a:solidFill>
                <a:latin typeface="Courier New"/>
              </a:rPr>
              <a:t>creds.</a:t>
            </a:r>
            <a:r>
              <a:rPr lang="en-GB" sz="1400" dirty="0" err="1" smtClean="0">
                <a:solidFill>
                  <a:srgbClr val="007788"/>
                </a:solidFill>
                <a:latin typeface="Courier New"/>
              </a:rPr>
              <a:t>getEntry</a:t>
            </a:r>
            <a:r>
              <a:rPr lang="en-GB" sz="1400" dirty="0">
                <a:solidFill>
                  <a:srgbClr val="008000"/>
                </a:solidFill>
                <a:latin typeface="Courier New"/>
              </a:rPr>
              <a:t>()</a:t>
            </a:r>
            <a:r>
              <a:rPr lang="en-GB" sz="1400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400" dirty="0">
                <a:solidFill>
                  <a:srgbClr val="007788"/>
                </a:solidFill>
                <a:latin typeface="Courier New"/>
              </a:rPr>
              <a:t>add</a:t>
            </a:r>
            <a:r>
              <a:rPr lang="en-GB" sz="14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urier New"/>
              </a:rPr>
              <a:t>passwordEntry</a:t>
            </a:r>
            <a:r>
              <a:rPr lang="en-GB" sz="14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4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4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400" dirty="0" smtClean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GB" sz="1400" dirty="0" err="1">
                <a:solidFill>
                  <a:srgbClr val="000000"/>
                </a:solidFill>
                <a:latin typeface="Courier New"/>
              </a:rPr>
              <a:t>sessionId</a:t>
            </a:r>
            <a:r>
              <a:rPr lang="en-GB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urier New"/>
              </a:rPr>
              <a:t>port.</a:t>
            </a:r>
            <a:r>
              <a:rPr lang="en-GB" sz="1400" dirty="0" err="1">
                <a:solidFill>
                  <a:srgbClr val="007788"/>
                </a:solidFill>
                <a:latin typeface="Courier New"/>
              </a:rPr>
              <a:t>login</a:t>
            </a:r>
            <a:r>
              <a:rPr lang="en-GB" sz="14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400" dirty="0" err="1">
                <a:solidFill>
                  <a:srgbClr val="FF0000"/>
                </a:solidFill>
                <a:latin typeface="Courier New"/>
              </a:rPr>
              <a:t>db</a:t>
            </a:r>
            <a:r>
              <a:rPr lang="en-GB" sz="1400" dirty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Courier New"/>
              </a:rPr>
              <a:t>creds</a:t>
            </a:r>
            <a:r>
              <a:rPr lang="en-GB" sz="14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4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4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sz="1800" strike="sngStrike" dirty="0" smtClean="0"/>
          </a:p>
        </p:txBody>
      </p:sp>
    </p:spTree>
    <p:extLst>
      <p:ext uri="{BB962C8B-B14F-4D97-AF65-F5344CB8AC3E}">
        <p14:creationId xmlns:p14="http://schemas.microsoft.com/office/powerpoint/2010/main" val="138605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C8C93"/>
                </a:solidFill>
              </a:rPr>
              <a:t>4.2 ‘</a:t>
            </a:r>
            <a:r>
              <a:rPr lang="en-US" dirty="0">
                <a:solidFill>
                  <a:srgbClr val="3C8C93"/>
                </a:solidFill>
              </a:rPr>
              <a:t>Login</a:t>
            </a:r>
            <a:r>
              <a:rPr lang="en-US" dirty="0" smtClean="0">
                <a:solidFill>
                  <a:srgbClr val="3C8C93"/>
                </a:solidFill>
              </a:rPr>
              <a:t>’ method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3800475"/>
          </a:xfrm>
        </p:spPr>
        <p:txBody>
          <a:bodyPr/>
          <a:lstStyle/>
          <a:p>
            <a:pPr marL="0" indent="0" fontAlgn="t">
              <a:buNone/>
            </a:pPr>
            <a:r>
              <a:rPr lang="en-GB" sz="1400" dirty="0" err="1" smtClean="0">
                <a:solidFill>
                  <a:srgbClr val="000000"/>
                </a:solidFill>
                <a:latin typeface="Courier New"/>
              </a:rPr>
              <a:t>Login.</a:t>
            </a:r>
            <a:r>
              <a:rPr lang="en-GB" sz="1400" dirty="0" err="1" smtClean="0">
                <a:solidFill>
                  <a:srgbClr val="007788"/>
                </a:solidFill>
                <a:latin typeface="Courier New"/>
              </a:rPr>
              <a:t>Credentials</a:t>
            </a:r>
            <a:r>
              <a:rPr lang="en-GB" sz="14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400" dirty="0" err="1" smtClean="0">
                <a:solidFill>
                  <a:srgbClr val="007788"/>
                </a:solidFill>
                <a:latin typeface="Courier New"/>
              </a:rPr>
              <a:t>Entry</a:t>
            </a:r>
            <a:r>
              <a:rPr lang="en-GB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 err="1" smtClean="0">
                <a:solidFill>
                  <a:srgbClr val="000000"/>
                </a:solidFill>
                <a:latin typeface="Courier New"/>
              </a:rPr>
              <a:t>certEntry</a:t>
            </a:r>
            <a:r>
              <a:rPr lang="en-GB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>
                <a:solidFill>
                  <a:srgbClr val="0000DD"/>
                </a:solidFill>
                <a:latin typeface="Courier New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urier New"/>
              </a:rPr>
              <a:t>Login.</a:t>
            </a:r>
            <a:r>
              <a:rPr lang="en-GB" sz="1400" dirty="0" err="1">
                <a:solidFill>
                  <a:srgbClr val="007788"/>
                </a:solidFill>
                <a:latin typeface="Courier New"/>
              </a:rPr>
              <a:t>Credentials</a:t>
            </a:r>
            <a:r>
              <a:rPr lang="en-GB" sz="1400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400" dirty="0" err="1">
                <a:solidFill>
                  <a:srgbClr val="007788"/>
                </a:solidFill>
                <a:latin typeface="Courier New"/>
              </a:rPr>
              <a:t>Entry</a:t>
            </a:r>
            <a:r>
              <a:rPr lang="en-GB" sz="1400" dirty="0">
                <a:solidFill>
                  <a:srgbClr val="008000"/>
                </a:solidFill>
                <a:latin typeface="Courier New"/>
              </a:rPr>
              <a:t>()</a:t>
            </a:r>
            <a:r>
              <a:rPr lang="en-GB" sz="14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4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400" dirty="0" err="1" smtClean="0">
                <a:solidFill>
                  <a:srgbClr val="000000"/>
                </a:solidFill>
                <a:latin typeface="Courier New"/>
              </a:rPr>
              <a:t>usernameEntry.</a:t>
            </a:r>
            <a:r>
              <a:rPr lang="en-GB" sz="1400" dirty="0" err="1" smtClean="0">
                <a:solidFill>
                  <a:srgbClr val="007788"/>
                </a:solidFill>
                <a:latin typeface="Courier New"/>
              </a:rPr>
              <a:t>setKey</a:t>
            </a:r>
            <a:r>
              <a:rPr lang="en-GB" sz="1400" dirty="0" smtClean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400" dirty="0" smtClean="0">
                <a:solidFill>
                  <a:srgbClr val="FF0000"/>
                </a:solidFill>
                <a:latin typeface="Courier New"/>
              </a:rPr>
              <a:t>“certificate"</a:t>
            </a:r>
            <a:r>
              <a:rPr lang="en-GB" sz="1400" dirty="0" smtClean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400" dirty="0" smtClean="0">
                <a:solidFill>
                  <a:srgbClr val="008080"/>
                </a:solidFill>
                <a:latin typeface="Courier New"/>
              </a:rPr>
              <a:t>;</a:t>
            </a:r>
            <a:endParaRPr lang="en-GB" sz="14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400" dirty="0" err="1" smtClean="0">
                <a:solidFill>
                  <a:srgbClr val="000000"/>
                </a:solidFill>
                <a:latin typeface="Courier New"/>
              </a:rPr>
              <a:t>usernameEntry.</a:t>
            </a:r>
            <a:r>
              <a:rPr lang="en-GB" sz="1400" dirty="0" err="1" smtClean="0">
                <a:solidFill>
                  <a:srgbClr val="007788"/>
                </a:solidFill>
                <a:latin typeface="Courier New"/>
              </a:rPr>
              <a:t>setValue</a:t>
            </a:r>
            <a:r>
              <a:rPr lang="en-GB" sz="1400" dirty="0" smtClean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400" dirty="0" smtClean="0">
                <a:solidFill>
                  <a:srgbClr val="FF0000"/>
                </a:solidFill>
                <a:latin typeface="Courier New"/>
              </a:rPr>
              <a:t>“24854854642516545487865465487465487…"</a:t>
            </a:r>
            <a:r>
              <a:rPr lang="en-GB" sz="1400" dirty="0" smtClean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400" dirty="0" smtClean="0">
                <a:solidFill>
                  <a:srgbClr val="008080"/>
                </a:solidFill>
                <a:latin typeface="Courier New"/>
              </a:rPr>
              <a:t>;</a:t>
            </a:r>
            <a:endParaRPr lang="en-GB" sz="14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400" dirty="0" err="1" smtClean="0">
                <a:solidFill>
                  <a:srgbClr val="000000"/>
                </a:solidFill>
                <a:latin typeface="Courier New"/>
              </a:rPr>
              <a:t>Login.</a:t>
            </a:r>
            <a:r>
              <a:rPr lang="en-GB" sz="1400" dirty="0" err="1" smtClean="0">
                <a:solidFill>
                  <a:srgbClr val="007788"/>
                </a:solidFill>
                <a:latin typeface="Courier New"/>
              </a:rPr>
              <a:t>Credentials</a:t>
            </a:r>
            <a:r>
              <a:rPr lang="en-GB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urier New"/>
              </a:rPr>
              <a:t>creds</a:t>
            </a:r>
            <a:r>
              <a:rPr lang="en-GB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>
                <a:solidFill>
                  <a:srgbClr val="0000DD"/>
                </a:solidFill>
                <a:latin typeface="Courier New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urier New"/>
              </a:rPr>
              <a:t>Login.</a:t>
            </a:r>
            <a:r>
              <a:rPr lang="en-GB" sz="1400" dirty="0" err="1">
                <a:solidFill>
                  <a:srgbClr val="007788"/>
                </a:solidFill>
                <a:latin typeface="Courier New"/>
              </a:rPr>
              <a:t>Credentials</a:t>
            </a:r>
            <a:r>
              <a:rPr lang="en-GB" sz="1400" dirty="0">
                <a:solidFill>
                  <a:srgbClr val="008000"/>
                </a:solidFill>
                <a:latin typeface="Courier New"/>
              </a:rPr>
              <a:t>()</a:t>
            </a:r>
            <a:r>
              <a:rPr lang="en-GB" sz="14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4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400" dirty="0" err="1" smtClean="0">
                <a:solidFill>
                  <a:srgbClr val="000000"/>
                </a:solidFill>
                <a:latin typeface="Courier New"/>
              </a:rPr>
              <a:t>creds.</a:t>
            </a:r>
            <a:r>
              <a:rPr lang="en-GB" sz="1400" dirty="0" err="1" smtClean="0">
                <a:solidFill>
                  <a:srgbClr val="007788"/>
                </a:solidFill>
                <a:latin typeface="Courier New"/>
              </a:rPr>
              <a:t>getEntry</a:t>
            </a:r>
            <a:r>
              <a:rPr lang="en-GB" sz="1400" dirty="0">
                <a:solidFill>
                  <a:srgbClr val="008000"/>
                </a:solidFill>
                <a:latin typeface="Courier New"/>
              </a:rPr>
              <a:t>()</a:t>
            </a:r>
            <a:r>
              <a:rPr lang="en-GB" sz="1400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400" dirty="0" smtClean="0">
                <a:solidFill>
                  <a:srgbClr val="007788"/>
                </a:solidFill>
                <a:latin typeface="Courier New"/>
              </a:rPr>
              <a:t>add</a:t>
            </a:r>
            <a:r>
              <a:rPr lang="en-GB" sz="1400" dirty="0" smtClean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400" dirty="0" err="1" smtClean="0">
                <a:solidFill>
                  <a:srgbClr val="000000"/>
                </a:solidFill>
                <a:latin typeface="Courier New"/>
              </a:rPr>
              <a:t>certEntry</a:t>
            </a:r>
            <a:r>
              <a:rPr lang="en-GB" sz="14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4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4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400" dirty="0" smtClean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GB" sz="1400" dirty="0" err="1">
                <a:solidFill>
                  <a:srgbClr val="000000"/>
                </a:solidFill>
                <a:latin typeface="Courier New"/>
              </a:rPr>
              <a:t>sessionId</a:t>
            </a:r>
            <a:r>
              <a:rPr lang="en-GB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urier New"/>
              </a:rPr>
              <a:t>port.</a:t>
            </a:r>
            <a:r>
              <a:rPr lang="en-GB" sz="1400" dirty="0" err="1">
                <a:solidFill>
                  <a:srgbClr val="007788"/>
                </a:solidFill>
                <a:latin typeface="Courier New"/>
              </a:rPr>
              <a:t>login</a:t>
            </a:r>
            <a:r>
              <a:rPr lang="en-GB" sz="1400" dirty="0" smtClean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400" dirty="0" smtClean="0">
                <a:solidFill>
                  <a:srgbClr val="FF0000"/>
                </a:solidFill>
                <a:latin typeface="Courier New"/>
              </a:rPr>
              <a:t>“certificate"</a:t>
            </a:r>
            <a:r>
              <a:rPr lang="en-GB" sz="14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Courier New"/>
              </a:rPr>
              <a:t>creds</a:t>
            </a:r>
            <a:r>
              <a:rPr lang="en-GB" sz="14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4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4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sz="1800" strike="sngStrike" dirty="0" smtClean="0"/>
          </a:p>
        </p:txBody>
      </p:sp>
    </p:spTree>
    <p:extLst>
      <p:ext uri="{BB962C8B-B14F-4D97-AF65-F5344CB8AC3E}">
        <p14:creationId xmlns:p14="http://schemas.microsoft.com/office/powerpoint/2010/main" val="33532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C8C93"/>
                </a:solidFill>
              </a:rPr>
              <a:t>4.2 ‘</a:t>
            </a:r>
            <a:r>
              <a:rPr lang="en-US" dirty="0">
                <a:solidFill>
                  <a:srgbClr val="3C8C93"/>
                </a:solidFill>
              </a:rPr>
              <a:t>Login</a:t>
            </a:r>
            <a:r>
              <a:rPr lang="en-US" dirty="0" smtClean="0">
                <a:solidFill>
                  <a:srgbClr val="3C8C93"/>
                </a:solidFill>
              </a:rPr>
              <a:t>’ method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3800475"/>
          </a:xfrm>
        </p:spPr>
        <p:txBody>
          <a:bodyPr/>
          <a:lstStyle/>
          <a:p>
            <a:pPr marL="0" indent="0" fontAlgn="t">
              <a:buNone/>
            </a:pPr>
            <a:r>
              <a:rPr lang="en-GB" sz="1400" dirty="0" err="1" smtClean="0">
                <a:solidFill>
                  <a:srgbClr val="000000"/>
                </a:solidFill>
                <a:latin typeface="Courier New"/>
              </a:rPr>
              <a:t>Login.</a:t>
            </a:r>
            <a:r>
              <a:rPr lang="en-GB" sz="1400" dirty="0" err="1" smtClean="0">
                <a:solidFill>
                  <a:srgbClr val="007788"/>
                </a:solidFill>
                <a:latin typeface="Courier New"/>
              </a:rPr>
              <a:t>Credentials</a:t>
            </a:r>
            <a:r>
              <a:rPr lang="en-GB" sz="14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400" dirty="0" err="1" smtClean="0">
                <a:solidFill>
                  <a:srgbClr val="007788"/>
                </a:solidFill>
                <a:latin typeface="Courier New"/>
              </a:rPr>
              <a:t>Entry</a:t>
            </a:r>
            <a:r>
              <a:rPr lang="en-GB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 err="1" smtClean="0">
                <a:solidFill>
                  <a:srgbClr val="000000"/>
                </a:solidFill>
                <a:latin typeface="Courier New"/>
              </a:rPr>
              <a:t>certEntry</a:t>
            </a:r>
            <a:r>
              <a:rPr lang="en-GB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>
                <a:solidFill>
                  <a:srgbClr val="0000DD"/>
                </a:solidFill>
                <a:latin typeface="Courier New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urier New"/>
              </a:rPr>
              <a:t>Login.</a:t>
            </a:r>
            <a:r>
              <a:rPr lang="en-GB" sz="1400" dirty="0" err="1">
                <a:solidFill>
                  <a:srgbClr val="007788"/>
                </a:solidFill>
                <a:latin typeface="Courier New"/>
              </a:rPr>
              <a:t>Credentials</a:t>
            </a:r>
            <a:r>
              <a:rPr lang="en-GB" sz="1400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400" dirty="0" err="1">
                <a:solidFill>
                  <a:srgbClr val="007788"/>
                </a:solidFill>
                <a:latin typeface="Courier New"/>
              </a:rPr>
              <a:t>Entry</a:t>
            </a:r>
            <a:r>
              <a:rPr lang="en-GB" sz="1400" dirty="0">
                <a:solidFill>
                  <a:srgbClr val="008000"/>
                </a:solidFill>
                <a:latin typeface="Courier New"/>
              </a:rPr>
              <a:t>()</a:t>
            </a:r>
            <a:r>
              <a:rPr lang="en-GB" sz="14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4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400" dirty="0" err="1" smtClean="0">
                <a:solidFill>
                  <a:srgbClr val="000000"/>
                </a:solidFill>
                <a:latin typeface="Courier New"/>
              </a:rPr>
              <a:t>usernameEntry.</a:t>
            </a:r>
            <a:r>
              <a:rPr lang="en-GB" sz="1400" dirty="0" err="1" smtClean="0">
                <a:solidFill>
                  <a:srgbClr val="007788"/>
                </a:solidFill>
                <a:latin typeface="Courier New"/>
              </a:rPr>
              <a:t>setKey</a:t>
            </a:r>
            <a:r>
              <a:rPr lang="en-GB" sz="1400" dirty="0" smtClean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400" dirty="0" smtClean="0">
                <a:solidFill>
                  <a:srgbClr val="FF0000"/>
                </a:solidFill>
                <a:latin typeface="Courier New"/>
              </a:rPr>
              <a:t>“certificate"</a:t>
            </a:r>
            <a:r>
              <a:rPr lang="en-GB" sz="1400" dirty="0" smtClean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400" dirty="0" smtClean="0">
                <a:solidFill>
                  <a:srgbClr val="008080"/>
                </a:solidFill>
                <a:latin typeface="Courier New"/>
              </a:rPr>
              <a:t>;</a:t>
            </a:r>
            <a:endParaRPr lang="en-GB" sz="14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400" dirty="0" err="1" smtClean="0">
                <a:solidFill>
                  <a:srgbClr val="000000"/>
                </a:solidFill>
                <a:latin typeface="Courier New"/>
              </a:rPr>
              <a:t>usernameEntry.</a:t>
            </a:r>
            <a:r>
              <a:rPr lang="en-GB" sz="1400" dirty="0" err="1" smtClean="0">
                <a:solidFill>
                  <a:srgbClr val="007788"/>
                </a:solidFill>
                <a:latin typeface="Courier New"/>
              </a:rPr>
              <a:t>setValue</a:t>
            </a:r>
            <a:r>
              <a:rPr lang="en-GB" sz="1400" dirty="0" smtClean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400" dirty="0" smtClean="0">
                <a:solidFill>
                  <a:srgbClr val="FF0000"/>
                </a:solidFill>
                <a:latin typeface="Courier New"/>
              </a:rPr>
              <a:t>“24854854642516545487865465487465487…"</a:t>
            </a:r>
            <a:r>
              <a:rPr lang="en-GB" sz="1400" dirty="0" smtClean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400" dirty="0" smtClean="0">
                <a:solidFill>
                  <a:srgbClr val="008080"/>
                </a:solidFill>
                <a:latin typeface="Courier New"/>
              </a:rPr>
              <a:t>;</a:t>
            </a:r>
            <a:endParaRPr lang="en-GB" sz="14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400" dirty="0" err="1" smtClean="0">
                <a:solidFill>
                  <a:srgbClr val="000000"/>
                </a:solidFill>
                <a:latin typeface="Courier New"/>
              </a:rPr>
              <a:t>Login.</a:t>
            </a:r>
            <a:r>
              <a:rPr lang="en-GB" sz="1400" dirty="0" err="1" smtClean="0">
                <a:solidFill>
                  <a:srgbClr val="007788"/>
                </a:solidFill>
                <a:latin typeface="Courier New"/>
              </a:rPr>
              <a:t>Credentials</a:t>
            </a:r>
            <a:r>
              <a:rPr lang="en-GB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urier New"/>
              </a:rPr>
              <a:t>creds</a:t>
            </a:r>
            <a:r>
              <a:rPr lang="en-GB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>
                <a:solidFill>
                  <a:srgbClr val="0000DD"/>
                </a:solidFill>
                <a:latin typeface="Courier New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urier New"/>
              </a:rPr>
              <a:t>Login.</a:t>
            </a:r>
            <a:r>
              <a:rPr lang="en-GB" sz="1400" dirty="0" err="1">
                <a:solidFill>
                  <a:srgbClr val="007788"/>
                </a:solidFill>
                <a:latin typeface="Courier New"/>
              </a:rPr>
              <a:t>Credentials</a:t>
            </a:r>
            <a:r>
              <a:rPr lang="en-GB" sz="1400" dirty="0">
                <a:solidFill>
                  <a:srgbClr val="008000"/>
                </a:solidFill>
                <a:latin typeface="Courier New"/>
              </a:rPr>
              <a:t>()</a:t>
            </a:r>
            <a:r>
              <a:rPr lang="en-GB" sz="14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4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400" dirty="0" err="1" smtClean="0">
                <a:solidFill>
                  <a:srgbClr val="000000"/>
                </a:solidFill>
                <a:latin typeface="Courier New"/>
              </a:rPr>
              <a:t>creds.</a:t>
            </a:r>
            <a:r>
              <a:rPr lang="en-GB" sz="1400" dirty="0" err="1" smtClean="0">
                <a:solidFill>
                  <a:srgbClr val="007788"/>
                </a:solidFill>
                <a:latin typeface="Courier New"/>
              </a:rPr>
              <a:t>getEntry</a:t>
            </a:r>
            <a:r>
              <a:rPr lang="en-GB" sz="1400" dirty="0">
                <a:solidFill>
                  <a:srgbClr val="008000"/>
                </a:solidFill>
                <a:latin typeface="Courier New"/>
              </a:rPr>
              <a:t>()</a:t>
            </a:r>
            <a:r>
              <a:rPr lang="en-GB" sz="1400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400" dirty="0" smtClean="0">
                <a:solidFill>
                  <a:srgbClr val="007788"/>
                </a:solidFill>
                <a:latin typeface="Courier New"/>
              </a:rPr>
              <a:t>add</a:t>
            </a:r>
            <a:r>
              <a:rPr lang="en-GB" sz="1400" dirty="0" smtClean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400" dirty="0" err="1" smtClean="0">
                <a:solidFill>
                  <a:srgbClr val="000000"/>
                </a:solidFill>
                <a:latin typeface="Courier New"/>
              </a:rPr>
              <a:t>certEntry</a:t>
            </a:r>
            <a:r>
              <a:rPr lang="en-GB" sz="14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4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4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400" dirty="0" smtClean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GB" sz="1400" dirty="0" err="1">
                <a:solidFill>
                  <a:srgbClr val="000000"/>
                </a:solidFill>
                <a:latin typeface="Courier New"/>
              </a:rPr>
              <a:t>sessionId</a:t>
            </a:r>
            <a:r>
              <a:rPr lang="en-GB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urier New"/>
              </a:rPr>
              <a:t>port.</a:t>
            </a:r>
            <a:r>
              <a:rPr lang="en-GB" sz="1400" dirty="0" err="1">
                <a:solidFill>
                  <a:srgbClr val="007788"/>
                </a:solidFill>
                <a:latin typeface="Courier New"/>
              </a:rPr>
              <a:t>login</a:t>
            </a:r>
            <a:r>
              <a:rPr lang="en-GB" sz="1400" dirty="0" smtClean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400" dirty="0" smtClean="0">
                <a:solidFill>
                  <a:srgbClr val="FF0000"/>
                </a:solidFill>
                <a:latin typeface="Courier New"/>
              </a:rPr>
              <a:t>“certificate"</a:t>
            </a:r>
            <a:r>
              <a:rPr lang="en-GB" sz="14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Courier New"/>
              </a:rPr>
              <a:t>creds</a:t>
            </a:r>
            <a:r>
              <a:rPr lang="en-GB" sz="14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4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4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sz="1800" strike="sngStrike" dirty="0" smtClean="0"/>
          </a:p>
        </p:txBody>
      </p:sp>
    </p:spTree>
    <p:extLst>
      <p:ext uri="{BB962C8B-B14F-4D97-AF65-F5344CB8AC3E}">
        <p14:creationId xmlns:p14="http://schemas.microsoft.com/office/powerpoint/2010/main" val="190082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Authenticator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GB" sz="1600" dirty="0" smtClean="0">
                <a:solidFill>
                  <a:srgbClr val="0000FF"/>
                </a:solidFill>
                <a:latin typeface="Courier New"/>
              </a:rPr>
              <a:t>public</a:t>
            </a:r>
            <a:r>
              <a:rPr lang="en-GB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urier New"/>
              </a:rPr>
              <a:t>interface Authenticator </a:t>
            </a:r>
            <a:r>
              <a:rPr lang="en-GB" sz="1600" dirty="0">
                <a:solidFill>
                  <a:srgbClr val="008000"/>
                </a:solidFill>
                <a:latin typeface="Courier New"/>
              </a:rPr>
              <a:t>{</a:t>
            </a:r>
            <a:endParaRPr lang="en-GB" sz="16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600" dirty="0">
                <a:solidFill>
                  <a:srgbClr val="000000"/>
                </a:solidFill>
                <a:latin typeface="Courier New"/>
              </a:rPr>
              <a:t>  Authentication authenticate</a:t>
            </a:r>
            <a:r>
              <a:rPr lang="en-GB" sz="16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600" dirty="0">
                <a:solidFill>
                  <a:srgbClr val="000000"/>
                </a:solidFill>
                <a:latin typeface="Courier New"/>
              </a:rPr>
              <a:t>Map</a:t>
            </a:r>
            <a:r>
              <a:rPr lang="en-GB" sz="1600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GB" sz="1600" dirty="0">
                <a:solidFill>
                  <a:srgbClr val="000000"/>
                </a:solidFill>
                <a:latin typeface="Courier New"/>
              </a:rPr>
              <a:t>String, String</a:t>
            </a:r>
            <a:r>
              <a:rPr lang="en-GB" sz="1600" dirty="0">
                <a:solidFill>
                  <a:srgbClr val="000080"/>
                </a:solidFill>
                <a:latin typeface="Courier New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Courier New"/>
              </a:rPr>
              <a:t> credentials, </a:t>
            </a:r>
            <a:r>
              <a:rPr lang="en-GB" sz="1600" dirty="0" smtClean="0">
                <a:solidFill>
                  <a:srgbClr val="000000"/>
                </a:solidFill>
                <a:latin typeface="Courier New"/>
              </a:rPr>
              <a:t>      String </a:t>
            </a:r>
            <a:r>
              <a:rPr lang="en-GB" sz="1600" dirty="0" err="1">
                <a:solidFill>
                  <a:srgbClr val="000000"/>
                </a:solidFill>
                <a:latin typeface="Courier New"/>
              </a:rPr>
              <a:t>remoteAddr</a:t>
            </a:r>
            <a:r>
              <a:rPr lang="en-GB" sz="1600" dirty="0">
                <a:solidFill>
                  <a:srgbClr val="008000"/>
                </a:solidFill>
                <a:latin typeface="Courier New"/>
              </a:rPr>
              <a:t>)</a:t>
            </a:r>
            <a:endParaRPr lang="en-GB" sz="16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600" dirty="0">
                <a:solidFill>
                  <a:srgbClr val="000000"/>
                </a:solidFill>
                <a:latin typeface="Courier New"/>
              </a:rPr>
              <a:t>         throws </a:t>
            </a:r>
            <a:r>
              <a:rPr lang="en-GB" sz="1600" dirty="0" err="1">
                <a:solidFill>
                  <a:srgbClr val="000000"/>
                </a:solidFill>
                <a:latin typeface="Courier New"/>
              </a:rPr>
              <a:t>IcatException</a:t>
            </a:r>
            <a:r>
              <a:rPr lang="en-GB" sz="16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600" dirty="0">
              <a:solidFill>
                <a:srgbClr val="000000"/>
              </a:solidFill>
              <a:latin typeface="Courier New"/>
            </a:endParaRPr>
          </a:p>
          <a:p>
            <a:pPr marL="0" indent="0" fontAlgn="t">
              <a:buNone/>
            </a:pPr>
            <a:r>
              <a:rPr lang="en-GB" sz="1600" dirty="0">
                <a:solidFill>
                  <a:srgbClr val="008000"/>
                </a:solidFill>
                <a:latin typeface="Courier New"/>
              </a:rPr>
              <a:t>}</a:t>
            </a:r>
            <a:endParaRPr lang="en-GB" sz="16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Also provides ‘</a:t>
            </a:r>
            <a:r>
              <a:rPr lang="en-GB" dirty="0" err="1" smtClean="0"/>
              <a:t>AddressChecker</a:t>
            </a:r>
            <a:r>
              <a:rPr lang="en-GB" dirty="0" smtClean="0"/>
              <a:t>’</a:t>
            </a:r>
          </a:p>
          <a:p>
            <a:pPr marL="0" indent="0">
              <a:buNone/>
            </a:pPr>
            <a:r>
              <a:rPr lang="en-GB" dirty="0" smtClean="0"/>
              <a:t>Validates calling IP address against a pattern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Can be optionally called by Authenticator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605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‘</a:t>
            </a:r>
            <a:r>
              <a:rPr lang="en-GB" dirty="0" err="1" smtClean="0"/>
              <a:t>db</a:t>
            </a:r>
            <a:r>
              <a:rPr lang="en-GB" dirty="0" smtClean="0"/>
              <a:t>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Simple classes, packages as JAR then EAR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90"/>
          <a:stretch/>
        </p:blipFill>
        <p:spPr bwMode="auto">
          <a:xfrm>
            <a:off x="179512" y="2132856"/>
            <a:ext cx="2139739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20" y="2564904"/>
            <a:ext cx="4563943" cy="230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47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‘</a:t>
            </a:r>
            <a:r>
              <a:rPr lang="en-GB" dirty="0" err="1" smtClean="0"/>
              <a:t>db</a:t>
            </a:r>
            <a:r>
              <a:rPr lang="en-GB" dirty="0" smtClean="0"/>
              <a:t>’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700808"/>
            <a:ext cx="770485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@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PostConstruct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private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init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()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{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File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f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DD"/>
                </a:solidFill>
                <a:latin typeface="Courier New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File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200" dirty="0" err="1">
                <a:solidFill>
                  <a:srgbClr val="FF0000"/>
                </a:solidFill>
                <a:latin typeface="Courier New"/>
              </a:rPr>
              <a:t>authn_db.properties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Properties props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null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props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DD"/>
                </a:solidFill>
                <a:latin typeface="Courier New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Properties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endParaRPr lang="en-GB" sz="1200" dirty="0" smtClean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props.</a:t>
            </a:r>
            <a:r>
              <a:rPr lang="en-GB" sz="1200" dirty="0" err="1" smtClean="0">
                <a:solidFill>
                  <a:srgbClr val="007788"/>
                </a:solidFill>
                <a:latin typeface="Courier New"/>
              </a:rPr>
              <a:t>load</a:t>
            </a:r>
            <a:r>
              <a:rPr lang="en-GB" sz="1200" dirty="0" smtClean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smtClean="0">
                <a:solidFill>
                  <a:srgbClr val="0000DD"/>
                </a:solidFill>
                <a:latin typeface="Courier New"/>
              </a:rPr>
              <a:t>new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FileInputStream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f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String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authips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props.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getProperty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200" dirty="0" err="1">
                <a:solidFill>
                  <a:srgbClr val="FF0000"/>
                </a:solidFill>
                <a:latin typeface="Courier New"/>
              </a:rPr>
              <a:t>ip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endParaRPr lang="en-GB" sz="1200" dirty="0" smtClean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GB" sz="1200" dirty="0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authips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40"/>
                </a:solidFill>
                <a:latin typeface="Courier New"/>
              </a:rPr>
              <a:t>!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</a:rPr>
              <a:t>null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{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      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addressChecker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DD"/>
                </a:solidFill>
                <a:latin typeface="Courier New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AddressChecker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authips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   </a:t>
            </a:r>
            <a:r>
              <a:rPr lang="en-GB" sz="1200" dirty="0" smtClean="0">
                <a:solidFill>
                  <a:srgbClr val="008000"/>
                </a:solidFill>
                <a:latin typeface="Courier New"/>
              </a:rPr>
              <a:t>}</a:t>
            </a:r>
          </a:p>
          <a:p>
            <a:pPr fontAlgn="t"/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mechanism </a:t>
            </a:r>
            <a:r>
              <a:rPr lang="en-GB" sz="1200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props.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getProperty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"mechanism"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</a:t>
            </a:r>
          </a:p>
          <a:p>
            <a:pPr fontAlgn="t"/>
            <a:r>
              <a:rPr lang="en-GB" sz="1200" dirty="0">
                <a:solidFill>
                  <a:srgbClr val="000000"/>
                </a:solidFill>
                <a:latin typeface="Courier New"/>
              </a:rPr>
              <a:t>      </a:t>
            </a:r>
            <a:r>
              <a:rPr lang="en-GB" sz="1200" dirty="0" err="1">
                <a:solidFill>
                  <a:srgbClr val="0000DD"/>
                </a:solidFill>
                <a:latin typeface="Courier New"/>
              </a:rPr>
              <a:t>log</a:t>
            </a:r>
            <a:r>
              <a:rPr lang="en-GB" sz="1200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200" dirty="0" err="1">
                <a:solidFill>
                  <a:srgbClr val="007788"/>
                </a:solidFill>
                <a:latin typeface="Courier New"/>
              </a:rPr>
              <a:t>debug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"Initialised </a:t>
            </a:r>
            <a:r>
              <a:rPr lang="en-GB" sz="1200" dirty="0" err="1">
                <a:solidFill>
                  <a:srgbClr val="FF0000"/>
                </a:solidFill>
                <a:latin typeface="Courier New"/>
              </a:rPr>
              <a:t>DB_Authenticator</a:t>
            </a:r>
            <a:r>
              <a:rPr lang="en-GB" sz="1200" dirty="0">
                <a:solidFill>
                  <a:srgbClr val="FF0000"/>
                </a:solidFill>
                <a:latin typeface="Courier New"/>
              </a:rPr>
              <a:t>"</a:t>
            </a:r>
            <a:r>
              <a:rPr lang="en-GB" sz="1200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GB" sz="1200" dirty="0">
                <a:solidFill>
                  <a:srgbClr val="008080"/>
                </a:solidFill>
                <a:latin typeface="Courier New"/>
              </a:rPr>
              <a:t>;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GB" sz="1200" dirty="0" smtClean="0">
                <a:solidFill>
                  <a:srgbClr val="008000"/>
                </a:solidFill>
                <a:latin typeface="Courier New"/>
              </a:rPr>
              <a:t>}</a:t>
            </a:r>
            <a:endParaRPr lang="en-GB" sz="1200" dirty="0">
              <a:solidFill>
                <a:srgbClr val="000000"/>
              </a:solidFill>
              <a:latin typeface="Courier New"/>
            </a:endParaRP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6676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FC_PowerPoint_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ABF215B8A3384E874FC40A3B0B2302" ma:contentTypeVersion="1" ma:contentTypeDescription="Create a new document." ma:contentTypeScope="" ma:versionID="7bb4fc783a9f351e091458848cc7e47c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7E48F0D-BF64-462E-8350-40C896A295A7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DC1F6765-9504-49E7-842A-A3456369D6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EDD1CD-9190-4F8F-B585-354F10A56AC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544730F-A250-460D-B17B-9B4BCF3A0E45}">
  <ds:schemaRefs>
    <ds:schemaRef ds:uri="http://www.w3.org/XML/1998/namespace"/>
    <ds:schemaRef ds:uri="http://schemas.microsoft.com/sharepoint/v3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STFC_PowerPoint_template</Template>
  <TotalTime>369</TotalTime>
  <Words>322</Words>
  <Application>Microsoft Office PowerPoint</Application>
  <PresentationFormat>On-screen Show (4:3)</PresentationFormat>
  <Paragraphs>212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STFC_PowerPoint_template</vt:lpstr>
      <vt:lpstr>1_Blank Presentation</vt:lpstr>
      <vt:lpstr>The ICAT pluggable authentication system</vt:lpstr>
      <vt:lpstr>History</vt:lpstr>
      <vt:lpstr>3.3 ‘Login’ method</vt:lpstr>
      <vt:lpstr>4.2 ‘Login’ method</vt:lpstr>
      <vt:lpstr>4.2 ‘Login’ method</vt:lpstr>
      <vt:lpstr>4.2 ‘Login’ method</vt:lpstr>
      <vt:lpstr>Authenticator Interface</vt:lpstr>
      <vt:lpstr>Example – ‘db’</vt:lpstr>
      <vt:lpstr>Example – ‘db’</vt:lpstr>
      <vt:lpstr>Example – ‘db’</vt:lpstr>
      <vt:lpstr>Example – ‘LDAP’</vt:lpstr>
      <vt:lpstr>Example – ‘LDAP’</vt:lpstr>
      <vt:lpstr>Example – ‘LDAP’</vt:lpstr>
      <vt:lpstr>Example – ‘LDAP’</vt:lpstr>
      <vt:lpstr>Example – ‘LDAP’</vt:lpstr>
      <vt:lpstr>Example – ‘UO Web service’</vt:lpstr>
      <vt:lpstr>Configuration</vt:lpstr>
      <vt:lpstr>Configuration - ICAT</vt:lpstr>
      <vt:lpstr>Questions?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ICAT Pluggable Authentication</dc:title>
  <dc:creator>Tom Griffin</dc:creator>
  <cp:lastModifiedBy>Tom Griffin</cp:lastModifiedBy>
  <cp:revision>35</cp:revision>
  <dcterms:created xsi:type="dcterms:W3CDTF">2012-07-12T11:46:55Z</dcterms:created>
  <dcterms:modified xsi:type="dcterms:W3CDTF">2012-09-27T09:11:08Z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Editor">
    <vt:lpwstr>Summers, Karen (STFC,RAL,OBR)</vt:lpwstr>
  </property>
  <property fmtid="{D5CDD505-2E9C-101B-9397-08002B2CF9AE}" pid="4" name="xd_Signature">
    <vt:lpwstr/>
  </property>
  <property fmtid="{D5CDD505-2E9C-101B-9397-08002B2CF9AE}" pid="5" name="display_urn:schemas-microsoft-com:office:office#Author">
    <vt:lpwstr>Summers, Karen (STFC,RAL,OBR)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ContentTypeId">
    <vt:lpwstr>0x010100F731947B08D5984288BC8B16A979FF50</vt:lpwstr>
  </property>
  <property fmtid="{D5CDD505-2E9C-101B-9397-08002B2CF9AE}" pid="9" name="_SourceUrl">
    <vt:lpwstr/>
  </property>
</Properties>
</file>