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34"/>
  </p:notesMasterIdLst>
  <p:sldIdLst>
    <p:sldId id="405" r:id="rId7"/>
    <p:sldId id="406" r:id="rId8"/>
    <p:sldId id="407" r:id="rId9"/>
    <p:sldId id="410" r:id="rId10"/>
    <p:sldId id="414" r:id="rId11"/>
    <p:sldId id="419" r:id="rId12"/>
    <p:sldId id="420" r:id="rId13"/>
    <p:sldId id="421" r:id="rId14"/>
    <p:sldId id="422" r:id="rId15"/>
    <p:sldId id="417" r:id="rId16"/>
    <p:sldId id="409" r:id="rId17"/>
    <p:sldId id="415" r:id="rId18"/>
    <p:sldId id="411" r:id="rId19"/>
    <p:sldId id="423" r:id="rId20"/>
    <p:sldId id="425" r:id="rId21"/>
    <p:sldId id="412" r:id="rId22"/>
    <p:sldId id="426" r:id="rId23"/>
    <p:sldId id="427" r:id="rId24"/>
    <p:sldId id="428" r:id="rId25"/>
    <p:sldId id="416" r:id="rId26"/>
    <p:sldId id="418" r:id="rId27"/>
    <p:sldId id="429" r:id="rId28"/>
    <p:sldId id="430" r:id="rId29"/>
    <p:sldId id="432" r:id="rId30"/>
    <p:sldId id="431" r:id="rId31"/>
    <p:sldId id="413" r:id="rId32"/>
    <p:sldId id="408" r:id="rId33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07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B71E89EE-8D20-495D-84B0-FA9C2B7922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8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Dates </a:t>
            </a:r>
          </a:p>
          <a:p>
            <a:r>
              <a:rPr lang="en-GB" dirty="0" smtClean="0"/>
              <a:t>Adding new samples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89EE-8D20-495D-84B0-FA9C2B79227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C995C-12E5-4DD2-9F82-F4F8C9ED1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7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35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03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5182-AF12-4862-9F0E-82D313998E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1E6F-9784-4106-B32E-150288EE2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0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8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83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129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4B87CF-433F-4658-A1B2-A05479DD6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20A4F176-8FF7-4F41-A924-839B5672A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catproject/source/browse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Using the ICAT API to ingest business and experiment metadata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Tom </a:t>
            </a:r>
            <a:r>
              <a:rPr lang="en-GB" dirty="0"/>
              <a:t>Griffin, STFC ISIS </a:t>
            </a:r>
            <a:r>
              <a:rPr lang="en-GB" dirty="0" smtClean="0"/>
              <a:t>Facility</a:t>
            </a:r>
          </a:p>
          <a:p>
            <a:r>
              <a:rPr lang="en-GB" dirty="0" smtClean="0"/>
              <a:t>NOBUGS 2012 ICAT Workshop</a:t>
            </a:r>
          </a:p>
          <a:p>
            <a:endParaRPr lang="en-GB" dirty="0" smtClean="0"/>
          </a:p>
          <a:p>
            <a:r>
              <a:rPr lang="en-GB" dirty="0" smtClean="0"/>
              <a:t>tom.griffin@stfc.ac.uk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‘Business’ metadata - DOIs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smtClean="0"/>
              <a:t>See talk by Brian Matthews/</a:t>
            </a:r>
            <a:r>
              <a:rPr lang="en-US" dirty="0" err="1" smtClean="0"/>
              <a:t>Micheal</a:t>
            </a:r>
            <a:r>
              <a:rPr lang="en-US" dirty="0" smtClean="0"/>
              <a:t> Wilson</a:t>
            </a:r>
          </a:p>
          <a:p>
            <a:r>
              <a:rPr lang="en-US" dirty="0" smtClean="0"/>
              <a:t>Issued by </a:t>
            </a:r>
            <a:r>
              <a:rPr lang="en-US" dirty="0" err="1" smtClean="0"/>
              <a:t>DataCite</a:t>
            </a:r>
            <a:r>
              <a:rPr lang="en-US" dirty="0" smtClean="0"/>
              <a:t>/British Library</a:t>
            </a:r>
          </a:p>
          <a:p>
            <a:r>
              <a:rPr lang="en-US" dirty="0" smtClean="0"/>
              <a:t>Previously </a:t>
            </a:r>
            <a:r>
              <a:rPr lang="en-US" dirty="0" smtClean="0"/>
              <a:t>issued </a:t>
            </a:r>
            <a:r>
              <a:rPr lang="en-US" dirty="0" smtClean="0"/>
              <a:t>on demand</a:t>
            </a:r>
          </a:p>
          <a:p>
            <a:r>
              <a:rPr lang="en-US" dirty="0" smtClean="0"/>
              <a:t>Now issued at start of experiment</a:t>
            </a:r>
          </a:p>
          <a:p>
            <a:r>
              <a:rPr lang="en-US" dirty="0" smtClean="0"/>
              <a:t>Defined by DOI issuer – us</a:t>
            </a:r>
          </a:p>
          <a:p>
            <a:pPr marL="0" indent="0">
              <a:buNone/>
            </a:pPr>
            <a:r>
              <a:rPr lang="en-GB" dirty="0" smtClean="0"/>
              <a:t>	doi:10.5286/ISIS.E.24088959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US" dirty="0" smtClean="0"/>
          </a:p>
        </p:txBody>
      </p:sp>
      <p:sp>
        <p:nvSpPr>
          <p:cNvPr id="3" name="Left Brace 2"/>
          <p:cNvSpPr/>
          <p:nvPr/>
        </p:nvSpPr>
        <p:spPr bwMode="auto">
          <a:xfrm rot="16200000">
            <a:off x="2267744" y="3645024"/>
            <a:ext cx="432048" cy="158417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451184" y="4182001"/>
            <a:ext cx="432048" cy="51344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4788024" y="3811109"/>
            <a:ext cx="432048" cy="1296144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698637" y="4540455"/>
            <a:ext cx="851319" cy="25672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79" y="4581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Prefix (STFC)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0488" y="5085184"/>
            <a:ext cx="202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E = Experiment</a:t>
            </a:r>
          </a:p>
          <a:p>
            <a:r>
              <a:rPr lang="en-GB" sz="1800" dirty="0" smtClean="0"/>
              <a:t>D = Dataset</a:t>
            </a:r>
          </a:p>
          <a:p>
            <a:r>
              <a:rPr lang="en-GB" sz="1800" dirty="0" smtClean="0"/>
              <a:t>F = </a:t>
            </a:r>
            <a:r>
              <a:rPr lang="en-GB" sz="1800" dirty="0" err="1" smtClean="0"/>
              <a:t>DataFile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38221" y="4581128"/>
            <a:ext cx="12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Object ID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392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Experiment metadata - Sources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err="1" smtClean="0"/>
              <a:t>Datafiles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Nexus</a:t>
            </a:r>
          </a:p>
          <a:p>
            <a:pPr lvl="1"/>
            <a:r>
              <a:rPr lang="en-US" dirty="0" smtClean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8760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Experiment metadata - Extraction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smtClean="0"/>
              <a:t>ISIS – ‘</a:t>
            </a:r>
            <a:r>
              <a:rPr lang="en-US" dirty="0" err="1" smtClean="0"/>
              <a:t>WriteRaw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Custom binary reader – outputs ICAT friendly XML</a:t>
            </a:r>
          </a:p>
          <a:p>
            <a:r>
              <a:rPr lang="en-US" dirty="0" smtClean="0"/>
              <a:t>ISIS – ‘</a:t>
            </a:r>
            <a:r>
              <a:rPr lang="en-US" dirty="0" err="1" smtClean="0"/>
              <a:t>NXIngest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Flexible Nexus reader – outputs ICAT friendly XML</a:t>
            </a:r>
          </a:p>
          <a:p>
            <a:r>
              <a:rPr lang="en-US" dirty="0" smtClean="0"/>
              <a:t>SNS – ‘</a:t>
            </a:r>
            <a:r>
              <a:rPr lang="en-US" dirty="0" err="1" smtClean="0"/>
              <a:t>ingestNexus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Simple Python script – direct input to ICAT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C8C93"/>
                </a:solidFill>
              </a:rPr>
              <a:t>Experiment metadata - </a:t>
            </a:r>
            <a:r>
              <a:rPr lang="en-US" dirty="0" smtClean="0">
                <a:solidFill>
                  <a:srgbClr val="3C8C93"/>
                </a:solidFill>
              </a:rPr>
              <a:t>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Investigation update</a:t>
            </a:r>
          </a:p>
          <a:p>
            <a:r>
              <a:rPr lang="en-GB" dirty="0" smtClean="0"/>
              <a:t>Dataset</a:t>
            </a:r>
          </a:p>
          <a:p>
            <a:r>
              <a:rPr lang="en-GB" dirty="0" err="1" smtClean="0"/>
              <a:t>Datafile</a:t>
            </a:r>
            <a:endParaRPr lang="en-GB" dirty="0" smtClean="0"/>
          </a:p>
          <a:p>
            <a:r>
              <a:rPr lang="en-GB" dirty="0" smtClean="0"/>
              <a:t>Dataset and </a:t>
            </a:r>
            <a:r>
              <a:rPr lang="en-GB" dirty="0" err="1" smtClean="0"/>
              <a:t>Datafile</a:t>
            </a:r>
            <a:r>
              <a:rPr lang="en-GB" dirty="0" smtClean="0"/>
              <a:t> Parameters</a:t>
            </a:r>
          </a:p>
          <a:p>
            <a:r>
              <a:rPr lang="en-GB" dirty="0" smtClean="0"/>
              <a:t>Updates to Sample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C8C93"/>
                </a:solidFill>
              </a:rPr>
              <a:t>Experiment metadata - </a:t>
            </a:r>
            <a:r>
              <a:rPr lang="en-US" dirty="0" smtClean="0">
                <a:solidFill>
                  <a:srgbClr val="3C8C93"/>
                </a:solidFill>
              </a:rPr>
              <a:t>Creation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984776" cy="42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1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- </a:t>
            </a:r>
            <a:r>
              <a:rPr lang="en-GB" dirty="0" err="1" smtClean="0"/>
              <a:t>ingestNexus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Go to code….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http://code.google.com/p/icatproject/source/browse/#</a:t>
            </a:r>
            <a:r>
              <a:rPr lang="en-GB" dirty="0" smtClean="0">
                <a:hlinkClick r:id="rId2"/>
              </a:rPr>
              <a:t>svn%2Fcontrib%2Fscripts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XMLIngest</a:t>
            </a:r>
            <a:r>
              <a:rPr lang="en-GB" dirty="0" smtClean="0"/>
              <a:t> – a good idea?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ICAT 3.3 exposed an XML schema</a:t>
            </a:r>
          </a:p>
          <a:p>
            <a:r>
              <a:rPr lang="en-GB" dirty="0" err="1" smtClean="0"/>
              <a:t>ingestMetadata</a:t>
            </a:r>
            <a:r>
              <a:rPr lang="en-GB" dirty="0" smtClean="0"/>
              <a:t>(string </a:t>
            </a:r>
            <a:r>
              <a:rPr lang="en-GB" dirty="0" err="1" smtClean="0"/>
              <a:t>sessionId</a:t>
            </a:r>
            <a:r>
              <a:rPr lang="en-GB" dirty="0" smtClean="0"/>
              <a:t>, string xml)</a:t>
            </a:r>
          </a:p>
          <a:p>
            <a:r>
              <a:rPr lang="en-GB" dirty="0" smtClean="0"/>
              <a:t>Removed in ICAT 4.0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5"/>
            <a:ext cx="9144000" cy="89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8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" y="0"/>
            <a:ext cx="9117306" cy="998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2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NXIngest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nexus package</a:t>
            </a:r>
          </a:p>
          <a:p>
            <a:r>
              <a:rPr lang="en-GB" dirty="0" smtClean="0"/>
              <a:t>Highly customizable by a mapping file</a:t>
            </a:r>
          </a:p>
          <a:p>
            <a:r>
              <a:rPr lang="en-GB" dirty="0" smtClean="0"/>
              <a:t>Different mapping file per nexus ‘style’</a:t>
            </a:r>
          </a:p>
          <a:p>
            <a:endParaRPr lang="en-GB" dirty="0"/>
          </a:p>
          <a:p>
            <a:r>
              <a:rPr lang="en-GB" dirty="0" smtClean="0"/>
              <a:t>Go to XML files…..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3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Overview</a:t>
            </a:r>
          </a:p>
        </p:txBody>
      </p:sp>
      <p:sp>
        <p:nvSpPr>
          <p:cNvPr id="13315" name="Content Placeholder 1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smtClean="0"/>
              <a:t>Assumes the user has permissions (see later)</a:t>
            </a:r>
          </a:p>
          <a:p>
            <a:r>
              <a:rPr lang="en-US" dirty="0" smtClean="0"/>
              <a:t>Basic process</a:t>
            </a:r>
          </a:p>
          <a:p>
            <a:r>
              <a:rPr lang="en-US" dirty="0" smtClean="0"/>
              <a:t>‘Business’ metadata</a:t>
            </a:r>
          </a:p>
          <a:p>
            <a:r>
              <a:rPr lang="en-US" dirty="0" smtClean="0"/>
              <a:t>‘Experiment’ metadata</a:t>
            </a:r>
          </a:p>
          <a:p>
            <a:r>
              <a:rPr lang="en-US" dirty="0" smtClean="0"/>
              <a:t>Tools for ingesting Nexus and XML</a:t>
            </a:r>
          </a:p>
          <a:p>
            <a:r>
              <a:rPr lang="en-US" dirty="0" smtClean="0"/>
              <a:t>‘Post experiment’ file</a:t>
            </a:r>
          </a:p>
          <a:p>
            <a:r>
              <a:rPr lang="en-US" dirty="0" smtClean="0"/>
              <a:t>Exceptions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1008112"/>
          </a:xfrm>
        </p:spPr>
        <p:txBody>
          <a:bodyPr/>
          <a:lstStyle/>
          <a:p>
            <a:r>
              <a:rPr lang="en-GB" dirty="0" smtClean="0"/>
              <a:t>Reduced, Derived, Analysed Data</a:t>
            </a:r>
          </a:p>
          <a:p>
            <a:r>
              <a:rPr lang="en-GB" dirty="0" smtClean="0"/>
              <a:t>All can be created in the same way as raw data/metadata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9" y="2731599"/>
            <a:ext cx="3949324" cy="411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8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exception: </a:t>
            </a:r>
            <a:r>
              <a:rPr lang="en-GB" dirty="0" err="1" smtClean="0"/>
              <a:t>IcatException_Exception</a:t>
            </a:r>
            <a:r>
              <a:rPr lang="en-GB" dirty="0" smtClean="0"/>
              <a:t> 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wrapper around the real exception which in turn includes an enumerated code to identify the kind of exception and the usual message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46196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277548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2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BAD_PARAMETER</a:t>
            </a:r>
          </a:p>
          <a:p>
            <a:pPr>
              <a:buFontTx/>
              <a:buChar char="-"/>
            </a:pPr>
            <a:r>
              <a:rPr lang="en-GB" sz="1800" dirty="0" smtClean="0"/>
              <a:t>generally </a:t>
            </a:r>
            <a:r>
              <a:rPr lang="en-GB" sz="1800" dirty="0"/>
              <a:t>indicates a problem with the arguments made </a:t>
            </a:r>
            <a:r>
              <a:rPr lang="en-GB" sz="1800" dirty="0" smtClean="0"/>
              <a:t> to </a:t>
            </a:r>
            <a:r>
              <a:rPr lang="en-GB" sz="1800" dirty="0"/>
              <a:t>a call</a:t>
            </a:r>
            <a:r>
              <a:rPr lang="en-GB" sz="1800" dirty="0" smtClean="0"/>
              <a:t>.</a:t>
            </a:r>
          </a:p>
          <a:p>
            <a:r>
              <a:rPr lang="en-GB" dirty="0" smtClean="0"/>
              <a:t>INTERNAL</a:t>
            </a:r>
          </a:p>
          <a:p>
            <a:pPr>
              <a:buFontTx/>
              <a:buChar char="-"/>
            </a:pPr>
            <a:r>
              <a:rPr lang="en-GB" sz="1600" dirty="0" smtClean="0"/>
              <a:t>may </a:t>
            </a:r>
            <a:r>
              <a:rPr lang="en-GB" sz="1600" dirty="0"/>
              <a:t>be caused by network problems, database problems, glassfish problems or bugs in ICAT</a:t>
            </a:r>
            <a:r>
              <a:rPr lang="en-GB" sz="1600" dirty="0" smtClean="0"/>
              <a:t>.</a:t>
            </a:r>
          </a:p>
          <a:p>
            <a:r>
              <a:rPr lang="en-GB" dirty="0" smtClean="0"/>
              <a:t>INSUFFICIENT_PRIVILEGES</a:t>
            </a:r>
          </a:p>
          <a:p>
            <a:pPr>
              <a:buFontTx/>
              <a:buChar char="-"/>
            </a:pPr>
            <a:r>
              <a:rPr lang="en-GB" sz="1800" dirty="0" smtClean="0"/>
              <a:t>indicates </a:t>
            </a:r>
            <a:r>
              <a:rPr lang="en-GB" sz="1800" dirty="0"/>
              <a:t>that the authorization rules have not matched your request</a:t>
            </a:r>
            <a:r>
              <a:rPr lang="en-GB" sz="1800" dirty="0" smtClean="0"/>
              <a:t>.</a:t>
            </a:r>
          </a:p>
          <a:p>
            <a:r>
              <a:rPr lang="en-GB" dirty="0" smtClean="0"/>
              <a:t>NO_SUCH_OBJECT_FOUND</a:t>
            </a:r>
          </a:p>
          <a:p>
            <a:pPr>
              <a:buFontTx/>
              <a:buChar char="-"/>
            </a:pPr>
            <a:r>
              <a:rPr lang="en-GB" sz="1800" dirty="0" smtClean="0"/>
              <a:t>thrown </a:t>
            </a:r>
            <a:r>
              <a:rPr lang="en-GB" sz="1800" dirty="0"/>
              <a:t>when something is not found</a:t>
            </a:r>
            <a:r>
              <a:rPr lang="en-GB" sz="1800" dirty="0" smtClean="0"/>
              <a:t>.</a:t>
            </a:r>
          </a:p>
          <a:p>
            <a:r>
              <a:rPr lang="en-GB" dirty="0" smtClean="0"/>
              <a:t>OBJECT_ALREADY_EXISTS</a:t>
            </a:r>
          </a:p>
          <a:p>
            <a:pPr>
              <a:buFontTx/>
              <a:buChar char="-"/>
            </a:pPr>
            <a:r>
              <a:rPr lang="en-GB" sz="1800" dirty="0" smtClean="0"/>
              <a:t>thrown </a:t>
            </a:r>
            <a:r>
              <a:rPr lang="en-GB" sz="1800" dirty="0"/>
              <a:t>when type to create something but there is already one with the same values of the constraint fields</a:t>
            </a:r>
            <a:r>
              <a:rPr lang="en-GB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SESSION</a:t>
            </a:r>
          </a:p>
          <a:p>
            <a:pPr>
              <a:buFontTx/>
              <a:buChar char="-"/>
            </a:pPr>
            <a:r>
              <a:rPr lang="en-GB" sz="1800" dirty="0" smtClean="0"/>
              <a:t>is </a:t>
            </a:r>
            <a:r>
              <a:rPr lang="en-GB" sz="1800" dirty="0"/>
              <a:t>used when the </a:t>
            </a:r>
            <a:r>
              <a:rPr lang="en-GB" sz="1800" dirty="0" err="1"/>
              <a:t>sessionId</a:t>
            </a:r>
            <a:r>
              <a:rPr lang="en-GB" sz="1800" dirty="0"/>
              <a:t> you have passed into a call is not valid or if you are unable to authenticate</a:t>
            </a:r>
            <a:r>
              <a:rPr lang="en-GB" sz="1800" dirty="0" smtClean="0"/>
              <a:t>.</a:t>
            </a:r>
            <a:endParaRPr lang="en-GB" sz="1800" dirty="0"/>
          </a:p>
          <a:p>
            <a:r>
              <a:rPr lang="en-GB" dirty="0" smtClean="0"/>
              <a:t>VALIDATION</a:t>
            </a:r>
          </a:p>
          <a:p>
            <a:pPr>
              <a:buFontTx/>
              <a:buChar char="-"/>
            </a:pPr>
            <a:r>
              <a:rPr lang="en-GB" sz="1800" dirty="0" smtClean="0"/>
              <a:t>marks </a:t>
            </a:r>
            <a:r>
              <a:rPr lang="en-GB" sz="1800" dirty="0"/>
              <a:t>an exception which was thrown instead of placing the database in an invalid state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49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Operations which work on a list of objects, such as </a:t>
            </a:r>
            <a:r>
              <a:rPr lang="en-GB" dirty="0" err="1"/>
              <a:t>createMany</a:t>
            </a:r>
            <a:r>
              <a:rPr lang="en-GB" dirty="0"/>
              <a:t>, may fail because of failure to process one of the objects.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this case the state of the database will be rolled back </a:t>
            </a:r>
            <a:endParaRPr lang="en-GB" dirty="0" smtClean="0"/>
          </a:p>
          <a:p>
            <a:r>
              <a:rPr lang="en-GB" i="1" dirty="0" smtClean="0"/>
              <a:t>offset</a:t>
            </a:r>
            <a:r>
              <a:rPr lang="en-GB" dirty="0" smtClean="0"/>
              <a:t> is set to the index of the entry in the list </a:t>
            </a:r>
            <a:r>
              <a:rPr lang="en-GB" dirty="0"/>
              <a:t>causing the </a:t>
            </a:r>
            <a:r>
              <a:rPr lang="en-GB" dirty="0" smtClean="0"/>
              <a:t>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GB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>
                <a:solidFill>
                  <a:srgbClr val="008080"/>
                </a:solidFill>
                <a:latin typeface="Courier New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marL="0" indent="0" fontAlgn="t">
              <a:buNone/>
            </a:pPr>
            <a:r>
              <a:rPr lang="en-GB" sz="1800" dirty="0">
                <a:solidFill>
                  <a:srgbClr val="0000FF"/>
                </a:solidFill>
                <a:latin typeface="Courier New"/>
              </a:rPr>
              <a:t>try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{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    </a:t>
            </a:r>
          </a:p>
          <a:p>
            <a:pPr marL="0" indent="0" fontAlgn="t">
              <a:buNone/>
            </a:pPr>
            <a:r>
              <a:rPr lang="en-GB" sz="18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icat.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login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800" dirty="0" err="1">
                <a:solidFill>
                  <a:srgbClr val="FF0000"/>
                </a:solidFill>
                <a:latin typeface="Courier New"/>
              </a:rPr>
              <a:t>db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, credentials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800" dirty="0">
                <a:solidFill>
                  <a:srgbClr val="008080"/>
                </a:solidFill>
                <a:latin typeface="Courier New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 </a:t>
            </a:r>
            <a:br>
              <a:rPr lang="en-GB" sz="1800" dirty="0">
                <a:solidFill>
                  <a:srgbClr val="000000"/>
                </a:solidFill>
                <a:latin typeface="Courier New"/>
              </a:rPr>
            </a:br>
            <a:r>
              <a:rPr lang="en-GB" sz="1800" dirty="0" smtClean="0">
                <a:solidFill>
                  <a:srgbClr val="008000"/>
                </a:solidFill>
                <a:latin typeface="Courier New"/>
              </a:rPr>
              <a:t>}</a:t>
            </a:r>
            <a:endParaRPr lang="en-GB" sz="18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800" dirty="0">
                <a:solidFill>
                  <a:srgbClr val="0000FF"/>
                </a:solidFill>
                <a:latin typeface="Courier New"/>
              </a:rPr>
              <a:t>catch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IcatException_Exception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e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smtClean="0">
                <a:solidFill>
                  <a:srgbClr val="008000"/>
                </a:solidFill>
                <a:latin typeface="Courier New"/>
              </a:rPr>
              <a:t>{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 </a:t>
            </a:r>
            <a:br>
              <a:rPr lang="en-GB" sz="1800" dirty="0">
                <a:solidFill>
                  <a:srgbClr val="000000"/>
                </a:solidFill>
                <a:latin typeface="Courier New"/>
              </a:rPr>
            </a:br>
            <a:r>
              <a:rPr lang="en-GB" sz="18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ue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e.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getFaultInfo</a:t>
            </a:r>
            <a:r>
              <a:rPr lang="en-GB" sz="1800" dirty="0" smtClean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800" dirty="0" smtClean="0">
                <a:solidFill>
                  <a:srgbClr val="008080"/>
                </a:solidFill>
                <a:latin typeface="Courier New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GB" sz="1800" dirty="0">
                <a:solidFill>
                  <a:srgbClr val="000000"/>
                </a:solidFill>
                <a:latin typeface="Courier New"/>
              </a:rPr>
            </a:br>
            <a:r>
              <a:rPr lang="en-GB" sz="18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800" dirty="0" err="1">
                <a:solidFill>
                  <a:srgbClr val="0000DD"/>
                </a:solidFill>
                <a:latin typeface="Courier New"/>
              </a:rPr>
              <a:t>System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out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println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800" dirty="0" err="1">
                <a:solidFill>
                  <a:srgbClr val="FF0000"/>
                </a:solidFill>
                <a:latin typeface="Courier New"/>
              </a:rPr>
              <a:t>IcatException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 "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ue.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getType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en-GB" sz="1800" dirty="0" smtClean="0">
                <a:solidFill>
                  <a:srgbClr val="FF0000"/>
                </a:solidFill>
                <a:latin typeface="Courier New"/>
              </a:rPr>
              <a:t>" 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ue.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getMessage</a:t>
            </a:r>
            <a:r>
              <a:rPr lang="en-GB" sz="1800" dirty="0" smtClean="0">
                <a:solidFill>
                  <a:srgbClr val="008000"/>
                </a:solidFill>
                <a:latin typeface="Courier New"/>
              </a:rPr>
              <a:t>() </a:t>
            </a:r>
            <a:r>
              <a:rPr lang="en-GB" sz="1800" dirty="0" smtClean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ue.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getOffset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DD"/>
                </a:solidFill>
                <a:latin typeface="Courier New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/>
              </a:rPr>
              <a:t>?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" </a:t>
            </a:r>
            <a:r>
              <a:rPr lang="en-GB" sz="1800" dirty="0" smtClean="0">
                <a:solidFill>
                  <a:srgbClr val="FF0000"/>
                </a:solidFill>
                <a:latin typeface="Courier New"/>
              </a:rPr>
              <a:t>	at 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offset "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/>
              </a:rPr>
              <a:t>ue.</a:t>
            </a:r>
            <a:r>
              <a:rPr lang="en-GB" sz="1800" dirty="0" err="1">
                <a:solidFill>
                  <a:srgbClr val="007788"/>
                </a:solidFill>
                <a:latin typeface="Courier New"/>
              </a:rPr>
              <a:t>getOffset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/>
              </a:rPr>
              <a:t>: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urier New"/>
              </a:rPr>
              <a:t>""</a:t>
            </a:r>
            <a:r>
              <a:rPr lang="en-GB" sz="18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800" dirty="0">
                <a:solidFill>
                  <a:srgbClr val="008080"/>
                </a:solidFill>
                <a:latin typeface="Courier New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/>
              </a:rPr>
              <a:t> </a:t>
            </a:r>
            <a:br>
              <a:rPr lang="en-GB" sz="1800" dirty="0">
                <a:solidFill>
                  <a:srgbClr val="000000"/>
                </a:solidFill>
                <a:latin typeface="Courier New"/>
              </a:rPr>
            </a:br>
            <a:r>
              <a:rPr lang="en-GB" sz="1800" dirty="0" smtClean="0">
                <a:solidFill>
                  <a:srgbClr val="008000"/>
                </a:solidFill>
                <a:latin typeface="Courier New"/>
              </a:rPr>
              <a:t>}</a:t>
            </a:r>
            <a:endParaRPr lang="en-GB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656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Explained my ingest process (typical?)</a:t>
            </a:r>
          </a:p>
          <a:p>
            <a:r>
              <a:rPr lang="en-GB" dirty="0" smtClean="0"/>
              <a:t>Creating Investigations, Parameters, Samples</a:t>
            </a:r>
          </a:p>
          <a:p>
            <a:r>
              <a:rPr lang="en-GB" dirty="0" smtClean="0"/>
              <a:t>Creating Datasets, </a:t>
            </a:r>
            <a:r>
              <a:rPr lang="en-GB" dirty="0" err="1" smtClean="0"/>
              <a:t>Datafiles</a:t>
            </a:r>
            <a:r>
              <a:rPr lang="en-GB" dirty="0" smtClean="0"/>
              <a:t>, Parameters</a:t>
            </a:r>
          </a:p>
          <a:p>
            <a:r>
              <a:rPr lang="en-GB" dirty="0" smtClean="0"/>
              <a:t>Existing tools available to help</a:t>
            </a:r>
          </a:p>
          <a:p>
            <a:r>
              <a:rPr lang="en-GB" dirty="0" smtClean="0"/>
              <a:t>Consider XML ingest</a:t>
            </a:r>
          </a:p>
          <a:p>
            <a:r>
              <a:rPr lang="en-GB" dirty="0" smtClean="0"/>
              <a:t>Post experiment data</a:t>
            </a:r>
          </a:p>
          <a:p>
            <a:r>
              <a:rPr lang="en-GB" dirty="0" smtClean="0"/>
              <a:t>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861048"/>
            <a:ext cx="7772400" cy="1496778"/>
          </a:xfrm>
          <a:prstGeom prst="rect">
            <a:avLst/>
          </a:prstGeom>
        </p:spPr>
        <p:txBody>
          <a:bodyPr/>
          <a:lstStyle>
            <a:lvl1pPr marL="342900" indent="-342900" algn="ctr" rtl="0" fontAlgn="base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600" dirty="0"/>
              <a:t>www.icatproject.org</a:t>
            </a:r>
          </a:p>
          <a:p>
            <a:r>
              <a:rPr lang="en-GB" sz="1600" dirty="0"/>
              <a:t>code.google.com/p/</a:t>
            </a:r>
            <a:r>
              <a:rPr lang="en-GB" sz="1600" dirty="0" err="1"/>
              <a:t>icatproject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http://groups.google.com/group/icat-developers/</a:t>
            </a:r>
          </a:p>
          <a:p>
            <a:r>
              <a:rPr lang="en-GB" sz="1600" dirty="0"/>
              <a:t>http://groups.google.com/group/icatgroup/</a:t>
            </a:r>
          </a:p>
          <a:p>
            <a:endParaRPr lang="en-GB" sz="1600" dirty="0"/>
          </a:p>
          <a:p>
            <a:r>
              <a:rPr lang="en-GB" sz="1600" dirty="0"/>
              <a:t>icat-developers@googlegroups.com</a:t>
            </a:r>
          </a:p>
          <a:p>
            <a:r>
              <a:rPr lang="en-GB" sz="1600" dirty="0"/>
              <a:t>icatgroup@googlegroups.com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636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0859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115616" y="1628800"/>
            <a:ext cx="2097013" cy="2399357"/>
            <a:chOff x="1115616" y="2060848"/>
            <a:chExt cx="2097013" cy="2399357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60848"/>
              <a:ext cx="116205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679030"/>
              <a:ext cx="1304925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Basic data flow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81511" y="5013176"/>
            <a:ext cx="1595586" cy="1133475"/>
            <a:chOff x="2481511" y="5013176"/>
            <a:chExt cx="1595586" cy="1133475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013176"/>
              <a:ext cx="657225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511" y="5023115"/>
              <a:ext cx="8382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80" y="1621507"/>
            <a:ext cx="2933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39132" y="1268760"/>
            <a:ext cx="3929012" cy="3492636"/>
            <a:chOff x="1939132" y="1268760"/>
            <a:chExt cx="3929012" cy="3492636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923928" y="1513743"/>
              <a:ext cx="40580" cy="32476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1939132" y="1268760"/>
              <a:ext cx="1840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smtClean="0"/>
                <a:t>Business metadata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27364" y="1268760"/>
              <a:ext cx="1840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Experiment metadata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‘Business’ metadata - Sources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smtClean="0"/>
              <a:t>Proposal system</a:t>
            </a:r>
          </a:p>
          <a:p>
            <a:r>
              <a:rPr lang="en-US" dirty="0" smtClean="0"/>
              <a:t>User database</a:t>
            </a:r>
          </a:p>
          <a:p>
            <a:r>
              <a:rPr lang="en-US" dirty="0" smtClean="0"/>
              <a:t>Risk assessment / COSHH / Sample tracking</a:t>
            </a:r>
          </a:p>
          <a:p>
            <a:r>
              <a:rPr lang="en-US" dirty="0" smtClean="0"/>
              <a:t>Visits system</a:t>
            </a:r>
          </a:p>
        </p:txBody>
      </p:sp>
    </p:spTree>
    <p:extLst>
      <p:ext uri="{BB962C8B-B14F-4D97-AF65-F5344CB8AC3E}">
        <p14:creationId xmlns:p14="http://schemas.microsoft.com/office/powerpoint/2010/main" val="1076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‘Business’ metadata - Creation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smtClean="0"/>
              <a:t>Investigation</a:t>
            </a:r>
          </a:p>
          <a:p>
            <a:r>
              <a:rPr lang="en-US" dirty="0" err="1" smtClean="0"/>
              <a:t>InvestigationParameters</a:t>
            </a:r>
            <a:endParaRPr lang="en-US" dirty="0" smtClean="0"/>
          </a:p>
          <a:p>
            <a:r>
              <a:rPr lang="en-US" dirty="0" smtClean="0"/>
              <a:t>(Users)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err="1" smtClean="0"/>
              <a:t>SampleParameters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‘Business’ metadata - Creation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5555"/>
            <a:ext cx="8424936" cy="389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C8C93"/>
                </a:solidFill>
              </a:rPr>
              <a:t>‘Business’ metadata -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will be mainly facility specific</a:t>
            </a:r>
          </a:p>
          <a:p>
            <a:r>
              <a:rPr lang="en-GB" dirty="0" smtClean="0"/>
              <a:t>Probably a common general flow</a:t>
            </a:r>
          </a:p>
          <a:p>
            <a:r>
              <a:rPr lang="en-GB" dirty="0" smtClean="0"/>
              <a:t>Will assume users are in the User table already</a:t>
            </a:r>
          </a:p>
        </p:txBody>
      </p:sp>
    </p:spTree>
    <p:extLst>
      <p:ext uri="{BB962C8B-B14F-4D97-AF65-F5344CB8AC3E}">
        <p14:creationId xmlns:p14="http://schemas.microsoft.com/office/powerpoint/2010/main" val="23786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C8C93"/>
                </a:solidFill>
              </a:rPr>
              <a:t>‘Business’ metadata -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7338"/>
            <a:ext cx="8352928" cy="4247926"/>
          </a:xfrm>
        </p:spPr>
        <p:txBody>
          <a:bodyPr/>
          <a:lstStyle/>
          <a:p>
            <a:pPr marL="0" indent="0" fontAlgn="t">
              <a:buNone/>
            </a:pPr>
            <a:r>
              <a:rPr lang="en-GB" sz="1200" dirty="0">
                <a:solidFill>
                  <a:srgbClr val="000000"/>
                </a:solidFill>
                <a:latin typeface="Courier New"/>
              </a:rPr>
              <a:t>Investigation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invOne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Investigation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instrument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Instrument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search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"Instrument[name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=‘” + </a:t>
            </a:r>
            <a:r>
              <a:rPr lang="en-GB" sz="1200" dirty="0" err="1" smtClean="0">
                <a:solidFill>
                  <a:srgbClr val="FF0000"/>
                </a:solidFill>
                <a:latin typeface="Courier New"/>
              </a:rPr>
              <a:t>proposal.instrument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 + “']"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0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title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FF0000"/>
                </a:solidFill>
                <a:latin typeface="Courier New"/>
              </a:rPr>
              <a:t>proposal.title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facility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Facility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search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"Facility[name='ISIS']"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0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type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InvestigationType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search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InvestigationType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[name='experiment']"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0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investigationTitle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releaseDate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Now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facility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daysUntilRelease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</a:p>
          <a:p>
            <a:pPr marL="0" indent="0" fontAlgn="t">
              <a:buNone/>
            </a:pP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inv.</a:t>
            </a:r>
            <a:r>
              <a:rPr lang="en-GB" sz="1200" dirty="0" smtClean="0">
                <a:solidFill>
                  <a:srgbClr val="007788"/>
                </a:solidFill>
                <a:latin typeface="Courier New"/>
              </a:rPr>
              <a:t>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create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invOne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</a:p>
          <a:p>
            <a:pPr marL="0" indent="0" fontAlgn="t">
              <a:buNone/>
            </a:pP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proposalUser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experimenters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InvestigationUser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iu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InvestigationUser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iu.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investigation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inv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iu.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user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search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"User[name='"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proposalUser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   	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"']"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0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iu.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role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proposalUser.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role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666666"/>
                </a:solidFill>
                <a:latin typeface="Courier New"/>
              </a:rPr>
              <a:t>//e.g. Principal Investigator 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iu.</a:t>
            </a:r>
            <a:r>
              <a:rPr lang="en-GB" sz="1200" dirty="0" smtClean="0">
                <a:solidFill>
                  <a:srgbClr val="007788"/>
                </a:solidFill>
                <a:latin typeface="Courier New"/>
              </a:rPr>
              <a:t>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create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iu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1629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‘Business’ metadata - Creation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5555"/>
            <a:ext cx="8424936" cy="389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1" ma:contentTypeDescription="Create a new document." ma:contentTypeScope="" ma:versionID="7bb4fc783a9f351e091458848cc7e47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1F6765-9504-49E7-842A-A3456369D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2544730F-A250-460D-B17B-9B4BCF3A0E45}">
  <ds:schemaRefs>
    <ds:schemaRef ds:uri="http://www.w3.org/XML/1998/namespace"/>
    <ds:schemaRef ds:uri="http://schemas.microsoft.com/sharepoint/v3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4523</TotalTime>
  <Words>644</Words>
  <Application>Microsoft Office PowerPoint</Application>
  <PresentationFormat>On-screen Show (4:3)</PresentationFormat>
  <Paragraphs>149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STFC_PowerPoint_template</vt:lpstr>
      <vt:lpstr>1_Blank Presentation</vt:lpstr>
      <vt:lpstr>Using the ICAT API to ingest business and experiment metadata</vt:lpstr>
      <vt:lpstr>Overview</vt:lpstr>
      <vt:lpstr>Basic data flow</vt:lpstr>
      <vt:lpstr>‘Business’ metadata - Sources</vt:lpstr>
      <vt:lpstr>‘Business’ metadata - Creation</vt:lpstr>
      <vt:lpstr>‘Business’ metadata - Creation</vt:lpstr>
      <vt:lpstr>‘Business’ metadata - Creation</vt:lpstr>
      <vt:lpstr>‘Business’ metadata - Creation</vt:lpstr>
      <vt:lpstr>‘Business’ metadata - Creation</vt:lpstr>
      <vt:lpstr>‘Business’ metadata - DOIs</vt:lpstr>
      <vt:lpstr>Experiment metadata - Sources</vt:lpstr>
      <vt:lpstr>Experiment metadata - Extraction</vt:lpstr>
      <vt:lpstr>Experiment metadata - Creation</vt:lpstr>
      <vt:lpstr>Experiment metadata - Creation</vt:lpstr>
      <vt:lpstr>Python - ingestNexus</vt:lpstr>
      <vt:lpstr>XMLIngest – a good idea?</vt:lpstr>
      <vt:lpstr>PowerPoint Presentation</vt:lpstr>
      <vt:lpstr>PowerPoint Presentation</vt:lpstr>
      <vt:lpstr>NXIngest</vt:lpstr>
      <vt:lpstr>Post-Experiment</vt:lpstr>
      <vt:lpstr>Exceptions</vt:lpstr>
      <vt:lpstr>Exceptions</vt:lpstr>
      <vt:lpstr>Exceptions</vt:lpstr>
      <vt:lpstr>Exceptions</vt:lpstr>
      <vt:lpstr>Exceptions</vt:lpstr>
      <vt:lpstr>Summary</vt:lpstr>
      <vt:lpstr>Questions?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Ingesting Data</dc:title>
  <dc:creator>Tom Griffin</dc:creator>
  <cp:lastModifiedBy>Tom Griffin</cp:lastModifiedBy>
  <cp:revision>36</cp:revision>
  <dcterms:created xsi:type="dcterms:W3CDTF">2012-07-12T11:46:55Z</dcterms:created>
  <dcterms:modified xsi:type="dcterms:W3CDTF">2012-09-27T09:11:02Z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