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84" r:id="rId11"/>
    <p:sldId id="266" r:id="rId12"/>
    <p:sldId id="267" r:id="rId13"/>
    <p:sldId id="286" r:id="rId14"/>
    <p:sldId id="279" r:id="rId15"/>
    <p:sldId id="280" r:id="rId16"/>
    <p:sldId id="272" r:id="rId17"/>
    <p:sldId id="268" r:id="rId18"/>
    <p:sldId id="285" r:id="rId19"/>
    <p:sldId id="274" r:id="rId20"/>
    <p:sldId id="275" r:id="rId21"/>
    <p:sldId id="278" r:id="rId22"/>
    <p:sldId id="283" r:id="rId23"/>
    <p:sldId id="276" r:id="rId24"/>
    <p:sldId id="277" r:id="rId25"/>
    <p:sldId id="269" r:id="rId26"/>
    <p:sldId id="27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5" autoAdjust="0"/>
    <p:restoredTop sz="86383" autoAdjust="0"/>
  </p:normalViewPr>
  <p:slideViewPr>
    <p:cSldViewPr>
      <p:cViewPr>
        <p:scale>
          <a:sx n="90" d="100"/>
          <a:sy n="90" d="100"/>
        </p:scale>
        <p:origin x="-116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BA07349E-3C66-47B7-A9D9-A9629590C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543BF5-BAFF-4EDE-B6C5-DC0F9A4E3A8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60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2052" name="Picture 7" descr="STFC_PowerPoint_STFC_bottomright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97038" y="5321300"/>
            <a:ext cx="7446962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1" descr="icat_logo_lar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50671" y="130150"/>
            <a:ext cx="8858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aseline="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aseline="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aseline="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tproject.org/mvn/site/icat/4.2.0/icat.core/schem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tproject.org/mvn/site/icat/4.2.0/icat.core/schem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icatproject/" TargetMode="External"/><Relationship Id="rId2" Type="http://schemas.openxmlformats.org/officeDocument/2006/relationships/hyperlink" Target="http://www.icat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18815"/>
            <a:ext cx="7772400" cy="1470025"/>
          </a:xfrm>
        </p:spPr>
        <p:txBody>
          <a:bodyPr/>
          <a:lstStyle/>
          <a:p>
            <a:r>
              <a:rPr lang="en-GB" sz="4800" b="1" dirty="0" smtClean="0"/>
              <a:t>ICAT Workshop:</a:t>
            </a:r>
            <a:br>
              <a:rPr lang="en-GB" sz="4800" b="1" dirty="0" smtClean="0"/>
            </a:br>
            <a:r>
              <a:rPr lang="en-GB" sz="4800" b="1" dirty="0" smtClean="0"/>
              <a:t>Introduction  </a:t>
            </a:r>
            <a:endParaRPr lang="en-GB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76600"/>
            <a:ext cx="6400800" cy="1752600"/>
          </a:xfrm>
        </p:spPr>
        <p:txBody>
          <a:bodyPr/>
          <a:lstStyle/>
          <a:p>
            <a:r>
              <a:rPr lang="en-GB" dirty="0" smtClean="0"/>
              <a:t>Brian Matthews</a:t>
            </a:r>
          </a:p>
          <a:p>
            <a:r>
              <a:rPr lang="en-GB" dirty="0" smtClean="0"/>
              <a:t>and Steve Fisher</a:t>
            </a:r>
          </a:p>
          <a:p>
            <a:endParaRPr lang="en-GB" dirty="0" smtClean="0"/>
          </a:p>
          <a:p>
            <a:r>
              <a:rPr lang="en-GB" dirty="0" smtClean="0"/>
              <a:t>Scientific Computing Department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en-GB" sz="4800" b="1" dirty="0" smtClean="0"/>
              <a:t>ICAT Workshop:</a:t>
            </a:r>
            <a:br>
              <a:rPr lang="en-GB" sz="4800" b="1" dirty="0" smtClean="0"/>
            </a:br>
            <a:r>
              <a:rPr lang="en-GB" sz="4800" b="1" dirty="0" smtClean="0"/>
              <a:t>ICAT 4.2: Architecture and Schema Overview  </a:t>
            </a:r>
            <a:endParaRPr lang="en-GB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76600"/>
            <a:ext cx="6400800" cy="1752600"/>
          </a:xfrm>
        </p:spPr>
        <p:txBody>
          <a:bodyPr/>
          <a:lstStyle/>
          <a:p>
            <a:r>
              <a:rPr lang="en-GB" dirty="0" smtClean="0"/>
              <a:t>Brian Matthews</a:t>
            </a:r>
          </a:p>
          <a:p>
            <a:r>
              <a:rPr lang="en-GB" dirty="0" smtClean="0"/>
              <a:t>and Steve Fisher</a:t>
            </a:r>
          </a:p>
          <a:p>
            <a:endParaRPr lang="en-GB" dirty="0" smtClean="0"/>
          </a:p>
          <a:p>
            <a:r>
              <a:rPr lang="en-GB" dirty="0" smtClean="0"/>
              <a:t>Scientific Computing Department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/>
              <a:t>Architecture</a:t>
            </a:r>
          </a:p>
        </p:txBody>
      </p:sp>
      <p:sp>
        <p:nvSpPr>
          <p:cNvPr id="35" name="Shape 35"/>
          <p:cNvSpPr/>
          <p:nvPr/>
        </p:nvSpPr>
        <p:spPr>
          <a:xfrm>
            <a:off x="6942868" y="1448581"/>
            <a:ext cx="1445556" cy="880776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4471567" y="1611985"/>
            <a:ext cx="1467085" cy="553968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/>
              <a:t>      JPA</a:t>
            </a:r>
          </a:p>
        </p:txBody>
      </p:sp>
      <p:sp>
        <p:nvSpPr>
          <p:cNvPr id="37" name="Shape 37"/>
          <p:cNvSpPr/>
          <p:nvPr/>
        </p:nvSpPr>
        <p:spPr>
          <a:xfrm>
            <a:off x="3404767" y="1611985"/>
            <a:ext cx="1467085" cy="553968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/>
              <a:t>     JAXB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561092" y="908720"/>
            <a:ext cx="2034782" cy="553968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Server object</a:t>
            </a:r>
          </a:p>
        </p:txBody>
      </p:sp>
      <p:cxnSp>
        <p:nvCxnSpPr>
          <p:cNvPr id="39" name="Shape 39"/>
          <p:cNvCxnSpPr>
            <a:stCxn id="36" idx="3"/>
            <a:endCxn id="35" idx="2"/>
          </p:cNvCxnSpPr>
          <p:nvPr/>
        </p:nvCxnSpPr>
        <p:spPr>
          <a:xfrm>
            <a:off x="5938652" y="1888969"/>
            <a:ext cx="1004216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" name="Shape 40"/>
          <p:cNvSpPr/>
          <p:nvPr/>
        </p:nvSpPr>
        <p:spPr>
          <a:xfrm>
            <a:off x="1015517" y="1611985"/>
            <a:ext cx="1467085" cy="553968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/>
              <a:t>     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817892" y="908720"/>
            <a:ext cx="2034782" cy="553968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Client object</a:t>
            </a:r>
          </a:p>
        </p:txBody>
      </p:sp>
      <p:cxnSp>
        <p:nvCxnSpPr>
          <p:cNvPr id="42" name="Shape 42"/>
          <p:cNvCxnSpPr>
            <a:stCxn id="40" idx="3"/>
            <a:endCxn id="37" idx="1"/>
          </p:cNvCxnSpPr>
          <p:nvPr/>
        </p:nvCxnSpPr>
        <p:spPr>
          <a:xfrm>
            <a:off x="2482602" y="1888969"/>
            <a:ext cx="922165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" name="Shape 43"/>
          <p:cNvSpPr txBox="1"/>
          <p:nvPr/>
        </p:nvSpPr>
        <p:spPr>
          <a:xfrm>
            <a:off x="2512663" y="1485995"/>
            <a:ext cx="835201" cy="492412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2000" dirty="0"/>
              <a:t>XML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6012160" y="1485995"/>
            <a:ext cx="835201" cy="492412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2000" dirty="0"/>
              <a:t>SQL</a:t>
            </a:r>
            <a:endParaRPr lang="en" dirty="0"/>
          </a:p>
        </p:txBody>
      </p:sp>
      <p:sp>
        <p:nvSpPr>
          <p:cNvPr id="45" name="Shape 45"/>
          <p:cNvSpPr txBox="1"/>
          <p:nvPr/>
        </p:nvSpPr>
        <p:spPr>
          <a:xfrm>
            <a:off x="955450" y="2420888"/>
            <a:ext cx="7793014" cy="3816424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rmAutofit fontScale="70000" lnSpcReduction="20000"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dirty="0"/>
              <a:t>All objects have representation in RDBMS on the server and in the </a:t>
            </a:r>
            <a:r>
              <a:rPr lang="en" dirty="0" smtClean="0"/>
              <a:t>client.</a:t>
            </a:r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r>
              <a:rPr lang="en" sz="2200" dirty="0" smtClean="0">
                <a:solidFill>
                  <a:schemeClr val="accent2"/>
                </a:solidFill>
                <a:latin typeface="+mn-lt"/>
                <a:ea typeface="+mn-ea"/>
              </a:rPr>
              <a:t>Any Eclipselink supported RDMS</a:t>
            </a:r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r>
              <a:rPr lang="en" sz="2200" dirty="0" smtClean="0">
                <a:solidFill>
                  <a:schemeClr val="accent2"/>
                </a:solidFill>
                <a:latin typeface="+mn-lt"/>
                <a:ea typeface="+mn-ea"/>
              </a:rPr>
              <a:t>4.1 Tested with Oracle, MySQL and </a:t>
            </a:r>
            <a:r>
              <a:rPr lang="en" sz="2200" dirty="0" smtClean="0">
                <a:solidFill>
                  <a:schemeClr val="accent2"/>
                </a:solidFill>
                <a:latin typeface="+mn-lt"/>
                <a:ea typeface="+mn-ea"/>
              </a:rPr>
              <a:t>Derby</a:t>
            </a:r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endParaRPr lang="en" sz="2200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pPr marL="457200" indent="-3175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dirty="0" smtClean="0"/>
              <a:t>With a information model schema tailored to represent facilities data collection</a:t>
            </a:r>
          </a:p>
          <a:p>
            <a:pPr marL="914400" lvl="1" indent="-3175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" sz="2200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endParaRPr lang="en" sz="2200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pPr marL="457200" lvl="0" indent="-317500" rtl="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dirty="0" smtClean="0"/>
              <a:t>Schema can be adjusted very easily </a:t>
            </a:r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r>
              <a:rPr lang="en" sz="2200" dirty="0" smtClean="0">
                <a:solidFill>
                  <a:schemeClr val="accent2"/>
                </a:solidFill>
                <a:latin typeface="+mn-lt"/>
                <a:ea typeface="+mn-ea"/>
              </a:rPr>
              <a:t>only "special" objects are: User, Group, UserGroup, Rule, NotificationMessage</a:t>
            </a:r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r>
              <a:rPr lang="en" sz="2200" dirty="0" smtClean="0">
                <a:solidFill>
                  <a:schemeClr val="accent2"/>
                </a:solidFill>
                <a:latin typeface="+mn-lt"/>
                <a:ea typeface="+mn-ea"/>
              </a:rPr>
              <a:t>objects with special behaviour: Rule, NotificationMessage and Parameter</a:t>
            </a:r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endParaRPr lang="en" sz="2200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pPr marL="457200" indent="-3175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dirty="0" smtClean="0"/>
              <a:t>A facility could easily add concepts such as Proposal, Run etc </a:t>
            </a:r>
            <a:endParaRPr lang="en" dirty="0" smtClean="0"/>
          </a:p>
          <a:p>
            <a:pPr marL="457200" indent="-3175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" dirty="0"/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r>
              <a:rPr lang="en" sz="2200" dirty="0" smtClean="0">
                <a:solidFill>
                  <a:schemeClr val="accent2"/>
                </a:solidFill>
                <a:latin typeface="+mn-lt"/>
                <a:ea typeface="+mn-ea"/>
              </a:rPr>
              <a:t>should be coordinated by the ICAT project</a:t>
            </a:r>
          </a:p>
          <a:p>
            <a:pPr marL="914400" lvl="1" indent="-317500">
              <a:buClr>
                <a:srgbClr val="000000"/>
              </a:buClr>
              <a:buSzPct val="100000"/>
              <a:buFontTx/>
              <a:buChar char="–"/>
            </a:pPr>
            <a:r>
              <a:rPr lang="en" sz="2200" dirty="0" smtClean="0">
                <a:solidFill>
                  <a:schemeClr val="accent2"/>
                </a:solidFill>
                <a:latin typeface="+mn-lt"/>
                <a:ea typeface="+mn-ea"/>
              </a:rPr>
              <a:t>otherwise working across facilities becomes difficult.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Courier New"/>
              <a:buChar char="o"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/>
              <a:t>Schema - main components</a:t>
            </a:r>
          </a:p>
        </p:txBody>
      </p:sp>
      <p:sp>
        <p:nvSpPr>
          <p:cNvPr id="52" name="Shape 52"/>
          <p:cNvSpPr/>
          <p:nvPr/>
        </p:nvSpPr>
        <p:spPr>
          <a:xfrm>
            <a:off x="788500" y="3090092"/>
            <a:ext cx="1431899" cy="430857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sz="1600" dirty="0"/>
              <a:t>Facility</a:t>
            </a:r>
          </a:p>
        </p:txBody>
      </p:sp>
      <p:sp>
        <p:nvSpPr>
          <p:cNvPr id="53" name="Shape 53"/>
          <p:cNvSpPr/>
          <p:nvPr/>
        </p:nvSpPr>
        <p:spPr>
          <a:xfrm>
            <a:off x="2766950" y="3083680"/>
            <a:ext cx="1442400" cy="443681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Investigation</a:t>
            </a:r>
          </a:p>
        </p:txBody>
      </p:sp>
      <p:sp>
        <p:nvSpPr>
          <p:cNvPr id="54" name="Shape 54"/>
          <p:cNvSpPr/>
          <p:nvPr/>
        </p:nvSpPr>
        <p:spPr>
          <a:xfrm>
            <a:off x="6914475" y="3090092"/>
            <a:ext cx="1442400" cy="430857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600"/>
              <a:t>Datafile</a:t>
            </a:r>
          </a:p>
        </p:txBody>
      </p:sp>
      <p:sp>
        <p:nvSpPr>
          <p:cNvPr id="55" name="Shape 55"/>
          <p:cNvSpPr/>
          <p:nvPr/>
        </p:nvSpPr>
        <p:spPr>
          <a:xfrm>
            <a:off x="4860750" y="3090092"/>
            <a:ext cx="1431899" cy="430857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600"/>
              <a:t>Dataset</a:t>
            </a:r>
          </a:p>
        </p:txBody>
      </p:sp>
      <p:cxnSp>
        <p:nvCxnSpPr>
          <p:cNvPr id="56" name="Shape 56"/>
          <p:cNvCxnSpPr>
            <a:stCxn id="52" idx="3"/>
            <a:endCxn id="53" idx="1"/>
          </p:cNvCxnSpPr>
          <p:nvPr/>
        </p:nvCxnSpPr>
        <p:spPr>
          <a:xfrm>
            <a:off x="2220399" y="3305521"/>
            <a:ext cx="546551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>
            <a:stCxn id="53" idx="3"/>
            <a:endCxn id="55" idx="1"/>
          </p:cNvCxnSpPr>
          <p:nvPr/>
        </p:nvCxnSpPr>
        <p:spPr>
          <a:xfrm>
            <a:off x="4209350" y="3305521"/>
            <a:ext cx="6514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58"/>
          <p:cNvCxnSpPr>
            <a:stCxn id="55" idx="3"/>
            <a:endCxn id="54" idx="1"/>
          </p:cNvCxnSpPr>
          <p:nvPr/>
        </p:nvCxnSpPr>
        <p:spPr>
          <a:xfrm>
            <a:off x="6292649" y="3305521"/>
            <a:ext cx="621826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59"/>
          <p:cNvSpPr txBox="1"/>
          <p:nvPr/>
        </p:nvSpPr>
        <p:spPr>
          <a:xfrm>
            <a:off x="2752601" y="4005064"/>
            <a:ext cx="5419799" cy="1846629"/>
          </a:xfrm>
          <a:prstGeom prst="rect">
            <a:avLst/>
          </a:prstGeom>
          <a:solidFill>
            <a:srgbClr val="B6D7A8"/>
          </a:solidFill>
          <a:ln>
            <a:solidFill>
              <a:srgbClr val="000066"/>
            </a:solidFill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b="1" dirty="0"/>
              <a:t>Many objects take arbitrary parameters as an extensibility </a:t>
            </a:r>
            <a:r>
              <a:rPr lang="en" sz="1800" b="1" dirty="0" smtClean="0"/>
              <a:t>mechanism</a:t>
            </a:r>
          </a:p>
          <a:p>
            <a:pPr lvl="0" rtl="0">
              <a:buNone/>
            </a:pPr>
            <a:r>
              <a:rPr lang="en" sz="1800" b="1" dirty="0" smtClean="0"/>
              <a:t>	- type identified by a: </a:t>
            </a:r>
          </a:p>
          <a:p>
            <a:pPr lvl="0" rtl="0">
              <a:buNone/>
            </a:pPr>
            <a:r>
              <a:rPr lang="en" sz="1800" b="1" dirty="0" smtClean="0"/>
              <a:t>		(name, value, unit, facility</a:t>
            </a:r>
            <a:r>
              <a:rPr lang="en" sz="1800" b="1" dirty="0" smtClean="0"/>
              <a:t>)</a:t>
            </a:r>
          </a:p>
          <a:p>
            <a:pPr lvl="0" rtl="0">
              <a:buNone/>
            </a:pPr>
            <a:endParaRPr lang="en" sz="1800" b="1" dirty="0" smtClean="0"/>
          </a:p>
          <a:p>
            <a:pPr lvl="0" rtl="0">
              <a:buNone/>
            </a:pPr>
            <a:r>
              <a:rPr lang="en" sz="1800" b="1" dirty="0" smtClean="0"/>
              <a:t>Also user management components </a:t>
            </a:r>
            <a:endParaRPr lang="en" sz="1800" b="1" dirty="0"/>
          </a:p>
        </p:txBody>
      </p:sp>
      <p:sp>
        <p:nvSpPr>
          <p:cNvPr id="60" name="Shape 60"/>
          <p:cNvSpPr txBox="1"/>
          <p:nvPr/>
        </p:nvSpPr>
        <p:spPr>
          <a:xfrm>
            <a:off x="2210250" y="2970021"/>
            <a:ext cx="321599" cy="443681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531850" y="2987071"/>
            <a:ext cx="321599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*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648400" y="3034471"/>
            <a:ext cx="321599" cy="443681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703050" y="3034471"/>
            <a:ext cx="321599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*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260500" y="2987071"/>
            <a:ext cx="321599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1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260125" y="2970021"/>
            <a:ext cx="321599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1</a:t>
            </a:r>
          </a:p>
        </p:txBody>
      </p:sp>
      <p:sp>
        <p:nvSpPr>
          <p:cNvPr id="66" name="Shape 66"/>
          <p:cNvSpPr/>
          <p:nvPr/>
        </p:nvSpPr>
        <p:spPr>
          <a:xfrm>
            <a:off x="4855500" y="1556792"/>
            <a:ext cx="1442400" cy="430857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600"/>
              <a:t>Sample</a:t>
            </a:r>
          </a:p>
        </p:txBody>
      </p:sp>
      <p:cxnSp>
        <p:nvCxnSpPr>
          <p:cNvPr id="67" name="Shape 67"/>
          <p:cNvCxnSpPr>
            <a:stCxn id="53" idx="0"/>
            <a:endCxn id="66" idx="1"/>
          </p:cNvCxnSpPr>
          <p:nvPr/>
        </p:nvCxnSpPr>
        <p:spPr>
          <a:xfrm flipV="1">
            <a:off x="3488150" y="1772221"/>
            <a:ext cx="1367350" cy="131145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3421925" y="2436621"/>
            <a:ext cx="321599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1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648400" y="1891471"/>
            <a:ext cx="321599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*</a:t>
            </a:r>
          </a:p>
        </p:txBody>
      </p:sp>
      <p:cxnSp>
        <p:nvCxnSpPr>
          <p:cNvPr id="70" name="Shape 70"/>
          <p:cNvCxnSpPr>
            <a:stCxn id="66" idx="2"/>
            <a:endCxn id="55" idx="0"/>
          </p:cNvCxnSpPr>
          <p:nvPr/>
        </p:nvCxnSpPr>
        <p:spPr>
          <a:xfrm>
            <a:off x="5576700" y="1987649"/>
            <a:ext cx="0" cy="110244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" name="Shape 71"/>
          <p:cNvSpPr txBox="1"/>
          <p:nvPr/>
        </p:nvSpPr>
        <p:spPr>
          <a:xfrm>
            <a:off x="5560050" y="2147146"/>
            <a:ext cx="321599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1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560050" y="2577271"/>
            <a:ext cx="321599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*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1520" y="6402814"/>
            <a:ext cx="8784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hlinkClick r:id="rId3"/>
              </a:rPr>
              <a:t>http://www.icatproject.org/mvn/site/icat/4.2.0/icat.core/schema.html</a:t>
            </a:r>
            <a:r>
              <a:rPr lang="en-GB" sz="1600" dirty="0" smtClean="0"/>
              <a:t> </a:t>
            </a:r>
            <a:endParaRPr lang="en-GB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6203116" cy="644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26603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/>
              <a:t>Schema changes </a:t>
            </a:r>
            <a:r>
              <a:rPr lang="en" b="0" dirty="0" smtClean="0"/>
              <a:t> (4.2)</a:t>
            </a:r>
            <a:endParaRPr lang="en" b="0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073613"/>
            <a:ext cx="8229600" cy="55790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457200" indent="-381000">
              <a:lnSpc>
                <a:spcPct val="115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GB" sz="2400" dirty="0" smtClean="0"/>
              <a:t>All entities have an id value as primary key</a:t>
            </a: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/>
              <a:t>Remove </a:t>
            </a:r>
            <a:r>
              <a:rPr lang="en" sz="2400" dirty="0"/>
              <a:t>attributes that are not of general utility </a:t>
            </a:r>
            <a:endParaRPr lang="en" sz="2400" dirty="0" smtClean="0"/>
          </a:p>
          <a:p>
            <a:pPr marL="857250" lvl="1" indent="-381000">
              <a:lnSpc>
                <a:spcPct val="115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dirty="0" smtClean="0"/>
              <a:t>use </a:t>
            </a:r>
            <a:r>
              <a:rPr lang="en" sz="2000" dirty="0"/>
              <a:t>xxxParameters instead</a:t>
            </a: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/>
              <a:t>Those </a:t>
            </a:r>
            <a:r>
              <a:rPr lang="en" sz="2400" dirty="0"/>
              <a:t>entities which represent many to many relationships now formed by concatenating the names of the related entities 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100000"/>
              <a:buFontTx/>
              <a:buChar char="–"/>
            </a:pPr>
            <a:r>
              <a:rPr lang="en" sz="1800" dirty="0"/>
              <a:t>“Investigator” has now become "InvestigationUser"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All relationships may now be navigated in both directions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Relationship fields follow normal convention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Harmonised names of the various string fields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Reduce number of non-optional fields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Added notification request</a:t>
            </a: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Added job etc. for provenance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527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 smtClean="0"/>
              <a:t>M</a:t>
            </a:r>
            <a:r>
              <a:rPr lang="en-GB" b="0" dirty="0" smtClean="0"/>
              <a:t>o</a:t>
            </a:r>
            <a:r>
              <a:rPr lang="en" b="0" dirty="0" smtClean="0"/>
              <a:t>re Schema (4.2) changes</a:t>
            </a:r>
            <a:endParaRPr lang="en" b="0" dirty="0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67544" y="1124744"/>
            <a:ext cx="8229600" cy="48084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/>
              <a:t>Permit </a:t>
            </a:r>
            <a:r>
              <a:rPr lang="en" sz="2400" dirty="0" smtClean="0"/>
              <a:t>mixing data from more than one facility</a:t>
            </a:r>
          </a:p>
          <a:p>
            <a:pPr marL="914400" lvl="1" indent="-381000" rtl="0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1800" dirty="0" smtClean="0"/>
              <a:t>Particularly interesting for an institutional or personal ICAT</a:t>
            </a:r>
          </a:p>
          <a:p>
            <a:pPr marL="914400" lvl="1" indent="-381000" rtl="0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1800" dirty="0" smtClean="0"/>
              <a:t>Requires that a number of unique constraints would need to include the facility. This would affect the various “Type” and “Status” entities.</a:t>
            </a:r>
          </a:p>
          <a:p>
            <a:pPr marL="457200" lvl="0" indent="-381000" rtl="0">
              <a:lnSpc>
                <a:spcPct val="100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/>
              <a:t>Add </a:t>
            </a:r>
            <a:r>
              <a:rPr lang="en" sz="2400" dirty="0"/>
              <a:t>restrictions to ParameterTypes to define:</a:t>
            </a:r>
          </a:p>
          <a:p>
            <a:pPr marL="914400" lvl="1" indent="-381000" rtl="0">
              <a:lnSpc>
                <a:spcPct val="100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/>
              <a:t>possible values for strings </a:t>
            </a:r>
          </a:p>
          <a:p>
            <a:pPr marL="914400" lvl="1" indent="-381000" rtl="0">
              <a:lnSpc>
                <a:spcPct val="100000"/>
              </a:lnSpc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/>
              <a:t>upper and lower limits for numbers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/>
              <a:t>boolean to indicate whether or not ICAT should respect the constraint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Get rid of </a:t>
            </a:r>
            <a:r>
              <a:rPr lang="en" sz="2400" dirty="0" smtClean="0"/>
              <a:t>Topic</a:t>
            </a:r>
          </a:p>
          <a:p>
            <a:pPr marL="857250" lvl="1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GB" sz="2000" dirty="0" smtClean="0"/>
              <a:t>S</a:t>
            </a:r>
            <a:r>
              <a:rPr lang="en" sz="2000" dirty="0" smtClean="0"/>
              <a:t>till have keyword</a:t>
            </a:r>
            <a:endParaRPr lang="en" sz="20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/>
              <a:t>Add DOI support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133333"/>
            </a:pPr>
            <a:r>
              <a:rPr lang="en" sz="1800" dirty="0" smtClean="0"/>
              <a:t>Publication, Investigation, Dataset, Datafile</a:t>
            </a:r>
            <a:endParaRPr lang="en" sz="1800" dirty="0"/>
          </a:p>
        </p:txBody>
      </p:sp>
      <p:sp>
        <p:nvSpPr>
          <p:cNvPr id="179" name="Shape 179"/>
          <p:cNvSpPr txBox="1"/>
          <p:nvPr/>
        </p:nvSpPr>
        <p:spPr>
          <a:xfrm>
            <a:off x="443219" y="5878505"/>
            <a:ext cx="8244300" cy="1277242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" u="sng" dirty="0" smtClean="0">
              <a:solidFill>
                <a:schemeClr val="hlink"/>
              </a:solidFill>
            </a:endParaRPr>
          </a:p>
          <a:p>
            <a:pPr marL="457200" lvl="0" indent="-3810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" sz="1800" dirty="0">
              <a:solidFill>
                <a:schemeClr val="dk1"/>
              </a:solidFill>
            </a:endParaRP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20201" y="466219"/>
            <a:ext cx="8584199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3200" b="0" dirty="0"/>
              <a:t>Simple representation of provenance</a:t>
            </a:r>
          </a:p>
        </p:txBody>
      </p:sp>
      <p:sp>
        <p:nvSpPr>
          <p:cNvPr id="118" name="Shape 118"/>
          <p:cNvSpPr/>
          <p:nvPr/>
        </p:nvSpPr>
        <p:spPr>
          <a:xfrm>
            <a:off x="4061600" y="1196752"/>
            <a:ext cx="1104000" cy="369302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sz="1200" dirty="0"/>
              <a:t>Application</a:t>
            </a:r>
          </a:p>
        </p:txBody>
      </p:sp>
      <p:sp>
        <p:nvSpPr>
          <p:cNvPr id="119" name="Shape 119"/>
          <p:cNvSpPr/>
          <p:nvPr/>
        </p:nvSpPr>
        <p:spPr>
          <a:xfrm>
            <a:off x="6422100" y="5151428"/>
            <a:ext cx="1104000" cy="369302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 dirty="0" smtClean="0"/>
              <a:t>Datafile</a:t>
            </a:r>
            <a:endParaRPr lang="en" sz="1200" dirty="0"/>
          </a:p>
        </p:txBody>
      </p:sp>
      <p:sp>
        <p:nvSpPr>
          <p:cNvPr id="120" name="Shape 120"/>
          <p:cNvSpPr/>
          <p:nvPr/>
        </p:nvSpPr>
        <p:spPr>
          <a:xfrm>
            <a:off x="2093850" y="5151428"/>
            <a:ext cx="1104000" cy="369302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 dirty="0" smtClean="0"/>
              <a:t>Dataset</a:t>
            </a:r>
            <a:endParaRPr lang="en" sz="1200" dirty="0"/>
          </a:p>
        </p:txBody>
      </p:sp>
      <p:sp>
        <p:nvSpPr>
          <p:cNvPr id="121" name="Shape 121"/>
          <p:cNvSpPr/>
          <p:nvPr/>
        </p:nvSpPr>
        <p:spPr>
          <a:xfrm>
            <a:off x="7395775" y="3762477"/>
            <a:ext cx="1329599" cy="369302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/>
              <a:t>OutputDatafile</a:t>
            </a:r>
          </a:p>
        </p:txBody>
      </p:sp>
      <p:sp>
        <p:nvSpPr>
          <p:cNvPr id="122" name="Shape 122"/>
          <p:cNvSpPr/>
          <p:nvPr/>
        </p:nvSpPr>
        <p:spPr>
          <a:xfrm>
            <a:off x="5130256" y="3762477"/>
            <a:ext cx="1482900" cy="369302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/>
              <a:t>   InputDatafile</a:t>
            </a:r>
          </a:p>
        </p:txBody>
      </p:sp>
      <p:sp>
        <p:nvSpPr>
          <p:cNvPr id="123" name="Shape 123"/>
          <p:cNvSpPr/>
          <p:nvPr/>
        </p:nvSpPr>
        <p:spPr>
          <a:xfrm>
            <a:off x="2969737" y="3762477"/>
            <a:ext cx="1369800" cy="369302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/>
              <a:t>OutputDataset</a:t>
            </a:r>
          </a:p>
        </p:txBody>
      </p:sp>
      <p:sp>
        <p:nvSpPr>
          <p:cNvPr id="124" name="Shape 124"/>
          <p:cNvSpPr/>
          <p:nvPr/>
        </p:nvSpPr>
        <p:spPr>
          <a:xfrm>
            <a:off x="889518" y="3762477"/>
            <a:ext cx="1313700" cy="369302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/>
              <a:t>InputDataset</a:t>
            </a:r>
          </a:p>
        </p:txBody>
      </p:sp>
      <p:sp>
        <p:nvSpPr>
          <p:cNvPr id="125" name="Shape 125"/>
          <p:cNvSpPr/>
          <p:nvPr/>
        </p:nvSpPr>
        <p:spPr>
          <a:xfrm>
            <a:off x="4061600" y="2349452"/>
            <a:ext cx="1104000" cy="369302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200" dirty="0" smtClean="0"/>
              <a:t>Job</a:t>
            </a:r>
            <a:endParaRPr lang="en" sz="1200" dirty="0"/>
          </a:p>
        </p:txBody>
      </p:sp>
      <p:cxnSp>
        <p:nvCxnSpPr>
          <p:cNvPr id="126" name="Shape 126"/>
          <p:cNvCxnSpPr>
            <a:stCxn id="118" idx="2"/>
            <a:endCxn id="125" idx="0"/>
          </p:cNvCxnSpPr>
          <p:nvPr/>
        </p:nvCxnSpPr>
        <p:spPr>
          <a:xfrm>
            <a:off x="4613600" y="1566054"/>
            <a:ext cx="0" cy="78339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>
            <a:stCxn id="125" idx="2"/>
            <a:endCxn id="124" idx="0"/>
          </p:cNvCxnSpPr>
          <p:nvPr/>
        </p:nvCxnSpPr>
        <p:spPr>
          <a:xfrm flipH="1">
            <a:off x="1546368" y="2718754"/>
            <a:ext cx="3067232" cy="10437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>
            <a:stCxn id="125" idx="2"/>
            <a:endCxn id="123" idx="0"/>
          </p:cNvCxnSpPr>
          <p:nvPr/>
        </p:nvCxnSpPr>
        <p:spPr>
          <a:xfrm flipH="1">
            <a:off x="3654637" y="2718754"/>
            <a:ext cx="958963" cy="10437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9" name="Shape 129"/>
          <p:cNvCxnSpPr>
            <a:stCxn id="125" idx="2"/>
            <a:endCxn id="122" idx="0"/>
          </p:cNvCxnSpPr>
          <p:nvPr/>
        </p:nvCxnSpPr>
        <p:spPr>
          <a:xfrm>
            <a:off x="4613600" y="2718754"/>
            <a:ext cx="1258106" cy="10437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>
            <a:stCxn id="125" idx="2"/>
            <a:endCxn id="121" idx="0"/>
          </p:cNvCxnSpPr>
          <p:nvPr/>
        </p:nvCxnSpPr>
        <p:spPr>
          <a:xfrm>
            <a:off x="4613600" y="2718754"/>
            <a:ext cx="3446975" cy="10437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>
            <a:stCxn id="124" idx="2"/>
            <a:endCxn id="120" idx="0"/>
          </p:cNvCxnSpPr>
          <p:nvPr/>
        </p:nvCxnSpPr>
        <p:spPr>
          <a:xfrm>
            <a:off x="1546368" y="4131779"/>
            <a:ext cx="1099482" cy="10196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stCxn id="123" idx="2"/>
            <a:endCxn id="120" idx="0"/>
          </p:cNvCxnSpPr>
          <p:nvPr/>
        </p:nvCxnSpPr>
        <p:spPr>
          <a:xfrm flipH="1">
            <a:off x="2645850" y="4131779"/>
            <a:ext cx="1008787" cy="10196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>
            <a:stCxn id="122" idx="2"/>
            <a:endCxn id="119" idx="0"/>
          </p:cNvCxnSpPr>
          <p:nvPr/>
        </p:nvCxnSpPr>
        <p:spPr>
          <a:xfrm>
            <a:off x="5871706" y="4131779"/>
            <a:ext cx="1102394" cy="10196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>
            <a:stCxn id="121" idx="2"/>
            <a:endCxn id="119" idx="0"/>
          </p:cNvCxnSpPr>
          <p:nvPr/>
        </p:nvCxnSpPr>
        <p:spPr>
          <a:xfrm flipH="1">
            <a:off x="6974100" y="4131779"/>
            <a:ext cx="1086475" cy="10196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>
            <a:stCxn id="120" idx="3"/>
            <a:endCxn id="119" idx="1"/>
          </p:cNvCxnSpPr>
          <p:nvPr/>
        </p:nvCxnSpPr>
        <p:spPr>
          <a:xfrm>
            <a:off x="3197850" y="5336079"/>
            <a:ext cx="322425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3197850" y="4994953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600" dirty="0"/>
              <a:t>1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740750" y="4058849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160375" y="4058849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044125" y="4058849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1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586900" y="4058849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1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169975" y="5021680"/>
            <a:ext cx="338400" cy="46779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564575" y="2043816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*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51920" y="3366699"/>
            <a:ext cx="338400" cy="476126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226175" y="2690697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*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572000" y="2690697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*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457736" y="2691888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*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801552" y="2618689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*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355976" y="1466561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1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096100" y="4636104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*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682875" y="4636104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*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745775" y="4634913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*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341350" y="4634913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*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385728" y="3411968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1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891375" y="3410777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 dirty="0"/>
              <a:t>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497296" y="3339960"/>
            <a:ext cx="338400" cy="4308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600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 smtClean="0"/>
              <a:t>ICAT  4.x: The </a:t>
            </a:r>
            <a:r>
              <a:rPr lang="en" b="0" dirty="0"/>
              <a:t>new API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idx="1"/>
          </p:nvPr>
        </p:nvSpPr>
        <p:spPr>
          <a:xfrm>
            <a:off x="685800" y="1557338"/>
            <a:ext cx="7772400" cy="4895998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2500" lnSpcReduction="20000"/>
          </a:bodyPr>
          <a:lstStyle/>
          <a:p>
            <a:pPr marL="457200" indent="-419100">
              <a:buClr>
                <a:schemeClr val="dk1"/>
              </a:buClr>
              <a:buSzPct val="100000"/>
            </a:pPr>
            <a:r>
              <a:rPr lang="en" sz="2400" dirty="0" smtClean="0"/>
              <a:t>A much simplified and consistent API</a:t>
            </a:r>
          </a:p>
          <a:p>
            <a:pPr marL="457200" indent="-419100">
              <a:buClr>
                <a:schemeClr val="dk1"/>
              </a:buClr>
              <a:buSzPct val="100000"/>
            </a:pPr>
            <a:r>
              <a:rPr lang="en" sz="2400" dirty="0" smtClean="0"/>
              <a:t>No Schema Specific operations </a:t>
            </a:r>
          </a:p>
          <a:p>
            <a:pPr marL="857250" lvl="1" indent="-419100">
              <a:buClr>
                <a:schemeClr val="dk1"/>
              </a:buClr>
              <a:buSzPct val="100000"/>
            </a:pPr>
            <a:r>
              <a:rPr lang="en-GB" sz="2000" dirty="0" smtClean="0"/>
              <a:t>E</a:t>
            </a:r>
            <a:r>
              <a:rPr lang="en" sz="2000" dirty="0" smtClean="0"/>
              <a:t>asier to change the schema without side </a:t>
            </a:r>
            <a:r>
              <a:rPr lang="en" sz="2000" dirty="0" smtClean="0"/>
              <a:t>effects</a:t>
            </a:r>
          </a:p>
          <a:p>
            <a:pPr marL="457200" indent="-419100">
              <a:buClr>
                <a:schemeClr val="dk1"/>
              </a:buClr>
              <a:buSzPct val="100000"/>
            </a:pPr>
            <a:r>
              <a:rPr lang="en" sz="2400" dirty="0" smtClean="0"/>
              <a:t>A small set of core operations</a:t>
            </a:r>
          </a:p>
          <a:p>
            <a:pPr marL="857250" lvl="1" indent="-419100">
              <a:buClr>
                <a:schemeClr val="dk1"/>
              </a:buClr>
              <a:buSzPct val="100000"/>
            </a:pPr>
            <a:r>
              <a:rPr lang="en" sz="2000" dirty="0" smtClean="0"/>
              <a:t>W</a:t>
            </a:r>
            <a:r>
              <a:rPr lang="en-GB" sz="2000" dirty="0" smtClean="0"/>
              <a:t>h</a:t>
            </a:r>
            <a:r>
              <a:rPr lang="en" sz="2000" dirty="0" smtClean="0"/>
              <a:t>ich can be applied to all entities.</a:t>
            </a:r>
            <a:endParaRPr lang="en" sz="2000" dirty="0" smtClean="0"/>
          </a:p>
          <a:p>
            <a:pPr marL="457200" indent="-419100">
              <a:buClr>
                <a:schemeClr val="dk1"/>
              </a:buClr>
              <a:buSzPct val="100000"/>
            </a:pPr>
            <a:endParaRPr lang="en" sz="2400" dirty="0" smtClean="0"/>
          </a:p>
          <a:p>
            <a:pPr marL="457200" indent="-419100">
              <a:buClr>
                <a:schemeClr val="dk1"/>
              </a:buClr>
              <a:buSzPct val="208333"/>
              <a:buNone/>
            </a:pPr>
            <a:r>
              <a:rPr lang="en" sz="2400" dirty="0" smtClean="0"/>
              <a:t>login</a:t>
            </a:r>
            <a:endParaRPr lang="en" sz="2400" dirty="0"/>
          </a:p>
          <a:p>
            <a:pPr marL="914400" lvl="1" indent="-381000" rtl="0">
              <a:buClr>
                <a:schemeClr val="dk1"/>
              </a:buClr>
              <a:buSzPct val="133333"/>
              <a:buNone/>
            </a:pPr>
            <a:r>
              <a:rPr lang="en" sz="1800" dirty="0"/>
              <a:t>returns a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sessionId</a:t>
            </a:r>
            <a:r>
              <a:rPr lang="en" sz="1800" dirty="0"/>
              <a:t> to identify you for a finite period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None/>
            </a:pPr>
            <a:r>
              <a:rPr lang="en" sz="2400" dirty="0" smtClean="0">
                <a:solidFill>
                  <a:srgbClr val="FF0000"/>
                </a:solidFill>
              </a:rPr>
              <a:t>C</a:t>
            </a:r>
            <a:r>
              <a:rPr lang="en" sz="2400" dirty="0" smtClean="0"/>
              <a:t>reate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chemeClr val="accent2"/>
                </a:solidFill>
                <a:latin typeface="+mn-lt"/>
                <a:sym typeface="Courier New"/>
              </a:rPr>
              <a:t>for the various Schema Entities</a:t>
            </a:r>
            <a:endParaRPr lang="en" sz="1800" dirty="0">
              <a:solidFill>
                <a:schemeClr val="accent2"/>
              </a:solidFill>
              <a:latin typeface="+mn-lt"/>
              <a:sym typeface="Courier New"/>
            </a:endParaRPr>
          </a:p>
          <a:p>
            <a:pPr marL="457200" lvl="0" indent="-419100" rtl="0">
              <a:buClr>
                <a:schemeClr val="dk1"/>
              </a:buClr>
              <a:buSzPct val="208333"/>
              <a:buNone/>
            </a:pPr>
            <a:r>
              <a:rPr lang="en" sz="2400" dirty="0">
                <a:solidFill>
                  <a:srgbClr val="FF0000"/>
                </a:solidFill>
              </a:rPr>
              <a:t>R</a:t>
            </a:r>
            <a:r>
              <a:rPr lang="en" sz="2400" dirty="0"/>
              <a:t>ead</a:t>
            </a:r>
          </a:p>
          <a:p>
            <a:pPr marL="914400" lvl="1" indent="-381000" rtl="0">
              <a:buClr>
                <a:schemeClr val="dk1"/>
              </a:buClr>
              <a:buSzPct val="133333"/>
              <a:buNone/>
            </a:pPr>
            <a:r>
              <a:rPr lang="en" sz="1800" dirty="0"/>
              <a:t>actually search and get</a:t>
            </a:r>
          </a:p>
          <a:p>
            <a:pPr marL="457200" lvl="0" indent="-419100" rtl="0">
              <a:buClr>
                <a:schemeClr val="dk1"/>
              </a:buClr>
              <a:buSzPct val="208333"/>
              <a:buNone/>
            </a:pPr>
            <a:r>
              <a:rPr lang="en" sz="2400" dirty="0">
                <a:solidFill>
                  <a:srgbClr val="FF0000"/>
                </a:solidFill>
              </a:rPr>
              <a:t>U</a:t>
            </a:r>
            <a:r>
              <a:rPr lang="en" sz="2400" dirty="0"/>
              <a:t>pdate</a:t>
            </a:r>
          </a:p>
          <a:p>
            <a:pPr marL="457200" lvl="0" indent="-419100" rtl="0">
              <a:buClr>
                <a:schemeClr val="dk1"/>
              </a:buClr>
              <a:buSzPct val="208333"/>
              <a:buNone/>
            </a:pPr>
            <a:r>
              <a:rPr lang="en" sz="2400" dirty="0">
                <a:solidFill>
                  <a:srgbClr val="FF0000"/>
                </a:solidFill>
              </a:rPr>
              <a:t>D</a:t>
            </a:r>
            <a:r>
              <a:rPr lang="en" sz="2400" dirty="0"/>
              <a:t>elete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84225" y="6279700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1143000"/>
          </a:xfrm>
        </p:spPr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7338"/>
            <a:ext cx="7918648" cy="4247926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GB" sz="2100" dirty="0" smtClean="0">
                <a:ea typeface="Courier New"/>
                <a:cs typeface="Arial" pitchFamily="34" charset="0"/>
                <a:sym typeface="Courier New"/>
              </a:rPr>
              <a:t>Initialise and configure ICAT</a:t>
            </a:r>
            <a:endParaRPr lang="en-GB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sz="2100" dirty="0" smtClean="0">
                <a:ea typeface="Courier New"/>
                <a:cs typeface="Arial" pitchFamily="34" charset="0"/>
                <a:sym typeface="Courier New"/>
              </a:rPr>
              <a:t>Set the credentials to log in to ICAT</a:t>
            </a:r>
            <a:endParaRPr lang="en-GB" dirty="0" smtClean="0"/>
          </a:p>
          <a:p>
            <a:pPr>
              <a:lnSpc>
                <a:spcPct val="115000"/>
              </a:lnSpc>
            </a:pPr>
            <a:r>
              <a:rPr lang="en-GB" sz="2100" dirty="0" smtClean="0">
                <a:ea typeface="Courier New"/>
                <a:cs typeface="Arial" pitchFamily="34" charset="0"/>
                <a:sym typeface="Courier New"/>
              </a:rPr>
              <a:t>Start the Session</a:t>
            </a:r>
          </a:p>
          <a:p>
            <a:pPr marL="742950" lvl="2" indent="-342900">
              <a:lnSpc>
                <a:spcPct val="115000"/>
              </a:lnSpc>
              <a:buNone/>
            </a:pPr>
            <a:r>
              <a:rPr lang="en" sz="1800" dirty="0" smtClean="0">
                <a:solidFill>
                  <a:srgbClr val="000000"/>
                </a:solidFill>
                <a:latin typeface="Courier New"/>
                <a:sym typeface="Courier New"/>
              </a:rPr>
              <a:t>   String sessionId = 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  <a:sym typeface="Courier New"/>
              </a:rPr>
              <a:t>icat.login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  <a:sym typeface="Courier New"/>
              </a:rPr>
              <a:t>("db", credentials);</a:t>
            </a:r>
            <a:endParaRPr lang="en" sz="1800" dirty="0" smtClean="0">
              <a:solidFill>
                <a:srgbClr val="000000"/>
              </a:solidFill>
              <a:latin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GB" sz="2100" dirty="0" smtClean="0">
              <a:ea typeface="Courier New"/>
              <a:cs typeface="Arial" pitchFamily="34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GB" sz="2100" dirty="0" smtClean="0">
                <a:ea typeface="Courier New"/>
                <a:cs typeface="Arial" pitchFamily="34" charset="0"/>
                <a:sym typeface="Courier New"/>
              </a:rPr>
              <a:t>Start creating entities in the Data Model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Investigation inv = new Investigation();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inv.setName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("Fred"); 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inv.setFacility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(f);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000000"/>
              </a:solidFill>
              <a:latin typeface="Courier New"/>
            </a:endParaRP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000000"/>
              </a:solidFill>
              <a:latin typeface="Courier New"/>
            </a:endParaRP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000000"/>
              </a:solidFill>
              <a:latin typeface="Courier New"/>
            </a:endParaRPr>
          </a:p>
          <a:p>
            <a:pPr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smtClean="0">
                <a:solidFill>
                  <a:srgbClr val="0070C0"/>
                </a:solidFill>
                <a:ea typeface="Courier New"/>
                <a:cs typeface="Arial" pitchFamily="34" charset="0"/>
                <a:sym typeface="Courier New"/>
              </a:rPr>
              <a:t>More on these topics later in the day.</a:t>
            </a:r>
          </a:p>
          <a:p>
            <a:pPr lvl="0">
              <a:lnSpc>
                <a:spcPct val="115000"/>
              </a:lnSpc>
              <a:buNone/>
            </a:pPr>
            <a:endParaRPr lang="en-GB" sz="2100" dirty="0" smtClean="0">
              <a:ea typeface="Courier New"/>
              <a:cs typeface="Arial" pitchFamily="34" charset="0"/>
              <a:sym typeface="Courier New"/>
            </a:endParaRPr>
          </a:p>
          <a:p>
            <a:pPr lvl="0">
              <a:lnSpc>
                <a:spcPct val="115000"/>
              </a:lnSpc>
              <a:buNone/>
            </a:pPr>
            <a:endParaRPr lang="en-GB" sz="2100" dirty="0" smtClean="0">
              <a:ea typeface="Courier New"/>
              <a:cs typeface="Arial" pitchFamily="34" charset="0"/>
              <a:sym typeface="Courier New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/>
              <a:t>Getting</a:t>
            </a:r>
            <a:r>
              <a:rPr lang="en" dirty="0"/>
              <a:t> </a:t>
            </a:r>
            <a:r>
              <a:rPr lang="en" b="0" dirty="0"/>
              <a:t>started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05175" y="836713"/>
            <a:ext cx="8229600" cy="576063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20000"/>
          </a:bodyPr>
          <a:lstStyle/>
          <a:p>
            <a:pPr lvl="0">
              <a:lnSpc>
                <a:spcPct val="115000"/>
              </a:lnSpc>
              <a:buNone/>
            </a:pPr>
            <a:r>
              <a:rPr lang="en" sz="2100" dirty="0" smtClean="0">
                <a:ea typeface="Courier New"/>
                <a:cs typeface="Arial" pitchFamily="34" charset="0"/>
                <a:sym typeface="Courier New"/>
              </a:rPr>
              <a:t>Initialise and configure ICAT</a:t>
            </a:r>
          </a:p>
          <a:p>
            <a:pPr lvl="1">
              <a:lnSpc>
                <a:spcPct val="115000"/>
              </a:lnSpc>
              <a:buNone/>
            </a:pPr>
            <a:r>
              <a:rPr lang="en" sz="1500" dirty="0" smtClean="0">
                <a:latin typeface="Courier New"/>
                <a:ea typeface="Courier New"/>
                <a:cs typeface="Courier New"/>
                <a:sym typeface="Courier New"/>
              </a:rPr>
              <a:t>URL 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hostUrl = new URL("http://localhost:8080</a:t>
            </a:r>
            <a:r>
              <a:rPr lang="en" sz="1500" dirty="0" smtClean="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500" dirty="0"/>
          </a:p>
          <a:p>
            <a:pPr lvl="1">
              <a:lnSpc>
                <a:spcPct val="115000"/>
              </a:lnSpc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URL icatUrl = new URL(hostUrl, "/ICATService/ICAT?wsdl");</a:t>
            </a:r>
          </a:p>
          <a:p>
            <a:pPr lvl="1">
              <a:lnSpc>
                <a:spcPct val="115000"/>
              </a:lnSpc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QName qName = new QName("client.icat3.uk", "ICATService");</a:t>
            </a:r>
          </a:p>
          <a:p>
            <a:pPr lvl="1">
              <a:lnSpc>
                <a:spcPct val="115000"/>
              </a:lnSpc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ICATService service = new ICATService(icatUrl, qName);</a:t>
            </a:r>
          </a:p>
          <a:p>
            <a:pPr lvl="1">
              <a:lnSpc>
                <a:spcPct val="115000"/>
              </a:lnSpc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ICAT icat = service.getICATPort</a:t>
            </a:r>
            <a:r>
              <a:rPr lang="en" sz="1500" dirty="0" smtClean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15000"/>
              </a:lnSpc>
              <a:buNone/>
            </a:pP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buNone/>
            </a:pPr>
            <a:r>
              <a:rPr lang="en" sz="2100" dirty="0" smtClean="0">
                <a:ea typeface="Courier New"/>
                <a:cs typeface="Arial" pitchFamily="34" charset="0"/>
                <a:sym typeface="Courier New"/>
              </a:rPr>
              <a:t>Set the credentials to log in to ICAT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115000"/>
              </a:lnSpc>
              <a:buNone/>
            </a:pP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Credentials </a:t>
            </a: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 = new Credentials();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List&lt;Entry&gt; entries = </a:t>
            </a: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credentials.getEntry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Entry e;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e = new Entry();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e.setKey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("username");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e.setValue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("root");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entries.add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(e);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e = new Entry();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e.setKey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("password");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e.setValue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("secret"); </a:t>
            </a:r>
          </a:p>
          <a:p>
            <a:pPr lvl="1">
              <a:lnSpc>
                <a:spcPct val="115000"/>
              </a:lnSpc>
              <a:buNone/>
            </a:pP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entries.add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(e); </a:t>
            </a:r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/>
          </a:p>
          <a:p>
            <a:pPr lvl="0" rtl="0">
              <a:lnSpc>
                <a:spcPct val="115000"/>
              </a:lnSpc>
              <a:buNone/>
            </a:pPr>
            <a:r>
              <a:rPr lang="en" sz="2100" dirty="0" smtClean="0">
                <a:ea typeface="Courier New"/>
                <a:cs typeface="Arial" pitchFamily="34" charset="0"/>
                <a:sym typeface="Courier New"/>
              </a:rPr>
              <a:t>Start the Session</a:t>
            </a:r>
          </a:p>
          <a:p>
            <a:pPr lvl="1">
              <a:lnSpc>
                <a:spcPct val="115000"/>
              </a:lnSpc>
              <a:buNone/>
            </a:pPr>
            <a:r>
              <a:rPr lang="en" sz="1500" dirty="0" smtClean="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sessionId = </a:t>
            </a:r>
            <a:r>
              <a:rPr lang="en-GB" sz="1500" dirty="0" err="1" smtClean="0">
                <a:latin typeface="Courier New"/>
                <a:ea typeface="Courier New"/>
                <a:cs typeface="Courier New"/>
                <a:sym typeface="Courier New"/>
              </a:rPr>
              <a:t>icat.login</a:t>
            </a:r>
            <a:r>
              <a:rPr lang="en-GB" sz="1500" dirty="0" smtClean="0">
                <a:latin typeface="Courier New"/>
                <a:ea typeface="Courier New"/>
                <a:cs typeface="Courier New"/>
                <a:sym typeface="Courier New"/>
              </a:rPr>
              <a:t>("db", credentials);</a:t>
            </a:r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24792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look at the ICAT facilities </a:t>
            </a:r>
            <a:r>
              <a:rPr lang="en-GB" dirty="0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nformation </a:t>
            </a:r>
            <a:r>
              <a:rPr lang="en-GB" dirty="0" err="1" smtClean="0">
                <a:solidFill>
                  <a:srgbClr val="FF0000"/>
                </a:solidFill>
              </a:rPr>
              <a:t>CAT</a:t>
            </a:r>
            <a:r>
              <a:rPr lang="en-GB" dirty="0" err="1" smtClean="0"/>
              <a:t>alogue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Relatively straightforward to install</a:t>
            </a:r>
          </a:p>
          <a:p>
            <a:pPr lvl="1"/>
            <a:r>
              <a:rPr lang="en-GB" dirty="0" smtClean="0"/>
              <a:t>Much harder to set up so that the full value can be gained</a:t>
            </a:r>
          </a:p>
          <a:p>
            <a:endParaRPr lang="en-GB" dirty="0" smtClean="0"/>
          </a:p>
          <a:p>
            <a:r>
              <a:rPr lang="en-GB" dirty="0" smtClean="0"/>
              <a:t>An in-depth look at the features of ICAT 4.2</a:t>
            </a:r>
          </a:p>
          <a:p>
            <a:r>
              <a:rPr lang="en-GB" dirty="0" smtClean="0"/>
              <a:t>How to configure it to work in a particular environment</a:t>
            </a:r>
          </a:p>
          <a:p>
            <a:r>
              <a:rPr lang="en-GB" dirty="0" smtClean="0"/>
              <a:t>Add on tools around ICAT</a:t>
            </a:r>
          </a:p>
          <a:p>
            <a:r>
              <a:rPr lang="en-GB" dirty="0" smtClean="0"/>
              <a:t>What is planned for future developments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/>
              <a:t>A bit more on create ...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-684584" y="1052736"/>
            <a:ext cx="8229600" cy="603854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 a new Facility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Facility f = new Facility();</a:t>
            </a:r>
            <a:endParaRPr lang="en-GB" sz="1800" dirty="0" smtClean="0"/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f.setName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 ("Some facility");</a:t>
            </a:r>
            <a:endParaRPr lang="en-GB" sz="1800" dirty="0" smtClean="0"/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f.setDaysUntilRelease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(90);</a:t>
            </a:r>
            <a:endParaRPr lang="en-GB" sz="1800" dirty="0" smtClean="0"/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f.setId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icat.create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f));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000000"/>
              </a:solidFill>
              <a:latin typeface="Courier New"/>
            </a:endParaRP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000000"/>
              </a:solidFill>
              <a:latin typeface="Courier New"/>
            </a:endParaRP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 a new Investigation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Investigation inv = new Investigation();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inv.setName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("Fred"); 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inv.setFacility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(f);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Dataset 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ds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 = new Dataset();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ds.setName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("A dataset");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ds.setType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(type);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inv.getDatasets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().add(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ds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inv.setId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icat.create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inv));</a:t>
            </a:r>
          </a:p>
          <a:p>
            <a:pPr marL="1314450" lvl="1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/>
          </a:p>
          <a:p>
            <a:endParaRPr dirty="0"/>
          </a:p>
        </p:txBody>
      </p:sp>
      <p:sp>
        <p:nvSpPr>
          <p:cNvPr id="96" name="Shape 96"/>
          <p:cNvSpPr txBox="1"/>
          <p:nvPr/>
        </p:nvSpPr>
        <p:spPr>
          <a:xfrm>
            <a:off x="7381825" y="3715075"/>
            <a:ext cx="1071900" cy="1087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5940152" y="1700808"/>
            <a:ext cx="3223499" cy="2954625"/>
          </a:xfrm>
          <a:prstGeom prst="rect">
            <a:avLst/>
          </a:prstGeom>
          <a:solidFill>
            <a:srgbClr val="FFF2CC"/>
          </a:solidFill>
          <a:ln>
            <a:solidFill>
              <a:srgbClr val="000066"/>
            </a:solidFill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dirty="0"/>
              <a:t>Do ingestion this way.</a:t>
            </a:r>
          </a:p>
          <a:p>
            <a:pPr>
              <a:buSzPct val="100000"/>
            </a:pPr>
            <a:endParaRPr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dirty="0"/>
              <a:t>Build tree as defined by "</a:t>
            </a:r>
            <a:r>
              <a:rPr lang="en" sz="2000" dirty="0" smtClean="0"/>
              <a:t>cascade</a:t>
            </a:r>
            <a:r>
              <a:rPr lang="en" sz="2000" dirty="0"/>
              <a:t>" and make one call.</a:t>
            </a:r>
          </a:p>
          <a:p>
            <a:pPr>
              <a:buSzPct val="100000"/>
            </a:pPr>
            <a:endParaRPr sz="2000" dirty="0"/>
          </a:p>
          <a:p>
            <a:pPr marL="457200" lvl="0" indent="-3175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dirty="0"/>
              <a:t>Don't set backwards </a:t>
            </a:r>
            <a:r>
              <a:rPr lang="en" sz="2000" dirty="0" smtClean="0"/>
              <a:t>reference</a:t>
            </a:r>
          </a:p>
          <a:p>
            <a:pPr marL="914400" lvl="1" indent="-3175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000" dirty="0" smtClean="0"/>
              <a:t>C</a:t>
            </a:r>
            <a:r>
              <a:rPr lang="en" sz="2000" dirty="0" smtClean="0"/>
              <a:t>auses a loop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86613" y="188640"/>
            <a:ext cx="84003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GB" b="0" dirty="0" smtClean="0"/>
              <a:t>g</a:t>
            </a:r>
            <a:r>
              <a:rPr lang="en" b="0" dirty="0" smtClean="0"/>
              <a:t>et …</a:t>
            </a:r>
            <a:endParaRPr lang="en" b="0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51520" y="836713"/>
            <a:ext cx="8604899" cy="5381443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None/>
            </a:pPr>
            <a:r>
              <a:rPr lang="en-GB" sz="1800" dirty="0" smtClean="0"/>
              <a:t>Call to retrieve the object for a particular entity:</a:t>
            </a:r>
          </a:p>
          <a:p>
            <a:pPr lvl="0">
              <a:buNone/>
            </a:pPr>
            <a:endParaRPr lang="en-GB" sz="1800" dirty="0" smtClean="0"/>
          </a:p>
          <a:p>
            <a:pPr lvl="1"/>
            <a:r>
              <a:rPr lang="en-GB" sz="1600" dirty="0" smtClean="0"/>
              <a:t>Parameterised by the ENTITY Name</a:t>
            </a:r>
          </a:p>
          <a:p>
            <a:pPr lvl="1"/>
            <a:r>
              <a:rPr lang="en-GB" sz="1600" dirty="0" smtClean="0"/>
              <a:t>This is now a general pattern in ICAT 4.x</a:t>
            </a:r>
            <a:endParaRPr lang="en-GB" sz="2000" dirty="0" smtClean="0"/>
          </a:p>
          <a:p>
            <a:pPr lvl="0">
              <a:buNone/>
            </a:pPr>
            <a:endParaRPr lang="en-GB" sz="1800" dirty="0" smtClean="0"/>
          </a:p>
          <a:p>
            <a:pPr lvl="0">
              <a:buNone/>
            </a:pPr>
            <a:r>
              <a:rPr lang="en-GB" sz="1800" dirty="0" smtClean="0"/>
              <a:t>This </a:t>
            </a:r>
            <a:r>
              <a:rPr lang="en-GB" sz="1800" dirty="0" smtClean="0"/>
              <a:t>is useful if you already know the ID of the entity from when it was created or as a result of a search:</a:t>
            </a:r>
          </a:p>
          <a:p>
            <a:pPr lvl="0">
              <a:buNone/>
            </a:pPr>
            <a:endParaRPr lang="en-GB" sz="1800" dirty="0" smtClean="0"/>
          </a:p>
          <a:p>
            <a:pPr lvl="0"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pk = "Some facility";</a:t>
            </a:r>
          </a:p>
          <a:p>
            <a:pPr lvl="0" rtl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Facility f = (Facility) icat.get(sessionId, "</a:t>
            </a:r>
            <a:r>
              <a:rPr lang="en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Facility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", pk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buNone/>
            </a:pP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None/>
            </a:pPr>
            <a:r>
              <a:rPr lang="en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dsid = 76347;</a:t>
            </a:r>
          </a:p>
          <a:p>
            <a:pPr lvl="0">
              <a:lnSpc>
                <a:spcPct val="115000"/>
              </a:lnSpc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Dataset ds = (Dataset) icat.get(sessionId, "</a:t>
            </a:r>
            <a:r>
              <a:rPr lang="en" sz="18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", dsid);</a:t>
            </a:r>
          </a:p>
          <a:p>
            <a:pPr lvl="0" rtl="0">
              <a:buNone/>
            </a:pP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119" name="Shape 119"/>
          <p:cNvSpPr txBox="1"/>
          <p:nvPr/>
        </p:nvSpPr>
        <p:spPr>
          <a:xfrm>
            <a:off x="2294525" y="435025"/>
            <a:ext cx="6030600" cy="85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55905" y="3386925"/>
            <a:ext cx="8725800" cy="830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90067"/>
          </a:xfrm>
        </p:spPr>
        <p:txBody>
          <a:bodyPr/>
          <a:lstStyle/>
          <a:p>
            <a:pPr algn="ctr"/>
            <a:r>
              <a:rPr lang="en-GB" b="0" dirty="0" smtClean="0"/>
              <a:t>The INCLUDE keyword</a:t>
            </a:r>
            <a:endParaRPr lang="en-GB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686800" cy="5443030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Get (and Search - later) only retrieve the entity you request with no related entities</a:t>
            </a:r>
          </a:p>
          <a:p>
            <a:pPr lvl="0"/>
            <a:r>
              <a:rPr lang="en-GB" dirty="0" smtClean="0"/>
              <a:t>To get a tree of related entities list them with INCLUDE: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Dataset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(Dataset)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icat.get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"Dataset INCLUDE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Datafile,DatasetParameter,DatafileParameter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dsid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Can then do: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GB" sz="31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1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3100" dirty="0" err="1" smtClean="0">
                <a:latin typeface="Courier New" pitchFamily="49" charset="0"/>
                <a:cs typeface="Courier New" pitchFamily="49" charset="0"/>
              </a:rPr>
              <a:t>dataset.getDatafiles</a:t>
            </a: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       </a:t>
            </a:r>
            <a:r>
              <a:rPr lang="en-GB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3100" dirty="0" err="1" smtClean="0">
                <a:latin typeface="Courier New" pitchFamily="49" charset="0"/>
                <a:cs typeface="Courier New" pitchFamily="49" charset="0"/>
              </a:rPr>
              <a:t>datafile.getId</a:t>
            </a: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() + " " +</a:t>
            </a:r>
            <a:br>
              <a:rPr lang="en-GB" sz="3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                               </a:t>
            </a:r>
            <a:r>
              <a:rPr lang="en-GB" sz="3100" dirty="0" err="1" smtClean="0">
                <a:latin typeface="Courier New" pitchFamily="49" charset="0"/>
                <a:cs typeface="Courier New" pitchFamily="49" charset="0"/>
              </a:rPr>
              <a:t>datafile.getParameters</a:t>
            </a: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().size()</a:t>
            </a:r>
          </a:p>
          <a:p>
            <a:pPr>
              <a:buNone/>
            </a:pPr>
            <a:r>
              <a:rPr lang="en-GB" sz="3100" dirty="0" smtClean="0">
                <a:latin typeface="Courier New" pitchFamily="49" charset="0"/>
                <a:cs typeface="Courier New" pitchFamily="49" charset="0"/>
              </a:rPr>
              <a:t>   }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but </a:t>
            </a:r>
            <a:r>
              <a:rPr lang="en-GB" dirty="0" err="1" smtClean="0"/>
              <a:t>dataset.getType</a:t>
            </a:r>
            <a:r>
              <a:rPr lang="en-GB" dirty="0" smtClean="0"/>
              <a:t>() will always be null as </a:t>
            </a:r>
            <a:r>
              <a:rPr lang="en-GB" dirty="0" err="1" smtClean="0"/>
              <a:t>DatasetType</a:t>
            </a:r>
            <a:r>
              <a:rPr lang="en-GB" dirty="0" smtClean="0"/>
              <a:t> not included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48064" y="3009726"/>
            <a:ext cx="3851920" cy="923330"/>
          </a:xfrm>
          <a:prstGeom prst="rect">
            <a:avLst/>
          </a:prstGeom>
          <a:solidFill>
            <a:srgbClr val="FFFF99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 smtClean="0"/>
              <a:t>Included entities must be linked via a graph without loops - i.e. only one route.</a:t>
            </a:r>
            <a:endParaRPr lang="en-GB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332656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/>
              <a:t>update ...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00400" cy="34532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indent="0"/>
            <a:r>
              <a:rPr lang="en-GB" sz="1800" dirty="0" smtClean="0"/>
              <a:t>   First obtain the object that you wish to update using search or get.</a:t>
            </a:r>
          </a:p>
          <a:p>
            <a:pPr marL="0" indent="0"/>
            <a:r>
              <a:rPr lang="en-GB" sz="1800" dirty="0" smtClean="0"/>
              <a:t>   It is important to obtain it using "INCLUDE 1" where the "1" means to get all many to one relationships</a:t>
            </a:r>
          </a:p>
          <a:p>
            <a:pPr marL="0" indent="0"/>
            <a:r>
              <a:rPr lang="en-GB" sz="1800" dirty="0" smtClean="0"/>
              <a:t>   Listing individual related entities is error prone and may not work if the schema is modified.</a:t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Facility f = (Facility) 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icat.get</a:t>
            </a:r>
            <a:endParaRPr lang="en-GB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"Facility INCLUDE 1", 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facilityId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marL="0" indent="0"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f.setDaysUntilRelease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(30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icat.update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f);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332656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/>
              <a:t>and delete ...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47839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/>
              </a:rPr>
              <a:t>This call takes an entity object but only the value of its id actually matters so the following are equivalent: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Facility f = (Facility) </a:t>
            </a:r>
            <a:endParaRPr lang="en-GB" sz="1800" dirty="0" smtClean="0">
              <a:solidFill>
                <a:srgbClr val="000000"/>
              </a:solidFill>
              <a:latin typeface="Courier New"/>
            </a:endParaRPr>
          </a:p>
          <a:p>
            <a:pPr lvl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icat.get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"Facility", 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facilityId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icat.delete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f);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Facility f = new Facility();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f.setId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facilityId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icat.delete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sessionId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f);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>
                <a:solidFill>
                  <a:srgbClr val="000000"/>
                </a:solidFill>
                <a:latin typeface="Arial"/>
              </a:rPr>
              <a:t>In all cases cascaded relationships are followed - currently all 0-many and 1-many relationships are cascaded but no others. Check the current schema to be sure. For example: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u="sng" dirty="0" smtClean="0">
                <a:solidFill>
                  <a:srgbClr val="1155CC"/>
                </a:solidFill>
                <a:latin typeface="Arial"/>
                <a:hlinkClick r:id="rId3"/>
              </a:rPr>
              <a:t>http://www.icatproject.org/mvn/site/icat/4.2.0/icat.core/schema.html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dirty="0"/>
          </a:p>
          <a:p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5436096" y="3441805"/>
            <a:ext cx="3491880" cy="923299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600" dirty="0"/>
              <a:t>Again, "cascades" are followed so this delete would have a major effect.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 smtClean="0"/>
              <a:t>A Domain Language for Searching</a:t>
            </a:r>
            <a:endParaRPr lang="en" b="0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199" y="836712"/>
            <a:ext cx="8229600" cy="60016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dirty="0" smtClean="0">
                <a:solidFill>
                  <a:srgbClr val="000000"/>
                </a:solidFill>
                <a:ea typeface="Courier New"/>
                <a:cs typeface="Arial" pitchFamily="34" charset="0"/>
                <a:sym typeface="Courier New"/>
              </a:rPr>
              <a:t>We have added a language based on the ICAT model to search  </a:t>
            </a:r>
          </a:p>
          <a:p>
            <a:pPr lvl="0" rtl="0">
              <a:buNone/>
            </a:pPr>
            <a:endParaRPr lang="en" sz="180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8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 = "Dataset"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List&lt;?&gt; results = icat.search(sessionId, query</a:t>
            </a:r>
            <a:r>
              <a:rPr lang="en" sz="18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buNone/>
            </a:pPr>
            <a:endParaRPr lang="en" sz="180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200000"/>
              </a:lnSpc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query = "Dataset.name";</a:t>
            </a:r>
          </a:p>
          <a:p>
            <a:pPr lvl="0">
              <a:lnSpc>
                <a:spcPct val="200000"/>
              </a:lnSpc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query = "DISTINCT Dataset.name"</a:t>
            </a:r>
          </a:p>
          <a:p>
            <a:pPr lvl="0">
              <a:lnSpc>
                <a:spcPct val="200000"/>
              </a:lnSpc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query = "Dataset.id ORDER BY id";</a:t>
            </a:r>
          </a:p>
          <a:p>
            <a:pPr lvl="0">
              <a:lnSpc>
                <a:spcPct val="200000"/>
              </a:lnSpc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query = "MAX (Dataset.id) ";</a:t>
            </a:r>
          </a:p>
          <a:p>
            <a:pPr lvl="0">
              <a:lnSpc>
                <a:spcPct val="200000"/>
              </a:lnSpc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query = "3,5 Dataset.id ORDER BY id" ;</a:t>
            </a:r>
          </a:p>
          <a:p>
            <a:pPr lvl="0">
              <a:lnSpc>
                <a:spcPct val="200000"/>
              </a:lnSpc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query = "3,  Dataset.id ORDER BY id";</a:t>
            </a:r>
          </a:p>
          <a:p>
            <a:pPr lvl="0">
              <a:lnSpc>
                <a:spcPct val="200000"/>
              </a:lnSpc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query = " ,5 Dataset.id ORDER BY id";</a:t>
            </a:r>
            <a:endParaRPr lang="en"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50798" y="332656"/>
            <a:ext cx="84360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b="0" dirty="0"/>
              <a:t>Search</a:t>
            </a:r>
            <a:r>
              <a:rPr lang="en" dirty="0"/>
              <a:t> </a:t>
            </a:r>
            <a:r>
              <a:rPr lang="en" b="0" dirty="0"/>
              <a:t>restrictions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15773" y="980728"/>
            <a:ext cx="8347500" cy="51829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Aft>
                <a:spcPts val="100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"Dataset [type.name = 'GS' OR  type.name = 'GQ']"</a:t>
            </a:r>
          </a:p>
          <a:p>
            <a:pPr lvl="0" rtl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"Dataset [type.name IN ('GS', 'GQ')]"</a:t>
            </a:r>
          </a:p>
          <a:p>
            <a:pPr lvl="0">
              <a:spcAft>
                <a:spcPts val="100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"Dataset &lt;-&gt; DatasetParameter[type.name = 'TEMP' AND numericValue &gt; 300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"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Aft>
                <a:spcPts val="1000"/>
              </a:spcAft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"Dataset &lt;-&gt; 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DatasetParameter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[(type.name = 'TEMP' AND 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numericValue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&gt; 300) AND (type.name = 'PRESSURE' AND 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numericValue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&gt; 1020)] "</a:t>
            </a:r>
          </a:p>
          <a:p>
            <a:pPr>
              <a:spcAft>
                <a:spcPts val="1000"/>
              </a:spcAft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Dataset [type.name IN ('GS', 'GQ')] INCLUDE 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Datafile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DatasetParameter</a:t>
            </a:r>
            <a:r>
              <a:rPr lang="en-GB" sz="1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800" dirty="0" err="1" smtClean="0">
                <a:solidFill>
                  <a:srgbClr val="000000"/>
                </a:solidFill>
                <a:latin typeface="Courier New"/>
              </a:rPr>
              <a:t>DatafileParameter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"</a:t>
            </a:r>
          </a:p>
          <a:p>
            <a:pPr>
              <a:spcAft>
                <a:spcPts val="1000"/>
              </a:spcAft>
              <a:buNone/>
            </a:pP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/>
          </a:p>
          <a:p>
            <a:endParaRPr dirty="0"/>
          </a:p>
        </p:txBody>
      </p:sp>
      <p:sp>
        <p:nvSpPr>
          <p:cNvPr id="94" name="Shape 94"/>
          <p:cNvSpPr txBox="1"/>
          <p:nvPr/>
        </p:nvSpPr>
        <p:spPr>
          <a:xfrm>
            <a:off x="212703" y="4869160"/>
            <a:ext cx="4106999" cy="1505700"/>
          </a:xfrm>
          <a:prstGeom prst="rect">
            <a:avLst/>
          </a:prstGeom>
          <a:solidFill>
            <a:srgbClr val="FFE599"/>
          </a:solidFill>
          <a:ln>
            <a:solidFill>
              <a:srgbClr val="000066"/>
            </a:solidFill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800" dirty="0"/>
              <a:t>The restriction in the square brackets can be as complex as required - but must only refer to attributes of the object being restricted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608267" y="4852348"/>
            <a:ext cx="3846299" cy="13849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dirty="0"/>
              <a:t>Q .Why the specialized query language?</a:t>
            </a:r>
          </a:p>
          <a:p>
            <a:endParaRPr dirty="0"/>
          </a:p>
          <a:p>
            <a:pPr>
              <a:buNone/>
            </a:pPr>
            <a:r>
              <a:rPr lang="en" sz="1800" dirty="0"/>
              <a:t>A. To support authz </a:t>
            </a:r>
            <a:r>
              <a:rPr lang="en" sz="1800" dirty="0" smtClean="0"/>
              <a:t> 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/>
          <a:lstStyle/>
          <a:p>
            <a:pPr algn="ctr"/>
            <a:r>
              <a:rPr lang="en-GB" b="0" dirty="0" smtClean="0"/>
              <a:t>Summary</a:t>
            </a:r>
            <a:endParaRPr lang="en-GB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9675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ICAT 4.2 </a:t>
            </a:r>
            <a:r>
              <a:rPr lang="en-GB" dirty="0" smtClean="0"/>
              <a:t>includes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Schema changes</a:t>
            </a:r>
          </a:p>
          <a:p>
            <a:pPr lvl="1"/>
            <a:r>
              <a:rPr lang="en-GB" dirty="0" smtClean="0"/>
              <a:t>Made more consistent</a:t>
            </a:r>
          </a:p>
          <a:p>
            <a:pPr lvl="1"/>
            <a:r>
              <a:rPr lang="en-GB" dirty="0" smtClean="0"/>
              <a:t>Adding support for Provenance</a:t>
            </a:r>
          </a:p>
          <a:p>
            <a:r>
              <a:rPr lang="en-GB" dirty="0" smtClean="0"/>
              <a:t>Major change to API</a:t>
            </a:r>
          </a:p>
          <a:p>
            <a:pPr lvl="1"/>
            <a:r>
              <a:rPr lang="en-GB" dirty="0" smtClean="0"/>
              <a:t>CRUD calls consistent across all entities</a:t>
            </a:r>
          </a:p>
          <a:p>
            <a:pPr lvl="1"/>
            <a:r>
              <a:rPr lang="en-GB" dirty="0" smtClean="0"/>
              <a:t>Search Language</a:t>
            </a:r>
          </a:p>
          <a:p>
            <a:r>
              <a:rPr lang="en-GB" dirty="0" smtClean="0"/>
              <a:t>Also some other changes</a:t>
            </a:r>
          </a:p>
          <a:p>
            <a:pPr lvl="1"/>
            <a:r>
              <a:rPr lang="en-GB" dirty="0" smtClean="0"/>
              <a:t>Security model</a:t>
            </a:r>
          </a:p>
          <a:p>
            <a:pPr lvl="1"/>
            <a:r>
              <a:rPr lang="en-GB" dirty="0" smtClean="0"/>
              <a:t>Notifications</a:t>
            </a:r>
          </a:p>
          <a:p>
            <a:pPr lvl="1"/>
            <a:r>
              <a:rPr lang="en-GB" dirty="0" smtClean="0"/>
              <a:t>Error messages</a:t>
            </a:r>
          </a:p>
          <a:p>
            <a:r>
              <a:rPr lang="en-GB" dirty="0" smtClean="0"/>
              <a:t>Covered in later talks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7338"/>
            <a:ext cx="8928992" cy="4247926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1124747"/>
          <a:ext cx="8424936" cy="490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256584"/>
                <a:gridCol w="2088232"/>
              </a:tblGrid>
              <a:tr h="39397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Presenter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3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smtClean="0"/>
                        <a:t>13:00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Introduction to ICAT 4.2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Brian Matthews </a:t>
                      </a:r>
                      <a:endParaRPr lang="en-GB" dirty="0"/>
                    </a:p>
                  </a:txBody>
                  <a:tcPr/>
                </a:tc>
              </a:tr>
              <a:tr h="680005">
                <a:tc>
                  <a:txBody>
                    <a:bodyPr/>
                    <a:lstStyle/>
                    <a:p>
                      <a:r>
                        <a:rPr lang="en-GB" dirty="0" smtClean="0"/>
                        <a:t>13:30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Getting started - how to set up the common data tables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Kevin Phipps </a:t>
                      </a:r>
                      <a:endParaRPr lang="en-GB" dirty="0"/>
                    </a:p>
                  </a:txBody>
                  <a:tcPr/>
                </a:tc>
              </a:tr>
              <a:tr h="393971"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Using the API to ingest metadata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Tom Griffin </a:t>
                      </a:r>
                      <a:endParaRPr lang="en-GB" dirty="0"/>
                    </a:p>
                  </a:txBody>
                  <a:tcPr/>
                </a:tc>
              </a:tr>
              <a:tr h="393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smtClean="0"/>
                        <a:t>14:30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pluggable authentication system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Tom Griffin </a:t>
                      </a:r>
                      <a:endParaRPr lang="en-GB" dirty="0"/>
                    </a:p>
                  </a:txBody>
                  <a:tcPr/>
                </a:tc>
              </a:tr>
              <a:tr h="393971">
                <a:tc>
                  <a:txBody>
                    <a:bodyPr/>
                    <a:lstStyle/>
                    <a:p>
                      <a:r>
                        <a:rPr lang="en-GB" dirty="0" smtClean="0"/>
                        <a:t>14:40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permissions/authorisation rules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Tom Griffin </a:t>
                      </a:r>
                      <a:endParaRPr lang="en-GB" dirty="0"/>
                    </a:p>
                  </a:txBody>
                  <a:tcPr/>
                </a:tc>
              </a:tr>
              <a:tr h="393971">
                <a:tc>
                  <a:txBody>
                    <a:bodyPr/>
                    <a:lstStyle/>
                    <a:p>
                      <a:r>
                        <a:rPr lang="en-GB" dirty="0" smtClean="0"/>
                        <a:t>15:00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 break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3971">
                <a:tc>
                  <a:txBody>
                    <a:bodyPr/>
                    <a:lstStyle/>
                    <a:p>
                      <a:r>
                        <a:rPr lang="en-GB" dirty="0" smtClean="0"/>
                        <a:t>15:15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Look at the notifications system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Antony Wilson </a:t>
                      </a:r>
                      <a:endParaRPr lang="en-GB" dirty="0"/>
                    </a:p>
                  </a:txBody>
                  <a:tcPr/>
                </a:tc>
              </a:tr>
              <a:tr h="393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smtClean="0"/>
                        <a:t>15:30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TopCAT</a:t>
                      </a:r>
                      <a:r>
                        <a:rPr lang="en-GB" dirty="0" smtClean="0"/>
                        <a:t> configuration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Antony Wilson </a:t>
                      </a:r>
                      <a:endParaRPr lang="en-GB" dirty="0"/>
                    </a:p>
                  </a:txBody>
                  <a:tcPr/>
                </a:tc>
              </a:tr>
              <a:tr h="393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smtClean="0"/>
                        <a:t>16:00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download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Kevin Phipps </a:t>
                      </a:r>
                      <a:endParaRPr lang="en-GB" dirty="0"/>
                    </a:p>
                  </a:txBody>
                  <a:tcPr/>
                </a:tc>
              </a:tr>
              <a:tr h="68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16:15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smtClean="0"/>
                        <a:t>Discussion, requests and promises for 4.3 and beyond.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Brian Matthews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6984776" cy="359985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You have some familiarity with the aims of ICAT</a:t>
            </a:r>
          </a:p>
          <a:p>
            <a:r>
              <a:rPr lang="en-GB" dirty="0" smtClean="0"/>
              <a:t>You want to know how it is practically used in a facility </a:t>
            </a:r>
          </a:p>
          <a:p>
            <a:r>
              <a:rPr lang="en-GB" dirty="0" smtClean="0"/>
              <a:t>You know a little </a:t>
            </a:r>
            <a:r>
              <a:rPr lang="en-GB" dirty="0" smtClean="0"/>
              <a:t>about </a:t>
            </a:r>
            <a:r>
              <a:rPr lang="en-GB" dirty="0" smtClean="0"/>
              <a:t>its architecture</a:t>
            </a:r>
            <a:endParaRPr lang="en-GB" dirty="0" smtClean="0"/>
          </a:p>
          <a:p>
            <a:r>
              <a:rPr lang="en-GB" dirty="0" smtClean="0"/>
              <a:t>You</a:t>
            </a:r>
            <a:r>
              <a:rPr lang="en-GB" baseline="0" dirty="0" smtClean="0"/>
              <a:t> h</a:t>
            </a:r>
            <a:r>
              <a:rPr lang="en-GB" dirty="0" smtClean="0"/>
              <a:t>ave some knowledge of programming and setting up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en-GB" dirty="0" smtClean="0"/>
              <a:t>A Word from our Sponsors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17591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ICAT team from STFC</a:t>
            </a:r>
          </a:p>
          <a:p>
            <a:pPr lvl="1"/>
            <a:r>
              <a:rPr lang="en-GB" dirty="0" smtClean="0"/>
              <a:t>ISIS Neutron Source</a:t>
            </a:r>
          </a:p>
          <a:p>
            <a:pPr lvl="1"/>
            <a:r>
              <a:rPr lang="en-GB" dirty="0" smtClean="0"/>
              <a:t>Scientific Computing Department</a:t>
            </a:r>
          </a:p>
          <a:p>
            <a:r>
              <a:rPr lang="en-GB" dirty="0" smtClean="0"/>
              <a:t>Also support from the </a:t>
            </a:r>
            <a:r>
              <a:rPr lang="en-GB" dirty="0" err="1" smtClean="0"/>
              <a:t>PaN</a:t>
            </a:r>
            <a:r>
              <a:rPr lang="en-GB" dirty="0" smtClean="0"/>
              <a:t>-Data Open Data Infrastructure project</a:t>
            </a:r>
          </a:p>
          <a:p>
            <a:pPr lvl="1"/>
            <a:r>
              <a:rPr lang="en-GB" dirty="0" smtClean="0"/>
              <a:t>WP4: Data Catalogues</a:t>
            </a:r>
          </a:p>
          <a:p>
            <a:pPr lvl="1"/>
            <a:r>
              <a:rPr lang="en-GB" dirty="0" smtClean="0"/>
              <a:t>Promoting the use of data catalogues within European facilities</a:t>
            </a:r>
          </a:p>
          <a:p>
            <a:pPr lvl="1"/>
            <a:r>
              <a:rPr lang="en-GB" dirty="0" smtClean="0"/>
              <a:t>Using ICAT as the reference catalogue</a:t>
            </a:r>
          </a:p>
        </p:txBody>
      </p:sp>
      <p:pic>
        <p:nvPicPr>
          <p:cNvPr id="36868" name="Picture 4" descr="Pandata-od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82476"/>
            <a:ext cx="2376264" cy="85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GB" dirty="0" smtClean="0"/>
              <a:t>What is ICAT?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4744"/>
            <a:ext cx="7772400" cy="54006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metadata catalogue to manage data </a:t>
            </a:r>
          </a:p>
          <a:p>
            <a:pPr lvl="1"/>
            <a:r>
              <a:rPr lang="en-GB" dirty="0" smtClean="0"/>
              <a:t>Database (any JPA supported e.g. Oracle, </a:t>
            </a:r>
            <a:r>
              <a:rPr lang="en-GB" dirty="0" err="1" smtClean="0"/>
              <a:t>MySql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Web Service API (developed in Java, running Glassfish)</a:t>
            </a:r>
          </a:p>
          <a:p>
            <a:endParaRPr lang="en-GB" dirty="0" smtClean="0"/>
          </a:p>
          <a:p>
            <a:r>
              <a:rPr lang="en-GB" dirty="0" smtClean="0"/>
              <a:t>To allow high-quality</a:t>
            </a:r>
          </a:p>
          <a:p>
            <a:pPr lvl="1"/>
            <a:r>
              <a:rPr lang="en-GB" dirty="0" smtClean="0"/>
              <a:t>Registration of data as it is collected in experiments</a:t>
            </a:r>
          </a:p>
          <a:p>
            <a:pPr lvl="1"/>
            <a:r>
              <a:rPr lang="en-GB" dirty="0" smtClean="0"/>
              <a:t>Discovery of data based on what it was collected for</a:t>
            </a:r>
          </a:p>
          <a:p>
            <a:pPr lvl="1"/>
            <a:r>
              <a:rPr lang="en-GB" dirty="0" smtClean="0"/>
              <a:t>Access to the data, according to some policy</a:t>
            </a:r>
          </a:p>
          <a:p>
            <a:pPr lvl="1"/>
            <a:r>
              <a:rPr lang="en-GB" dirty="0" smtClean="0"/>
              <a:t>Association of data with other resources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Moving towards the ICAT Toolkit</a:t>
            </a:r>
          </a:p>
          <a:p>
            <a:pPr lvl="1"/>
            <a:r>
              <a:rPr lang="en-GB" dirty="0" smtClean="0"/>
              <a:t>Pluggable component architecture </a:t>
            </a:r>
          </a:p>
          <a:p>
            <a:pPr lvl="1"/>
            <a:r>
              <a:rPr lang="en-GB" dirty="0" smtClean="0"/>
              <a:t>Supporting different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2"/>
          <p:cNvSpPr txBox="1">
            <a:spLocks noChangeArrowheads="1"/>
          </p:cNvSpPr>
          <p:nvPr/>
        </p:nvSpPr>
        <p:spPr bwMode="auto">
          <a:xfrm>
            <a:off x="225425" y="2157413"/>
            <a:ext cx="2033588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200" b="1">
                <a:solidFill>
                  <a:srgbClr val="001B31"/>
                </a:solidFill>
                <a:latin typeface="Lucida Sans" pitchFamily="34" charset="0"/>
              </a:rPr>
              <a:t>             </a:t>
            </a:r>
          </a:p>
          <a:p>
            <a:pPr>
              <a:spcBef>
                <a:spcPct val="20000"/>
              </a:spcBef>
            </a:pPr>
            <a:r>
              <a:rPr lang="en-US" sz="1200" b="1">
                <a:solidFill>
                  <a:srgbClr val="001B31"/>
                </a:solidFill>
                <a:latin typeface="Lucida Sans" pitchFamily="34" charset="0"/>
              </a:rPr>
              <a:t>              What is ICAT ?           </a:t>
            </a:r>
          </a:p>
          <a:p>
            <a:pPr>
              <a:spcBef>
                <a:spcPct val="20000"/>
              </a:spcBef>
            </a:pPr>
            <a:r>
              <a:rPr lang="en-US" sz="1200" b="1">
                <a:solidFill>
                  <a:srgbClr val="001B31"/>
                </a:solidFill>
                <a:latin typeface="Lucida Sans" pitchFamily="34" charset="0"/>
              </a:rPr>
              <a:t>          </a:t>
            </a:r>
          </a:p>
          <a:p>
            <a:pPr>
              <a:spcBef>
                <a:spcPct val="20000"/>
              </a:spcBef>
            </a:pPr>
            <a:r>
              <a:rPr lang="en-GB" sz="1000">
                <a:latin typeface="Lucida Sans" pitchFamily="34" charset="0"/>
              </a:rPr>
              <a:t>ICAT is a database (with a well defined API) that provides a uniform interface to experimental data and a mechanism to link all aspects of research from proposal through to publication. </a:t>
            </a:r>
          </a:p>
          <a:p>
            <a:pPr>
              <a:spcBef>
                <a:spcPct val="20000"/>
              </a:spcBef>
            </a:pPr>
            <a:endParaRPr lang="en-GB" sz="1000">
              <a:latin typeface="Lucida Sans" pitchFamily="34" charset="0"/>
            </a:endParaRP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 Access data anywhere via the web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 Annotate your data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 Search for data in a meaningful way e.g. taxonomy, Sample, temperature, pressure etc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 Share data with colleagues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Access data via your own programs (C++, Fortran, Java etc.) via the ICAT API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 Identify potential collaborations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 Utilise integrated e-Science High-Performance Computing and Visualisation resources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 Link to data from your publications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800">
                <a:latin typeface="Lucida Sans" pitchFamily="34" charset="0"/>
              </a:rPr>
              <a:t>Etc.</a:t>
            </a:r>
          </a:p>
          <a:p>
            <a:pPr>
              <a:spcBef>
                <a:spcPct val="20000"/>
              </a:spcBef>
            </a:pPr>
            <a:endParaRPr lang="en-GB" sz="800">
              <a:latin typeface="Lucida Sans" pitchFamily="34" charset="0"/>
            </a:endParaRPr>
          </a:p>
          <a:p>
            <a:pPr>
              <a:spcBef>
                <a:spcPct val="20000"/>
              </a:spcBef>
            </a:pPr>
            <a:endParaRPr lang="en-US" sz="1000">
              <a:latin typeface="Lucida Sans" pitchFamily="34" charset="0"/>
            </a:endParaRPr>
          </a:p>
        </p:txBody>
      </p:sp>
      <p:sp>
        <p:nvSpPr>
          <p:cNvPr id="5123" name="AutoShape 73"/>
          <p:cNvSpPr>
            <a:spLocks noChangeArrowheads="1"/>
          </p:cNvSpPr>
          <p:nvPr/>
        </p:nvSpPr>
        <p:spPr bwMode="auto">
          <a:xfrm>
            <a:off x="142875" y="1960563"/>
            <a:ext cx="2143125" cy="45402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780C8"/>
            </a:solidFill>
            <a:round/>
            <a:headEnd/>
            <a:tailEnd/>
          </a:ln>
        </p:spPr>
        <p:txBody>
          <a:bodyPr wrap="none" lIns="20985" tIns="10493" rIns="20985" bIns="10493" anchor="ctr"/>
          <a:lstStyle/>
          <a:p>
            <a:endParaRPr lang="en-GB"/>
          </a:p>
        </p:txBody>
      </p:sp>
      <p:sp>
        <p:nvSpPr>
          <p:cNvPr id="33" name="AutoShape 74"/>
          <p:cNvSpPr>
            <a:spLocks noChangeArrowheads="1"/>
          </p:cNvSpPr>
          <p:nvPr/>
        </p:nvSpPr>
        <p:spPr bwMode="auto">
          <a:xfrm>
            <a:off x="2486025" y="4332288"/>
            <a:ext cx="1511300" cy="163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780C8"/>
            </a:solidFill>
            <a:round/>
            <a:headEnd/>
            <a:tailEnd/>
          </a:ln>
        </p:spPr>
        <p:txBody>
          <a:bodyPr wrap="none" lIns="20985" tIns="10493" rIns="20985" bIns="10493" anchor="ctr"/>
          <a:lstStyle/>
          <a:p>
            <a:endParaRPr lang="en-GB"/>
          </a:p>
        </p:txBody>
      </p:sp>
      <p:sp>
        <p:nvSpPr>
          <p:cNvPr id="34" name="AutoShape 75"/>
          <p:cNvSpPr>
            <a:spLocks noChangeArrowheads="1"/>
          </p:cNvSpPr>
          <p:nvPr/>
        </p:nvSpPr>
        <p:spPr bwMode="auto">
          <a:xfrm>
            <a:off x="4203700" y="4332288"/>
            <a:ext cx="1466850" cy="163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780C8"/>
            </a:solidFill>
            <a:round/>
            <a:headEnd/>
            <a:tailEnd/>
          </a:ln>
        </p:spPr>
        <p:txBody>
          <a:bodyPr wrap="none" lIns="20985" tIns="10493" rIns="20985" bIns="10493" anchor="ctr"/>
          <a:lstStyle/>
          <a:p>
            <a:endParaRPr lang="en-GB"/>
          </a:p>
        </p:txBody>
      </p:sp>
      <p:sp>
        <p:nvSpPr>
          <p:cNvPr id="35" name="AutoShape 76"/>
          <p:cNvSpPr>
            <a:spLocks noChangeArrowheads="1"/>
          </p:cNvSpPr>
          <p:nvPr/>
        </p:nvSpPr>
        <p:spPr bwMode="auto">
          <a:xfrm>
            <a:off x="5878513" y="4332288"/>
            <a:ext cx="1393825" cy="163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780C8"/>
            </a:solidFill>
            <a:round/>
            <a:headEnd/>
            <a:tailEnd/>
          </a:ln>
        </p:spPr>
        <p:txBody>
          <a:bodyPr wrap="none" lIns="20985" tIns="10493" rIns="20985" bIns="10493" anchor="ctr"/>
          <a:lstStyle/>
          <a:p>
            <a:endParaRPr lang="en-GB"/>
          </a:p>
        </p:txBody>
      </p:sp>
      <p:sp>
        <p:nvSpPr>
          <p:cNvPr id="36" name="AutoShape 77"/>
          <p:cNvSpPr>
            <a:spLocks noChangeArrowheads="1"/>
          </p:cNvSpPr>
          <p:nvPr/>
        </p:nvSpPr>
        <p:spPr bwMode="auto">
          <a:xfrm>
            <a:off x="7466013" y="4332288"/>
            <a:ext cx="1425575" cy="163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780C8"/>
            </a:solidFill>
            <a:round/>
            <a:headEnd/>
            <a:tailEnd/>
          </a:ln>
        </p:spPr>
        <p:txBody>
          <a:bodyPr wrap="none" lIns="20985" tIns="10493" rIns="20985" bIns="10493" anchor="ctr"/>
          <a:lstStyle/>
          <a:p>
            <a:endParaRPr lang="en-GB"/>
          </a:p>
        </p:txBody>
      </p:sp>
      <p:sp>
        <p:nvSpPr>
          <p:cNvPr id="37" name="Text Box 78"/>
          <p:cNvSpPr txBox="1">
            <a:spLocks noChangeArrowheads="1"/>
          </p:cNvSpPr>
          <p:nvPr/>
        </p:nvSpPr>
        <p:spPr bwMode="auto">
          <a:xfrm>
            <a:off x="2544763" y="4364038"/>
            <a:ext cx="1452562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200" b="1">
                <a:solidFill>
                  <a:srgbClr val="001B31"/>
                </a:solidFill>
                <a:latin typeface="Lucida Sans" pitchFamily="34" charset="0"/>
              </a:rPr>
              <a:t>Proposals</a:t>
            </a:r>
          </a:p>
          <a:p>
            <a:pPr>
              <a:spcBef>
                <a:spcPct val="20000"/>
              </a:spcBef>
            </a:pPr>
            <a:endParaRPr lang="en-GB" sz="400">
              <a:solidFill>
                <a:srgbClr val="001B31"/>
              </a:solidFill>
              <a:latin typeface="Lucida Sans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1000">
                <a:solidFill>
                  <a:srgbClr val="001B31"/>
                </a:solidFill>
                <a:latin typeface="Lucida Sans" pitchFamily="34" charset="0"/>
              </a:rPr>
              <a:t>Once awarded beamtime at ISIS, an entry will be created in ICAT that describes your proposed experiment.</a:t>
            </a:r>
            <a:endParaRPr lang="en-US" sz="1000">
              <a:solidFill>
                <a:srgbClr val="001B31"/>
              </a:solidFill>
              <a:latin typeface="Lucida Sans" pitchFamily="34" charset="0"/>
            </a:endParaRPr>
          </a:p>
          <a:p>
            <a:endParaRPr lang="en-US"/>
          </a:p>
        </p:txBody>
      </p:sp>
      <p:sp>
        <p:nvSpPr>
          <p:cNvPr id="38" name="Text Box 79"/>
          <p:cNvSpPr txBox="1">
            <a:spLocks noChangeArrowheads="1"/>
          </p:cNvSpPr>
          <p:nvPr/>
        </p:nvSpPr>
        <p:spPr bwMode="auto">
          <a:xfrm>
            <a:off x="4252913" y="4370388"/>
            <a:ext cx="150018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200" b="1">
                <a:solidFill>
                  <a:srgbClr val="001B31"/>
                </a:solidFill>
                <a:latin typeface="Lucida Sans" pitchFamily="34" charset="0"/>
              </a:rPr>
              <a:t>Experiment</a:t>
            </a:r>
          </a:p>
          <a:p>
            <a:pPr>
              <a:spcBef>
                <a:spcPct val="20000"/>
              </a:spcBef>
            </a:pPr>
            <a:endParaRPr lang="en-GB" sz="400" b="1">
              <a:solidFill>
                <a:srgbClr val="001B31"/>
              </a:solidFill>
              <a:latin typeface="Lucida Sans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1000">
                <a:solidFill>
                  <a:srgbClr val="001B31"/>
                </a:solidFill>
                <a:latin typeface="Lucida Sans" pitchFamily="34" charset="0"/>
              </a:rPr>
              <a:t>Data collected from your experiment will be indexed by ICAT (with additional experimental conditions) and made available to your experimental team</a:t>
            </a:r>
            <a:endParaRPr lang="en-US"/>
          </a:p>
        </p:txBody>
      </p:sp>
      <p:sp>
        <p:nvSpPr>
          <p:cNvPr id="39" name="Text Box 80"/>
          <p:cNvSpPr txBox="1">
            <a:spLocks noChangeArrowheads="1"/>
          </p:cNvSpPr>
          <p:nvPr/>
        </p:nvSpPr>
        <p:spPr bwMode="auto">
          <a:xfrm>
            <a:off x="5929313" y="4384675"/>
            <a:ext cx="140017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200" b="1">
                <a:solidFill>
                  <a:srgbClr val="001B31"/>
                </a:solidFill>
                <a:latin typeface="Lucida Sans" pitchFamily="34" charset="0"/>
              </a:rPr>
              <a:t>Analysed Data</a:t>
            </a:r>
          </a:p>
          <a:p>
            <a:pPr>
              <a:spcBef>
                <a:spcPct val="20000"/>
              </a:spcBef>
            </a:pPr>
            <a:endParaRPr lang="en-GB" sz="400" b="1">
              <a:solidFill>
                <a:srgbClr val="001B31"/>
              </a:solidFill>
              <a:latin typeface="Lucida Sans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1000">
                <a:solidFill>
                  <a:srgbClr val="001B31"/>
                </a:solidFill>
                <a:latin typeface="Lucida Sans" pitchFamily="34" charset="0"/>
              </a:rPr>
              <a:t>You will have the capability to upload any desired analysed data and associate it with your experiments.</a:t>
            </a:r>
            <a:endParaRPr lang="en-US" sz="1000">
              <a:solidFill>
                <a:srgbClr val="001B31"/>
              </a:solidFill>
              <a:latin typeface="Lucida Sans" pitchFamily="34" charset="0"/>
            </a:endParaRPr>
          </a:p>
          <a:p>
            <a:endParaRPr lang="en-US"/>
          </a:p>
        </p:txBody>
      </p:sp>
      <p:sp>
        <p:nvSpPr>
          <p:cNvPr id="40" name="Text Box 81"/>
          <p:cNvSpPr txBox="1">
            <a:spLocks noChangeArrowheads="1"/>
          </p:cNvSpPr>
          <p:nvPr/>
        </p:nvSpPr>
        <p:spPr bwMode="auto">
          <a:xfrm>
            <a:off x="7499350" y="4381500"/>
            <a:ext cx="1433513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200" b="1">
                <a:solidFill>
                  <a:srgbClr val="001B31"/>
                </a:solidFill>
                <a:latin typeface="Lucida Sans" pitchFamily="34" charset="0"/>
              </a:rPr>
              <a:t>Publication</a:t>
            </a:r>
          </a:p>
          <a:p>
            <a:pPr>
              <a:spcBef>
                <a:spcPct val="20000"/>
              </a:spcBef>
            </a:pPr>
            <a:endParaRPr lang="en-GB" sz="400" b="1">
              <a:solidFill>
                <a:srgbClr val="001B31"/>
              </a:solidFill>
              <a:latin typeface="Lucida Sans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1000">
                <a:solidFill>
                  <a:srgbClr val="001B31"/>
                </a:solidFill>
                <a:latin typeface="Lucida Sans" pitchFamily="34" charset="0"/>
              </a:rPr>
              <a:t>Using ICAT you will also be able to associate publications to your experiment and even reference data from your publications.</a:t>
            </a:r>
            <a:endParaRPr lang="en-US" sz="1000">
              <a:solidFill>
                <a:srgbClr val="001B31"/>
              </a:solidFill>
              <a:latin typeface="Lucida Sans" pitchFamily="34" charset="0"/>
            </a:endParaRPr>
          </a:p>
          <a:p>
            <a:endParaRPr lang="en-US"/>
          </a:p>
        </p:txBody>
      </p:sp>
      <p:pic>
        <p:nvPicPr>
          <p:cNvPr id="41" name="Picture 82" descr="GEM%20Small%20Annotated%20P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8138" y="1727200"/>
            <a:ext cx="1400175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90" descr="PD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8763" y="1649413"/>
            <a:ext cx="915987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92" descr="Proteinabsorptionatinterfa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1888" y="1616075"/>
            <a:ext cx="11001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7215188" y="2679700"/>
            <a:ext cx="17160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700" i="1">
                <a:solidFill>
                  <a:srgbClr val="001B31"/>
                </a:solidFill>
                <a:latin typeface="Lucida Sans" pitchFamily="34" charset="0"/>
              </a:rPr>
              <a:t>B-lactoglobulin protein </a:t>
            </a:r>
          </a:p>
          <a:p>
            <a:pPr algn="ctr">
              <a:spcBef>
                <a:spcPct val="20000"/>
              </a:spcBef>
            </a:pPr>
            <a:r>
              <a:rPr lang="en-GB" sz="700" i="1">
                <a:solidFill>
                  <a:srgbClr val="001B31"/>
                </a:solidFill>
                <a:latin typeface="Lucida Sans" pitchFamily="34" charset="0"/>
              </a:rPr>
              <a:t>interfacial structure</a:t>
            </a:r>
            <a:endParaRPr lang="en-US" sz="700" i="1">
              <a:solidFill>
                <a:srgbClr val="001B31"/>
              </a:solidFill>
              <a:latin typeface="Lucida Sans" pitchFamily="34" charset="0"/>
            </a:endParaRPr>
          </a:p>
          <a:p>
            <a:endParaRPr lang="en-US" sz="700" i="1"/>
          </a:p>
        </p:txBody>
      </p:sp>
      <p:sp>
        <p:nvSpPr>
          <p:cNvPr id="45" name="Text Box 94"/>
          <p:cNvSpPr txBox="1">
            <a:spLocks noChangeArrowheads="1"/>
          </p:cNvSpPr>
          <p:nvPr/>
        </p:nvSpPr>
        <p:spPr bwMode="auto">
          <a:xfrm rot="-5400000">
            <a:off x="2015332" y="2289969"/>
            <a:ext cx="151765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700" i="1">
                <a:solidFill>
                  <a:srgbClr val="001B31"/>
                </a:solidFill>
                <a:latin typeface="Lucida Sans" pitchFamily="34" charset="0"/>
              </a:rPr>
              <a:t>Example ISIS Proposal</a:t>
            </a:r>
            <a:endParaRPr lang="en-US" sz="700" i="1">
              <a:solidFill>
                <a:srgbClr val="001B31"/>
              </a:solidFill>
              <a:latin typeface="Lucida Sans" pitchFamily="34" charset="0"/>
            </a:endParaRPr>
          </a:p>
          <a:p>
            <a:endParaRPr lang="en-US" sz="700" i="1"/>
          </a:p>
        </p:txBody>
      </p:sp>
      <p:sp>
        <p:nvSpPr>
          <p:cNvPr id="46" name="Text Box 95"/>
          <p:cNvSpPr txBox="1">
            <a:spLocks noChangeArrowheads="1"/>
          </p:cNvSpPr>
          <p:nvPr/>
        </p:nvSpPr>
        <p:spPr bwMode="auto">
          <a:xfrm>
            <a:off x="3998913" y="2730500"/>
            <a:ext cx="17160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700" i="1">
                <a:solidFill>
                  <a:srgbClr val="001B31"/>
                </a:solidFill>
                <a:latin typeface="Lucida Sans" pitchFamily="34" charset="0"/>
              </a:rPr>
              <a:t>GEM – High intensity, high resolution neutron diffractometer</a:t>
            </a:r>
            <a:endParaRPr lang="en-US" sz="700" i="1">
              <a:solidFill>
                <a:srgbClr val="001B31"/>
              </a:solidFill>
              <a:latin typeface="Lucida Sans" pitchFamily="34" charset="0"/>
            </a:endParaRPr>
          </a:p>
          <a:p>
            <a:endParaRPr lang="en-US" sz="700" i="1"/>
          </a:p>
        </p:txBody>
      </p:sp>
      <p:pic>
        <p:nvPicPr>
          <p:cNvPr id="5138" name="Picture 97" descr="What?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0213" y="2124075"/>
            <a:ext cx="4841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99" descr="mitchell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80075" y="1665288"/>
            <a:ext cx="1633538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 Box 100"/>
          <p:cNvSpPr txBox="1">
            <a:spLocks noChangeArrowheads="1"/>
          </p:cNvSpPr>
          <p:nvPr/>
        </p:nvSpPr>
        <p:spPr bwMode="auto">
          <a:xfrm>
            <a:off x="5613400" y="2660650"/>
            <a:ext cx="17160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985" tIns="10493" rIns="20985" bIns="10493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700" i="1">
                <a:latin typeface="Lucida Sans" pitchFamily="34" charset="0"/>
              </a:rPr>
              <a:t>H2-(zeolite) vibrational </a:t>
            </a:r>
          </a:p>
          <a:p>
            <a:pPr algn="ctr">
              <a:spcBef>
                <a:spcPct val="20000"/>
              </a:spcBef>
            </a:pPr>
            <a:r>
              <a:rPr lang="en-GB" sz="700" i="1">
                <a:latin typeface="Lucida Sans" pitchFamily="34" charset="0"/>
              </a:rPr>
              <a:t>frequencies vs polarising </a:t>
            </a:r>
          </a:p>
          <a:p>
            <a:pPr algn="ctr">
              <a:spcBef>
                <a:spcPct val="20000"/>
              </a:spcBef>
            </a:pPr>
            <a:r>
              <a:rPr lang="en-GB" sz="700" i="1">
                <a:latin typeface="Lucida Sans" pitchFamily="34" charset="0"/>
              </a:rPr>
              <a:t>potential of cations</a:t>
            </a:r>
            <a:endParaRPr lang="en-US" sz="700" i="1">
              <a:latin typeface="Lucida Sans" pitchFamily="34" charset="0"/>
            </a:endParaRPr>
          </a:p>
        </p:txBody>
      </p:sp>
      <p:pic>
        <p:nvPicPr>
          <p:cNvPr id="5141" name="Picture 101" descr="icat_logo_lar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10188" y="3155950"/>
            <a:ext cx="8858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83" descr="Mad_Scientis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48688" y="2351088"/>
            <a:ext cx="50482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Freeform 106"/>
          <p:cNvSpPr>
            <a:spLocks/>
          </p:cNvSpPr>
          <p:nvPr/>
        </p:nvSpPr>
        <p:spPr bwMode="auto">
          <a:xfrm>
            <a:off x="3159125" y="3727450"/>
            <a:ext cx="2582863" cy="588963"/>
          </a:xfrm>
          <a:custGeom>
            <a:avLst/>
            <a:gdLst>
              <a:gd name="T0" fmla="*/ 2147483647 w 7031"/>
              <a:gd name="T1" fmla="*/ 0 h 1633"/>
              <a:gd name="T2" fmla="*/ 2147483647 w 7031"/>
              <a:gd name="T3" fmla="*/ 2147483647 h 1633"/>
              <a:gd name="T4" fmla="*/ 0 w 7031"/>
              <a:gd name="T5" fmla="*/ 2147483647 h 1633"/>
              <a:gd name="T6" fmla="*/ 0 60000 65536"/>
              <a:gd name="T7" fmla="*/ 0 60000 65536"/>
              <a:gd name="T8" fmla="*/ 0 60000 65536"/>
              <a:gd name="T9" fmla="*/ 0 w 7031"/>
              <a:gd name="T10" fmla="*/ 0 h 1633"/>
              <a:gd name="T11" fmla="*/ 7031 w 7031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31" h="1633">
                <a:moveTo>
                  <a:pt x="7031" y="0"/>
                </a:moveTo>
                <a:cubicBezTo>
                  <a:pt x="5394" y="68"/>
                  <a:pt x="3758" y="136"/>
                  <a:pt x="2586" y="408"/>
                </a:cubicBezTo>
                <a:cubicBezTo>
                  <a:pt x="1414" y="680"/>
                  <a:pt x="707" y="1156"/>
                  <a:pt x="0" y="16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20985" tIns="10493" rIns="20985" bIns="10493"/>
          <a:lstStyle/>
          <a:p>
            <a:endParaRPr lang="en-GB"/>
          </a:p>
        </p:txBody>
      </p:sp>
      <p:sp>
        <p:nvSpPr>
          <p:cNvPr id="53" name="Freeform 107"/>
          <p:cNvSpPr>
            <a:spLocks/>
          </p:cNvSpPr>
          <p:nvPr/>
        </p:nvSpPr>
        <p:spPr bwMode="auto">
          <a:xfrm rot="10800000" flipV="1">
            <a:off x="5741988" y="3727450"/>
            <a:ext cx="2584450" cy="588963"/>
          </a:xfrm>
          <a:custGeom>
            <a:avLst/>
            <a:gdLst>
              <a:gd name="T0" fmla="*/ 2147483647 w 7031"/>
              <a:gd name="T1" fmla="*/ 0 h 1633"/>
              <a:gd name="T2" fmla="*/ 2147483647 w 7031"/>
              <a:gd name="T3" fmla="*/ 2147483647 h 1633"/>
              <a:gd name="T4" fmla="*/ 0 w 7031"/>
              <a:gd name="T5" fmla="*/ 2147483647 h 1633"/>
              <a:gd name="T6" fmla="*/ 0 60000 65536"/>
              <a:gd name="T7" fmla="*/ 0 60000 65536"/>
              <a:gd name="T8" fmla="*/ 0 60000 65536"/>
              <a:gd name="T9" fmla="*/ 0 w 7031"/>
              <a:gd name="T10" fmla="*/ 0 h 1633"/>
              <a:gd name="T11" fmla="*/ 7031 w 7031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31" h="1633">
                <a:moveTo>
                  <a:pt x="7031" y="0"/>
                </a:moveTo>
                <a:cubicBezTo>
                  <a:pt x="5394" y="68"/>
                  <a:pt x="3758" y="136"/>
                  <a:pt x="2586" y="408"/>
                </a:cubicBezTo>
                <a:cubicBezTo>
                  <a:pt x="1414" y="680"/>
                  <a:pt x="707" y="1156"/>
                  <a:pt x="0" y="16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20985" tIns="10493" rIns="20985" bIns="10493"/>
          <a:lstStyle/>
          <a:p>
            <a:endParaRPr lang="en-GB"/>
          </a:p>
        </p:txBody>
      </p:sp>
      <p:sp>
        <p:nvSpPr>
          <p:cNvPr id="54" name="Freeform 108"/>
          <p:cNvSpPr>
            <a:spLocks/>
          </p:cNvSpPr>
          <p:nvPr/>
        </p:nvSpPr>
        <p:spPr bwMode="auto">
          <a:xfrm>
            <a:off x="4919663" y="3727450"/>
            <a:ext cx="839787" cy="573088"/>
          </a:xfrm>
          <a:custGeom>
            <a:avLst/>
            <a:gdLst>
              <a:gd name="T0" fmla="*/ 2147483647 w 2284"/>
              <a:gd name="T1" fmla="*/ 0 h 1588"/>
              <a:gd name="T2" fmla="*/ 2147483647 w 2284"/>
              <a:gd name="T3" fmla="*/ 2147483647 h 1588"/>
              <a:gd name="T4" fmla="*/ 2147483647 w 2284"/>
              <a:gd name="T5" fmla="*/ 2147483647 h 1588"/>
              <a:gd name="T6" fmla="*/ 0 60000 65536"/>
              <a:gd name="T7" fmla="*/ 0 60000 65536"/>
              <a:gd name="T8" fmla="*/ 0 60000 65536"/>
              <a:gd name="T9" fmla="*/ 0 w 2284"/>
              <a:gd name="T10" fmla="*/ 0 h 1588"/>
              <a:gd name="T11" fmla="*/ 2284 w 2284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4" h="1588">
                <a:moveTo>
                  <a:pt x="2284" y="0"/>
                </a:moveTo>
                <a:cubicBezTo>
                  <a:pt x="1520" y="185"/>
                  <a:pt x="756" y="370"/>
                  <a:pt x="378" y="635"/>
                </a:cubicBezTo>
                <a:cubicBezTo>
                  <a:pt x="0" y="900"/>
                  <a:pt x="76" y="1414"/>
                  <a:pt x="16" y="15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20985" tIns="10493" rIns="20985" bIns="10493"/>
          <a:lstStyle/>
          <a:p>
            <a:endParaRPr lang="en-GB"/>
          </a:p>
        </p:txBody>
      </p:sp>
      <p:sp>
        <p:nvSpPr>
          <p:cNvPr id="55" name="Freeform 109"/>
          <p:cNvSpPr>
            <a:spLocks/>
          </p:cNvSpPr>
          <p:nvPr/>
        </p:nvSpPr>
        <p:spPr bwMode="auto">
          <a:xfrm rot="10800000" flipV="1">
            <a:off x="5719763" y="3744913"/>
            <a:ext cx="839787" cy="571500"/>
          </a:xfrm>
          <a:custGeom>
            <a:avLst/>
            <a:gdLst>
              <a:gd name="T0" fmla="*/ 2147483647 w 2284"/>
              <a:gd name="T1" fmla="*/ 0 h 1588"/>
              <a:gd name="T2" fmla="*/ 2147483647 w 2284"/>
              <a:gd name="T3" fmla="*/ 2147483647 h 1588"/>
              <a:gd name="T4" fmla="*/ 2147483647 w 2284"/>
              <a:gd name="T5" fmla="*/ 2147483647 h 1588"/>
              <a:gd name="T6" fmla="*/ 0 60000 65536"/>
              <a:gd name="T7" fmla="*/ 0 60000 65536"/>
              <a:gd name="T8" fmla="*/ 0 60000 65536"/>
              <a:gd name="T9" fmla="*/ 0 w 2284"/>
              <a:gd name="T10" fmla="*/ 0 h 1588"/>
              <a:gd name="T11" fmla="*/ 2284 w 2284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4" h="1588">
                <a:moveTo>
                  <a:pt x="2284" y="0"/>
                </a:moveTo>
                <a:cubicBezTo>
                  <a:pt x="1520" y="185"/>
                  <a:pt x="756" y="370"/>
                  <a:pt x="378" y="635"/>
                </a:cubicBezTo>
                <a:cubicBezTo>
                  <a:pt x="0" y="900"/>
                  <a:pt x="76" y="1414"/>
                  <a:pt x="16" y="15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20985" tIns="10493" rIns="20985" bIns="10493"/>
          <a:lstStyle/>
          <a:p>
            <a:endParaRPr lang="en-GB"/>
          </a:p>
        </p:txBody>
      </p:sp>
      <p:sp>
        <p:nvSpPr>
          <p:cNvPr id="5147" name="Text Box 9"/>
          <p:cNvSpPr txBox="1">
            <a:spLocks noChangeArrowheads="1"/>
          </p:cNvSpPr>
          <p:nvPr/>
        </p:nvSpPr>
        <p:spPr bwMode="auto">
          <a:xfrm>
            <a:off x="323850" y="260350"/>
            <a:ext cx="35290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bg1"/>
                </a:solidFill>
              </a:rPr>
              <a:t>Damian Flannery</a:t>
            </a:r>
            <a:r>
              <a:rPr lang="en-GB" dirty="0"/>
              <a:t/>
            </a:r>
            <a:br>
              <a:rPr lang="en-GB" dirty="0"/>
            </a:br>
            <a:endParaRPr lang="en-GB" dirty="0">
              <a:solidFill>
                <a:srgbClr val="EF792F"/>
              </a:solidFill>
            </a:endParaRPr>
          </a:p>
          <a:p>
            <a:pPr>
              <a:spcBef>
                <a:spcPct val="50000"/>
              </a:spcBef>
            </a:pPr>
            <a:endParaRPr lang="en-GB" dirty="0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en-GB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ICAT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4" grpId="0"/>
      <p:bldP spid="45" grpId="0"/>
      <p:bldP spid="46" grpId="0"/>
      <p:bldP spid="49" grpId="0"/>
      <p:bldP spid="52" grpId="0" animBg="1"/>
      <p:bldP spid="53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990656" cy="475252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2001: First rapid prototype (“Data Portal”)</a:t>
            </a:r>
          </a:p>
          <a:p>
            <a:r>
              <a:rPr lang="en-GB" dirty="0" smtClean="0"/>
              <a:t>2005: ICAT 2.0 – ISIS back catalogue</a:t>
            </a:r>
          </a:p>
          <a:p>
            <a:r>
              <a:rPr lang="en-GB" dirty="0" smtClean="0"/>
              <a:t>2008: ICAT 3.3  - production version released open source (Oracle, EJB, Glassfish)</a:t>
            </a:r>
          </a:p>
          <a:p>
            <a:r>
              <a:rPr lang="en-GB" dirty="0" smtClean="0"/>
              <a:t>2009: deployed in ISIS, DLS</a:t>
            </a:r>
          </a:p>
          <a:p>
            <a:pPr marL="342900" lvl="1" indent="-342900">
              <a:buFontTx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2009-12: </a:t>
            </a:r>
            <a:r>
              <a:rPr lang="en" sz="32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 ESRF, ORNL, ILL, PSI, CLF, LSF, </a:t>
            </a:r>
            <a:r>
              <a:rPr lang="en" sz="32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ELETTRA </a:t>
            </a:r>
            <a:r>
              <a:rPr lang="en" sz="32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...</a:t>
            </a:r>
          </a:p>
          <a:p>
            <a:pPr marL="342900" lvl="1" indent="-342900">
              <a:buFontTx/>
              <a:buChar char="•"/>
            </a:pPr>
            <a:r>
              <a:rPr lang="en" sz="32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2011: ICAT 4.0 – revisit the API</a:t>
            </a:r>
          </a:p>
          <a:p>
            <a:r>
              <a:rPr lang="en-GB" dirty="0" smtClean="0"/>
              <a:t>2012: ICAT 4.2 – pluggable authentication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hlinkClick r:id="rId2"/>
              </a:rPr>
              <a:t>http://www.icatproject.org/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hlinkClick r:id="rId3"/>
              </a:rPr>
              <a:t>http://code.google.com/p/icatproject/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53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Release summary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473775" y="1519204"/>
          <a:ext cx="7717725" cy="384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1961"/>
                <a:gridCol w="3423189"/>
                <a:gridCol w="257257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 dirty="0"/>
                        <a:t>Release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Comments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Status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3.x.x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Big API - many variants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 smtClean="0"/>
                        <a:t>A number of</a:t>
                      </a:r>
                      <a:r>
                        <a:rPr lang="en" baseline="0" dirty="0" smtClean="0"/>
                        <a:t> </a:t>
                      </a:r>
                      <a:r>
                        <a:rPr lang="en" dirty="0" smtClean="0"/>
                        <a:t>deployments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4.0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Small API - Never intended to be deployed for production use.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Should no longer be used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4.1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Intended for production use for new users.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Released June 2012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4.2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Pluggable authentication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Released August 2012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4.3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 smtClean="0"/>
                        <a:t>Under</a:t>
                      </a:r>
                      <a:r>
                        <a:rPr lang="en" baseline="0" dirty="0" smtClean="0"/>
                        <a:t> discussion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Planned</a:t>
                      </a:r>
                      <a:r>
                        <a:rPr lang="en-GB" baseline="0" dirty="0" smtClean="0"/>
                        <a:t> for next 6 months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escience-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style">
      <a:majorFont>
        <a:latin typeface="Corisande"/>
        <a:ea typeface=""/>
        <a:cs typeface=""/>
      </a:majorFont>
      <a:minorFont>
        <a:latin typeface="Corisand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escience-2010</Template>
  <TotalTime>2978</TotalTime>
  <Words>1831</Words>
  <Application>Microsoft Office PowerPoint</Application>
  <PresentationFormat>On-screen Show (4:3)</PresentationFormat>
  <Paragraphs>397</Paragraphs>
  <Slides>27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escience-2010</vt:lpstr>
      <vt:lpstr>ICAT Workshop: Introduction  </vt:lpstr>
      <vt:lpstr>Overview of workshop</vt:lpstr>
      <vt:lpstr>Contents</vt:lpstr>
      <vt:lpstr>Assumptions</vt:lpstr>
      <vt:lpstr>A Word from our Sponsors</vt:lpstr>
      <vt:lpstr>What is ICAT?</vt:lpstr>
      <vt:lpstr>ICAT Vision</vt:lpstr>
      <vt:lpstr>History</vt:lpstr>
      <vt:lpstr>Release summary</vt:lpstr>
      <vt:lpstr>ICAT Workshop: ICAT 4.2: Architecture and Schema Overview  </vt:lpstr>
      <vt:lpstr>Architecture</vt:lpstr>
      <vt:lpstr>Schema - main components</vt:lpstr>
      <vt:lpstr>Slide 13</vt:lpstr>
      <vt:lpstr>Schema changes  (4.2)</vt:lpstr>
      <vt:lpstr>More Schema (4.2) changes</vt:lpstr>
      <vt:lpstr>Simple representation of provenance</vt:lpstr>
      <vt:lpstr>ICAT  4.x: The new API</vt:lpstr>
      <vt:lpstr>Getting started</vt:lpstr>
      <vt:lpstr>Getting started</vt:lpstr>
      <vt:lpstr>A bit more on create ...</vt:lpstr>
      <vt:lpstr>get …</vt:lpstr>
      <vt:lpstr>The INCLUDE keyword</vt:lpstr>
      <vt:lpstr>update ...</vt:lpstr>
      <vt:lpstr>and delete ...</vt:lpstr>
      <vt:lpstr>A Domain Language for Searching</vt:lpstr>
      <vt:lpstr>Search restrictions</vt:lpstr>
      <vt:lpstr>Summary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40</cp:revision>
  <dcterms:created xsi:type="dcterms:W3CDTF">2012-09-04T16:23:34Z</dcterms:created>
  <dcterms:modified xsi:type="dcterms:W3CDTF">2012-09-27T10:52:20Z</dcterms:modified>
</cp:coreProperties>
</file>