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33"/>
  </p:notesMasterIdLst>
  <p:sldIdLst>
    <p:sldId id="405" r:id="rId7"/>
    <p:sldId id="406" r:id="rId8"/>
    <p:sldId id="443" r:id="rId9"/>
    <p:sldId id="437" r:id="rId10"/>
    <p:sldId id="438" r:id="rId11"/>
    <p:sldId id="440" r:id="rId12"/>
    <p:sldId id="434" r:id="rId13"/>
    <p:sldId id="436" r:id="rId14"/>
    <p:sldId id="439" r:id="rId15"/>
    <p:sldId id="441" r:id="rId16"/>
    <p:sldId id="442" r:id="rId17"/>
    <p:sldId id="445" r:id="rId18"/>
    <p:sldId id="446" r:id="rId19"/>
    <p:sldId id="448" r:id="rId20"/>
    <p:sldId id="450" r:id="rId21"/>
    <p:sldId id="449" r:id="rId22"/>
    <p:sldId id="451" r:id="rId23"/>
    <p:sldId id="452" r:id="rId24"/>
    <p:sldId id="444" r:id="rId25"/>
    <p:sldId id="409" r:id="rId26"/>
    <p:sldId id="430" r:id="rId27"/>
    <p:sldId id="431" r:id="rId28"/>
    <p:sldId id="432" r:id="rId29"/>
    <p:sldId id="433" r:id="rId30"/>
    <p:sldId id="425" r:id="rId31"/>
    <p:sldId id="407" r:id="rId3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66"/>
    <a:srgbClr val="006600"/>
    <a:srgbClr val="E1E1FF"/>
    <a:srgbClr val="D0EA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712" autoAdjust="0"/>
  </p:normalViewPr>
  <p:slideViewPr>
    <p:cSldViewPr>
      <p:cViewPr>
        <p:scale>
          <a:sx n="150" d="100"/>
          <a:sy n="150" d="100"/>
        </p:scale>
        <p:origin x="78" y="30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8" y="21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</a:defRPr>
            </a:lvl1pPr>
          </a:lstStyle>
          <a:p>
            <a:pPr>
              <a:defRPr/>
            </a:pPr>
            <a:fld id="{E7A0234B-B3D8-4CAA-914D-7ABAE0817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deploy.conf</a:t>
            </a:r>
            <a:r>
              <a:rPr lang="en-GB" dirty="0" smtClean="0"/>
              <a:t> from the </a:t>
            </a:r>
            <a:r>
              <a:rPr lang="en-GB" dirty="0" err="1" smtClean="0"/>
              <a:t>deploy.conf.example</a:t>
            </a:r>
            <a:r>
              <a:rPr lang="en-GB" dirty="0" smtClean="0"/>
              <a:t> and customise it as required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be able to specify</a:t>
            </a:r>
            <a:r>
              <a:rPr lang="en-GB" baseline="0" dirty="0" smtClean="0"/>
              <a:t> the search panel to associate with a facility via the new setup script. The mapping will be added to the .</a:t>
            </a:r>
            <a:r>
              <a:rPr lang="en-GB" baseline="0" dirty="0" err="1" smtClean="0"/>
              <a:t>icat</a:t>
            </a:r>
            <a:r>
              <a:rPr lang="en-GB" baseline="0" dirty="0" smtClean="0"/>
              <a:t>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looks to be an issue in the deploy.sh for setting up the connection pool if you are using </a:t>
            </a:r>
            <a:r>
              <a:rPr lang="en-GB" dirty="0" err="1" smtClean="0"/>
              <a:t>MySQL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 some sites</a:t>
            </a:r>
            <a:r>
              <a:rPr lang="en-GB" baseline="0" dirty="0" smtClean="0"/>
              <a:t> for the production system there maybe a </a:t>
            </a:r>
            <a:r>
              <a:rPr lang="en-GB" baseline="0" dirty="0" err="1" smtClean="0"/>
              <a:t>DBAdmin</a:t>
            </a:r>
            <a:r>
              <a:rPr lang="en-GB" baseline="0" dirty="0" smtClean="0"/>
              <a:t> who will create the database/schema for you and give you the contact string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Deploying </a:t>
            </a:r>
            <a:r>
              <a:rPr lang="en-GB" dirty="0" err="1" smtClean="0"/>
              <a:t>TopCAT</a:t>
            </a:r>
            <a:r>
              <a:rPr lang="en-GB" dirty="0" smtClean="0"/>
              <a:t> will result in the tables being created</a:t>
            </a:r>
            <a:r>
              <a:rPr lang="en-GB" baseline="0" dirty="0" smtClean="0"/>
              <a:t> if they do not already exist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must deploy </a:t>
            </a:r>
            <a:r>
              <a:rPr lang="en-GB" dirty="0" err="1" smtClean="0"/>
              <a:t>TopCAT</a:t>
            </a:r>
            <a:r>
              <a:rPr lang="en-GB" baseline="0" dirty="0" smtClean="0"/>
              <a:t> first (./deploy.sh deploy) in order to create the tables, as </a:t>
            </a:r>
            <a:r>
              <a:rPr lang="en-GB" baseline="0" dirty="0" err="1" smtClean="0"/>
              <a:t>setupICAT</a:t>
            </a:r>
            <a:r>
              <a:rPr lang="en-GB" baseline="0" dirty="0" smtClean="0"/>
              <a:t> writes to the tables.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new Python version of the configuration script the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r>
              <a:rPr lang="en-GB" dirty="0" smtClean="0"/>
              <a:t> file will no longer be used.</a:t>
            </a:r>
          </a:p>
          <a:p>
            <a:endParaRPr lang="en-GB" dirty="0" smtClean="0"/>
          </a:p>
          <a:p>
            <a:r>
              <a:rPr lang="en-GB" dirty="0" smtClean="0"/>
              <a:t>The presence of an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</a:t>
            </a:r>
            <a:r>
              <a:rPr lang="en-GB" dirty="0" smtClean="0"/>
              <a:t> file in the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icats.d</a:t>
            </a:r>
            <a:r>
              <a:rPr lang="en-GB" dirty="0" smtClean="0"/>
              <a:t> directory will be sufficient for it to be used by the configuration script</a:t>
            </a:r>
          </a:p>
          <a:p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In order to communicate with a secure ICAT server the 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TopCAT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server must trust ICAT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</a:b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openssl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s_client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showcerts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-connect </a:t>
            </a:r>
            <a:r>
              <a:rPr lang="en-GB" sz="1200" kern="1200" dirty="0" smtClean="0">
                <a:solidFill>
                  <a:srgbClr val="FF0000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HOST.DOMAIN:PORT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&lt;/dev/null | 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sed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-ne '/-BEGIN CERTIFICATE-/,/-END CERTIFICATE-/p' &gt; $GLASSFISH_HOME/domains/domain1/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config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facility.cert</a:t>
            </a:r>
            <a:endParaRPr lang="en-GB" sz="1200" kern="1200" dirty="0" smtClean="0">
              <a:solidFill>
                <a:schemeClr val="tx1"/>
              </a:solidFill>
              <a:latin typeface="Lucida Grande" pitchFamily="84" charset="0"/>
              <a:ea typeface="ヒラギノ角ゴ Pro W3" pitchFamily="84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</a:b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keytool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-import 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noprompt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-alias XXXX -file $GLASSFISH_HOME/domains/domain1/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config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facility.cert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keystore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$GLASSFISH_HOME/domains/domain1/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config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/cacerts.jks --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storepass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changeit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currently only giving you the option to provide the main fields.</a:t>
            </a:r>
            <a:r>
              <a:rPr lang="en-GB" baseline="0" dirty="0" smtClean="0"/>
              <a:t> In the new script you will be able to provide all the configuration options.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will be tidied up in the new release.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Setting up oracle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rpm 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Uvh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/root/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topcat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/oracle-xe-10.2.0.1-1.0.i386.rpm</a:t>
            </a:r>
            <a:b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/etc/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init.d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/oracle-</a:t>
            </a:r>
            <a:r>
              <a:rPr lang="en-GB" sz="1200" kern="1200" dirty="0" err="1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xe</a:t>
            </a: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 configure</a:t>
            </a:r>
            <a:b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# choose a port other than 8080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Lucida Grande" pitchFamily="84" charset="0"/>
              <a:ea typeface="ヒラギノ角ゴ Pro W3" pitchFamily="84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Setting up glassfish</a:t>
            </a:r>
            <a:b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latin typeface="Lucida Grande" pitchFamily="84" charset="0"/>
                <a:ea typeface="ヒラギノ角ゴ Pro W3" pitchFamily="84" charset="-128"/>
                <a:cs typeface="+mn-cs"/>
              </a:rPr>
              <a:t>./glassfish-3.1.2.2-unix.sh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234B-B3D8-4CAA-914D-7ABAE08173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4CEE5-9BB3-4F81-8928-5C111DD82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462B-CDDC-4B65-89F5-53DC748D4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9C2C7-9E7F-499A-A739-6490053817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91440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DD570B-D871-4008-8355-BA585534D6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ヒラギノ角ゴ Pro W3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ヒラギノ角ゴ Pro W3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ヒラギノ角ゴ Pro W3" pitchFamily="84" charset="-128"/>
              </a:defRPr>
            </a:lvl1pPr>
          </a:lstStyle>
          <a:p>
            <a:pPr>
              <a:defRPr/>
            </a:pPr>
            <a:fld id="{D3950E58-FABC-452C-A532-2759DDD47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2943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gma19.pp.rl.ac.uk:8182/TOPCATWeb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rial" charset="0"/>
                <a:cs typeface="Arial" charset="0"/>
              </a:rPr>
              <a:t>TopCAT</a:t>
            </a:r>
            <a:r>
              <a:rPr lang="en-GB" dirty="0" smtClean="0">
                <a:latin typeface="Arial" charset="0"/>
                <a:cs typeface="Arial" charset="0"/>
              </a:rPr>
              <a:t> Configuration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Antony Wilson</a:t>
            </a:r>
          </a:p>
          <a:p>
            <a:r>
              <a:rPr lang="en-GB" sz="2000" dirty="0" smtClean="0">
                <a:latin typeface="Arial" charset="0"/>
                <a:cs typeface="Arial" charset="0"/>
              </a:rPr>
              <a:t>ICAT </a:t>
            </a:r>
            <a:r>
              <a:rPr lang="en-GB" sz="2000" dirty="0" smtClean="0">
                <a:latin typeface="Arial" charset="0"/>
                <a:cs typeface="Arial" charset="0"/>
              </a:rPr>
              <a:t>Workshop</a:t>
            </a:r>
          </a:p>
          <a:p>
            <a:r>
              <a:rPr lang="en-GB" sz="2000" dirty="0" smtClean="0">
                <a:latin typeface="Arial" charset="0"/>
                <a:cs typeface="Arial" charset="0"/>
              </a:rPr>
              <a:t>Scientific Computing Department, RAL</a:t>
            </a:r>
          </a:p>
          <a:p>
            <a:r>
              <a:rPr lang="en-GB" sz="2000" dirty="0" smtClean="0">
                <a:latin typeface="Arial" charset="0"/>
                <a:cs typeface="Arial" charset="0"/>
              </a:rPr>
              <a:t>27</a:t>
            </a:r>
            <a:r>
              <a:rPr lang="en-GB" sz="2000" baseline="30000" dirty="0" smtClean="0">
                <a:latin typeface="Arial" charset="0"/>
                <a:cs typeface="Arial" charset="0"/>
              </a:rPr>
              <a:t>th</a:t>
            </a:r>
            <a:r>
              <a:rPr lang="en-GB" sz="2000" dirty="0" smtClean="0">
                <a:latin typeface="Arial" charset="0"/>
                <a:cs typeface="Arial" charset="0"/>
              </a:rPr>
              <a:t> September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Bash Configuration Script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create</a:t>
            </a:r>
          </a:p>
          <a:p>
            <a:pPr lvl="1"/>
            <a:r>
              <a:rPr lang="en-GB" dirty="0" smtClean="0"/>
              <a:t>Create the </a:t>
            </a:r>
            <a:r>
              <a:rPr lang="en-GB" dirty="0" err="1" smtClean="0"/>
              <a:t>jdbc</a:t>
            </a:r>
            <a:r>
              <a:rPr lang="en-GB" dirty="0" smtClean="0"/>
              <a:t> connection pool in Glassfish</a:t>
            </a:r>
          </a:p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delete</a:t>
            </a:r>
          </a:p>
          <a:p>
            <a:pPr lvl="1"/>
            <a:r>
              <a:rPr lang="en-GB" dirty="0" smtClean="0"/>
              <a:t>Delete the </a:t>
            </a:r>
            <a:r>
              <a:rPr lang="en-GB" dirty="0" err="1" smtClean="0"/>
              <a:t>jdbc</a:t>
            </a:r>
            <a:r>
              <a:rPr lang="en-GB" dirty="0" smtClean="0"/>
              <a:t> connection pool in Glassfish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Bash Configuration Script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deploy</a:t>
            </a:r>
          </a:p>
          <a:p>
            <a:pPr lvl="1"/>
            <a:r>
              <a:rPr lang="en-GB" dirty="0" smtClean="0"/>
              <a:t>Deploy </a:t>
            </a:r>
            <a:r>
              <a:rPr lang="en-GB" dirty="0" err="1" smtClean="0"/>
              <a:t>TopCAT</a:t>
            </a:r>
            <a:r>
              <a:rPr lang="en-GB" dirty="0" smtClean="0"/>
              <a:t> within Glassfish</a:t>
            </a:r>
          </a:p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undeploy</a:t>
            </a:r>
            <a:endParaRPr lang="en-GB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Un-deploy </a:t>
            </a:r>
            <a:r>
              <a:rPr lang="en-GB" dirty="0" err="1" smtClean="0"/>
              <a:t>TopCAT</a:t>
            </a:r>
            <a:r>
              <a:rPr lang="en-GB" dirty="0" smtClean="0"/>
              <a:t> from Glassfish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Bash Configuration Script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setupICAT</a:t>
            </a:r>
            <a:endParaRPr lang="en-GB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Add entries for ICATs to </a:t>
            </a:r>
            <a:r>
              <a:rPr lang="en-GB" dirty="0" err="1" smtClean="0"/>
              <a:t>TopCAT</a:t>
            </a:r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deleteICAT</a:t>
            </a:r>
            <a:endParaRPr lang="en-GB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Delete entries for ICATs from </a:t>
            </a:r>
            <a:r>
              <a:rPr lang="en-GB" dirty="0" err="1" smtClean="0"/>
              <a:t>TopCAT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These currently rely on two or more configuration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</a:t>
            </a:r>
            <a:r>
              <a:rPr lang="en-GB" dirty="0" err="1" smtClean="0"/>
              <a:t>TopCAT</a:t>
            </a:r>
            <a:r>
              <a:rPr lang="en-GB" dirty="0" smtClean="0"/>
              <a:t> to Point to ICAT(s)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icats.d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r>
              <a:rPr lang="en-GB" dirty="0" smtClean="0"/>
              <a:t> contains a list of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</a:t>
            </a:r>
            <a:r>
              <a:rPr lang="en-GB" dirty="0" smtClean="0"/>
              <a:t> files</a:t>
            </a:r>
          </a:p>
          <a:p>
            <a:r>
              <a:rPr lang="en-GB" dirty="0" smtClean="0"/>
              <a:t>Each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</a:t>
            </a:r>
            <a:r>
              <a:rPr lang="en-GB" dirty="0" smtClean="0"/>
              <a:t> file contains details about an ICAT</a:t>
            </a:r>
          </a:p>
          <a:p>
            <a:r>
              <a:rPr lang="en-GB" dirty="0" smtClean="0"/>
              <a:t>To connect to additional ICATs create corresponding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</a:t>
            </a:r>
            <a:r>
              <a:rPr lang="en-GB" dirty="0" smtClean="0"/>
              <a:t> files and add them to the list in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localhost.icat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FACILITY_NAME=</a:t>
            </a:r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ICAT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ICAT_URL=</a:t>
            </a:r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http://localhost:8080/ICATService/ICAT?wsdl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ICAT_VERSION=</a:t>
            </a:r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v420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043608" y="3429000"/>
            <a:ext cx="4680520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topcat.properties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change the logo</a:t>
            </a:r>
          </a:p>
          <a:p>
            <a:r>
              <a:rPr lang="en-GB" dirty="0" smtClean="0"/>
              <a:t>Provides the values for the links at the bottom of the GUI page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20548" y="3496245"/>
            <a:ext cx="4526640" cy="2817838"/>
            <a:chOff x="1082275" y="3491482"/>
            <a:chExt cx="4526640" cy="281783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3501008"/>
              <a:ext cx="4493299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 bwMode="auto">
            <a:xfrm>
              <a:off x="1082275" y="3491482"/>
              <a:ext cx="720080" cy="28803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71800" y="5877272"/>
              <a:ext cx="1440160" cy="36004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Grande" pitchFamily="84" charset="0"/>
                <a:ea typeface="ヒラギノ角ゴ Pro W3" pitchFamily="8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topcat.properties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r>
              <a:rPr lang="en-GB" dirty="0" smtClean="0"/>
              <a:t> file from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topcat.properties.example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Update the contents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r>
              <a:rPr lang="en-GB" dirty="0" smtClean="0"/>
              <a:t> as required</a:t>
            </a:r>
          </a:p>
          <a:p>
            <a:r>
              <a:rPr lang="en-GB" dirty="0" smtClean="0"/>
              <a:t>This file should be put in the directory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$GLASSFISH_HOME/glassfish/ domains/domain1/lib/classes/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and customise</a:t>
            </a:r>
          </a:p>
          <a:p>
            <a:pPr lvl="1"/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deploy.conf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xxx.icat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 smtClean="0"/>
              <a:t>files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57338"/>
            <a:ext cx="8206680" cy="3800488"/>
          </a:xfrm>
        </p:spPr>
        <p:txBody>
          <a:bodyPr/>
          <a:lstStyle/>
          <a:p>
            <a:pPr>
              <a:buNone/>
            </a:pP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export ORACLE_HOME=/</a:t>
            </a:r>
            <a:r>
              <a:rPr lang="en-GB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/lib/oracle/</a:t>
            </a:r>
            <a:r>
              <a:rPr lang="en-GB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xe</a:t>
            </a: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/app/oracle/product/10.2.0/server</a:t>
            </a:r>
          </a:p>
          <a:p>
            <a:pPr>
              <a:buNone/>
            </a:pP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export ORACLE_SID=XE</a:t>
            </a:r>
          </a:p>
          <a:p>
            <a:pPr>
              <a:buNone/>
            </a:pP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export PATH=$PATH:$ORACLE_HOME/bin</a:t>
            </a: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cp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/glassfish3/glassfish/domains/domain1/lib/classes/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cp 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/lib/oracle/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xe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/app/oracle/product/10.2.0/server/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/lib/ojdbc14.jar 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/glassfish3/glassfish/domains/domain1/lib/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/glassfish3/glassfish/bin/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asadmin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restart-domain domain1</a:t>
            </a: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setupDB</a:t>
            </a:r>
            <a:endParaRPr lang="en-GB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./deploy.sh create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./deploy.sh deploy</a:t>
            </a:r>
          </a:p>
          <a:p>
            <a:pPr>
              <a:buNone/>
            </a:pPr>
            <a:r>
              <a:rPr lang="en-GB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setupICAT</a:t>
            </a:r>
            <a:endParaRPr lang="en-GB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u="sng" dirty="0" smtClean="0">
              <a:latin typeface="Courier New" pitchFamily="49" charset="0"/>
              <a:cs typeface="Courier New" pitchFamily="49" charset="0"/>
              <a:hlinkClick r:id="rId3"/>
            </a:endParaRPr>
          </a:p>
          <a:p>
            <a:pPr>
              <a:buNone/>
            </a:pPr>
            <a:r>
              <a:rPr lang="en-GB" sz="1400" u="sng" dirty="0" smtClean="0">
                <a:latin typeface="Courier New" pitchFamily="49" charset="0"/>
                <a:cs typeface="Courier New" pitchFamily="49" charset="0"/>
                <a:hlinkClick r:id="rId3"/>
              </a:rPr>
              <a:t>https://localhost:8080/TOPCATWeb.jsp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Facilities Search Panel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Configuration</a:t>
            </a:r>
          </a:p>
          <a:p>
            <a:pPr lvl="1"/>
            <a:r>
              <a:rPr lang="en-GB" dirty="0" smtClean="0">
                <a:latin typeface="Arial" charset="0"/>
                <a:cs typeface="Arial" charset="0"/>
              </a:rPr>
              <a:t>Configuration files</a:t>
            </a:r>
          </a:p>
          <a:p>
            <a:pPr lvl="1"/>
            <a:r>
              <a:rPr lang="en-GB" dirty="0" smtClean="0">
                <a:latin typeface="Arial" charset="0"/>
                <a:cs typeface="Arial" charset="0"/>
              </a:rPr>
              <a:t>Configuration script</a:t>
            </a:r>
          </a:p>
          <a:p>
            <a:r>
              <a:rPr lang="en-GB" dirty="0" smtClean="0">
                <a:latin typeface="Arial" charset="0"/>
                <a:cs typeface="Arial" charset="0"/>
              </a:rPr>
              <a:t>Facilities search panel</a:t>
            </a:r>
          </a:p>
          <a:p>
            <a:r>
              <a:rPr lang="en-GB" dirty="0" smtClean="0">
                <a:latin typeface="Arial" charset="0"/>
                <a:cs typeface="Arial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Search Panel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000" dirty="0" smtClean="0">
                <a:latin typeface="Arial" charset="0"/>
                <a:cs typeface="Arial" charset="0"/>
              </a:rPr>
              <a:t>Within the search panel there is a facilities search panel</a:t>
            </a:r>
          </a:p>
          <a:p>
            <a:r>
              <a:rPr lang="en-GB" sz="3000" dirty="0" smtClean="0">
                <a:latin typeface="Arial" charset="0"/>
                <a:cs typeface="Arial" charset="0"/>
              </a:rPr>
              <a:t>It is possible to write a custom search panel for a facility</a:t>
            </a:r>
          </a:p>
          <a:p>
            <a:r>
              <a:rPr lang="en-GB" sz="3000" dirty="0" smtClean="0">
                <a:latin typeface="Arial" charset="0"/>
                <a:cs typeface="Arial" charset="0"/>
              </a:rPr>
              <a:t>Current facilities search panels are:</a:t>
            </a:r>
          </a:p>
          <a:p>
            <a:pPr lvl="1"/>
            <a:r>
              <a:rPr lang="en-GB" sz="2600" dirty="0" smtClean="0">
                <a:latin typeface="Arial" charset="0"/>
                <a:cs typeface="Arial" charset="0"/>
              </a:rPr>
              <a:t>Default</a:t>
            </a:r>
          </a:p>
          <a:p>
            <a:pPr lvl="1"/>
            <a:r>
              <a:rPr lang="en-GB" sz="2600" dirty="0" smtClean="0">
                <a:latin typeface="Arial" charset="0"/>
                <a:cs typeface="Arial" charset="0"/>
              </a:rPr>
              <a:t>Diamond</a:t>
            </a:r>
          </a:p>
          <a:p>
            <a:pPr lvl="1"/>
            <a:r>
              <a:rPr lang="en-GB" sz="2600" dirty="0" smtClean="0">
                <a:latin typeface="Arial" charset="0"/>
                <a:cs typeface="Arial" charset="0"/>
              </a:rPr>
              <a:t>ISIS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Facilities Search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Mapping between facility and panel is in the </a:t>
            </a:r>
            <a:r>
              <a:rPr lang="en-GB" dirty="0" err="1" smtClean="0"/>
              <a:t>TopCAT</a:t>
            </a:r>
            <a:r>
              <a:rPr lang="en-GB" dirty="0" smtClean="0"/>
              <a:t> database</a:t>
            </a:r>
          </a:p>
          <a:p>
            <a:r>
              <a:rPr lang="en-GB" dirty="0" smtClean="0"/>
              <a:t>Selecting a facility from a drop down list displays the associated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725144"/>
            <a:ext cx="9144000" cy="21328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92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2288" y="6080522"/>
            <a:ext cx="5486400" cy="80486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ISIS Facility Search Panel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725144"/>
            <a:ext cx="9144000" cy="21328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2288" y="6080522"/>
            <a:ext cx="5486400" cy="80486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Diamond Facility Search Panel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a Facilities Search Widget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relevant </a:t>
            </a:r>
            <a:r>
              <a:rPr lang="en-GB" dirty="0" err="1" smtClean="0"/>
              <a:t>TopCAT</a:t>
            </a:r>
            <a:r>
              <a:rPr lang="en-GB" dirty="0" smtClean="0"/>
              <a:t> package is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uk.ac.stfc.topcat.gwt.client.facility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Update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FacilityPluginFactory.class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Write a class that extends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FacilityPlugin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For an example see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ISISFacilityPlugin.java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Write a search widget</a:t>
            </a:r>
          </a:p>
          <a:p>
            <a:pPr marL="742950" lvl="2" indent="-342900"/>
            <a:r>
              <a:rPr lang="en-GB" dirty="0" smtClean="0"/>
              <a:t>For an example see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ISISSearchWidget.java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75"/>
          </a:xfrm>
        </p:spPr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deploy.conf</a:t>
            </a:r>
            <a:r>
              <a:rPr lang="en-GB" dirty="0" smtClean="0">
                <a:latin typeface="Arial" charset="0"/>
                <a:cs typeface="Arial" charset="0"/>
              </a:rPr>
              <a:t> 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deploy.sh</a:t>
            </a:r>
            <a:r>
              <a:rPr lang="en-GB" dirty="0" smtClean="0">
                <a:latin typeface="Arial" charset="0"/>
                <a:cs typeface="Arial" charset="0"/>
              </a:rPr>
              <a:t> are used to configure and start </a:t>
            </a:r>
            <a:r>
              <a:rPr lang="en-GB" dirty="0" err="1" smtClean="0">
                <a:latin typeface="Arial" charset="0"/>
                <a:cs typeface="Arial" charset="0"/>
              </a:rPr>
              <a:t>TopCAT</a:t>
            </a:r>
            <a:endParaRPr lang="en-GB" dirty="0" smtClean="0">
              <a:latin typeface="Arial" charset="0"/>
              <a:cs typeface="Arial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r>
              <a:rPr lang="en-GB" dirty="0" smtClean="0">
                <a:latin typeface="Arial" charset="0"/>
                <a:cs typeface="Arial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XXX.icat</a:t>
            </a:r>
            <a:r>
              <a:rPr lang="en-GB" dirty="0" smtClean="0">
                <a:latin typeface="Arial" charset="0"/>
                <a:cs typeface="Arial" charset="0"/>
              </a:rPr>
              <a:t> 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deploy.sh</a:t>
            </a:r>
            <a:r>
              <a:rPr lang="en-GB" dirty="0" smtClean="0">
                <a:latin typeface="Arial" charset="0"/>
                <a:cs typeface="Arial" charset="0"/>
              </a:rPr>
              <a:t> are used to configure </a:t>
            </a:r>
            <a:r>
              <a:rPr lang="en-GB" dirty="0" err="1" smtClean="0">
                <a:latin typeface="Arial" charset="0"/>
                <a:cs typeface="Arial" charset="0"/>
              </a:rPr>
              <a:t>TopCAT</a:t>
            </a:r>
            <a:r>
              <a:rPr lang="en-GB" dirty="0" smtClean="0">
                <a:latin typeface="Arial" charset="0"/>
                <a:cs typeface="Arial" charset="0"/>
              </a:rPr>
              <a:t> to use different ICAT instances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r>
              <a:rPr lang="en-GB" dirty="0" smtClean="0">
                <a:latin typeface="Arial" charset="0"/>
                <a:cs typeface="Arial" charset="0"/>
              </a:rPr>
              <a:t> is used to configure the GUI</a:t>
            </a:r>
          </a:p>
          <a:p>
            <a:r>
              <a:rPr lang="en-GB" dirty="0" smtClean="0">
                <a:latin typeface="Arial" charset="0"/>
                <a:cs typeface="Arial" charset="0"/>
              </a:rPr>
              <a:t>You can write you own facilities search </a:t>
            </a:r>
            <a:r>
              <a:rPr lang="en-GB" dirty="0" err="1" smtClean="0">
                <a:latin typeface="Arial" charset="0"/>
                <a:cs typeface="Arial" charset="0"/>
              </a:rPr>
              <a:t>plugin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smtClean="0">
                <a:latin typeface="Arial" charset="0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TopCAT</a:t>
            </a:r>
            <a:r>
              <a:rPr lang="en-GB" dirty="0" smtClean="0"/>
              <a:t> 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TopCAT</a:t>
            </a:r>
            <a:r>
              <a:rPr lang="en-GB" dirty="0" smtClean="0"/>
              <a:t> released as a tar that includes </a:t>
            </a:r>
          </a:p>
          <a:p>
            <a:pPr lvl="1"/>
            <a:r>
              <a:rPr lang="en-GB" dirty="0" smtClean="0"/>
              <a:t>A configuration script</a:t>
            </a:r>
          </a:p>
          <a:p>
            <a:pPr lvl="1"/>
            <a:r>
              <a:rPr lang="en-GB" dirty="0" smtClean="0"/>
              <a:t>Example configuration files</a:t>
            </a:r>
          </a:p>
          <a:p>
            <a:r>
              <a:rPr lang="en-GB" dirty="0" smtClean="0"/>
              <a:t>The configuration script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deploy.sh</a:t>
            </a:r>
            <a:endParaRPr lang="en-GB" dirty="0" smtClean="0"/>
          </a:p>
          <a:p>
            <a:r>
              <a:rPr lang="en-GB" dirty="0" smtClean="0"/>
              <a:t>Configuration files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deploy.conf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icats.d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icat.list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icats.d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localhost.icat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topcat.properties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deploy.conf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Database connection information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DB_TYPE=oracle</a:t>
            </a:r>
          </a:p>
          <a:p>
            <a:pPr>
              <a:buNone/>
            </a:pP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#DB_TYPE=</a:t>
            </a:r>
            <a:r>
              <a:rPr lang="en-GB" sz="18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mysql</a:t>
            </a:r>
            <a:endParaRPr lang="en-GB" sz="18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DB_ROOT_PASSWORD=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secret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DB_HOSTNAME=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Topcat</a:t>
            </a: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database schema user name and password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TOPCAT_DB_USER_NAME=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topcat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TOPCAT_DB_PASSWORD=</a:t>
            </a:r>
            <a:r>
              <a:rPr lang="en-GB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mytopcatpasswd</a:t>
            </a:r>
            <a:endParaRPr lang="en-GB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Topcat</a:t>
            </a: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war file location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WAR_LOCATION=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TopCAT.war</a:t>
            </a: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Must contain "glassfish/domains“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GLASSFISH_HOME=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/glassfish3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Port for glassfish admin calls (normally 4848)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GLASSFISH_ADMIN_PORT=4848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deploy.conf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DB_ROOT_PASSWORD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rgbClr val="FF0000"/>
                </a:solidFill>
              </a:rPr>
              <a:t>ONLY</a:t>
            </a:r>
            <a:r>
              <a:rPr lang="en-GB" dirty="0" smtClean="0"/>
              <a:t> required if you are 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deploy.sh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create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delete</a:t>
            </a:r>
            <a:r>
              <a:rPr lang="en-GB" dirty="0" smtClean="0"/>
              <a:t> the </a:t>
            </a:r>
            <a:r>
              <a:rPr lang="en-GB" dirty="0" err="1" smtClean="0"/>
              <a:t>TopCAT</a:t>
            </a:r>
            <a:r>
              <a:rPr lang="en-GB" dirty="0" smtClean="0"/>
              <a:t> schema/database and user</a:t>
            </a:r>
          </a:p>
          <a:p>
            <a:r>
              <a:rPr lang="en-GB" dirty="0" smtClean="0"/>
              <a:t>If your db URL is </a:t>
            </a:r>
            <a:r>
              <a:rPr lang="en-GB" b="1" dirty="0" smtClean="0"/>
              <a:t>NOT</a:t>
            </a:r>
            <a:r>
              <a:rPr lang="en-GB" dirty="0" smtClean="0"/>
              <a:t> in the form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jdbc:dbType:thin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:@//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hostname:port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add a value for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databaseURL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deploy.conf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script is bash</a:t>
            </a:r>
          </a:p>
          <a:p>
            <a:r>
              <a:rPr lang="en-GB" dirty="0" smtClean="0"/>
              <a:t>Being migrated to python</a:t>
            </a:r>
          </a:p>
          <a:p>
            <a:r>
              <a:rPr lang="en-GB" dirty="0" smtClean="0"/>
              <a:t>Prerequisites</a:t>
            </a:r>
          </a:p>
          <a:p>
            <a:pPr lvl="1"/>
            <a:r>
              <a:rPr lang="en-GB" dirty="0" smtClean="0"/>
              <a:t>Glassfish =&gt; v3</a:t>
            </a:r>
          </a:p>
          <a:p>
            <a:pPr lvl="1"/>
            <a:r>
              <a:rPr lang="en-GB" dirty="0" smtClean="0"/>
              <a:t>A database</a:t>
            </a:r>
          </a:p>
          <a:p>
            <a:pPr lvl="2"/>
            <a:r>
              <a:rPr lang="en-GB" dirty="0" smtClean="0"/>
              <a:t>Oracle</a:t>
            </a:r>
          </a:p>
          <a:p>
            <a:pPr lvl="2"/>
            <a:r>
              <a:rPr lang="en-GB" dirty="0" err="1" smtClean="0"/>
              <a:t>MySQL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Bash Configuration Script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 options</a:t>
            </a:r>
          </a:p>
          <a:p>
            <a:pPr lvl="1"/>
            <a:r>
              <a:rPr lang="en-GB" dirty="0" err="1" smtClean="0"/>
              <a:t>setupDB</a:t>
            </a:r>
            <a:endParaRPr lang="en-GB" dirty="0" smtClean="0"/>
          </a:p>
          <a:p>
            <a:pPr lvl="1"/>
            <a:r>
              <a:rPr lang="en-GB" dirty="0" err="1" smtClean="0"/>
              <a:t>deleteDB</a:t>
            </a:r>
            <a:endParaRPr lang="en-GB" dirty="0" smtClean="0"/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deploy</a:t>
            </a:r>
          </a:p>
          <a:p>
            <a:pPr lvl="1"/>
            <a:r>
              <a:rPr lang="en-GB" dirty="0" err="1" smtClean="0"/>
              <a:t>undeploy</a:t>
            </a:r>
            <a:endParaRPr lang="en-GB" dirty="0" smtClean="0"/>
          </a:p>
          <a:p>
            <a:pPr lvl="1"/>
            <a:r>
              <a:rPr lang="en-GB" dirty="0" err="1" smtClean="0"/>
              <a:t>setupICAT</a:t>
            </a:r>
            <a:endParaRPr lang="en-GB" dirty="0" smtClean="0"/>
          </a:p>
          <a:p>
            <a:pPr lvl="1"/>
            <a:r>
              <a:rPr lang="en-GB" dirty="0" err="1" smtClean="0"/>
              <a:t>deleteICAT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Bash Configuration Script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setupDB</a:t>
            </a:r>
            <a:endParaRPr lang="en-GB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Create the </a:t>
            </a:r>
            <a:r>
              <a:rPr lang="en-GB" dirty="0" err="1" smtClean="0"/>
              <a:t>TopCAT</a:t>
            </a:r>
            <a:r>
              <a:rPr lang="en-GB" dirty="0" smtClean="0"/>
              <a:t> database and the </a:t>
            </a:r>
            <a:r>
              <a:rPr lang="en-GB" dirty="0" err="1" smtClean="0"/>
              <a:t>topcat</a:t>
            </a:r>
            <a:r>
              <a:rPr lang="en-GB" dirty="0" smtClean="0"/>
              <a:t> user</a:t>
            </a:r>
          </a:p>
          <a:p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deleteDB</a:t>
            </a:r>
            <a:endParaRPr lang="en-GB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Delete the </a:t>
            </a:r>
            <a:r>
              <a:rPr lang="en-GB" dirty="0" err="1" smtClean="0"/>
              <a:t>TopCAT</a:t>
            </a:r>
            <a:r>
              <a:rPr lang="en-GB" dirty="0" smtClean="0"/>
              <a:t> database and user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ONLY</a:t>
            </a:r>
            <a:r>
              <a:rPr lang="en-GB" dirty="0" smtClean="0"/>
              <a:t> for use in a testing environment or if you want to do a clean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1" ma:contentTypeDescription="Create a new document." ma:contentTypeScope="" ma:versionID="61dd724d292c9f9d6402fb38a3b266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E8E677F-96EB-40BF-8315-9224DF0715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A642836B-7A5F-46D8-B997-97F77B9DD376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19655</TotalTime>
  <Words>814</Words>
  <Application>Microsoft Office PowerPoint</Application>
  <PresentationFormat>On-screen Show (4:3)</PresentationFormat>
  <Paragraphs>175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STFC_PowerPoint_template</vt:lpstr>
      <vt:lpstr>1_Blank Presentation</vt:lpstr>
      <vt:lpstr>TopCAT Configuration</vt:lpstr>
      <vt:lpstr>Overview</vt:lpstr>
      <vt:lpstr>Configuration</vt:lpstr>
      <vt:lpstr>TopCAT tar</vt:lpstr>
      <vt:lpstr>Example deploy.conf</vt:lpstr>
      <vt:lpstr>deploy.conf</vt:lpstr>
      <vt:lpstr>Configuration Script</vt:lpstr>
      <vt:lpstr>Bash Configuration Script Options</vt:lpstr>
      <vt:lpstr>Bash Configuration Script Options</vt:lpstr>
      <vt:lpstr>Bash Configuration Script Options</vt:lpstr>
      <vt:lpstr>Bash Configuration Script Options</vt:lpstr>
      <vt:lpstr>Bash Configuration Script Options</vt:lpstr>
      <vt:lpstr>Configuring TopCAT to Point to ICAT(s)</vt:lpstr>
      <vt:lpstr>Example localhost.icat</vt:lpstr>
      <vt:lpstr>topcat.properties</vt:lpstr>
      <vt:lpstr>topcat.properties</vt:lpstr>
      <vt:lpstr>Deployment Summary</vt:lpstr>
      <vt:lpstr>Deployment Summary</vt:lpstr>
      <vt:lpstr>Facilities Search Panel</vt:lpstr>
      <vt:lpstr>Search Panel</vt:lpstr>
      <vt:lpstr>Facilities Search Panel</vt:lpstr>
      <vt:lpstr>Slide 22</vt:lpstr>
      <vt:lpstr>Slide 23</vt:lpstr>
      <vt:lpstr>Writing a Facilities Search Widget</vt:lpstr>
      <vt:lpstr>Summary</vt:lpstr>
      <vt:lpstr>?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PowerPoint template</dc:title>
  <dc:creator>Karen Lynn Summers</dc:creator>
  <cp:lastModifiedBy>Antony Wilson</cp:lastModifiedBy>
  <cp:revision>765</cp:revision>
  <dcterms:created xsi:type="dcterms:W3CDTF">2008-12-05T12:18:49Z</dcterms:created>
  <dcterms:modified xsi:type="dcterms:W3CDTF">2012-09-27T10:40:40Z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