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3.xml" ContentType="application/vnd.openxmlformats-officedocument.themeOverrid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401" r:id="rId2"/>
    <p:sldId id="392" r:id="rId3"/>
    <p:sldId id="402" r:id="rId4"/>
    <p:sldId id="399" r:id="rId5"/>
    <p:sldId id="397"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BFD6"/>
    <a:srgbClr val="1ACE02"/>
    <a:srgbClr val="FF00FF"/>
    <a:srgbClr val="FBC14E"/>
    <a:srgbClr val="FDE6B8"/>
    <a:srgbClr val="002C46"/>
    <a:srgbClr val="FDDA95"/>
    <a:srgbClr val="FFFFFF"/>
    <a:srgbClr val="EBEEF2"/>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E9C9E-2950-4FF3-BC45-29C8FE5EC378}" v="705" dt="2023-10-17T19:12:01.9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96" autoAdjust="0"/>
    <p:restoredTop sz="91643" autoAdjust="0"/>
  </p:normalViewPr>
  <p:slideViewPr>
    <p:cSldViewPr snapToGrid="0">
      <p:cViewPr varScale="1">
        <p:scale>
          <a:sx n="77" d="100"/>
          <a:sy n="77" d="100"/>
        </p:scale>
        <p:origin x="2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Geraghty" userId="4558366b3155e5d2" providerId="LiveId" clId="{580E9C9E-2950-4FF3-BC45-29C8FE5EC378}"/>
    <pc:docChg chg="undo custSel modSld sldOrd">
      <pc:chgData name="Luke Geraghty" userId="4558366b3155e5d2" providerId="LiveId" clId="{580E9C9E-2950-4FF3-BC45-29C8FE5EC378}" dt="2023-10-17T19:13:58.619" v="3135" actId="1076"/>
      <pc:docMkLst>
        <pc:docMk/>
      </pc:docMkLst>
      <pc:sldChg chg="modSp mod">
        <pc:chgData name="Luke Geraghty" userId="4558366b3155e5d2" providerId="LiveId" clId="{580E9C9E-2950-4FF3-BC45-29C8FE5EC378}" dt="2023-10-17T19:00:02.835" v="3019" actId="1076"/>
        <pc:sldMkLst>
          <pc:docMk/>
          <pc:sldMk cId="2844286603" sldId="392"/>
        </pc:sldMkLst>
        <pc:spChg chg="mod">
          <ac:chgData name="Luke Geraghty" userId="4558366b3155e5d2" providerId="LiveId" clId="{580E9C9E-2950-4FF3-BC45-29C8FE5EC378}" dt="2023-10-17T19:00:02.835" v="3019" actId="1076"/>
          <ac:spMkLst>
            <pc:docMk/>
            <pc:sldMk cId="2844286603" sldId="392"/>
            <ac:spMk id="2" creationId="{F0E37C96-13BD-4F0C-B379-77591A183D9B}"/>
          </ac:spMkLst>
        </pc:spChg>
        <pc:picChg chg="mod">
          <ac:chgData name="Luke Geraghty" userId="4558366b3155e5d2" providerId="LiveId" clId="{580E9C9E-2950-4FF3-BC45-29C8FE5EC378}" dt="2023-10-17T18:22:58.680" v="2032" actId="14100"/>
          <ac:picMkLst>
            <pc:docMk/>
            <pc:sldMk cId="2844286603" sldId="392"/>
            <ac:picMk id="3" creationId="{C5AC6EAF-DBD4-130A-DBFE-BE792078A33E}"/>
          </ac:picMkLst>
        </pc:picChg>
        <pc:picChg chg="mod">
          <ac:chgData name="Luke Geraghty" userId="4558366b3155e5d2" providerId="LiveId" clId="{580E9C9E-2950-4FF3-BC45-29C8FE5EC378}" dt="2023-10-17T18:22:47.316" v="2028" actId="14100"/>
          <ac:picMkLst>
            <pc:docMk/>
            <pc:sldMk cId="2844286603" sldId="392"/>
            <ac:picMk id="4" creationId="{D3716CD9-881D-1950-E267-DBE3AB0EA399}"/>
          </ac:picMkLst>
        </pc:picChg>
        <pc:picChg chg="mod">
          <ac:chgData name="Luke Geraghty" userId="4558366b3155e5d2" providerId="LiveId" clId="{580E9C9E-2950-4FF3-BC45-29C8FE5EC378}" dt="2023-10-17T18:22:50.295" v="2029" actId="14100"/>
          <ac:picMkLst>
            <pc:docMk/>
            <pc:sldMk cId="2844286603" sldId="392"/>
            <ac:picMk id="5" creationId="{37124E31-8187-29CF-CE07-B549BBAB6797}"/>
          </ac:picMkLst>
        </pc:picChg>
        <pc:picChg chg="mod">
          <ac:chgData name="Luke Geraghty" userId="4558366b3155e5d2" providerId="LiveId" clId="{580E9C9E-2950-4FF3-BC45-29C8FE5EC378}" dt="2023-10-17T18:22:43.603" v="2027" actId="14100"/>
          <ac:picMkLst>
            <pc:docMk/>
            <pc:sldMk cId="2844286603" sldId="392"/>
            <ac:picMk id="6" creationId="{BDC09D36-F92B-781D-8032-904AA5D9F115}"/>
          </ac:picMkLst>
        </pc:picChg>
        <pc:cxnChg chg="mod">
          <ac:chgData name="Luke Geraghty" userId="4558366b3155e5d2" providerId="LiveId" clId="{580E9C9E-2950-4FF3-BC45-29C8FE5EC378}" dt="2023-10-17T18:20:40.962" v="2007" actId="1076"/>
          <ac:cxnSpMkLst>
            <pc:docMk/>
            <pc:sldMk cId="2844286603" sldId="392"/>
            <ac:cxnSpMk id="16" creationId="{B5D26C0C-ABE4-436D-9169-215E6A514CFF}"/>
          </ac:cxnSpMkLst>
        </pc:cxnChg>
      </pc:sldChg>
      <pc:sldChg chg="addSp modSp mod ord modNotesTx">
        <pc:chgData name="Luke Geraghty" userId="4558366b3155e5d2" providerId="LiveId" clId="{580E9C9E-2950-4FF3-BC45-29C8FE5EC378}" dt="2023-10-17T19:13:58.619" v="3135" actId="1076"/>
        <pc:sldMkLst>
          <pc:docMk/>
          <pc:sldMk cId="2748477053" sldId="397"/>
        </pc:sldMkLst>
        <pc:spChg chg="mod">
          <ac:chgData name="Luke Geraghty" userId="4558366b3155e5d2" providerId="LiveId" clId="{580E9C9E-2950-4FF3-BC45-29C8FE5EC378}" dt="2023-10-17T19:03:01.662" v="3090" actId="20577"/>
          <ac:spMkLst>
            <pc:docMk/>
            <pc:sldMk cId="2748477053" sldId="397"/>
            <ac:spMk id="2" creationId="{F0E37C96-13BD-4F0C-B379-77591A183D9B}"/>
          </ac:spMkLst>
        </pc:spChg>
        <pc:spChg chg="add mod">
          <ac:chgData name="Luke Geraghty" userId="4558366b3155e5d2" providerId="LiveId" clId="{580E9C9E-2950-4FF3-BC45-29C8FE5EC378}" dt="2023-10-17T19:13:58.619" v="3135" actId="1076"/>
          <ac:spMkLst>
            <pc:docMk/>
            <pc:sldMk cId="2748477053" sldId="397"/>
            <ac:spMk id="4" creationId="{5EDACBFB-C333-B47A-D662-61CED5BC5CC1}"/>
          </ac:spMkLst>
        </pc:spChg>
        <pc:graphicFrameChg chg="mod">
          <ac:chgData name="Luke Geraghty" userId="4558366b3155e5d2" providerId="LiveId" clId="{580E9C9E-2950-4FF3-BC45-29C8FE5EC378}" dt="2023-10-17T19:11:08.882" v="3097" actId="692"/>
          <ac:graphicFrameMkLst>
            <pc:docMk/>
            <pc:sldMk cId="2748477053" sldId="397"/>
            <ac:graphicFrameMk id="3" creationId="{8F35D68A-858A-A342-AB89-CAA902F68EB5}"/>
          </ac:graphicFrameMkLst>
        </pc:graphicFrameChg>
        <pc:cxnChg chg="mod">
          <ac:chgData name="Luke Geraghty" userId="4558366b3155e5d2" providerId="LiveId" clId="{580E9C9E-2950-4FF3-BC45-29C8FE5EC378}" dt="2023-10-12T11:16:34.050" v="357" actId="1076"/>
          <ac:cxnSpMkLst>
            <pc:docMk/>
            <pc:sldMk cId="2748477053" sldId="397"/>
            <ac:cxnSpMk id="16" creationId="{B5D26C0C-ABE4-436D-9169-215E6A514CFF}"/>
          </ac:cxnSpMkLst>
        </pc:cxnChg>
      </pc:sldChg>
      <pc:sldChg chg="modSp mod modNotesTx">
        <pc:chgData name="Luke Geraghty" userId="4558366b3155e5d2" providerId="LiveId" clId="{580E9C9E-2950-4FF3-BC45-29C8FE5EC378}" dt="2023-10-17T19:04:21.933" v="3093" actId="20577"/>
        <pc:sldMkLst>
          <pc:docMk/>
          <pc:sldMk cId="667657664" sldId="399"/>
        </pc:sldMkLst>
        <pc:spChg chg="mod">
          <ac:chgData name="Luke Geraghty" userId="4558366b3155e5d2" providerId="LiveId" clId="{580E9C9E-2950-4FF3-BC45-29C8FE5EC378}" dt="2023-10-17T19:00:27.611" v="3021" actId="1076"/>
          <ac:spMkLst>
            <pc:docMk/>
            <pc:sldMk cId="667657664" sldId="399"/>
            <ac:spMk id="2" creationId="{F0E37C96-13BD-4F0C-B379-77591A183D9B}"/>
          </ac:spMkLst>
        </pc:spChg>
        <pc:spChg chg="mod">
          <ac:chgData name="Luke Geraghty" userId="4558366b3155e5d2" providerId="LiveId" clId="{580E9C9E-2950-4FF3-BC45-29C8FE5EC378}" dt="2023-10-17T18:51:46.875" v="2800" actId="1076"/>
          <ac:spMkLst>
            <pc:docMk/>
            <pc:sldMk cId="667657664" sldId="399"/>
            <ac:spMk id="5" creationId="{ED0C37CF-CF58-6DD7-BDD5-E8688BCCF2DE}"/>
          </ac:spMkLst>
        </pc:spChg>
        <pc:spChg chg="mod">
          <ac:chgData name="Luke Geraghty" userId="4558366b3155e5d2" providerId="LiveId" clId="{580E9C9E-2950-4FF3-BC45-29C8FE5EC378}" dt="2023-10-17T18:52:04.042" v="2823" actId="20577"/>
          <ac:spMkLst>
            <pc:docMk/>
            <pc:sldMk cId="667657664" sldId="399"/>
            <ac:spMk id="6" creationId="{145B690D-C734-AF69-9570-47CFC8B66D2E}"/>
          </ac:spMkLst>
        </pc:spChg>
        <pc:graphicFrameChg chg="mod">
          <ac:chgData name="Luke Geraghty" userId="4558366b3155e5d2" providerId="LiveId" clId="{580E9C9E-2950-4FF3-BC45-29C8FE5EC378}" dt="2023-10-17T18:51:40.803" v="2799" actId="14100"/>
          <ac:graphicFrameMkLst>
            <pc:docMk/>
            <pc:sldMk cId="667657664" sldId="399"/>
            <ac:graphicFrameMk id="3" creationId="{213E235D-8B22-5A42-B9FC-4266578B2787}"/>
          </ac:graphicFrameMkLst>
        </pc:graphicFrameChg>
        <pc:cxnChg chg="mod">
          <ac:chgData name="Luke Geraghty" userId="4558366b3155e5d2" providerId="LiveId" clId="{580E9C9E-2950-4FF3-BC45-29C8FE5EC378}" dt="2023-10-17T19:00:36.557" v="3022" actId="1076"/>
          <ac:cxnSpMkLst>
            <pc:docMk/>
            <pc:sldMk cId="667657664" sldId="399"/>
            <ac:cxnSpMk id="17" creationId="{8F01DE78-159E-4563-BC40-E7848615A3AD}"/>
          </ac:cxnSpMkLst>
        </pc:cxnChg>
      </pc:sldChg>
      <pc:sldChg chg="modSp mod">
        <pc:chgData name="Luke Geraghty" userId="4558366b3155e5d2" providerId="LiveId" clId="{580E9C9E-2950-4FF3-BC45-29C8FE5EC378}" dt="2023-10-17T18:57:29.650" v="2946" actId="20577"/>
        <pc:sldMkLst>
          <pc:docMk/>
          <pc:sldMk cId="1167718647" sldId="401"/>
        </pc:sldMkLst>
        <pc:spChg chg="mod">
          <ac:chgData name="Luke Geraghty" userId="4558366b3155e5d2" providerId="LiveId" clId="{580E9C9E-2950-4FF3-BC45-29C8FE5EC378}" dt="2023-10-17T18:57:29.650" v="2946" actId="20577"/>
          <ac:spMkLst>
            <pc:docMk/>
            <pc:sldMk cId="1167718647" sldId="401"/>
            <ac:spMk id="2" creationId="{F0E37C96-13BD-4F0C-B379-77591A183D9B}"/>
          </ac:spMkLst>
        </pc:spChg>
        <pc:graphicFrameChg chg="mod">
          <ac:chgData name="Luke Geraghty" userId="4558366b3155e5d2" providerId="LiveId" clId="{580E9C9E-2950-4FF3-BC45-29C8FE5EC378}" dt="2023-10-17T17:50:19.138" v="1625" actId="692"/>
          <ac:graphicFrameMkLst>
            <pc:docMk/>
            <pc:sldMk cId="1167718647" sldId="401"/>
            <ac:graphicFrameMk id="3" creationId="{48BFF738-8A74-3C42-BD34-91589CB0D44C}"/>
          </ac:graphicFrameMkLst>
        </pc:graphicFrameChg>
        <pc:graphicFrameChg chg="mod">
          <ac:chgData name="Luke Geraghty" userId="4558366b3155e5d2" providerId="LiveId" clId="{580E9C9E-2950-4FF3-BC45-29C8FE5EC378}" dt="2023-10-17T17:57:57.999" v="1627" actId="14100"/>
          <ac:graphicFrameMkLst>
            <pc:docMk/>
            <pc:sldMk cId="1167718647" sldId="401"/>
            <ac:graphicFrameMk id="4" creationId="{5FD75B93-24CA-6848-9CEF-6452B2DA4539}"/>
          </ac:graphicFrameMkLst>
        </pc:graphicFrameChg>
        <pc:cxnChg chg="mod">
          <ac:chgData name="Luke Geraghty" userId="4558366b3155e5d2" providerId="LiveId" clId="{580E9C9E-2950-4FF3-BC45-29C8FE5EC378}" dt="2023-10-17T17:19:35.224" v="1238" actId="1076"/>
          <ac:cxnSpMkLst>
            <pc:docMk/>
            <pc:sldMk cId="1167718647" sldId="401"/>
            <ac:cxnSpMk id="11" creationId="{127E7470-E6FC-4CAE-AD2E-B0610F36C081}"/>
          </ac:cxnSpMkLst>
        </pc:cxnChg>
      </pc:sldChg>
      <pc:sldChg chg="modSp mod">
        <pc:chgData name="Luke Geraghty" userId="4558366b3155e5d2" providerId="LiveId" clId="{580E9C9E-2950-4FF3-BC45-29C8FE5EC378}" dt="2023-10-17T18:32:00.468" v="2257" actId="14100"/>
        <pc:sldMkLst>
          <pc:docMk/>
          <pc:sldMk cId="323164089" sldId="402"/>
        </pc:sldMkLst>
        <pc:spChg chg="mod">
          <ac:chgData name="Luke Geraghty" userId="4558366b3155e5d2" providerId="LiveId" clId="{580E9C9E-2950-4FF3-BC45-29C8FE5EC378}" dt="2023-10-17T18:30:41.442" v="2249" actId="20577"/>
          <ac:spMkLst>
            <pc:docMk/>
            <pc:sldMk cId="323164089" sldId="402"/>
            <ac:spMk id="2" creationId="{81150BAF-2454-4B5F-A0FE-F4B4B997D8FF}"/>
          </ac:spMkLst>
        </pc:spChg>
        <pc:graphicFrameChg chg="mod">
          <ac:chgData name="Luke Geraghty" userId="4558366b3155e5d2" providerId="LiveId" clId="{580E9C9E-2950-4FF3-BC45-29C8FE5EC378}" dt="2023-10-17T18:31:53.289" v="2256" actId="14100"/>
          <ac:graphicFrameMkLst>
            <pc:docMk/>
            <pc:sldMk cId="323164089" sldId="402"/>
            <ac:graphicFrameMk id="3" creationId="{F8D3E9CF-630B-FAEF-73F0-10AE1CA5BFC9}"/>
          </ac:graphicFrameMkLst>
        </pc:graphicFrameChg>
        <pc:graphicFrameChg chg="mod">
          <ac:chgData name="Luke Geraghty" userId="4558366b3155e5d2" providerId="LiveId" clId="{580E9C9E-2950-4FF3-BC45-29C8FE5EC378}" dt="2023-10-17T18:32:00.468" v="2257" actId="14100"/>
          <ac:graphicFrameMkLst>
            <pc:docMk/>
            <pc:sldMk cId="323164089" sldId="402"/>
            <ac:graphicFrameMk id="5" creationId="{E89FF1E0-42BD-2D47-547C-71C4BF3E41B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lukegeraghty\Desktop\Data%20Analytics%20Bootcamp\Unit%208_Statistical%20Analysis\Southern%20Water%20Statistical%20Analysis%20Luke%20Geragh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ukegeraghty\Desktop\Data%20Analytics%20Bootcamp\Unit%208_Statistical%20Analysis\Southern%20Water%20Statistical%20Analysis%20Luke%20Geraght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ukegeraghty\Desktop\Data%20Analytics%20Bootcamp\Unit%208_Statistical%20Analysis\Southern%20Water%20Statistical%20Analysis%20Luke%20Geraght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lukegeraghty\Desktop\Data%20Analytics%20Bootcamp\Unit%208_Statistical%20Analysis\Southern%20Water%20Statistical%20Analysis%20Luke%20Geraghty.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lukegeraghty\Desktop\Data%20Analytics%20Bootcamp\Unit%208_Statistical%20Analysis\Southern%20Water%20Statistical%20Analysis%20Luke%20Geraghty.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lukegeraghty\Desktop\Data%20Analytics%20Bootcamp\Unit%208_Statistical%20Analysis\Southern%20Water%20Statistical%20Analysis%20Luke%20Geraghty.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Users\lukegeraghty\Desktop\Data%20Analytics%20Bootcamp\Unit%208_Statistical%20Analysis\Southern%20Water%20Statistical%20Analysis%20Luke%20Geraght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dirty="0"/>
              <a:t>Rolling Mean - All Variables</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12700" cap="rnd">
              <a:solidFill>
                <a:schemeClr val="accent1"/>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0ED5-F743-B3A4-54AB692C80E9}"/>
            </c:ext>
          </c:extLst>
        </c:ser>
        <c:ser>
          <c:idx val="1"/>
          <c:order val="1"/>
          <c:tx>
            <c:strRef>
              <c:f>'DRT Rolling Mean'!$D$1</c:f>
              <c:strCache>
                <c:ptCount val="1"/>
                <c:pt idx="0">
                  <c:v>Volumetric Flow Meter 2</c:v>
                </c:pt>
              </c:strCache>
            </c:strRef>
          </c:tx>
          <c:spPr>
            <a:ln w="12700" cap="rnd">
              <a:solidFill>
                <a:schemeClr val="accent1"/>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0ED5-F743-B3A4-54AB692C80E9}"/>
            </c:ext>
          </c:extLst>
        </c:ser>
        <c:ser>
          <c:idx val="2"/>
          <c:order val="2"/>
          <c:tx>
            <c:strRef>
              <c:f>'DRT Rolling Mean'!$E$1</c:f>
              <c:strCache>
                <c:ptCount val="1"/>
                <c:pt idx="0">
                  <c:v>Pump Speed (RPM)</c:v>
                </c:pt>
              </c:strCache>
            </c:strRef>
          </c:tx>
          <c:spPr>
            <a:ln w="19050" cap="rnd">
              <a:solidFill>
                <a:srgbClr val="1ACE02"/>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0ED5-F743-B3A4-54AB692C80E9}"/>
            </c:ext>
          </c:extLst>
        </c:ser>
        <c:ser>
          <c:idx val="3"/>
          <c:order val="3"/>
          <c:tx>
            <c:strRef>
              <c:f>'DRT Rolling Mean'!$F$1</c:f>
              <c:strCache>
                <c:ptCount val="1"/>
                <c:pt idx="0">
                  <c:v>Pump Torque </c:v>
                </c:pt>
              </c:strCache>
            </c:strRef>
          </c:tx>
          <c:spPr>
            <a:ln w="19050" cap="rnd">
              <a:solidFill>
                <a:srgbClr val="FF00FF"/>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0ED5-F743-B3A4-54AB692C80E9}"/>
            </c:ext>
          </c:extLst>
        </c:ser>
        <c:ser>
          <c:idx val="4"/>
          <c:order val="4"/>
          <c:tx>
            <c:strRef>
              <c:f>'DRT Rolling Mean'!$G$1</c:f>
              <c:strCache>
                <c:ptCount val="1"/>
                <c:pt idx="0">
                  <c:v>Ambient Temperature</c:v>
                </c:pt>
              </c:strCache>
            </c:strRef>
          </c:tx>
          <c:spPr>
            <a:ln w="12700" cap="rnd">
              <a:solidFill>
                <a:srgbClr val="AABFD6"/>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0ED5-F743-B3A4-54AB692C80E9}"/>
            </c:ext>
          </c:extLst>
        </c:ser>
        <c:ser>
          <c:idx val="6"/>
          <c:order val="6"/>
          <c:tx>
            <c:strRef>
              <c:f>'DRT Rolling Mean'!$I$1</c:f>
              <c:strCache>
                <c:ptCount val="1"/>
                <c:pt idx="0">
                  <c:v>Pump Efficiency</c:v>
                </c:pt>
              </c:strCache>
            </c:strRef>
          </c:tx>
          <c:spPr>
            <a:ln w="12700" cap="rnd">
              <a:solidFill>
                <a:schemeClr val="accent2">
                  <a:lumMod val="75000"/>
                </a:schemeClr>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0ED5-F743-B3A4-54AB692C80E9}"/>
            </c:ext>
          </c:extLst>
        </c:ser>
        <c:dLbls>
          <c:showLegendKey val="0"/>
          <c:showVal val="0"/>
          <c:showCatName val="0"/>
          <c:showSerName val="0"/>
          <c:showPercent val="0"/>
          <c:showBubbleSize val="0"/>
        </c:dLbls>
        <c:marker val="1"/>
        <c:smooth val="0"/>
        <c:axId val="1869213583"/>
        <c:axId val="1869045903"/>
      </c:lineChart>
      <c:lineChart>
        <c:grouping val="standard"/>
        <c:varyColors val="0"/>
        <c:ser>
          <c:idx val="5"/>
          <c:order val="5"/>
          <c:tx>
            <c:strRef>
              <c:f>'DRT Rolling Mean'!$H$1</c:f>
              <c:strCache>
                <c:ptCount val="1"/>
                <c:pt idx="0">
                  <c:v>Horse Power</c:v>
                </c:pt>
              </c:strCache>
            </c:strRef>
          </c:tx>
          <c:spPr>
            <a:ln w="19050" cap="rnd">
              <a:solidFill>
                <a:srgbClr val="FBC14E"/>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0ED5-F743-B3A4-54AB692C80E9}"/>
            </c:ext>
          </c:extLst>
        </c:ser>
        <c:ser>
          <c:idx val="7"/>
          <c:order val="7"/>
          <c:tx>
            <c:strRef>
              <c:f>'DRT Rolling Mean'!$J$1</c:f>
              <c:strCache>
                <c:ptCount val="1"/>
                <c:pt idx="0">
                  <c:v>PUMP FAILURE (1 or 0)</c:v>
                </c:pt>
              </c:strCache>
            </c:strRef>
          </c:tx>
          <c:spPr>
            <a:ln w="19050" cap="rnd">
              <a:solidFill>
                <a:srgbClr val="FF0000"/>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0ED5-F743-B3A4-54AB692C80E9}"/>
            </c:ext>
          </c:extLst>
        </c:ser>
        <c:dLbls>
          <c:showLegendKey val="0"/>
          <c:showVal val="0"/>
          <c:showCatName val="0"/>
          <c:showSerName val="0"/>
          <c:showPercent val="0"/>
          <c:showBubbleSize val="0"/>
        </c:dLbls>
        <c:marker val="1"/>
        <c:smooth val="0"/>
        <c:axId val="1500281359"/>
        <c:axId val="1497856047"/>
      </c:lineChart>
      <c:catAx>
        <c:axId val="1869213583"/>
        <c:scaling>
          <c:orientation val="minMax"/>
        </c:scaling>
        <c:delete val="0"/>
        <c:axPos val="b"/>
        <c:numFmt formatCode="[$-409]h:mm\ AM/P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69045903"/>
        <c:crosses val="autoZero"/>
        <c:auto val="0"/>
        <c:lblAlgn val="ctr"/>
        <c:lblOffset val="100"/>
        <c:noMultiLvlLbl val="0"/>
      </c:catAx>
      <c:valAx>
        <c:axId val="1869045903"/>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213583"/>
        <c:crosses val="autoZero"/>
        <c:crossBetween val="between"/>
      </c:valAx>
      <c:valAx>
        <c:axId val="1497856047"/>
        <c:scaling>
          <c:orientation val="minMax"/>
          <c:max val="5"/>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0281359"/>
        <c:crosses val="max"/>
        <c:crossBetween val="between"/>
        <c:majorUnit val="1"/>
      </c:valAx>
      <c:dateAx>
        <c:axId val="1500281359"/>
        <c:scaling>
          <c:orientation val="minMax"/>
        </c:scaling>
        <c:delete val="1"/>
        <c:axPos val="b"/>
        <c:numFmt formatCode="m/d/yy\ h:mm" sourceLinked="1"/>
        <c:majorTickMark val="out"/>
        <c:minorTickMark val="none"/>
        <c:tickLblPos val="nextTo"/>
        <c:crossAx val="1497856047"/>
        <c:crosses val="autoZero"/>
        <c:auto val="1"/>
        <c:lblOffset val="100"/>
        <c:baseTimeUnit val="days"/>
      </c:dateAx>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dirty="0"/>
              <a:t>Rolling Standard Deviation -</a:t>
            </a:r>
            <a:r>
              <a:rPr lang="en-US" sz="1100" b="1" baseline="0" dirty="0"/>
              <a:t> </a:t>
            </a:r>
            <a:r>
              <a:rPr lang="en-US" sz="1100" b="1" dirty="0"/>
              <a:t>All Variables</a:t>
            </a:r>
            <a:endParaRPr lang="en-US" sz="1100" b="1" dirty="0">
              <a:solidFill>
                <a:srgbClr val="FF0000"/>
              </a:solidFill>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12700" cap="rnd">
              <a:solidFill>
                <a:schemeClr val="accent1"/>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30EA-6C42-BD55-F3DB2C149C3A}"/>
            </c:ext>
          </c:extLst>
        </c:ser>
        <c:ser>
          <c:idx val="1"/>
          <c:order val="1"/>
          <c:tx>
            <c:strRef>
              <c:f>'DRT Rolling Stdev'!$D$1</c:f>
              <c:strCache>
                <c:ptCount val="1"/>
                <c:pt idx="0">
                  <c:v>Volumetric Flow Meter 2</c:v>
                </c:pt>
              </c:strCache>
            </c:strRef>
          </c:tx>
          <c:spPr>
            <a:ln w="12700" cap="rnd">
              <a:solidFill>
                <a:schemeClr val="accent1"/>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30EA-6C42-BD55-F3DB2C149C3A}"/>
            </c:ext>
          </c:extLst>
        </c:ser>
        <c:ser>
          <c:idx val="2"/>
          <c:order val="2"/>
          <c:tx>
            <c:strRef>
              <c:f>'DRT Rolling Stdev'!$E$1</c:f>
              <c:strCache>
                <c:ptCount val="1"/>
                <c:pt idx="0">
                  <c:v>Pump Speed (RPM)</c:v>
                </c:pt>
              </c:strCache>
            </c:strRef>
          </c:tx>
          <c:spPr>
            <a:ln w="19050" cap="rnd">
              <a:solidFill>
                <a:srgbClr val="1ACE02"/>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30EA-6C42-BD55-F3DB2C149C3A}"/>
            </c:ext>
          </c:extLst>
        </c:ser>
        <c:ser>
          <c:idx val="3"/>
          <c:order val="3"/>
          <c:tx>
            <c:strRef>
              <c:f>'DRT Rolling Stdev'!$F$1</c:f>
              <c:strCache>
                <c:ptCount val="1"/>
                <c:pt idx="0">
                  <c:v>Pump Torque </c:v>
                </c:pt>
              </c:strCache>
            </c:strRef>
          </c:tx>
          <c:spPr>
            <a:ln w="19050" cap="rnd">
              <a:solidFill>
                <a:srgbClr val="FF00FF"/>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30EA-6C42-BD55-F3DB2C149C3A}"/>
            </c:ext>
          </c:extLst>
        </c:ser>
        <c:ser>
          <c:idx val="4"/>
          <c:order val="4"/>
          <c:tx>
            <c:strRef>
              <c:f>'DRT Rolling Stdev'!$G$1</c:f>
              <c:strCache>
                <c:ptCount val="1"/>
                <c:pt idx="0">
                  <c:v>Ambient Temperature</c:v>
                </c:pt>
              </c:strCache>
            </c:strRef>
          </c:tx>
          <c:spPr>
            <a:ln w="12700" cap="rnd">
              <a:solidFill>
                <a:srgbClr val="AABFD6"/>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30EA-6C42-BD55-F3DB2C149C3A}"/>
            </c:ext>
          </c:extLst>
        </c:ser>
        <c:ser>
          <c:idx val="6"/>
          <c:order val="6"/>
          <c:tx>
            <c:strRef>
              <c:f>'DRT Rolling Stdev'!$I$1</c:f>
              <c:strCache>
                <c:ptCount val="1"/>
                <c:pt idx="0">
                  <c:v>Pump Efficiency</c:v>
                </c:pt>
              </c:strCache>
            </c:strRef>
          </c:tx>
          <c:spPr>
            <a:ln w="12700" cap="rnd">
              <a:solidFill>
                <a:schemeClr val="accent2">
                  <a:lumMod val="75000"/>
                </a:schemeClr>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30EA-6C42-BD55-F3DB2C149C3A}"/>
            </c:ext>
          </c:extLst>
        </c:ser>
        <c:dLbls>
          <c:showLegendKey val="0"/>
          <c:showVal val="0"/>
          <c:showCatName val="0"/>
          <c:showSerName val="0"/>
          <c:showPercent val="0"/>
          <c:showBubbleSize val="0"/>
        </c:dLbls>
        <c:marker val="1"/>
        <c:smooth val="0"/>
        <c:axId val="1542174655"/>
        <c:axId val="1868617103"/>
      </c:lineChart>
      <c:lineChart>
        <c:grouping val="standard"/>
        <c:varyColors val="0"/>
        <c:ser>
          <c:idx val="5"/>
          <c:order val="5"/>
          <c:tx>
            <c:strRef>
              <c:f>'DRT Rolling Stdev'!$H$1</c:f>
              <c:strCache>
                <c:ptCount val="1"/>
                <c:pt idx="0">
                  <c:v>Horse Power</c:v>
                </c:pt>
              </c:strCache>
            </c:strRef>
          </c:tx>
          <c:spPr>
            <a:ln w="19050" cap="rnd">
              <a:solidFill>
                <a:srgbClr val="FBC14E"/>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30EA-6C42-BD55-F3DB2C149C3A}"/>
            </c:ext>
          </c:extLst>
        </c:ser>
        <c:ser>
          <c:idx val="7"/>
          <c:order val="7"/>
          <c:tx>
            <c:strRef>
              <c:f>'DRT Rolling Stdev'!$J$1</c:f>
              <c:strCache>
                <c:ptCount val="1"/>
                <c:pt idx="0">
                  <c:v>PUMP FAILURE (1 or 0)</c:v>
                </c:pt>
              </c:strCache>
            </c:strRef>
          </c:tx>
          <c:spPr>
            <a:ln w="19050" cap="rnd">
              <a:solidFill>
                <a:srgbClr val="FF0000"/>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30EA-6C42-BD55-F3DB2C149C3A}"/>
            </c:ext>
          </c:extLst>
        </c:ser>
        <c:dLbls>
          <c:showLegendKey val="0"/>
          <c:showVal val="0"/>
          <c:showCatName val="0"/>
          <c:showSerName val="0"/>
          <c:showPercent val="0"/>
          <c:showBubbleSize val="0"/>
        </c:dLbls>
        <c:marker val="1"/>
        <c:smooth val="0"/>
        <c:axId val="1556652511"/>
        <c:axId val="1542349743"/>
      </c:lineChart>
      <c:catAx>
        <c:axId val="1542174655"/>
        <c:scaling>
          <c:orientation val="minMax"/>
        </c:scaling>
        <c:delete val="0"/>
        <c:axPos val="b"/>
        <c:numFmt formatCode="[$-409]h:mm\ AM/P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68617103"/>
        <c:crosses val="autoZero"/>
        <c:auto val="0"/>
        <c:lblAlgn val="ctr"/>
        <c:lblOffset val="100"/>
        <c:noMultiLvlLbl val="0"/>
      </c:catAx>
      <c:valAx>
        <c:axId val="1868617103"/>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174655"/>
        <c:crosses val="autoZero"/>
        <c:crossBetween val="between"/>
      </c:valAx>
      <c:valAx>
        <c:axId val="1542349743"/>
        <c:scaling>
          <c:orientation val="minMax"/>
          <c:max val="5"/>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6652511"/>
        <c:crosses val="max"/>
        <c:crossBetween val="between"/>
        <c:majorUnit val="1"/>
      </c:valAx>
      <c:dateAx>
        <c:axId val="1556652511"/>
        <c:scaling>
          <c:orientation val="minMax"/>
        </c:scaling>
        <c:delete val="1"/>
        <c:axPos val="b"/>
        <c:numFmt formatCode="m/d/yy\ h:mm" sourceLinked="1"/>
        <c:majorTickMark val="out"/>
        <c:minorTickMark val="none"/>
        <c:tickLblPos val="nextTo"/>
        <c:crossAx val="1542349743"/>
        <c:crosses val="autoZero"/>
        <c:auto val="1"/>
        <c:lblOffset val="100"/>
        <c:baseTimeUnit val="days"/>
      </c:dateAx>
      <c:spPr>
        <a:noFill/>
        <a:ln>
          <a:noFill/>
        </a:ln>
        <a:effectLst/>
      </c:spPr>
    </c:plotArea>
    <c:legend>
      <c:legendPos val="t"/>
      <c:overlay val="0"/>
      <c:spPr>
        <a:noFill/>
        <a:ln w="25400">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latin typeface="Calibri" panose="020F0502020204030204" pitchFamily="34" charset="0"/>
                <a:ea typeface="Calibri" panose="020F0502020204030204" pitchFamily="34" charset="0"/>
                <a:cs typeface="Calibri" panose="020F0502020204030204" pitchFamily="34" charset="0"/>
              </a:rPr>
              <a:t>Correlation Strength Associated with Pump Failure (Raw Data Set)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Statistics'!$B$38:$B$44</c:f>
              <c:numCache>
                <c:formatCode>General</c:formatCode>
                <c:ptCount val="7"/>
                <c:pt idx="0">
                  <c:v>0.42183658455829925</c:v>
                </c:pt>
                <c:pt idx="1">
                  <c:v>0.26001285258420193</c:v>
                </c:pt>
                <c:pt idx="2">
                  <c:v>0.23317535657717167</c:v>
                </c:pt>
                <c:pt idx="3">
                  <c:v>0.20801103648864624</c:v>
                </c:pt>
                <c:pt idx="4">
                  <c:v>-0.10248792792254234</c:v>
                </c:pt>
                <c:pt idx="5">
                  <c:v>-0.10268235109678094</c:v>
                </c:pt>
                <c:pt idx="6">
                  <c:v>-0.11211257847446812</c:v>
                </c:pt>
              </c:numCache>
            </c:numRef>
          </c:val>
          <c:extLst>
            <c:ext xmlns:c16="http://schemas.microsoft.com/office/drawing/2014/chart" uri="{C3380CC4-5D6E-409C-BE32-E72D297353CC}">
              <c16:uniqueId val="{00000000-03B8-8C4D-9BE4-080BBBBF3F9A}"/>
            </c:ext>
          </c:extLst>
        </c:ser>
        <c:dLbls>
          <c:showLegendKey val="0"/>
          <c:showVal val="0"/>
          <c:showCatName val="0"/>
          <c:showSerName val="0"/>
          <c:showPercent val="0"/>
          <c:showBubbleSize val="0"/>
        </c:dLbls>
        <c:gapWidth val="219"/>
        <c:overlap val="-27"/>
        <c:axId val="1506273264"/>
        <c:axId val="913127056"/>
      </c:barChart>
      <c:catAx>
        <c:axId val="150627326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913127056"/>
        <c:crosses val="autoZero"/>
        <c:auto val="1"/>
        <c:lblAlgn val="ctr"/>
        <c:lblOffset val="100"/>
        <c:noMultiLvlLbl val="0"/>
      </c:catAx>
      <c:valAx>
        <c:axId val="913127056"/>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b="1">
                    <a:latin typeface="Calibri" panose="020F0502020204030204" pitchFamily="34" charset="0"/>
                    <a:ea typeface="Calibri" panose="020F0502020204030204" pitchFamily="34" charset="0"/>
                    <a:cs typeface="Calibri" panose="020F0502020204030204" pitchFamily="34" charset="0"/>
                  </a:rPr>
                  <a:t>Correlation Coefficient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0627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Correlation</a:t>
            </a:r>
            <a:r>
              <a:rPr lang="en-US" b="1" baseline="0" dirty="0"/>
              <a:t> Strength Associated with</a:t>
            </a:r>
            <a:r>
              <a:rPr lang="en-US" b="1" dirty="0"/>
              <a:t> Pump Failure (Rolling Mean Data Set)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Statistics'!$N$38:$N$44</c:f>
              <c:numCache>
                <c:formatCode>General</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4394-C740-BBCE-6D709E23F9F8}"/>
            </c:ext>
          </c:extLst>
        </c:ser>
        <c:dLbls>
          <c:showLegendKey val="0"/>
          <c:showVal val="0"/>
          <c:showCatName val="0"/>
          <c:showSerName val="0"/>
          <c:showPercent val="0"/>
          <c:showBubbleSize val="0"/>
        </c:dLbls>
        <c:gapWidth val="219"/>
        <c:overlap val="-27"/>
        <c:axId val="1506273264"/>
        <c:axId val="913127056"/>
      </c:barChart>
      <c:catAx>
        <c:axId val="150627326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913127056"/>
        <c:crosses val="autoZero"/>
        <c:auto val="1"/>
        <c:lblAlgn val="ctr"/>
        <c:lblOffset val="100"/>
        <c:noMultiLvlLbl val="0"/>
      </c:catAx>
      <c:valAx>
        <c:axId val="913127056"/>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Correlation Coefficient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06273264"/>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Correlation Strength</a:t>
            </a:r>
            <a:r>
              <a:rPr lang="en-US" b="1" baseline="0" dirty="0"/>
              <a:t> Associated with</a:t>
            </a:r>
            <a:r>
              <a:rPr lang="en-US" b="1" dirty="0"/>
              <a:t> Pump Failure (Rolling St Dev Data Set)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6A32-AA4A-A319-0F0DAE6D081B}"/>
            </c:ext>
          </c:extLst>
        </c:ser>
        <c:dLbls>
          <c:showLegendKey val="0"/>
          <c:showVal val="0"/>
          <c:showCatName val="0"/>
          <c:showSerName val="0"/>
          <c:showPercent val="0"/>
          <c:showBubbleSize val="0"/>
        </c:dLbls>
        <c:gapWidth val="219"/>
        <c:overlap val="-27"/>
        <c:axId val="1506273264"/>
        <c:axId val="913127056"/>
      </c:barChart>
      <c:catAx>
        <c:axId val="150627326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13127056"/>
        <c:crosses val="autoZero"/>
        <c:auto val="1"/>
        <c:lblAlgn val="ctr"/>
        <c:lblOffset val="100"/>
        <c:noMultiLvlLbl val="0"/>
      </c:catAx>
      <c:valAx>
        <c:axId val="913127056"/>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Correlation Coefficient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06273264"/>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500" dirty="0"/>
              <a:t>Regression Coefficient Ranking</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lumMod val="60000"/>
                <a:lumOff val="40000"/>
              </a:schemeClr>
            </a:solidFill>
            <a:ln>
              <a:solidFill>
                <a:schemeClr val="accent1"/>
              </a:solid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Preparation'!$O$19:$O$25</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'Data Preparation'!$P$19:$P$25</c:f>
              <c:numCache>
                <c:formatCode>General</c:formatCode>
                <c:ptCount val="7"/>
                <c:pt idx="0">
                  <c:v>0.76484538773206445</c:v>
                </c:pt>
                <c:pt idx="1">
                  <c:v>0.34236588972424131</c:v>
                </c:pt>
                <c:pt idx="2">
                  <c:v>5.0933943927024217E-2</c:v>
                </c:pt>
                <c:pt idx="3">
                  <c:v>1.8206887296729E-2</c:v>
                </c:pt>
                <c:pt idx="4">
                  <c:v>-1.7867336051636543E-2</c:v>
                </c:pt>
                <c:pt idx="5">
                  <c:v>-1.8901994708885334E-2</c:v>
                </c:pt>
                <c:pt idx="6">
                  <c:v>-0.61136432959094578</c:v>
                </c:pt>
              </c:numCache>
            </c:numRef>
          </c:val>
          <c:extLst>
            <c:ext xmlns:c16="http://schemas.microsoft.com/office/drawing/2014/chart" uri="{C3380CC4-5D6E-409C-BE32-E72D297353CC}">
              <c16:uniqueId val="{00000000-337A-EC47-B668-3EDD7DBA970C}"/>
            </c:ext>
          </c:extLst>
        </c:ser>
        <c:dLbls>
          <c:showLegendKey val="0"/>
          <c:showVal val="0"/>
          <c:showCatName val="0"/>
          <c:showSerName val="0"/>
          <c:showPercent val="0"/>
          <c:showBubbleSize val="0"/>
        </c:dLbls>
        <c:gapWidth val="219"/>
        <c:overlap val="-27"/>
        <c:axId val="1375632544"/>
        <c:axId val="1375578144"/>
      </c:barChart>
      <c:catAx>
        <c:axId val="137563254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75578144"/>
        <c:crosses val="autoZero"/>
        <c:auto val="1"/>
        <c:lblAlgn val="ctr"/>
        <c:lblOffset val="5"/>
        <c:noMultiLvlLbl val="0"/>
      </c:catAx>
      <c:valAx>
        <c:axId val="1375578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a:t>Regression Correlation Coefficient (R Sq)</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75632544"/>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baseline="0" dirty="0"/>
              <a:t>Pump Failure Alarm Chart</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15875" cap="rnd">
              <a:solidFill>
                <a:schemeClr val="accent5">
                  <a:lumMod val="60000"/>
                  <a:lumOff val="40000"/>
                </a:schemeClr>
              </a:solidFill>
              <a:round/>
            </a:ln>
            <a:effectLst/>
          </c:spPr>
          <c:marker>
            <c:symbol val="none"/>
          </c:marker>
          <c:cat>
            <c:numRef>
              <c:f>'Data Preparation'!$B$2:$B$2453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9469-0D47-90DF-19653B71E473}"/>
            </c:ext>
          </c:extLst>
        </c:ser>
        <c:dLbls>
          <c:showLegendKey val="0"/>
          <c:showVal val="0"/>
          <c:showCatName val="0"/>
          <c:showSerName val="0"/>
          <c:showPercent val="0"/>
          <c:showBubbleSize val="0"/>
        </c:dLbls>
        <c:marker val="1"/>
        <c:smooth val="0"/>
        <c:axId val="951608128"/>
        <c:axId val="1352170928"/>
      </c:lineChart>
      <c:lineChart>
        <c:grouping val="standard"/>
        <c:varyColors val="0"/>
        <c:ser>
          <c:idx val="0"/>
          <c:order val="0"/>
          <c:tx>
            <c:strRef>
              <c:f>'Data Preparation'!$H$1</c:f>
              <c:strCache>
                <c:ptCount val="1"/>
                <c:pt idx="0">
                  <c:v>Horse Power</c:v>
                </c:pt>
              </c:strCache>
            </c:strRef>
          </c:tx>
          <c:spPr>
            <a:ln w="15875" cap="rnd">
              <a:solidFill>
                <a:srgbClr val="FBC14E"/>
              </a:solidFill>
              <a:round/>
            </a:ln>
            <a:effectLst/>
          </c:spPr>
          <c:marker>
            <c:symbol val="none"/>
          </c:marker>
          <c:cat>
            <c:strRef>
              <c:f>'Data Preparation'!$B$1:$B$2453</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12/9/14 0:00</c:v>
                </c:pt>
                <c:pt idx="2423">
                  <c:v>12/9/14 0:01</c:v>
                </c:pt>
                <c:pt idx="2424">
                  <c:v>12/9/14 0:02</c:v>
                </c:pt>
                <c:pt idx="2425">
                  <c:v>12/9/14 0:03</c:v>
                </c:pt>
                <c:pt idx="2426">
                  <c:v>12/9/14 0:04</c:v>
                </c:pt>
                <c:pt idx="2427">
                  <c:v>12/9/14 0:05</c:v>
                </c:pt>
                <c:pt idx="2428">
                  <c:v>12/9/14 0:06</c:v>
                </c:pt>
                <c:pt idx="2429">
                  <c:v>12/9/14 0:07</c:v>
                </c:pt>
                <c:pt idx="2430">
                  <c:v>12/9/14 0:08</c:v>
                </c:pt>
                <c:pt idx="2431">
                  <c:v>12/9/14 0:09</c:v>
                </c:pt>
                <c:pt idx="2432">
                  <c:v>12/9/14 0:10</c:v>
                </c:pt>
                <c:pt idx="2433">
                  <c:v>12/9/14 0:11</c:v>
                </c:pt>
                <c:pt idx="2434">
                  <c:v>12/9/14 0:12</c:v>
                </c:pt>
                <c:pt idx="2435">
                  <c:v>12/9/14 0:13</c:v>
                </c:pt>
                <c:pt idx="2436">
                  <c:v>12/9/14 0:14</c:v>
                </c:pt>
                <c:pt idx="2437">
                  <c:v>12/9/14 0:15</c:v>
                </c:pt>
                <c:pt idx="2438">
                  <c:v>12/9/14 0:16</c:v>
                </c:pt>
                <c:pt idx="2439">
                  <c:v>12/9/14 0:17</c:v>
                </c:pt>
                <c:pt idx="2440">
                  <c:v>12/9/14 0:18</c:v>
                </c:pt>
                <c:pt idx="2441">
                  <c:v>12/9/14 0:19</c:v>
                </c:pt>
                <c:pt idx="2442">
                  <c:v>12/9/14 0:20</c:v>
                </c:pt>
                <c:pt idx="2443">
                  <c:v>12/9/14 0:21</c:v>
                </c:pt>
                <c:pt idx="2444">
                  <c:v>12/9/14 0:22</c:v>
                </c:pt>
                <c:pt idx="2445">
                  <c:v>12/9/14 0:23</c:v>
                </c:pt>
                <c:pt idx="2446">
                  <c:v>12/9/14 0:24</c:v>
                </c:pt>
                <c:pt idx="2447">
                  <c:v>12/9/14 0:25</c:v>
                </c:pt>
                <c:pt idx="2448">
                  <c:v>12/9/14 0:26</c:v>
                </c:pt>
                <c:pt idx="2449">
                  <c:v>12/9/14 0:27</c:v>
                </c:pt>
                <c:pt idx="2450">
                  <c:v>12/9/14 0:28</c:v>
                </c:pt>
                <c:pt idx="2451">
                  <c:v>12/9/14 0:29</c:v>
                </c:pt>
                <c:pt idx="2452">
                  <c:v>12/9/14 0:30</c:v>
                </c:pt>
              </c:strCache>
            </c:strRef>
          </c:cat>
          <c:val>
            <c:numRef>
              <c:f>'Data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9469-0D47-90DF-19653B71E473}"/>
            </c:ext>
          </c:extLst>
        </c:ser>
        <c:ser>
          <c:idx val="2"/>
          <c:order val="2"/>
          <c:tx>
            <c:strRef>
              <c:f>'Data Preparation'!$J$1</c:f>
              <c:strCache>
                <c:ptCount val="1"/>
                <c:pt idx="0">
                  <c:v>PUMP FAILURE (1 or 0)</c:v>
                </c:pt>
              </c:strCache>
            </c:strRef>
          </c:tx>
          <c:spPr>
            <a:ln w="25400" cap="rnd">
              <a:solidFill>
                <a:srgbClr val="FF0000"/>
              </a:solidFill>
              <a:round/>
            </a:ln>
            <a:effectLst/>
          </c:spPr>
          <c:marker>
            <c:symbol val="none"/>
          </c:marker>
          <c:cat>
            <c:strRef>
              <c:f>'Data Preparation'!$B$1:$B$2453</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12/9/14 0:00</c:v>
                </c:pt>
                <c:pt idx="2423">
                  <c:v>12/9/14 0:01</c:v>
                </c:pt>
                <c:pt idx="2424">
                  <c:v>12/9/14 0:02</c:v>
                </c:pt>
                <c:pt idx="2425">
                  <c:v>12/9/14 0:03</c:v>
                </c:pt>
                <c:pt idx="2426">
                  <c:v>12/9/14 0:04</c:v>
                </c:pt>
                <c:pt idx="2427">
                  <c:v>12/9/14 0:05</c:v>
                </c:pt>
                <c:pt idx="2428">
                  <c:v>12/9/14 0:06</c:v>
                </c:pt>
                <c:pt idx="2429">
                  <c:v>12/9/14 0:07</c:v>
                </c:pt>
                <c:pt idx="2430">
                  <c:v>12/9/14 0:08</c:v>
                </c:pt>
                <c:pt idx="2431">
                  <c:v>12/9/14 0:09</c:v>
                </c:pt>
                <c:pt idx="2432">
                  <c:v>12/9/14 0:10</c:v>
                </c:pt>
                <c:pt idx="2433">
                  <c:v>12/9/14 0:11</c:v>
                </c:pt>
                <c:pt idx="2434">
                  <c:v>12/9/14 0:12</c:v>
                </c:pt>
                <c:pt idx="2435">
                  <c:v>12/9/14 0:13</c:v>
                </c:pt>
                <c:pt idx="2436">
                  <c:v>12/9/14 0:14</c:v>
                </c:pt>
                <c:pt idx="2437">
                  <c:v>12/9/14 0:15</c:v>
                </c:pt>
                <c:pt idx="2438">
                  <c:v>12/9/14 0:16</c:v>
                </c:pt>
                <c:pt idx="2439">
                  <c:v>12/9/14 0:17</c:v>
                </c:pt>
                <c:pt idx="2440">
                  <c:v>12/9/14 0:18</c:v>
                </c:pt>
                <c:pt idx="2441">
                  <c:v>12/9/14 0:19</c:v>
                </c:pt>
                <c:pt idx="2442">
                  <c:v>12/9/14 0:20</c:v>
                </c:pt>
                <c:pt idx="2443">
                  <c:v>12/9/14 0:21</c:v>
                </c:pt>
                <c:pt idx="2444">
                  <c:v>12/9/14 0:22</c:v>
                </c:pt>
                <c:pt idx="2445">
                  <c:v>12/9/14 0:23</c:v>
                </c:pt>
                <c:pt idx="2446">
                  <c:v>12/9/14 0:24</c:v>
                </c:pt>
                <c:pt idx="2447">
                  <c:v>12/9/14 0:25</c:v>
                </c:pt>
                <c:pt idx="2448">
                  <c:v>12/9/14 0:26</c:v>
                </c:pt>
                <c:pt idx="2449">
                  <c:v>12/9/14 0:27</c:v>
                </c:pt>
                <c:pt idx="2450">
                  <c:v>12/9/14 0:28</c:v>
                </c:pt>
                <c:pt idx="2451">
                  <c:v>12/9/14 0:29</c:v>
                </c:pt>
                <c:pt idx="2452">
                  <c:v>12/9/14 0:30</c:v>
                </c:pt>
              </c:strCache>
            </c:strRef>
          </c:cat>
          <c:val>
            <c:numRef>
              <c:f>'Data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9469-0D47-90DF-19653B71E473}"/>
            </c:ext>
          </c:extLst>
        </c:ser>
        <c:ser>
          <c:idx val="3"/>
          <c:order val="3"/>
          <c:tx>
            <c:strRef>
              <c:f>'Data Preparation'!$K$1</c:f>
              <c:strCache>
                <c:ptCount val="1"/>
                <c:pt idx="0">
                  <c:v>Regressive Equation</c:v>
                </c:pt>
              </c:strCache>
            </c:strRef>
          </c:tx>
          <c:spPr>
            <a:ln w="25400" cap="rnd">
              <a:solidFill>
                <a:srgbClr val="00B050">
                  <a:alpha val="70000"/>
                </a:srgbClr>
              </a:solidFill>
              <a:round/>
            </a:ln>
            <a:effectLst/>
          </c:spPr>
          <c:marker>
            <c:symbol val="none"/>
          </c:marker>
          <c:cat>
            <c:strRef>
              <c:f>'Data Preparation'!$B$1:$B$2453</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12/9/14 0:00</c:v>
                </c:pt>
                <c:pt idx="2423">
                  <c:v>12/9/14 0:01</c:v>
                </c:pt>
                <c:pt idx="2424">
                  <c:v>12/9/14 0:02</c:v>
                </c:pt>
                <c:pt idx="2425">
                  <c:v>12/9/14 0:03</c:v>
                </c:pt>
                <c:pt idx="2426">
                  <c:v>12/9/14 0:04</c:v>
                </c:pt>
                <c:pt idx="2427">
                  <c:v>12/9/14 0:05</c:v>
                </c:pt>
                <c:pt idx="2428">
                  <c:v>12/9/14 0:06</c:v>
                </c:pt>
                <c:pt idx="2429">
                  <c:v>12/9/14 0:07</c:v>
                </c:pt>
                <c:pt idx="2430">
                  <c:v>12/9/14 0:08</c:v>
                </c:pt>
                <c:pt idx="2431">
                  <c:v>12/9/14 0:09</c:v>
                </c:pt>
                <c:pt idx="2432">
                  <c:v>12/9/14 0:10</c:v>
                </c:pt>
                <c:pt idx="2433">
                  <c:v>12/9/14 0:11</c:v>
                </c:pt>
                <c:pt idx="2434">
                  <c:v>12/9/14 0:12</c:v>
                </c:pt>
                <c:pt idx="2435">
                  <c:v>12/9/14 0:13</c:v>
                </c:pt>
                <c:pt idx="2436">
                  <c:v>12/9/14 0:14</c:v>
                </c:pt>
                <c:pt idx="2437">
                  <c:v>12/9/14 0:15</c:v>
                </c:pt>
                <c:pt idx="2438">
                  <c:v>12/9/14 0:16</c:v>
                </c:pt>
                <c:pt idx="2439">
                  <c:v>12/9/14 0:17</c:v>
                </c:pt>
                <c:pt idx="2440">
                  <c:v>12/9/14 0:18</c:v>
                </c:pt>
                <c:pt idx="2441">
                  <c:v>12/9/14 0:19</c:v>
                </c:pt>
                <c:pt idx="2442">
                  <c:v>12/9/14 0:20</c:v>
                </c:pt>
                <c:pt idx="2443">
                  <c:v>12/9/14 0:21</c:v>
                </c:pt>
                <c:pt idx="2444">
                  <c:v>12/9/14 0:22</c:v>
                </c:pt>
                <c:pt idx="2445">
                  <c:v>12/9/14 0:23</c:v>
                </c:pt>
                <c:pt idx="2446">
                  <c:v>12/9/14 0:24</c:v>
                </c:pt>
                <c:pt idx="2447">
                  <c:v>12/9/14 0:25</c:v>
                </c:pt>
                <c:pt idx="2448">
                  <c:v>12/9/14 0:26</c:v>
                </c:pt>
                <c:pt idx="2449">
                  <c:v>12/9/14 0:27</c:v>
                </c:pt>
                <c:pt idx="2450">
                  <c:v>12/9/14 0:28</c:v>
                </c:pt>
                <c:pt idx="2451">
                  <c:v>12/9/14 0:29</c:v>
                </c:pt>
                <c:pt idx="2452">
                  <c:v>12/9/14 0:30</c:v>
                </c:pt>
              </c:strCache>
            </c:strRef>
          </c:cat>
          <c:val>
            <c:numRef>
              <c:f>'Data Preparation'!$K$2:$K$2453</c:f>
              <c:numCache>
                <c:formatCode>0.00</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2.7695624723042211E-2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1.3230333756503843E-2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-7.4154328368211564E-2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9469-0D47-90DF-19653B71E473}"/>
            </c:ext>
          </c:extLst>
        </c:ser>
        <c:dLbls>
          <c:showLegendKey val="0"/>
          <c:showVal val="0"/>
          <c:showCatName val="0"/>
          <c:showSerName val="0"/>
          <c:showPercent val="0"/>
          <c:showBubbleSize val="0"/>
        </c:dLbls>
        <c:marker val="1"/>
        <c:smooth val="0"/>
        <c:axId val="1375138544"/>
        <c:axId val="1384911648"/>
      </c:lineChart>
      <c:catAx>
        <c:axId val="951608128"/>
        <c:scaling>
          <c:orientation val="minMax"/>
        </c:scaling>
        <c:delete val="0"/>
        <c:axPos val="b"/>
        <c:numFmt formatCode="[$-409]h:mm\ AM/P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2170928"/>
        <c:crosses val="autoZero"/>
        <c:auto val="0"/>
        <c:lblAlgn val="ctr"/>
        <c:lblOffset val="100"/>
        <c:noMultiLvlLbl val="0"/>
      </c:catAx>
      <c:valAx>
        <c:axId val="1352170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i="0" baseline="0" dirty="0"/>
                  <a:t>HP / PE</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51608128"/>
        <c:crosses val="autoZero"/>
        <c:crossBetween val="between"/>
      </c:valAx>
      <c:valAx>
        <c:axId val="1384911648"/>
        <c:scaling>
          <c:orientation val="minMax"/>
          <c:max val="3.5"/>
          <c:min val="0"/>
        </c:scaling>
        <c:delete val="0"/>
        <c:axPos val="r"/>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dirty="0"/>
                  <a:t>Pump Failure &amp;</a:t>
                </a:r>
                <a:r>
                  <a:rPr lang="en-US" sz="1100" b="1" baseline="0" dirty="0"/>
                  <a:t> Prediction </a:t>
                </a:r>
                <a:r>
                  <a:rPr lang="en-US" sz="1100" b="1" dirty="0"/>
                  <a:t>(1 = Fail)</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75138544"/>
        <c:crosses val="max"/>
        <c:crossBetween val="between"/>
      </c:valAx>
      <c:catAx>
        <c:axId val="1375138544"/>
        <c:scaling>
          <c:orientation val="minMax"/>
        </c:scaling>
        <c:delete val="1"/>
        <c:axPos val="b"/>
        <c:numFmt formatCode="General" sourceLinked="1"/>
        <c:majorTickMark val="out"/>
        <c:minorTickMark val="none"/>
        <c:tickLblPos val="nextTo"/>
        <c:crossAx val="1384911648"/>
        <c:crosses val="autoZero"/>
        <c:auto val="1"/>
        <c:lblAlgn val="ctr"/>
        <c:lblOffset val="100"/>
        <c:noMultiLvlLbl val="0"/>
      </c:catAx>
      <c:spPr>
        <a:noFill/>
        <a:ln>
          <a:noFill/>
        </a:ln>
        <a:effectLst/>
      </c:spPr>
    </c:plotArea>
    <c:legend>
      <c:legendPos val="t"/>
      <c:overlay val="0"/>
      <c:spPr>
        <a:noFill/>
        <a:ln w="1905">
          <a:solidFill>
            <a:schemeClr val="accent3"/>
          </a:solid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17/10/2023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dirty="0">
                <a:solidFill>
                  <a:srgbClr val="000000"/>
                </a:solidFill>
                <a:effectLst/>
                <a:latin typeface="Arial" panose="020B0604020202020204" pitchFamily="34" charset="0"/>
              </a:rPr>
              <a:t>From the Rolling Mean chart, it's clear to see that horse power and pump torque spike just before the pump failure, then sharply decrease along with all of the other variables. We can also see there's a large increase of all of the variable's rolling standard deviations during the pump failure - this is probably due to the larger variance in the data (unusually large increase / decrease in values) during the failure.</a:t>
            </a:r>
            <a:r>
              <a:rPr lang="en-US" dirty="0"/>
              <a:t> </a:t>
            </a:r>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117652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Raw Data Correlation Notes: </a:t>
            </a:r>
            <a:r>
              <a:rPr lang="en-US" sz="1800" b="1" i="0" u="none" strike="noStrike" dirty="0">
                <a:solidFill>
                  <a:srgbClr val="000000"/>
                </a:solidFill>
                <a:effectLst/>
                <a:latin typeface="Arial" panose="020B0604020202020204" pitchFamily="34" charset="0"/>
              </a:rPr>
              <a:t>There is a negative relationship between Pump Failure and Volumetric Flow Meter 1, Volumetric Flow Meter 2, and Pump Efficiency. There's a positive relationship between Pump Failure and Pump Speed, Pump Torque, Ambient Temp, and Horse Power. Horse Power has the strongest relationship (positive) with Pump Failure. </a:t>
            </a:r>
          </a:p>
          <a:p>
            <a:endParaRPr lang="en-US" sz="1800" b="1" i="0" u="none" strike="noStrike" dirty="0">
              <a:solidFill>
                <a:srgbClr val="000000"/>
              </a:solidFill>
              <a:effectLst/>
              <a:latin typeface="Arial" panose="020B0604020202020204" pitchFamily="34" charset="0"/>
            </a:endParaRPr>
          </a:p>
          <a:p>
            <a:r>
              <a:rPr lang="en-US" sz="1800" b="1" i="0" u="none" strike="noStrike" dirty="0">
                <a:solidFill>
                  <a:srgbClr val="000000"/>
                </a:solidFill>
                <a:effectLst/>
                <a:latin typeface="Arial" panose="020B0604020202020204" pitchFamily="34" charset="0"/>
              </a:rPr>
              <a:t>Rolling Mean Correlation Notes: </a:t>
            </a:r>
            <a:r>
              <a:rPr lang="en-US" sz="1800" b="0" i="0" u="none" strike="noStrike" dirty="0">
                <a:solidFill>
                  <a:srgbClr val="000000"/>
                </a:solidFill>
                <a:effectLst/>
                <a:latin typeface="Arial" panose="020B0604020202020204" pitchFamily="34" charset="0"/>
              </a:rPr>
              <a:t>There is a strong negative relationship between the rolling mean of Pump Failure and Volumetric Flow Meter 1, Volumetric Flow Meter 2, and Pump Efficiency. The only positive relationship with Pump Failure among the independent variables is Horse Power, however the relationship is not that strong.</a:t>
            </a:r>
            <a:r>
              <a:rPr lang="en-US" dirty="0"/>
              <a:t> </a:t>
            </a:r>
          </a:p>
          <a:p>
            <a:endParaRPr lang="en-US" dirty="0"/>
          </a:p>
          <a:p>
            <a:r>
              <a:rPr lang="en-US" dirty="0"/>
              <a:t>Rolling St Dev Correlation Notes: </a:t>
            </a:r>
            <a:r>
              <a:rPr lang="en-US" sz="1800" b="0" i="0" u="none" strike="noStrike" dirty="0">
                <a:solidFill>
                  <a:srgbClr val="000000"/>
                </a:solidFill>
                <a:effectLst/>
                <a:latin typeface="Arial" panose="020B0604020202020204" pitchFamily="34" charset="0"/>
              </a:rPr>
              <a:t>These correlation coefficients show the strongest relationships between Pump Failure and the independent variables. All of the rolling standard deviations (variance) have a fairly strong positive relationship with Pump Failure. Horse Power's rolling standard deviation has the strongest positive relationship with the rolling standard deviation of Pump Failure. When looking at analyzing time series data and events of interest, we should pay particularly strong attention towards variables which exhibit the largest degree of statistical variance.</a:t>
            </a:r>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3</a:t>
            </a:fld>
            <a:endParaRPr lang="en-AU"/>
          </a:p>
        </p:txBody>
      </p:sp>
    </p:spTree>
    <p:extLst>
      <p:ext uri="{BB962C8B-B14F-4D97-AF65-F5344CB8AC3E}">
        <p14:creationId xmlns:p14="http://schemas.microsoft.com/office/powerpoint/2010/main" val="258264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a:p>
        </p:txBody>
      </p:sp>
    </p:spTree>
    <p:extLst>
      <p:ext uri="{BB962C8B-B14F-4D97-AF65-F5344CB8AC3E}">
        <p14:creationId xmlns:p14="http://schemas.microsoft.com/office/powerpoint/2010/main" val="272673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5</a:t>
            </a:fld>
            <a:endParaRPr lang="en-AU"/>
          </a:p>
        </p:txBody>
      </p:sp>
    </p:spTree>
    <p:extLst>
      <p:ext uri="{BB962C8B-B14F-4D97-AF65-F5344CB8AC3E}">
        <p14:creationId xmlns:p14="http://schemas.microsoft.com/office/powerpoint/2010/main" val="1322970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11920" y="118470"/>
            <a:ext cx="8618424" cy="400110"/>
          </a:xfrm>
        </p:spPr>
        <p:txBody>
          <a:bodyPr/>
          <a:lstStyle/>
          <a:p>
            <a:pPr algn="just"/>
            <a:r>
              <a:rPr lang="en-GB" sz="1300" b="1" dirty="0"/>
              <a:t>The Rolling Mean and Standard Deviation Dataset charts allow for identification of abnormalities –Horse Power, Pump Torque, and Pump Speed measures all spike dramatically just prior to pump failure</a:t>
            </a:r>
            <a:endParaRPr lang="en-AU" sz="13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25888" y="566299"/>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48BFF738-8A74-3C42-BD34-91589CB0D44C}"/>
              </a:ext>
            </a:extLst>
          </p:cNvPr>
          <p:cNvGraphicFramePr>
            <a:graphicFrameLocks/>
          </p:cNvGraphicFramePr>
          <p:nvPr>
            <p:extLst>
              <p:ext uri="{D42A27DB-BD31-4B8C-83A1-F6EECF244321}">
                <p14:modId xmlns:p14="http://schemas.microsoft.com/office/powerpoint/2010/main" val="3308897720"/>
              </p:ext>
            </p:extLst>
          </p:nvPr>
        </p:nvGraphicFramePr>
        <p:xfrm>
          <a:off x="171450" y="3807544"/>
          <a:ext cx="8439148" cy="29139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5FD75B93-24CA-6848-9CEF-6452B2DA4539}"/>
              </a:ext>
            </a:extLst>
          </p:cNvPr>
          <p:cNvGraphicFramePr>
            <a:graphicFrameLocks/>
          </p:cNvGraphicFramePr>
          <p:nvPr>
            <p:extLst>
              <p:ext uri="{D42A27DB-BD31-4B8C-83A1-F6EECF244321}">
                <p14:modId xmlns:p14="http://schemas.microsoft.com/office/powerpoint/2010/main" val="2276967627"/>
              </p:ext>
            </p:extLst>
          </p:nvPr>
        </p:nvGraphicFramePr>
        <p:xfrm>
          <a:off x="171449" y="549356"/>
          <a:ext cx="8439149" cy="33596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241374" y="132047"/>
            <a:ext cx="8478689" cy="415498"/>
          </a:xfrm>
        </p:spPr>
        <p:txBody>
          <a:bodyPr/>
          <a:lstStyle/>
          <a:p>
            <a:pPr algn="just"/>
            <a:r>
              <a:rPr lang="en-GB" sz="1350" b="1" dirty="0"/>
              <a:t>A clear difference in the data’s spread during normal pump operation vs. failure can also be seen below - Pump Torque, Pump Efficiency, and Pump Speed exhibit the most variance during failure</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51459" y="614382"/>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5AC6EAF-DBD4-130A-DBFE-BE792078A33E}"/>
              </a:ext>
            </a:extLst>
          </p:cNvPr>
          <p:cNvPicPr>
            <a:picLocks noChangeAspect="1"/>
          </p:cNvPicPr>
          <p:nvPr/>
        </p:nvPicPr>
        <p:blipFill>
          <a:blip r:embed="rId2"/>
          <a:stretch>
            <a:fillRect/>
          </a:stretch>
        </p:blipFill>
        <p:spPr>
          <a:xfrm>
            <a:off x="4341456" y="692816"/>
            <a:ext cx="4249152" cy="2952942"/>
          </a:xfrm>
          <a:prstGeom prst="rect">
            <a:avLst/>
          </a:prstGeom>
        </p:spPr>
      </p:pic>
      <p:pic>
        <p:nvPicPr>
          <p:cNvPr id="4" name="Picture 3">
            <a:extLst>
              <a:ext uri="{FF2B5EF4-FFF2-40B4-BE49-F238E27FC236}">
                <a16:creationId xmlns:a16="http://schemas.microsoft.com/office/drawing/2014/main" id="{D3716CD9-881D-1950-E267-DBE3AB0EA399}"/>
              </a:ext>
            </a:extLst>
          </p:cNvPr>
          <p:cNvPicPr>
            <a:picLocks noChangeAspect="1"/>
          </p:cNvPicPr>
          <p:nvPr/>
        </p:nvPicPr>
        <p:blipFill>
          <a:blip r:embed="rId3"/>
          <a:stretch>
            <a:fillRect/>
          </a:stretch>
        </p:blipFill>
        <p:spPr>
          <a:xfrm>
            <a:off x="4341456" y="3648068"/>
            <a:ext cx="4249152" cy="2952951"/>
          </a:xfrm>
          <a:prstGeom prst="rect">
            <a:avLst/>
          </a:prstGeom>
        </p:spPr>
      </p:pic>
      <p:pic>
        <p:nvPicPr>
          <p:cNvPr id="5" name="Picture 4">
            <a:extLst>
              <a:ext uri="{FF2B5EF4-FFF2-40B4-BE49-F238E27FC236}">
                <a16:creationId xmlns:a16="http://schemas.microsoft.com/office/drawing/2014/main" id="{37124E31-8187-29CF-CE07-B549BBAB6797}"/>
              </a:ext>
            </a:extLst>
          </p:cNvPr>
          <p:cNvPicPr>
            <a:picLocks noChangeAspect="1"/>
          </p:cNvPicPr>
          <p:nvPr/>
        </p:nvPicPr>
        <p:blipFill>
          <a:blip r:embed="rId4"/>
          <a:stretch>
            <a:fillRect/>
          </a:stretch>
        </p:blipFill>
        <p:spPr>
          <a:xfrm>
            <a:off x="151459" y="692815"/>
            <a:ext cx="4189997" cy="2952943"/>
          </a:xfrm>
          <a:prstGeom prst="rect">
            <a:avLst/>
          </a:prstGeom>
        </p:spPr>
      </p:pic>
      <p:pic>
        <p:nvPicPr>
          <p:cNvPr id="6" name="Picture 5">
            <a:extLst>
              <a:ext uri="{FF2B5EF4-FFF2-40B4-BE49-F238E27FC236}">
                <a16:creationId xmlns:a16="http://schemas.microsoft.com/office/drawing/2014/main" id="{BDC09D36-F92B-781D-8032-904AA5D9F115}"/>
              </a:ext>
            </a:extLst>
          </p:cNvPr>
          <p:cNvPicPr>
            <a:picLocks noChangeAspect="1"/>
          </p:cNvPicPr>
          <p:nvPr/>
        </p:nvPicPr>
        <p:blipFill>
          <a:blip r:embed="rId5"/>
          <a:stretch>
            <a:fillRect/>
          </a:stretch>
        </p:blipFill>
        <p:spPr>
          <a:xfrm>
            <a:off x="151459" y="3648074"/>
            <a:ext cx="4189996" cy="2952949"/>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0" y="88892"/>
            <a:ext cx="8618537" cy="861774"/>
          </a:xfrm>
        </p:spPr>
        <p:txBody>
          <a:bodyPr/>
          <a:lstStyle/>
          <a:p>
            <a:pPr algn="just"/>
            <a:r>
              <a:rPr lang="en-AU" sz="1350" b="1" dirty="0"/>
              <a:t>Correlation analyses across datasets yield more interesting insights… All variables (except HP) are negatively correlated with failure in the Rolling Mean Data, only Flow Meters 1 &amp; 2 and Pump Efficiency are negatively correlated with failure in the Raw Data Set, while HP has strong positive correlation with failure in all data sets</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0" y="962869"/>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F8D3E9CF-630B-FAEF-73F0-10AE1CA5BFC9}"/>
              </a:ext>
            </a:extLst>
          </p:cNvPr>
          <p:cNvGraphicFramePr>
            <a:graphicFrameLocks/>
          </p:cNvGraphicFramePr>
          <p:nvPr>
            <p:extLst>
              <p:ext uri="{D42A27DB-BD31-4B8C-83A1-F6EECF244321}">
                <p14:modId xmlns:p14="http://schemas.microsoft.com/office/powerpoint/2010/main" val="1093909420"/>
              </p:ext>
            </p:extLst>
          </p:nvPr>
        </p:nvGraphicFramePr>
        <p:xfrm>
          <a:off x="-84221" y="975074"/>
          <a:ext cx="4564940" cy="30194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89FF1E0-42BD-2D47-547C-71C4BF3E41BC}"/>
              </a:ext>
            </a:extLst>
          </p:cNvPr>
          <p:cNvGraphicFramePr>
            <a:graphicFrameLocks/>
          </p:cNvGraphicFramePr>
          <p:nvPr>
            <p:extLst>
              <p:ext uri="{D42A27DB-BD31-4B8C-83A1-F6EECF244321}">
                <p14:modId xmlns:p14="http://schemas.microsoft.com/office/powerpoint/2010/main" val="2308480973"/>
              </p:ext>
            </p:extLst>
          </p:nvPr>
        </p:nvGraphicFramePr>
        <p:xfrm>
          <a:off x="4373478" y="999482"/>
          <a:ext cx="4587960" cy="30194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D4478486-E2EE-3359-F3BB-71DEE61E9669}"/>
              </a:ext>
            </a:extLst>
          </p:cNvPr>
          <p:cNvGraphicFramePr>
            <a:graphicFrameLocks/>
          </p:cNvGraphicFramePr>
          <p:nvPr>
            <p:extLst>
              <p:ext uri="{D42A27DB-BD31-4B8C-83A1-F6EECF244321}">
                <p14:modId xmlns:p14="http://schemas.microsoft.com/office/powerpoint/2010/main" val="3249699101"/>
              </p:ext>
            </p:extLst>
          </p:nvPr>
        </p:nvGraphicFramePr>
        <p:xfrm>
          <a:off x="872577" y="3994484"/>
          <a:ext cx="7519163" cy="26599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16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63592"/>
            <a:ext cx="8537120" cy="623248"/>
          </a:xfrm>
        </p:spPr>
        <p:txBody>
          <a:bodyPr/>
          <a:lstStyle/>
          <a:p>
            <a:r>
              <a:rPr lang="en-GB" sz="1350" b="1" dirty="0"/>
              <a:t>Lastly, analysis of the model’s fit reveals that a linear model is a good fit for the data, with Horse Power, Pump Efficiency, and Volumetric Flow Meter 2 having the largest absolute impact on pump failures (greatest regression coefficients)</a:t>
            </a:r>
            <a:endParaRPr lang="en-AU" sz="135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7125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213E235D-8B22-5A42-B9FC-4266578B2787}"/>
              </a:ext>
            </a:extLst>
          </p:cNvPr>
          <p:cNvGraphicFramePr>
            <a:graphicFrameLocks/>
          </p:cNvGraphicFramePr>
          <p:nvPr>
            <p:extLst>
              <p:ext uri="{D42A27DB-BD31-4B8C-83A1-F6EECF244321}">
                <p14:modId xmlns:p14="http://schemas.microsoft.com/office/powerpoint/2010/main" val="3498524862"/>
              </p:ext>
            </p:extLst>
          </p:nvPr>
        </p:nvGraphicFramePr>
        <p:xfrm>
          <a:off x="672198" y="871254"/>
          <a:ext cx="7437653" cy="355923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D0C37CF-CF58-6DD7-BDD5-E8688BCCF2DE}"/>
              </a:ext>
            </a:extLst>
          </p:cNvPr>
          <p:cNvSpPr txBox="1"/>
          <p:nvPr/>
        </p:nvSpPr>
        <p:spPr>
          <a:xfrm>
            <a:off x="305383" y="4563718"/>
            <a:ext cx="4085641" cy="1054135"/>
          </a:xfrm>
          <a:prstGeom prst="rect">
            <a:avLst/>
          </a:prstGeom>
          <a:noFill/>
        </p:spPr>
        <p:txBody>
          <a:bodyPr wrap="square" rtlCol="0">
            <a:spAutoFit/>
          </a:bodyPr>
          <a:lstStyle/>
          <a:p>
            <a:pPr marL="171450" indent="-171450" defTabSz="895350" fontAlgn="base">
              <a:spcBef>
                <a:spcPct val="0"/>
              </a:spcBef>
              <a:spcAft>
                <a:spcPct val="0"/>
              </a:spcAft>
              <a:buFont typeface="Arial" panose="020B0604020202020204" pitchFamily="34" charset="0"/>
              <a:buChar char="•"/>
              <a:tabLst>
                <a:tab pos="269875" algn="l"/>
              </a:tabLst>
            </a:pPr>
            <a:r>
              <a:rPr lang="en-US" sz="1250" b="1" dirty="0">
                <a:solidFill>
                  <a:schemeClr val="accent3"/>
                </a:solidFill>
                <a:latin typeface="+mj-lt"/>
                <a:ea typeface="Arial Unicode MS" pitchFamily="34" charset="-128"/>
                <a:cs typeface="Arial Unicode MS" pitchFamily="34" charset="-128"/>
              </a:rPr>
              <a:t>As Horse Power and Pump Efficiency rise, so does the predicted chance of pump failure </a:t>
            </a:r>
          </a:p>
          <a:p>
            <a:pPr defTabSz="895350" fontAlgn="base">
              <a:spcBef>
                <a:spcPct val="0"/>
              </a:spcBef>
              <a:spcAft>
                <a:spcPct val="0"/>
              </a:spcAft>
              <a:tabLst>
                <a:tab pos="269875" algn="l"/>
              </a:tabLst>
            </a:pPr>
            <a:endParaRPr lang="en-US" sz="1250" b="1" dirty="0">
              <a:solidFill>
                <a:schemeClr val="accent3"/>
              </a:solidFill>
              <a:latin typeface="+mj-lt"/>
              <a:ea typeface="Arial Unicode MS" pitchFamily="34" charset="-128"/>
              <a:cs typeface="Arial Unicode MS" pitchFamily="34" charset="-128"/>
            </a:endParaRPr>
          </a:p>
          <a:p>
            <a:pPr marL="171450" indent="-171450" defTabSz="895350" fontAlgn="base">
              <a:spcBef>
                <a:spcPct val="0"/>
              </a:spcBef>
              <a:spcAft>
                <a:spcPct val="0"/>
              </a:spcAft>
              <a:buFont typeface="Arial" panose="020B0604020202020204" pitchFamily="34" charset="0"/>
              <a:buChar char="•"/>
              <a:tabLst>
                <a:tab pos="269875" algn="l"/>
              </a:tabLst>
            </a:pPr>
            <a:r>
              <a:rPr lang="en-US" sz="1250" b="1" dirty="0">
                <a:solidFill>
                  <a:schemeClr val="accent3"/>
                </a:solidFill>
                <a:latin typeface="+mj-lt"/>
                <a:ea typeface="Arial Unicode MS" pitchFamily="34" charset="-128"/>
                <a:cs typeface="Arial Unicode MS" pitchFamily="34" charset="-128"/>
              </a:rPr>
              <a:t>As Volumetric Flow Meter 2 increases, the predicted chance of pump failure actually drops </a:t>
            </a:r>
          </a:p>
        </p:txBody>
      </p:sp>
      <p:sp>
        <p:nvSpPr>
          <p:cNvPr id="6" name="TextBox 5">
            <a:extLst>
              <a:ext uri="{FF2B5EF4-FFF2-40B4-BE49-F238E27FC236}">
                <a16:creationId xmlns:a16="http://schemas.microsoft.com/office/drawing/2014/main" id="{145B690D-C734-AF69-9570-47CFC8B66D2E}"/>
              </a:ext>
            </a:extLst>
          </p:cNvPr>
          <p:cNvSpPr txBox="1"/>
          <p:nvPr/>
        </p:nvSpPr>
        <p:spPr>
          <a:xfrm>
            <a:off x="4480719" y="4541947"/>
            <a:ext cx="4085640" cy="2015936"/>
          </a:xfrm>
          <a:prstGeom prst="rect">
            <a:avLst/>
          </a:prstGeom>
          <a:noFill/>
        </p:spPr>
        <p:txBody>
          <a:bodyPr wrap="square" rtlCol="0">
            <a:spAutoFit/>
          </a:bodyPr>
          <a:lstStyle/>
          <a:p>
            <a:pPr marL="171450" indent="-171450" defTabSz="895350" fontAlgn="base">
              <a:spcBef>
                <a:spcPct val="0"/>
              </a:spcBef>
              <a:spcAft>
                <a:spcPct val="0"/>
              </a:spcAft>
              <a:buFont typeface="Arial" panose="020B0604020202020204" pitchFamily="34" charset="0"/>
              <a:buChar char="•"/>
              <a:tabLst>
                <a:tab pos="269875" algn="l"/>
              </a:tabLst>
            </a:pPr>
            <a:r>
              <a:rPr lang="en-US" sz="1250" b="1" dirty="0">
                <a:solidFill>
                  <a:schemeClr val="accent3"/>
                </a:solidFill>
                <a:latin typeface="+mj-lt"/>
                <a:ea typeface="Arial Unicode MS" pitchFamily="34" charset="-128"/>
                <a:cs typeface="Arial Unicode MS" pitchFamily="34" charset="-128"/>
              </a:rPr>
              <a:t>The model’s R-Sq value of 0.778 indicates 77.8% of variability in the dependent variable can be explained by the model</a:t>
            </a:r>
          </a:p>
          <a:p>
            <a:pPr defTabSz="895350" fontAlgn="base">
              <a:spcBef>
                <a:spcPct val="0"/>
              </a:spcBef>
              <a:spcAft>
                <a:spcPct val="0"/>
              </a:spcAft>
              <a:tabLst>
                <a:tab pos="269875" algn="l"/>
              </a:tabLst>
            </a:pPr>
            <a:endParaRPr lang="en-US" sz="1250" b="1" dirty="0">
              <a:solidFill>
                <a:schemeClr val="accent3"/>
              </a:solidFill>
              <a:latin typeface="+mj-lt"/>
              <a:ea typeface="Arial Unicode MS" pitchFamily="34" charset="-128"/>
              <a:cs typeface="Arial Unicode MS" pitchFamily="34" charset="-128"/>
            </a:endParaRPr>
          </a:p>
          <a:p>
            <a:pPr marL="171450" indent="-171450" defTabSz="895350" fontAlgn="base">
              <a:spcBef>
                <a:spcPct val="0"/>
              </a:spcBef>
              <a:spcAft>
                <a:spcPct val="0"/>
              </a:spcAft>
              <a:buFont typeface="Arial" panose="020B0604020202020204" pitchFamily="34" charset="0"/>
              <a:buChar char="•"/>
              <a:tabLst>
                <a:tab pos="269875" algn="l"/>
              </a:tabLst>
            </a:pPr>
            <a:r>
              <a:rPr lang="en-US" sz="1250" b="1" dirty="0">
                <a:solidFill>
                  <a:schemeClr val="accent3"/>
                </a:solidFill>
                <a:latin typeface="+mj-lt"/>
                <a:ea typeface="Arial Unicode MS" pitchFamily="34" charset="-128"/>
                <a:cs typeface="Arial Unicode MS" pitchFamily="34" charset="-128"/>
              </a:rPr>
              <a:t>The model is also statistically significant, as all of the ind. variables’ p-values are below the significance level of 0.05</a:t>
            </a:r>
          </a:p>
          <a:p>
            <a:pPr marL="171450" indent="-171450" defTabSz="895350" fontAlgn="base">
              <a:spcBef>
                <a:spcPct val="0"/>
              </a:spcBef>
              <a:spcAft>
                <a:spcPct val="0"/>
              </a:spcAft>
              <a:buFont typeface="Arial" panose="020B0604020202020204" pitchFamily="34" charset="0"/>
              <a:buChar char="•"/>
              <a:tabLst>
                <a:tab pos="269875" algn="l"/>
              </a:tabLst>
            </a:pPr>
            <a:endParaRPr lang="en-US" sz="1250" b="1" dirty="0">
              <a:solidFill>
                <a:schemeClr val="accent3"/>
              </a:solidFill>
              <a:latin typeface="+mj-lt"/>
              <a:ea typeface="Arial Unicode MS" pitchFamily="34" charset="-128"/>
              <a:cs typeface="Arial Unicode MS" pitchFamily="34" charset="-128"/>
            </a:endParaRPr>
          </a:p>
          <a:p>
            <a:pPr marL="171450" indent="-171450" defTabSz="895350" fontAlgn="base">
              <a:spcBef>
                <a:spcPct val="0"/>
              </a:spcBef>
              <a:spcAft>
                <a:spcPct val="0"/>
              </a:spcAft>
              <a:buFont typeface="Arial" panose="020B0604020202020204" pitchFamily="34" charset="0"/>
              <a:buChar char="•"/>
              <a:tabLst>
                <a:tab pos="269875" algn="l"/>
              </a:tabLst>
            </a:pPr>
            <a:r>
              <a:rPr lang="en-US" sz="1250" b="1" dirty="0">
                <a:solidFill>
                  <a:schemeClr val="accent3"/>
                </a:solidFill>
                <a:latin typeface="+mj-lt"/>
                <a:ea typeface="Arial Unicode MS" pitchFamily="34" charset="-128"/>
                <a:cs typeface="Arial Unicode MS" pitchFamily="34" charset="-128"/>
              </a:rPr>
              <a:t>The model can be used to help predict future outcomes with confidence</a:t>
            </a:r>
          </a:p>
        </p:txBody>
      </p:sp>
    </p:spTree>
    <p:extLst>
      <p:ext uri="{BB962C8B-B14F-4D97-AF65-F5344CB8AC3E}">
        <p14:creationId xmlns:p14="http://schemas.microsoft.com/office/powerpoint/2010/main" val="66765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11919" y="135706"/>
            <a:ext cx="8737599" cy="623248"/>
          </a:xfrm>
        </p:spPr>
        <p:txBody>
          <a:bodyPr/>
          <a:lstStyle/>
          <a:p>
            <a:pPr algn="just"/>
            <a:r>
              <a:rPr lang="en-GB" sz="1350" b="1" dirty="0"/>
              <a:t>With the model, a proactive alarm has been created, which accurately identifies pump failures before they occur. Horse Power (HP) and Pump Efficiency (PE) are key variables to monitor, with deviations of 15 HP and &gt;3% PE being their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80816"/>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8F35D68A-858A-A342-AB89-CAA902F68EB5}"/>
              </a:ext>
            </a:extLst>
          </p:cNvPr>
          <p:cNvGraphicFramePr>
            <a:graphicFrameLocks/>
          </p:cNvGraphicFramePr>
          <p:nvPr>
            <p:extLst>
              <p:ext uri="{D42A27DB-BD31-4B8C-83A1-F6EECF244321}">
                <p14:modId xmlns:p14="http://schemas.microsoft.com/office/powerpoint/2010/main" val="2339108244"/>
              </p:ext>
            </p:extLst>
          </p:nvPr>
        </p:nvGraphicFramePr>
        <p:xfrm>
          <a:off x="181480" y="828815"/>
          <a:ext cx="8598476" cy="471201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5EDACBFB-C333-B47A-D662-61CED5BC5CC1}"/>
              </a:ext>
            </a:extLst>
          </p:cNvPr>
          <p:cNvSpPr txBox="1"/>
          <p:nvPr/>
        </p:nvSpPr>
        <p:spPr>
          <a:xfrm>
            <a:off x="457200" y="5785550"/>
            <a:ext cx="6629400" cy="800219"/>
          </a:xfrm>
          <a:prstGeom prst="rect">
            <a:avLst/>
          </a:prstGeom>
          <a:noFill/>
          <a:ln>
            <a:noFill/>
          </a:ln>
        </p:spPr>
        <p:txBody>
          <a:bodyPr wrap="square" rtlCol="0">
            <a:spAutoFit/>
          </a:bodyPr>
          <a:lstStyle/>
          <a:p>
            <a:r>
              <a:rPr lang="en-US" sz="1400" b="1" i="0" u="none" strike="noStrike" dirty="0">
                <a:solidFill>
                  <a:srgbClr val="000000"/>
                </a:solidFill>
                <a:effectLst/>
                <a:latin typeface="Arial" panose="020B0604020202020204" pitchFamily="34" charset="0"/>
              </a:rPr>
              <a:t>The regressive prediction doesn’t exceed </a:t>
            </a:r>
            <a:r>
              <a:rPr lang="en-US" sz="1400" b="1" dirty="0">
                <a:solidFill>
                  <a:srgbClr val="000000"/>
                </a:solidFill>
                <a:latin typeface="Arial" panose="020B0604020202020204" pitchFamily="34" charset="0"/>
              </a:rPr>
              <a:t>~</a:t>
            </a:r>
            <a:r>
              <a:rPr lang="en-US" sz="1400" b="1" i="0" u="none" strike="noStrike" dirty="0">
                <a:solidFill>
                  <a:srgbClr val="000000"/>
                </a:solidFill>
                <a:effectLst/>
                <a:latin typeface="Arial" panose="020B0604020202020204" pitchFamily="34" charset="0"/>
              </a:rPr>
              <a:t>0.2, unless a failure is imminent, serving as a good </a:t>
            </a:r>
            <a:r>
              <a:rPr lang="en-US" sz="1400" b="1" dirty="0">
                <a:solidFill>
                  <a:srgbClr val="000000"/>
                </a:solidFill>
                <a:latin typeface="Arial" panose="020B0604020202020204" pitchFamily="34" charset="0"/>
              </a:rPr>
              <a:t>alert</a:t>
            </a:r>
            <a:r>
              <a:rPr lang="en-US" sz="1400" b="1" i="0" u="none" strike="noStrike" dirty="0">
                <a:solidFill>
                  <a:srgbClr val="000000"/>
                </a:solidFill>
                <a:effectLst/>
                <a:latin typeface="Arial" panose="020B0604020202020204" pitchFamily="34" charset="0"/>
              </a:rPr>
              <a:t> for when preventative action should be taken</a:t>
            </a:r>
            <a:endParaRPr lang="en-US" sz="1400" b="1" dirty="0"/>
          </a:p>
          <a:p>
            <a:endParaRPr lang="en-US" dirty="0"/>
          </a:p>
        </p:txBody>
      </p:sp>
    </p:spTree>
    <p:extLst>
      <p:ext uri="{BB962C8B-B14F-4D97-AF65-F5344CB8AC3E}">
        <p14:creationId xmlns:p14="http://schemas.microsoft.com/office/powerpoint/2010/main" val="2748477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23029</TotalTime>
  <Words>702</Words>
  <Application>Microsoft Office PowerPoint</Application>
  <PresentationFormat>Custom</PresentationFormat>
  <Paragraphs>37</Paragraphs>
  <Slides>5</Slides>
  <Notes>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The Rolling Mean and Standard Deviation Dataset charts allow for identification of abnormalities –Horse Power, Pump Torque, and Pump Speed measures all spike dramatically just prior to pump failure</vt:lpstr>
      <vt:lpstr>A clear difference in the data’s spread during normal pump operation vs. failure can also be seen below - Pump Torque, Pump Efficiency, and Pump Speed exhibit the most variance during failure</vt:lpstr>
      <vt:lpstr>Correlation analyses across datasets yield more interesting insights… All variables (except HP) are negatively correlated with failure in the Rolling Mean Data, only Flow Meters 1 &amp; 2 and Pump Efficiency are negatively correlated with failure in the Raw Data Set, while HP has strong positive correlation with failure in all data sets</vt:lpstr>
      <vt:lpstr>Lastly, analysis of the model’s fit reveals that a linear model is a good fit for the data, with Horse Power, Pump Efficiency, and Volumetric Flow Meter 2 having the largest absolute impact on pump failures (greatest regression coefficients)</vt:lpstr>
      <vt:lpstr>With the model, a proactive alarm has been created, which accurately identifies pump failures before they occur. Horse Power (HP) and Pump Efficiency (PE) are key variables to monitor, with deviations of 15 HP and &gt;3% PE being their signal thresholds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Luke Geraghty</cp:lastModifiedBy>
  <cp:revision>85</cp:revision>
  <dcterms:created xsi:type="dcterms:W3CDTF">2020-04-12T13:23:13Z</dcterms:created>
  <dcterms:modified xsi:type="dcterms:W3CDTF">2023-10-17T19:14:09Z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2023-01-06T23:13:42Z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e8f3e1f5-0ec7-47f3-b52a-44e6c1f80781</vt:lpwstr>
  </property>
  <property fmtid="{D5CDD505-2E9C-101B-9397-08002B2CF9AE}" pid="7" name="MSIP_Label_defa4170-0d19-0005-0004-bc88714345d2_ActionId">
    <vt:lpwstr>ee720cee-3e10-4717-b3c4-8f20a0fcee5c</vt:lpwstr>
  </property>
  <property fmtid="{D5CDD505-2E9C-101B-9397-08002B2CF9AE}" pid="8" name="MSIP_Label_defa4170-0d19-0005-0004-bc88714345d2_ContentBits">
    <vt:lpwstr>0</vt:lpwstr>
  </property>
</Properties>
</file>