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3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4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2"/>
    <a:srgbClr val="FBC14E"/>
    <a:srgbClr val="DD1E0E"/>
    <a:srgbClr val="FDE6B8"/>
    <a:srgbClr val="002C46"/>
    <a:srgbClr val="FDDA95"/>
    <a:srgbClr val="FFFFFF"/>
    <a:srgbClr val="EBEEF2"/>
    <a:srgbClr val="AABFD6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D5F01-B16D-4620-AF6C-B8F42AA999F4}" v="409" dt="2023-10-12T09:59:4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0" autoAdjust="0"/>
    <p:restoredTop sz="95827" autoAdjust="0"/>
  </p:normalViewPr>
  <p:slideViewPr>
    <p:cSldViewPr snapToGrid="0">
      <p:cViewPr varScale="1">
        <p:scale>
          <a:sx n="77" d="100"/>
          <a:sy n="77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58366b3155e5d2/Luke%20Geraghty%20Bootcamp%20Projects/Southern%20Water%20Corp%20Financial%20Analysis%20Luke%20Geragh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58366b3155e5d2/Luke%20Geraghty%20Bootcamp%20Projects/Southern%20Water%20Corp%20Financial%20Analysis%20Luke%20Geraght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https://d.docs.live.net/4558366b3155e5d2/Luke%20Geraghty%20Bootcamp%20Projects/Southern%20Water%20Corp%20Financial%20Analysis%20Luke%20Geraghty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https://d.docs.live.net/4558366b3155e5d2/Luke%20Geraghty%20Bootcamp%20Projects/Southern%20Water%20Corp%20Financial%20Analysis%20Luke%20Geraghty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58366b3155e5d2/Luke%20Geraghty%20Bootcamp%20Projects/Southern%20Water%20Corp%20Financial%20Analysis%20Luke%20Geraght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58366b3155e5d2/Luke%20Geraghty%20Bootcamp%20Projects/Southern%20Water%20Corp%20Financial%20Analysis%20Luke%20Geraght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58366b3155e5d2/Luke%20Geraghty%20Bootcamp%20Projects/Southern%20Water%20Corp%20Financial%20Analysis%20Luke%20Geraghty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58366b3155e5d2/Luke%20Geraghty%20Bootcamp%20Projects/Southern%20Water%20Corp%20Financial%20Analysis%20Luke%20Geragh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4558366b3155e5d2/Luke%20Geraghty%20Bootcamp%20Projects/Southern%20Water%20Corp%20Financial%20Analysis%20Luke%20Geraghty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d.docs.live.net/4558366b3155e5d2/Luke%20Geraghty%20Bootcamp%20Projects/Southern%20Water%20Corp%20Financial%20Analysis%20Luke%20Geraghty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58366b3155e5d2/Luke%20Geraghty%20Bootcamp%20Projects/Southern%20Water%20Corp%20Financial%20Analysis%20Luke%20Geraght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58366b3155e5d2/Luke%20Geraghty%20Bootcamp%20Projects/Southern%20Water%20Corp%20Financial%20Analysis%20Luke%20Geraght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58366b3155e5d2/Luke%20Geraghty%20Bootcamp%20Projects/Southern%20Water%20Corp%20Financial%20Analysis%20Luke%20Geraght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58366b3155e5d2/Luke%20Geraghty%20Bootcamp%20Projects/Southern%20Water%20Corp%20Financial%20Analysis%20Luke%20Geraght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58366b3155e5d2/Luke%20Geraghty%20Bootcamp%20Projects/Southern%20Water%20Corp%20Financial%20Analysis%20Luke%20Geraght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500" b="1" baseline="0" dirty="0">
                <a:solidFill>
                  <a:schemeClr val="tx1"/>
                </a:solidFill>
              </a:rPr>
              <a:t>Unit Contribution to Revenue by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'[Southern Water Corp Financial Analysis Luke Geraghty.xlsx]Revenue Analysis'!$A$57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4472C4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257-5146-9255-C1194D90251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12%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F257-5146-9255-C1194D90251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15%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257-5146-9255-C1194D90251A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Analysis Luke Geraghty.xlsx]Revenue Analysis'!$B$56:$D$56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Analysis Luke Geraghty.xlsx]Revenue Analysis'!$B$57:$D$57</c:f>
              <c:numCache>
                <c:formatCode>"$"#,##0.00;[Red]\-"$"#,##0.00</c:formatCode>
                <c:ptCount val="3"/>
                <c:pt idx="0">
                  <c:v>37118738.908649988</c:v>
                </c:pt>
                <c:pt idx="1">
                  <c:v>18271699.227782957</c:v>
                </c:pt>
                <c:pt idx="2">
                  <c:v>15554519.161720002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57-5146-9255-C1194D90251A}"/>
            </c:ext>
          </c:extLst>
        </c:ser>
        <c:ser>
          <c:idx val="1"/>
          <c:order val="1"/>
          <c:tx>
            <c:strRef>
              <c:f>'[Southern Water Corp Financial Analysis Luke Geraghty.xlsx]Revenue Analysis'!$A$58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4472C4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44%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F257-5146-9255-C1194D90251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48%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F257-5146-9255-C1194D90251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48%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F257-5146-9255-C1194D90251A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Analysis Luke Geraghty.xlsx]Revenue Analysis'!$B$56:$D$56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Analysis Luke Geraghty.xlsx]Revenue Analysis'!$B$58:$D$58</c:f>
              <c:numCache>
                <c:formatCode>"$"#,##0.00;[Red]\-"$"#,##0.00</c:formatCode>
                <c:ptCount val="3"/>
                <c:pt idx="0">
                  <c:v>82448062.153750017</c:v>
                </c:pt>
                <c:pt idx="1">
                  <c:v>70562398.047100008</c:v>
                </c:pt>
                <c:pt idx="2">
                  <c:v>49244888.96814999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257-5146-9255-C1194D90251A}"/>
            </c:ext>
          </c:extLst>
        </c:ser>
        <c:ser>
          <c:idx val="2"/>
          <c:order val="2"/>
          <c:tx>
            <c:strRef>
              <c:f>'[Southern Water Corp Financial Analysis Luke Geraghty.xlsx]Revenue Analysis'!$A$59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tx2"/>
            </a:solidFill>
            <a:ln>
              <a:solidFill>
                <a:srgbClr val="4472C4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36%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F257-5146-9255-C1194D90251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F257-5146-9255-C1194D90251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37%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F257-5146-9255-C1194D90251A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Analysis Luke Geraghty.xlsx]Revenue Analysis'!$B$56:$D$56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Analysis Luke Geraghty.xlsx]Revenue Analysis'!$B$59:$D$59</c:f>
              <c:numCache>
                <c:formatCode>"$"#,##0.00;[Red]\-"$"#,##0.00</c:formatCode>
                <c:ptCount val="3"/>
                <c:pt idx="0">
                  <c:v>67860510.573750004</c:v>
                </c:pt>
                <c:pt idx="1">
                  <c:v>58098022.074299999</c:v>
                </c:pt>
                <c:pt idx="2">
                  <c:v>37706692.728949994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257-5146-9255-C1194D902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114144"/>
        <c:axId val="32742912"/>
      </c:barChart>
      <c:catAx>
        <c:axId val="3311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2912"/>
        <c:crosses val="autoZero"/>
        <c:auto val="1"/>
        <c:lblAlgn val="ctr"/>
        <c:lblOffset val="100"/>
        <c:noMultiLvlLbl val="0"/>
      </c:catAx>
      <c:valAx>
        <c:axId val="3274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baseline="0" dirty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14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err="1"/>
              <a:t>Kootha</a:t>
            </a:r>
            <a:r>
              <a:rPr lang="en-US" sz="1000" b="1" dirty="0"/>
              <a:t> Chemical</a:t>
            </a:r>
            <a:r>
              <a:rPr lang="en-US" sz="1000" b="1" baseline="0" dirty="0"/>
              <a:t> Expenditure vs Water Production Level</a:t>
            </a:r>
          </a:p>
          <a:p>
            <a:pPr>
              <a:defRPr sz="1000" b="1"/>
            </a:pPr>
            <a:r>
              <a:rPr lang="en-US" sz="1000" b="1" baseline="0" dirty="0"/>
              <a:t>(Jul '13 - Jun '14)</a:t>
            </a:r>
            <a:endParaRPr lang="en-US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Analysis Luke Geraghty.xlsx]Expenses Analysis'!$D$104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Geraghty.xlsx]Expenses Analysis'!$F$102:$Q$102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Geraghty.xlsx]Expenses Analysis'!$F$104:$Q$104</c:f>
              <c:numCache>
                <c:formatCode>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69-6741-A952-6FE1F47AC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438608"/>
        <c:axId val="30627664"/>
      </c:barChart>
      <c:lineChart>
        <c:grouping val="standard"/>
        <c:varyColors val="0"/>
        <c:ser>
          <c:idx val="1"/>
          <c:order val="1"/>
          <c:tx>
            <c:v>Water Production</c:v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AA0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'[Southern Water Corp Financial Analysis Luke Geraghty.xlsx]Expenses Analysis'!$F$107:$Q$107</c:f>
              <c:numCache>
                <c:formatCode>#,##0.00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369-6741-A952-6FE1F47AC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91776"/>
        <c:axId val="30601184"/>
      </c:lineChart>
      <c:dateAx>
        <c:axId val="31438608"/>
        <c:scaling>
          <c:orientation val="minMax"/>
        </c:scaling>
        <c:delete val="0"/>
        <c:axPos val="b"/>
        <c:numFmt formatCode="[$-409]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27664"/>
        <c:crosses val="autoZero"/>
        <c:auto val="1"/>
        <c:lblOffset val="100"/>
        <c:baseTimeUnit val="months"/>
      </c:dateAx>
      <c:valAx>
        <c:axId val="30627664"/>
        <c:scaling>
          <c:orientation val="minMax"/>
          <c:max val="12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50" b="1" baseline="0"/>
                  <a:t>Chemical Costs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38608"/>
        <c:crosses val="autoZero"/>
        <c:crossBetween val="between"/>
      </c:valAx>
      <c:valAx>
        <c:axId val="306011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baseline="0"/>
                  <a:t>Water Production (Giga-Litres)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91776"/>
        <c:crosses val="max"/>
        <c:crossBetween val="between"/>
      </c:valAx>
      <c:catAx>
        <c:axId val="30491776"/>
        <c:scaling>
          <c:orientation val="minMax"/>
        </c:scaling>
        <c:delete val="1"/>
        <c:axPos val="b"/>
        <c:majorTickMark val="none"/>
        <c:minorTickMark val="none"/>
        <c:tickLblPos val="nextTo"/>
        <c:crossAx val="306011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50" b="1" i="0" baseline="0" dirty="0" err="1">
                <a:effectLst/>
              </a:rPr>
              <a:t>Jutik</a:t>
            </a:r>
            <a:r>
              <a:rPr lang="en-US" sz="1150" b="1" i="0" baseline="0" dirty="0">
                <a:effectLst/>
              </a:rPr>
              <a:t> Chemical Expenditure vs Water Production Level</a:t>
            </a:r>
            <a:endParaRPr lang="en-US" sz="1150" baseline="0" dirty="0">
              <a:effectLst/>
            </a:endParaRPr>
          </a:p>
          <a:p>
            <a:pPr>
              <a:defRPr sz="1150" b="1" baseline="0"/>
            </a:pPr>
            <a:r>
              <a:rPr lang="en-US" sz="1150" b="1" i="0" baseline="0" dirty="0">
                <a:effectLst/>
              </a:rPr>
              <a:t>(Jul '13 - Jun '14)</a:t>
            </a:r>
            <a:endParaRPr lang="en-US" sz="1150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1"/>
          <c:tx>
            <c:v>Chemical Costs</c:v>
          </c:tx>
          <c:spPr>
            <a:solidFill>
              <a:srgbClr val="70AD47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Geraghty.xlsx]Expenses Analysis'!$F$102:$Q$102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Geraghty.xlsx]Expenses Analysis'!$F$106:$Q$106</c:f>
              <c:numCache>
                <c:formatCode>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26-9C48-8850-0D271A345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438608"/>
        <c:axId val="30627664"/>
      </c:barChart>
      <c:lineChart>
        <c:grouping val="standard"/>
        <c:varyColors val="0"/>
        <c:ser>
          <c:idx val="1"/>
          <c:order val="0"/>
          <c:tx>
            <c:v>Water Production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'[Southern Water Corp Financial Analysis Luke Geraghty.xlsx]Expenses Analysis'!$F$109:$Q$109</c:f>
              <c:numCache>
                <c:formatCode>#,##0.00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526-9C48-8850-0D271A345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91776"/>
        <c:axId val="30601184"/>
      </c:lineChart>
      <c:dateAx>
        <c:axId val="31438608"/>
        <c:scaling>
          <c:orientation val="minMax"/>
        </c:scaling>
        <c:delete val="0"/>
        <c:axPos val="b"/>
        <c:numFmt formatCode="[$-409]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27664"/>
        <c:crosses val="autoZero"/>
        <c:auto val="1"/>
        <c:lblOffset val="100"/>
        <c:baseTimeUnit val="months"/>
      </c:dateAx>
      <c:valAx>
        <c:axId val="3062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aseline="0"/>
                  <a:t>Chemical Costs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38608"/>
        <c:crosses val="autoZero"/>
        <c:crossBetween val="between"/>
      </c:valAx>
      <c:valAx>
        <c:axId val="306011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Water Production (Giga-Litres)</a:t>
                </a:r>
                <a:endParaRPr lang="en-US" sz="100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1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 sz="1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91776"/>
        <c:crosses val="max"/>
        <c:crossBetween val="between"/>
      </c:valAx>
      <c:catAx>
        <c:axId val="30491776"/>
        <c:scaling>
          <c:orientation val="minMax"/>
        </c:scaling>
        <c:delete val="1"/>
        <c:axPos val="b"/>
        <c:numFmt formatCode="mmm\-yy" sourceLinked="1"/>
        <c:majorTickMark val="none"/>
        <c:minorTickMark val="none"/>
        <c:tickLblPos val="nextTo"/>
        <c:crossAx val="306011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50" b="1" i="0" baseline="0" dirty="0" err="1">
                <a:effectLst/>
              </a:rPr>
              <a:t>Surjek</a:t>
            </a:r>
            <a:r>
              <a:rPr lang="en-US" sz="1150" b="1" i="0" baseline="0" dirty="0">
                <a:effectLst/>
              </a:rPr>
              <a:t> Chemical Expenditure vs Water Production Level (Jul '13 - Jun '14)</a:t>
            </a:r>
            <a:endParaRPr lang="en-US" sz="1150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1"/>
          <c:tx>
            <c:v>Chemical Costs</c:v>
          </c:tx>
          <c:spPr>
            <a:solidFill>
              <a:srgbClr val="E7E6E6">
                <a:lumMod val="90000"/>
              </a:srgbClr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Geraghty.xlsx]Expenses Analysis'!$F$102:$Q$102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Geraghty.xlsx]Expenses Analysis'!$F$105:$Q$105</c:f>
              <c:numCache>
                <c:formatCode>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D-F941-AB50-7E6226E5E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438608"/>
        <c:axId val="30627664"/>
      </c:barChart>
      <c:lineChart>
        <c:grouping val="standard"/>
        <c:varyColors val="0"/>
        <c:ser>
          <c:idx val="1"/>
          <c:order val="0"/>
          <c:tx>
            <c:v>Water Production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'[Southern Water Corp Financial Analysis Luke Geraghty.xlsx]Expenses Analysis'!$F$108:$Q$108</c:f>
              <c:numCache>
                <c:formatCode>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EF9D-F941-AB50-7E6226E5E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91776"/>
        <c:axId val="30601184"/>
      </c:lineChart>
      <c:dateAx>
        <c:axId val="31438608"/>
        <c:scaling>
          <c:orientation val="minMax"/>
        </c:scaling>
        <c:delete val="0"/>
        <c:axPos val="b"/>
        <c:numFmt formatCode="[$-409]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27664"/>
        <c:crosses val="autoZero"/>
        <c:auto val="1"/>
        <c:lblOffset val="100"/>
        <c:baseTimeUnit val="months"/>
      </c:dateAx>
      <c:valAx>
        <c:axId val="3062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Chemical Costs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38608"/>
        <c:crosses val="autoZero"/>
        <c:crossBetween val="between"/>
      </c:valAx>
      <c:valAx>
        <c:axId val="306011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Water Production (Giga-Litres)</a:t>
                </a:r>
              </a:p>
            </c:rich>
          </c:tx>
          <c:layout>
            <c:manualLayout>
              <c:xMode val="edge"/>
              <c:yMode val="edge"/>
              <c:x val="0.94655752630707868"/>
              <c:y val="0.214732530317075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91776"/>
        <c:crosses val="max"/>
        <c:crossBetween val="between"/>
      </c:valAx>
      <c:catAx>
        <c:axId val="30491776"/>
        <c:scaling>
          <c:orientation val="minMax"/>
        </c:scaling>
        <c:delete val="1"/>
        <c:axPos val="b"/>
        <c:majorTickMark val="none"/>
        <c:minorTickMark val="none"/>
        <c:tickLblPos val="nextTo"/>
        <c:crossAx val="306011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baseline="0" dirty="0"/>
              <a:t>Share of Total EBIT by Unit (Jul '13 - Jun '14)</a:t>
            </a:r>
          </a:p>
        </c:rich>
      </c:tx>
      <c:layout>
        <c:manualLayout>
          <c:xMode val="edge"/>
          <c:yMode val="edge"/>
          <c:x val="5.4856464870288744E-2"/>
          <c:y val="0.160105111877474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33733530833397"/>
          <c:y val="0.24082881194553177"/>
          <c:w val="0.4532505652140017"/>
          <c:h val="0.70292985929541918"/>
        </c:manualLayout>
      </c:layout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D1-874D-90BE-5E658C44691B}"/>
              </c:ext>
            </c:extLst>
          </c:dPt>
          <c:dPt>
            <c:idx val="1"/>
            <c:bubble3D val="0"/>
            <c:spPr>
              <a:solidFill>
                <a:srgbClr val="0070C0">
                  <a:alpha val="7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D1-874D-90BE-5E658C44691B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D1-874D-90BE-5E658C44691B}"/>
              </c:ext>
            </c:extLst>
          </c:dPt>
          <c:dLbls>
            <c:dLbl>
              <c:idx val="2"/>
              <c:layout>
                <c:manualLayout>
                  <c:x val="0.13398284700069399"/>
                  <c:y val="-4.56695279210428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D1-874D-90BE-5E658C44691B}"/>
                </c:ext>
              </c:extLst>
            </c:dLbl>
            <c:numFmt formatCode="&quot;$&quot;0,,&quot;M&quot;" sourceLinked="0"/>
            <c:spPr>
              <a:solidFill>
                <a:schemeClr val="bg1">
                  <a:alpha val="64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'[Southern Water Corp Financial Analysis Luke Geraghty.xlsx]EBIT Analysis'!$A$23:$A$25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Financial Analysis Luke Geraghty.xlsx]EBIT Analysis'!$Q$23:$Q$25</c:f>
              <c:numCache>
                <c:formatCode>"$"#,##0.00;[Red]\-"$"#,##0.00</c:formatCode>
                <c:ptCount val="3"/>
                <c:pt idx="0">
                  <c:v>19721133.205825485</c:v>
                </c:pt>
                <c:pt idx="1">
                  <c:v>22936250.12903415</c:v>
                </c:pt>
                <c:pt idx="2">
                  <c:v>72941736.097194374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D1-874D-90BE-5E658C4469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009013843618602"/>
          <c:y val="0.47890058355021531"/>
          <c:w val="0.16972834645669291"/>
          <c:h val="0.19582329560052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/>
              <a:t>Monthly EBIT Margin by Unit </a:t>
            </a:r>
            <a:r>
              <a:rPr lang="en-US" sz="1200" b="1" dirty="0"/>
              <a:t>(Jul</a:t>
            </a:r>
            <a:r>
              <a:rPr lang="en-US" sz="1200" b="1" baseline="0" dirty="0"/>
              <a:t> '13 - Jun '14)</a:t>
            </a:r>
            <a:endParaRPr 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Analysis Luke Geraghty.xlsx]EBIT Analysis'!$A$56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Geraghty.xlsx]EBIT Analysis'!$E$56:$P$56</c:f>
              <c:numCache>
                <c:formatCode>0.00%</c:formatCode>
                <c:ptCount val="12"/>
                <c:pt idx="0">
                  <c:v>0.41529437933894875</c:v>
                </c:pt>
                <c:pt idx="1">
                  <c:v>0.16120151183040166</c:v>
                </c:pt>
                <c:pt idx="2">
                  <c:v>0.28887410723655493</c:v>
                </c:pt>
                <c:pt idx="3">
                  <c:v>0.32001932998338012</c:v>
                </c:pt>
                <c:pt idx="4">
                  <c:v>0.33869312626258291</c:v>
                </c:pt>
                <c:pt idx="5">
                  <c:v>0.34820783846476255</c:v>
                </c:pt>
                <c:pt idx="6">
                  <c:v>0.32889058147025918</c:v>
                </c:pt>
                <c:pt idx="7">
                  <c:v>0.36170053874987812</c:v>
                </c:pt>
                <c:pt idx="8">
                  <c:v>0.3957450352355435</c:v>
                </c:pt>
                <c:pt idx="9">
                  <c:v>0.17121060352256295</c:v>
                </c:pt>
                <c:pt idx="10">
                  <c:v>0.13014434409940612</c:v>
                </c:pt>
                <c:pt idx="11">
                  <c:v>-3.2015452692863752E-2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D-9F4B-AC98-0FB8DDFB97C9}"/>
            </c:ext>
          </c:extLst>
        </c:ser>
        <c:ser>
          <c:idx val="1"/>
          <c:order val="1"/>
          <c:tx>
            <c:strRef>
              <c:f>'[Southern Water Corp Financial Analysis Luke Geraghty.xlsx]EBIT Analysis'!$A$57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Geraghty.xlsx]EBIT Analysis'!$E$57:$P$57</c:f>
              <c:numCache>
                <c:formatCode>0.00%</c:formatCode>
                <c:ptCount val="12"/>
                <c:pt idx="0">
                  <c:v>0.3455956940538133</c:v>
                </c:pt>
                <c:pt idx="1">
                  <c:v>6.4599684274176436E-2</c:v>
                </c:pt>
                <c:pt idx="2">
                  <c:v>0.14433359289184161</c:v>
                </c:pt>
                <c:pt idx="3">
                  <c:v>-0.22177748431522884</c:v>
                </c:pt>
                <c:pt idx="4">
                  <c:v>-0.44766201795834271</c:v>
                </c:pt>
                <c:pt idx="5">
                  <c:v>0.16732145063494736</c:v>
                </c:pt>
                <c:pt idx="6">
                  <c:v>0.37427618015254988</c:v>
                </c:pt>
                <c:pt idx="7">
                  <c:v>0.11368942332287189</c:v>
                </c:pt>
                <c:pt idx="8">
                  <c:v>0.23574321478746135</c:v>
                </c:pt>
                <c:pt idx="9">
                  <c:v>0.11675504697526991</c:v>
                </c:pt>
                <c:pt idx="10">
                  <c:v>-0.29356581548975247</c:v>
                </c:pt>
                <c:pt idx="11">
                  <c:v>0.47482161130642109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4D-9F4B-AC98-0FB8DDFB97C9}"/>
            </c:ext>
          </c:extLst>
        </c:ser>
        <c:ser>
          <c:idx val="2"/>
          <c:order val="2"/>
          <c:tx>
            <c:strRef>
              <c:f>'[Southern Water Corp Financial Analysis Luke Geraghty.xlsx]EBIT Analysis'!$A$58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Geraghty.xlsx]EBIT Analysis'!$E$58:$P$58</c:f>
              <c:numCache>
                <c:formatCode>0.00%</c:formatCode>
                <c:ptCount val="12"/>
                <c:pt idx="0">
                  <c:v>0.35762388953297342</c:v>
                </c:pt>
                <c:pt idx="1">
                  <c:v>0.5013107546263732</c:v>
                </c:pt>
                <c:pt idx="2">
                  <c:v>0.33532439120342417</c:v>
                </c:pt>
                <c:pt idx="3">
                  <c:v>0.37373471996246976</c:v>
                </c:pt>
                <c:pt idx="4">
                  <c:v>0.47039691903281722</c:v>
                </c:pt>
                <c:pt idx="5">
                  <c:v>0.47313004208100951</c:v>
                </c:pt>
                <c:pt idx="6">
                  <c:v>0.5353020289864372</c:v>
                </c:pt>
                <c:pt idx="7">
                  <c:v>0.52577909011510338</c:v>
                </c:pt>
                <c:pt idx="8">
                  <c:v>0.38588068285200638</c:v>
                </c:pt>
                <c:pt idx="9">
                  <c:v>0.55152119278952894</c:v>
                </c:pt>
                <c:pt idx="10">
                  <c:v>0.43228332459198315</c:v>
                </c:pt>
                <c:pt idx="11">
                  <c:v>0.37303495544431575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4D-9F4B-AC98-0FB8DDFB9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69984"/>
        <c:axId val="12100944"/>
      </c:barChart>
      <c:dateAx>
        <c:axId val="12569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0944"/>
        <c:crosses val="autoZero"/>
        <c:auto val="1"/>
        <c:lblOffset val="100"/>
        <c:baseTimeUnit val="months"/>
      </c:dateAx>
      <c:valAx>
        <c:axId val="12100944"/>
        <c:scaling>
          <c:orientation val="minMax"/>
          <c:max val="0.70000000000000007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EBIT Margin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Monthly EBIT by Unit</a:t>
            </a:r>
            <a:r>
              <a:rPr lang="en-US" sz="1200" b="1" baseline="0" dirty="0"/>
              <a:t> </a:t>
            </a:r>
            <a:r>
              <a:rPr lang="en-US" sz="1200" b="1" dirty="0"/>
              <a:t>(Jul '13 - Jun '14)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Analysis Luke Geraghty.xlsx]EBIT Analysis'!$A$23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Geraghty.xlsx]EBIT Analysis'!$E$23:$P$23</c:f>
              <c:numCache>
                <c:formatCode>"$"#,##0.00;[Red]\-"$"#,##0.00</c:formatCode>
                <c:ptCount val="12"/>
                <c:pt idx="0">
                  <c:v>2456292.3275362095</c:v>
                </c:pt>
                <c:pt idx="1">
                  <c:v>918310.88787430618</c:v>
                </c:pt>
                <c:pt idx="2">
                  <c:v>1519674.7670411356</c:v>
                </c:pt>
                <c:pt idx="3">
                  <c:v>1671126.6978958244</c:v>
                </c:pt>
                <c:pt idx="4">
                  <c:v>1867603.7439484252</c:v>
                </c:pt>
                <c:pt idx="5">
                  <c:v>1873668.8420387572</c:v>
                </c:pt>
                <c:pt idx="6">
                  <c:v>2572779.3705296321</c:v>
                </c:pt>
                <c:pt idx="7">
                  <c:v>2504531.9499788238</c:v>
                </c:pt>
                <c:pt idx="8">
                  <c:v>2888063.9198026378</c:v>
                </c:pt>
                <c:pt idx="9">
                  <c:v>912936.10019635595</c:v>
                </c:pt>
                <c:pt idx="10">
                  <c:v>702117.95209483802</c:v>
                </c:pt>
                <c:pt idx="11">
                  <c:v>-165973.35311146174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0-C74A-AD05-F48D839A5551}"/>
            </c:ext>
          </c:extLst>
        </c:ser>
        <c:ser>
          <c:idx val="1"/>
          <c:order val="1"/>
          <c:tx>
            <c:strRef>
              <c:f>'[Southern Water Corp Financial Analysis Luke Geraghty.xlsx]EBIT Analysis'!$A$24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Geraghty.xlsx]EBIT Analysis'!$E$24:$P$24</c:f>
              <c:numCache>
                <c:formatCode>"$"#,##0.00;[Red]\-"$"#,##0.00</c:formatCode>
                <c:ptCount val="12"/>
                <c:pt idx="0">
                  <c:v>5988499.8026137892</c:v>
                </c:pt>
                <c:pt idx="1">
                  <c:v>943434.10160639696</c:v>
                </c:pt>
                <c:pt idx="2">
                  <c:v>2328952.4387191646</c:v>
                </c:pt>
                <c:pt idx="3">
                  <c:v>-3360291.110331079</c:v>
                </c:pt>
                <c:pt idx="4">
                  <c:v>-6192464.2872408964</c:v>
                </c:pt>
                <c:pt idx="5">
                  <c:v>2604016.9804607946</c:v>
                </c:pt>
                <c:pt idx="6">
                  <c:v>8366591.2969236001</c:v>
                </c:pt>
                <c:pt idx="7">
                  <c:v>2112457.573284395</c:v>
                </c:pt>
                <c:pt idx="8">
                  <c:v>4631100.2007863969</c:v>
                </c:pt>
                <c:pt idx="9">
                  <c:v>2132931.991960397</c:v>
                </c:pt>
                <c:pt idx="10">
                  <c:v>-4294074.8102160059</c:v>
                </c:pt>
                <c:pt idx="11">
                  <c:v>7675095.9504671991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0-C74A-AD05-F48D839A5551}"/>
            </c:ext>
          </c:extLst>
        </c:ser>
        <c:ser>
          <c:idx val="2"/>
          <c:order val="2"/>
          <c:tx>
            <c:strRef>
              <c:f>'[Southern Water Corp Financial Analysis Luke Geraghty.xlsx]EBIT Analysis'!$A$25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Geraghty.xlsx]EBIT Analysis'!$E$25:$P$25</c:f>
              <c:numCache>
                <c:formatCode>"$"#,##0.00;[Red]\-"$"#,##0.00</c:formatCode>
                <c:ptCount val="12"/>
                <c:pt idx="0">
                  <c:v>4547848.2127075791</c:v>
                </c:pt>
                <c:pt idx="1">
                  <c:v>6542227.6080423184</c:v>
                </c:pt>
                <c:pt idx="2">
                  <c:v>4438176.8988530822</c:v>
                </c:pt>
                <c:pt idx="3">
                  <c:v>4415960.6020003622</c:v>
                </c:pt>
                <c:pt idx="4">
                  <c:v>5589126.5717249103</c:v>
                </c:pt>
                <c:pt idx="5">
                  <c:v>5264580.3424524991</c:v>
                </c:pt>
                <c:pt idx="6">
                  <c:v>8292411.5891714972</c:v>
                </c:pt>
                <c:pt idx="7">
                  <c:v>8295134.2778322492</c:v>
                </c:pt>
                <c:pt idx="8">
                  <c:v>5460903.0204648729</c:v>
                </c:pt>
                <c:pt idx="9">
                  <c:v>8279084.1609189995</c:v>
                </c:pt>
                <c:pt idx="10">
                  <c:v>6175874.2250345014</c:v>
                </c:pt>
                <c:pt idx="11">
                  <c:v>5640408.5879914984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0-C74A-AD05-F48D839A5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415760"/>
        <c:axId val="71092144"/>
      </c:barChart>
      <c:dateAx>
        <c:axId val="70415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92144"/>
        <c:crosses val="autoZero"/>
        <c:auto val="1"/>
        <c:lblOffset val="100"/>
        <c:baseTimeUnit val="months"/>
      </c:dateAx>
      <c:valAx>
        <c:axId val="71092144"/>
        <c:scaling>
          <c:orientation val="minMax"/>
          <c:max val="9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1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err="1"/>
              <a:t>Kootha</a:t>
            </a:r>
            <a:r>
              <a:rPr lang="en-US" sz="1200" b="1" baseline="0" dirty="0"/>
              <a:t> Revenue by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'[Southern Water Corp Financial Analysis Luke Geraghty.xlsx]Revenue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Analysis Luke Geraghty.xlsx]Revenue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Geraghty.xlsx]Revenue Analysis'!$E$34:$P$34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CD0-8E40-8481-EDA4A7C8C290}"/>
            </c:ext>
          </c:extLst>
        </c:ser>
        <c:ser>
          <c:idx val="2"/>
          <c:order val="1"/>
          <c:tx>
            <c:strRef>
              <c:f>'[Southern Water Corp Financial Analysis Luke Geraghty.xlsx]Revenue Analysis'!$C$35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Analysis Luke Geraghty.xlsx]Revenue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Geraghty.xlsx]Revenue Analysis'!$E$35:$P$35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CD0-8E40-8481-EDA4A7C8C290}"/>
            </c:ext>
          </c:extLst>
        </c:ser>
        <c:ser>
          <c:idx val="3"/>
          <c:order val="2"/>
          <c:tx>
            <c:strRef>
              <c:f>'[Southern Water Corp Financial Analysis Luke Geraghty.xlsx]Revenue Analysis'!$C$36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Analysis Luke Geraghty.xlsx]Revenue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Geraghty.xlsx]Revenue Analysis'!$E$36:$P$36</c:f>
              <c:numCache>
                <c:formatCode>"$"#,##0.00;[Red]\-"$"#,##0.00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CD0-8E40-8481-EDA4A7C8C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9303216"/>
        <c:axId val="1269740912"/>
      </c:lineChart>
      <c:dateAx>
        <c:axId val="12693032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740912"/>
        <c:crosses val="autoZero"/>
        <c:auto val="1"/>
        <c:lblOffset val="100"/>
        <c:baseTimeUnit val="months"/>
      </c:dateAx>
      <c:valAx>
        <c:axId val="126974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50" b="1" baseline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30321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Surjek</a:t>
            </a:r>
            <a:r>
              <a:rPr lang="en-US" b="1" dirty="0"/>
              <a:t> Revenue by </a:t>
            </a: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Customer Segment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'[Southern Water Corp Financial Analysis Luke Geraghty.xlsx]Revenue Analysis'!$C$37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Analysis Luke Geraghty.xlsx]Revenue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Geraghty.xlsx]Revenue Analysis'!$E$37:$P$37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597-9640-BD38-D3ED9EF12C70}"/>
            </c:ext>
          </c:extLst>
        </c:ser>
        <c:ser>
          <c:idx val="2"/>
          <c:order val="1"/>
          <c:tx>
            <c:strRef>
              <c:f>'[Southern Water Corp Financial Analysis Luke Geraghty.xlsx]Revenue Analysis'!$C$38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rgbClr val="002C46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Analysis Luke Geraghty.xlsx]Revenue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Geraghty.xlsx]Revenue Analysis'!$E$38:$P$38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597-9640-BD38-D3ED9EF12C70}"/>
            </c:ext>
          </c:extLst>
        </c:ser>
        <c:ser>
          <c:idx val="3"/>
          <c:order val="2"/>
          <c:tx>
            <c:strRef>
              <c:f>'[Southern Water Corp Financial Analysis Luke Geraghty.xlsx]Revenue Analysis'!$C$39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Analysis Luke Geraghty.xlsx]Revenue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Geraghty.xlsx]Revenue Analysis'!$E$39:$P$39</c:f>
              <c:numCache>
                <c:formatCode>"$"#,##0.00;[Red]\-"$"#,##0.00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8597-9640-BD38-D3ED9EF12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9303216"/>
        <c:axId val="1269740912"/>
      </c:lineChart>
      <c:dateAx>
        <c:axId val="12693032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740912"/>
        <c:crosses val="autoZero"/>
        <c:auto val="1"/>
        <c:lblOffset val="100"/>
        <c:baseTimeUnit val="months"/>
      </c:dateAx>
      <c:valAx>
        <c:axId val="126974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baseline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30321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Jutik</a:t>
            </a:r>
            <a:r>
              <a:rPr lang="en-US" b="1" dirty="0"/>
              <a:t> Revenue by </a:t>
            </a: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Customer Segment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'[Southern Water Corp Financial Analysis Luke Geraghty.xlsx]Revenue Analysis'!$C$40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Analysis Luke Geraghty.xlsx]Revenue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Geraghty.xlsx]Revenue Analysis'!$E$40:$P$40</c:f>
              <c:numCache>
                <c:formatCode>"$"#,##0.00;[Red]\-"$"#,##0.00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6C5-5A47-8EC0-3772D4CA233E}"/>
            </c:ext>
          </c:extLst>
        </c:ser>
        <c:ser>
          <c:idx val="2"/>
          <c:order val="1"/>
          <c:tx>
            <c:strRef>
              <c:f>'[Southern Water Corp Financial Analysis Luke Geraghty.xlsx]Revenue Analysis'!$C$41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rgbClr val="002C46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Analysis Luke Geraghty.xlsx]Revenue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Geraghty.xlsx]Revenue Analysis'!$E$41:$P$41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6C5-5A47-8EC0-3772D4CA233E}"/>
            </c:ext>
          </c:extLst>
        </c:ser>
        <c:ser>
          <c:idx val="3"/>
          <c:order val="2"/>
          <c:tx>
            <c:strRef>
              <c:f>'[Southern Water Corp Financial Analysis Luke Geraghty.xlsx]Revenue Analysis'!$C$42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Analysis Luke Geraghty.xlsx]Revenue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Geraghty.xlsx]Revenue Analysis'!$E$42:$P$42</c:f>
              <c:numCache>
                <c:formatCode>"$"#,##0.00;[Red]\-"$"#,##0.00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56C5-5A47-8EC0-3772D4CA2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9303216"/>
        <c:axId val="1269740912"/>
      </c:lineChart>
      <c:dateAx>
        <c:axId val="12693032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740912"/>
        <c:crosses val="autoZero"/>
        <c:auto val="1"/>
        <c:lblOffset val="100"/>
        <c:baseTimeUnit val="months"/>
      </c:dateAx>
      <c:valAx>
        <c:axId val="126974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baseline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30321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50" b="1" baseline="0" dirty="0"/>
              <a:t>Monthly Expenses by Cost Centre Across All Units</a:t>
            </a:r>
          </a:p>
          <a:p>
            <a:pPr>
              <a:defRPr sz="1350" b="1" baseline="0"/>
            </a:pPr>
            <a:r>
              <a:rPr lang="en-US" sz="1350" b="1" baseline="0" dirty="0"/>
              <a:t>(Jul '13 - Jun '14)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Analysis Luke Geraghty.xlsx]Expenses Analysis'!$T$49</c:f>
              <c:strCache>
                <c:ptCount val="1"/>
                <c:pt idx="0">
                  <c:v>Facility Costs</c:v>
                </c:pt>
              </c:strCache>
            </c:strRef>
          </c:tx>
          <c:spPr>
            <a:solidFill>
              <a:schemeClr val="accent3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Geraghty.xlsx]Expenses Analysis'!$U$47:$AF$47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Geraghty.xlsx]Expenses Analysis'!$U$49:$AF$49</c:f>
              <c:numCache>
                <c:formatCode>"$"#,##0;[Red]\-"$"#,##0</c:formatCode>
                <c:ptCount val="12"/>
                <c:pt idx="0">
                  <c:v>4739089.4080562983</c:v>
                </c:pt>
                <c:pt idx="1">
                  <c:v>5127803.0684660999</c:v>
                </c:pt>
                <c:pt idx="2">
                  <c:v>5433583.4461424984</c:v>
                </c:pt>
                <c:pt idx="3">
                  <c:v>6063822.8817639016</c:v>
                </c:pt>
                <c:pt idx="4">
                  <c:v>6159057.740391599</c:v>
                </c:pt>
                <c:pt idx="5">
                  <c:v>5370934.121340001</c:v>
                </c:pt>
                <c:pt idx="6">
                  <c:v>7040400.1337000001</c:v>
                </c:pt>
                <c:pt idx="7">
                  <c:v>7206174.8556749998</c:v>
                </c:pt>
                <c:pt idx="8">
                  <c:v>7511961.6270624995</c:v>
                </c:pt>
                <c:pt idx="9">
                  <c:v>6716514.8239750005</c:v>
                </c:pt>
                <c:pt idx="10">
                  <c:v>7906982.4413250005</c:v>
                </c:pt>
                <c:pt idx="11">
                  <c:v>5856094.5400449997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E-B04A-91F8-735747B1F492}"/>
            </c:ext>
          </c:extLst>
        </c:ser>
        <c:ser>
          <c:idx val="1"/>
          <c:order val="1"/>
          <c:tx>
            <c:strRef>
              <c:f>'[Southern Water Corp Financial Analysis Luke Geraghty.xlsx]Expenses Analysis'!$T$50</c:f>
              <c:strCache>
                <c:ptCount val="1"/>
                <c:pt idx="0">
                  <c:v>Operational Maint. Costs</c:v>
                </c:pt>
              </c:strCache>
            </c:strRef>
          </c:tx>
          <c:spPr>
            <a:solidFill>
              <a:srgbClr val="DD1E0E"/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Geraghty.xlsx]Expenses Analysis'!$U$47:$AF$47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Geraghty.xlsx]Expenses Analysis'!$U$50:$AF$50</c:f>
              <c:numCache>
                <c:formatCode>"$"#,##0;[Red]\-"$"#,##0</c:formatCode>
                <c:ptCount val="12"/>
                <c:pt idx="0">
                  <c:v>6107777.8440422248</c:v>
                </c:pt>
                <c:pt idx="1">
                  <c:v>6803075.8261519792</c:v>
                </c:pt>
                <c:pt idx="2">
                  <c:v>7044787.465312249</c:v>
                </c:pt>
                <c:pt idx="3">
                  <c:v>8043951.9217670113</c:v>
                </c:pt>
                <c:pt idx="4">
                  <c:v>8266483.1129399352</c:v>
                </c:pt>
                <c:pt idx="5">
                  <c:v>5704149.2981292009</c:v>
                </c:pt>
                <c:pt idx="6">
                  <c:v>6314016.5797924008</c:v>
                </c:pt>
                <c:pt idx="7">
                  <c:v>6523679.7106895996</c:v>
                </c:pt>
                <c:pt idx="8">
                  <c:v>6673694.0252831001</c:v>
                </c:pt>
                <c:pt idx="9">
                  <c:v>6139674.2937331004</c:v>
                </c:pt>
                <c:pt idx="10">
                  <c:v>7194829.4334065001</c:v>
                </c:pt>
                <c:pt idx="11">
                  <c:v>5575891.9844313003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1E-B04A-91F8-735747B1F492}"/>
            </c:ext>
          </c:extLst>
        </c:ser>
        <c:ser>
          <c:idx val="2"/>
          <c:order val="2"/>
          <c:tx>
            <c:strRef>
              <c:f>'[Southern Water Corp Financial Analysis Luke Geraghty.xlsx]Expenses Analysis'!$T$51</c:f>
              <c:strCache>
                <c:ptCount val="1"/>
                <c:pt idx="0">
                  <c:v>Labour Costs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numRef>
              <c:f>'[Southern Water Corp Financial Analysis Luke Geraghty.xlsx]Expenses Analysis'!$U$47:$AF$47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Analysis Luke Geraghty.xlsx]Expenses Analysis'!$U$51:$AF$51</c:f>
              <c:numCache>
                <c:formatCode>"$"#,##0;[Red]\-"$"#,##0</c:formatCode>
                <c:ptCount val="12"/>
                <c:pt idx="0">
                  <c:v>7367588.6791624967</c:v>
                </c:pt>
                <c:pt idx="1">
                  <c:v>7849336.0209874995</c:v>
                </c:pt>
                <c:pt idx="2">
                  <c:v>8389760.6297374964</c:v>
                </c:pt>
                <c:pt idx="3">
                  <c:v>9137407.9125625007</c:v>
                </c:pt>
                <c:pt idx="4">
                  <c:v>9187415.9798249993</c:v>
                </c:pt>
                <c:pt idx="5">
                  <c:v>5779740.0739000011</c:v>
                </c:pt>
                <c:pt idx="6">
                  <c:v>6008311.4580000006</c:v>
                </c:pt>
                <c:pt idx="7">
                  <c:v>6995040.989875</c:v>
                </c:pt>
                <c:pt idx="8">
                  <c:v>6352457.051549999</c:v>
                </c:pt>
                <c:pt idx="9">
                  <c:v>6560328.9663875001</c:v>
                </c:pt>
                <c:pt idx="10">
                  <c:v>7526766.7026125006</c:v>
                </c:pt>
                <c:pt idx="11">
                  <c:v>6174477.1062125005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1E-B04A-91F8-735747B1F492}"/>
            </c:ext>
          </c:extLst>
        </c:ser>
        <c:ser>
          <c:idx val="3"/>
          <c:order val="3"/>
          <c:tx>
            <c:v>Chemical Costs</c:v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val>
            <c:numRef>
              <c:f>'[Southern Water Corp Financial Analysis Luke Geraghty.xlsx]Expenses Analysis'!$U$48:$AF$48</c:f>
              <c:numCache>
                <c:formatCode>"$"#,##0;[Red]\-"$"#,##0</c:formatCode>
                <c:ptCount val="12"/>
                <c:pt idx="0">
                  <c:v>4752382.6895514736</c:v>
                </c:pt>
                <c:pt idx="1">
                  <c:v>5167035.0438473243</c:v>
                </c:pt>
                <c:pt idx="2">
                  <c:v>5477119.2220016234</c:v>
                </c:pt>
                <c:pt idx="3">
                  <c:v>6217372.1257881755</c:v>
                </c:pt>
                <c:pt idx="4">
                  <c:v>6351549.5562056992</c:v>
                </c:pt>
                <c:pt idx="5">
                  <c:v>5473893.9778650012</c:v>
                </c:pt>
                <c:pt idx="6">
                  <c:v>7073236.3159125</c:v>
                </c:pt>
                <c:pt idx="7">
                  <c:v>7645099.2339562504</c:v>
                </c:pt>
                <c:pt idx="8">
                  <c:v>7576081.9643531246</c:v>
                </c:pt>
                <c:pt idx="9">
                  <c:v>7870566.9194312505</c:v>
                </c:pt>
                <c:pt idx="10">
                  <c:v>9096355.030431252</c:v>
                </c:pt>
                <c:pt idx="11">
                  <c:v>5712658.1783212507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1E-B04A-91F8-735747B1F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164911"/>
        <c:axId val="11385776"/>
      </c:barChart>
      <c:dateAx>
        <c:axId val="2068164911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5776"/>
        <c:crosses val="autoZero"/>
        <c:auto val="1"/>
        <c:lblOffset val="100"/>
        <c:baseTimeUnit val="months"/>
      </c:dateAx>
      <c:valAx>
        <c:axId val="1138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baseline="0"/>
                  <a:t>Expenses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;[Red]\-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16491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523889330270212"/>
          <c:y val="0.92513674020749881"/>
          <c:w val="0.77743194308066532"/>
          <c:h val="5.78976420195871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50" b="1" baseline="0" dirty="0"/>
              <a:t>Share of Total Cost by Unit</a:t>
            </a:r>
          </a:p>
          <a:p>
            <a:pPr>
              <a:defRPr sz="1350" b="1" baseline="0"/>
            </a:pPr>
            <a:r>
              <a:rPr lang="en-US" sz="1350" b="1" baseline="0" dirty="0"/>
              <a:t>(Jul '13 - Jun '14)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B8-1E4B-A68F-EC8EA6024E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B8-1E4B-A68F-EC8EA6024E3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B8-1E4B-A68F-EC8EA6024E32}"/>
              </c:ext>
            </c:extLst>
          </c:dPt>
          <c:dLbls>
            <c:dLbl>
              <c:idx val="1"/>
              <c:layout>
                <c:manualLayout>
                  <c:x val="-7.0377958448291936E-2"/>
                  <c:y val="-0.1846242010524270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B8-1E4B-A68F-EC8EA6024E32}"/>
                </c:ext>
              </c:extLst>
            </c:dLbl>
            <c:numFmt formatCode="&quot;$&quot;0,,&quot;M&quot;" sourceLinked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'[Southern Water Corp Financial Analysis Luke Geraghty.xlsx]Expenses Analysis'!$A$23,'[Southern Water Corp Financial Analysis Luke Geraghty.xlsx]Expenses Analysis'!$A$33,'[Southern Water Corp Financial Analysis Luke Geraghty.xlsx]Expenses Analysis'!$A$43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Financial Analysis Luke Geraghty.xlsx]Expenses Analysis'!$R$23,'[Southern Water Corp Financial Analysis Luke Geraghty.xlsx]Expenses Analysis'!$R$33,'[Southern Water Corp Financial Analysis Luke Geraghty.xlsx]Expenses Analysis'!$R$43</c:f>
              <c:numCache>
                <c:formatCode>"$"#,##0.00;[Red]\-"$"#,##0.00</c:formatCode>
                <c:ptCount val="3"/>
                <c:pt idx="0">
                  <c:v>51223824.092327476</c:v>
                </c:pt>
                <c:pt idx="1">
                  <c:v>179319099.03996587</c:v>
                </c:pt>
                <c:pt idx="2">
                  <c:v>90723489.279805601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6B8-1E4B-A68F-EC8EA6024E3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115750688123007"/>
          <c:y val="0.49192916961106475"/>
          <c:w val="0.15276002868921254"/>
          <c:h val="0.21716208297240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/>
              <a:t>Jutik Expenses by Cost Centre Element</a:t>
            </a:r>
          </a:p>
          <a:p>
            <a:pPr>
              <a:defRPr sz="1200" b="1" baseline="0"/>
            </a:pPr>
            <a:r>
              <a:rPr lang="en-US" sz="1200" b="1" baseline="0"/>
              <a:t>(Jul '13 - Jun '14)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'[Southern Water Corp Financial Analysis Luke Geraghty.xlsx]Expenses Analysis'!$R$34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Analysis Luke Geraghty.xlsx]Expenses Analysis'!$D$35:$D$42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 Water Corp Financial Analysis Luke Geraghty.xlsx]Expenses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1-C346-A23D-483C02973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23568"/>
        <c:axId val="2086754287"/>
      </c:barChart>
      <c:catAx>
        <c:axId val="300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754287"/>
        <c:crosses val="autoZero"/>
        <c:auto val="1"/>
        <c:lblAlgn val="ctr"/>
        <c:lblOffset val="100"/>
        <c:noMultiLvlLbl val="0"/>
      </c:catAx>
      <c:valAx>
        <c:axId val="2086754287"/>
        <c:scaling>
          <c:orientation val="minMax"/>
          <c:max val="3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Expemses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235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>
                <a:effectLst/>
              </a:rPr>
              <a:t>Surjek Expenses by Cost Centre Element</a:t>
            </a:r>
            <a:endParaRPr lang="en-US" sz="1200" baseline="0">
              <a:effectLst/>
            </a:endParaRPr>
          </a:p>
          <a:p>
            <a:pPr>
              <a:defRPr sz="1200" baseline="0"/>
            </a:pPr>
            <a:r>
              <a:rPr lang="en-US" sz="1200" b="1" i="0" baseline="0">
                <a:effectLst/>
              </a:rPr>
              <a:t>(Jul '13 - Jun '14)</a:t>
            </a:r>
            <a:endParaRPr lang="en-US" sz="1200" baseline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Analysis Luke Geraghty.xlsx]Expenses Analysis'!$D$25:$D$32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 Water Corp Financial Analysis Luke Geraghty.xlsx]Expenses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7-1243-8AB6-AB0157E5D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66048"/>
        <c:axId val="2145837951"/>
      </c:barChart>
      <c:catAx>
        <c:axId val="2616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837951"/>
        <c:crosses val="autoZero"/>
        <c:auto val="1"/>
        <c:lblAlgn val="ctr"/>
        <c:lblOffset val="100"/>
        <c:noMultiLvlLbl val="0"/>
      </c:catAx>
      <c:valAx>
        <c:axId val="214583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Expenses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660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>
                <a:effectLst/>
              </a:rPr>
              <a:t>Kootha Expenses by Cost Centre Element</a:t>
            </a:r>
            <a:endParaRPr lang="en-US" sz="1200" baseline="0">
              <a:effectLst/>
            </a:endParaRPr>
          </a:p>
          <a:p>
            <a:pPr>
              <a:defRPr sz="1200" baseline="0"/>
            </a:pPr>
            <a:r>
              <a:rPr lang="en-US" sz="1200" b="1" i="0" baseline="0">
                <a:effectLst/>
              </a:rPr>
              <a:t>(Jul '13 - Jun '14)</a:t>
            </a:r>
            <a:endParaRPr lang="en-US" sz="1200" baseline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Analysis Luke Geraghty.xlsx]Expenses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 Water Corp Financial Analysis Luke Geraghty.xlsx]Expenses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7-5349-A11A-C7FB238DC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564527"/>
        <c:axId val="2143488335"/>
      </c:barChart>
      <c:catAx>
        <c:axId val="2143564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88335"/>
        <c:crosses val="autoZero"/>
        <c:auto val="1"/>
        <c:lblAlgn val="ctr"/>
        <c:lblOffset val="100"/>
        <c:noMultiLvlLbl val="0"/>
      </c:catAx>
      <c:valAx>
        <c:axId val="2143488335"/>
        <c:scaling>
          <c:orientation val="minMax"/>
          <c:max val="16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Expenses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56452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Segmentation of revenue by unit reveals that of the three customer segments, Private Water Hedge Sales ($187.4M) are the most popular, followed by Public Sales ($146.9M), and lastly Residential Sales ($102.5M)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5322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6A03BF-755E-0F1E-E86A-C005B4321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899233"/>
              </p:ext>
            </p:extLst>
          </p:nvPr>
        </p:nvGraphicFramePr>
        <p:xfrm>
          <a:off x="358298" y="1271296"/>
          <a:ext cx="8244841" cy="4983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96709"/>
            <a:ext cx="8737599" cy="430887"/>
          </a:xfrm>
        </p:spPr>
        <p:txBody>
          <a:bodyPr/>
          <a:lstStyle/>
          <a:p>
            <a:r>
              <a:rPr lang="en-GB" sz="1400" b="1" dirty="0"/>
              <a:t>Of the $426.9M in revenue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the sales volume ($202.3M), followed by </a:t>
            </a:r>
            <a:r>
              <a:rPr lang="en-GB" sz="1400" b="1" dirty="0" err="1"/>
              <a:t>Jutik</a:t>
            </a:r>
            <a:r>
              <a:rPr lang="en-GB" sz="1400" b="1" dirty="0"/>
              <a:t> ($163.7M), and </a:t>
            </a:r>
            <a:r>
              <a:rPr lang="en-GB" sz="1400" b="1" dirty="0" err="1"/>
              <a:t>Kootha</a:t>
            </a:r>
            <a:r>
              <a:rPr lang="en-GB" sz="1400" b="1" dirty="0"/>
              <a:t> ($71M)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40863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29A7C8-5AD6-1B4E-DE8B-E93116848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570054"/>
              </p:ext>
            </p:extLst>
          </p:nvPr>
        </p:nvGraphicFramePr>
        <p:xfrm>
          <a:off x="1783517" y="510630"/>
          <a:ext cx="5098794" cy="2997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F1AFBB-0B55-DAC7-FB34-F7A2FCE8F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411504"/>
              </p:ext>
            </p:extLst>
          </p:nvPr>
        </p:nvGraphicFramePr>
        <p:xfrm>
          <a:off x="4332914" y="3507660"/>
          <a:ext cx="4697799" cy="302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92C9E3-6F15-5227-79BB-D03089C69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993062"/>
              </p:ext>
            </p:extLst>
          </p:nvPr>
        </p:nvGraphicFramePr>
        <p:xfrm>
          <a:off x="-121051" y="3507660"/>
          <a:ext cx="4846878" cy="304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9" y="198410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 -- Total cost sharply increases from December, with </a:t>
            </a:r>
            <a:r>
              <a:rPr lang="en-GB" sz="1400" b="1" dirty="0" err="1"/>
              <a:t>Surjek</a:t>
            </a:r>
            <a:r>
              <a:rPr lang="en-GB" sz="1400" b="1" dirty="0"/>
              <a:t> contributing about $179.3M (55.8%) towards the overall cost-base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223839" y="6292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681EF5-FFCC-1CD5-B5FB-81AD9FB1C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775896"/>
              </p:ext>
            </p:extLst>
          </p:nvPr>
        </p:nvGraphicFramePr>
        <p:xfrm>
          <a:off x="377687" y="3101010"/>
          <a:ext cx="7901608" cy="3603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850394-3700-83A9-0F72-26F9A89CB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563160"/>
              </p:ext>
            </p:extLst>
          </p:nvPr>
        </p:nvGraphicFramePr>
        <p:xfrm>
          <a:off x="1976094" y="629299"/>
          <a:ext cx="4554055" cy="262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6" y="203413"/>
            <a:ext cx="8789987" cy="430887"/>
          </a:xfrm>
        </p:spPr>
        <p:txBody>
          <a:bodyPr/>
          <a:lstStyle/>
          <a:p>
            <a:r>
              <a:rPr lang="en-GB" sz="1400" b="1" dirty="0"/>
              <a:t>Further analysis singles out </a:t>
            </a:r>
            <a:r>
              <a:rPr lang="en-GB" sz="1400" b="1" dirty="0" err="1"/>
              <a:t>Surjek</a:t>
            </a:r>
            <a:r>
              <a:rPr lang="en-GB" sz="1400" b="1" dirty="0"/>
              <a:t> with $179.3M (55.8%)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($51M) and </a:t>
            </a:r>
            <a:r>
              <a:rPr lang="en-GB" sz="1400" b="1" dirty="0" err="1"/>
              <a:t>Jutik</a:t>
            </a:r>
            <a:r>
              <a:rPr lang="en-GB" sz="1400" b="1" dirty="0"/>
              <a:t> ($91M), largely due to lower chemical and labour expenditure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639431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DD295A-48CF-B74E-4449-CCA8EAF70A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601837"/>
              </p:ext>
            </p:extLst>
          </p:nvPr>
        </p:nvGraphicFramePr>
        <p:xfrm>
          <a:off x="-13425" y="3555519"/>
          <a:ext cx="4585426" cy="31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D19FD3-F019-E33C-B0C5-B04B0CDE9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687537"/>
              </p:ext>
            </p:extLst>
          </p:nvPr>
        </p:nvGraphicFramePr>
        <p:xfrm>
          <a:off x="1992902" y="639432"/>
          <a:ext cx="5094696" cy="2916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2BF971-962F-A299-2F31-EB6A0E733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341542"/>
              </p:ext>
            </p:extLst>
          </p:nvPr>
        </p:nvGraphicFramePr>
        <p:xfrm>
          <a:off x="4391025" y="3565057"/>
          <a:ext cx="4729753" cy="3129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59950"/>
            <a:ext cx="8737599" cy="415498"/>
          </a:xfrm>
        </p:spPr>
        <p:txBody>
          <a:bodyPr/>
          <a:lstStyle/>
          <a:p>
            <a:r>
              <a:rPr lang="en-GB" sz="1325" b="1" dirty="0"/>
              <a:t>Drilling down to the cost-element level reveals an indicative relationship between production and chemical expenditure, especially for the </a:t>
            </a:r>
            <a:r>
              <a:rPr lang="en-GB" sz="1325" b="1" dirty="0" err="1"/>
              <a:t>Surjek</a:t>
            </a:r>
            <a:r>
              <a:rPr lang="en-GB" sz="1325" b="1" dirty="0"/>
              <a:t> Unit, which coincidentally has the highest rate of water production</a:t>
            </a:r>
            <a:endParaRPr lang="en-AU" sz="1325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>
            <a:cxnSpLocks/>
          </p:cNvCxnSpPr>
          <p:nvPr/>
        </p:nvCxnSpPr>
        <p:spPr>
          <a:xfrm>
            <a:off x="171451" y="575448"/>
            <a:ext cx="858492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28A27A2-C522-1026-380A-9A43434F6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158999"/>
              </p:ext>
            </p:extLst>
          </p:nvPr>
        </p:nvGraphicFramePr>
        <p:xfrm>
          <a:off x="-111511" y="3404491"/>
          <a:ext cx="4592230" cy="327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F526F4-A93C-A335-0726-EA1394B6A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006924"/>
              </p:ext>
            </p:extLst>
          </p:nvPr>
        </p:nvGraphicFramePr>
        <p:xfrm>
          <a:off x="4480719" y="3404491"/>
          <a:ext cx="4595829" cy="327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8B4C1F-4F8D-EA25-14CE-BE52D3E9A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377008"/>
              </p:ext>
            </p:extLst>
          </p:nvPr>
        </p:nvGraphicFramePr>
        <p:xfrm>
          <a:off x="1987827" y="674841"/>
          <a:ext cx="5039138" cy="284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439149" cy="600164"/>
          </a:xfrm>
        </p:spPr>
        <p:txBody>
          <a:bodyPr/>
          <a:lstStyle/>
          <a:p>
            <a:r>
              <a:rPr lang="en-AU" sz="1300" b="1" dirty="0"/>
              <a:t>In conclusion, Jutik has the strongest overall EBIT contributions ($73.9M), followed by Surjek ($22.9M), then Kootha ($19.7M). However, from an EBIT Margin perspective, Kootha has a higher margin than Surjek, indicative of a lower revenue-to-expense ratio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5988440" y="5341325"/>
            <a:ext cx="2726954" cy="769441"/>
          </a:xfrm>
          <a:prstGeom prst="rect">
            <a:avLst/>
          </a:prstGeom>
          <a:solidFill>
            <a:schemeClr val="bg1">
              <a:lumMod val="65000"/>
              <a:alpha val="5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b="1" dirty="0"/>
              <a:t>Note: Over the October, November, and May periods, </a:t>
            </a:r>
            <a:r>
              <a:rPr lang="en-AU" sz="1100" b="1" dirty="0" err="1"/>
              <a:t>Surjek’s</a:t>
            </a:r>
            <a:r>
              <a:rPr lang="en-AU" sz="1100" b="1" dirty="0"/>
              <a:t> expenses far outweighed revenue, contributing to the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808393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C7813E-4BAA-ACD9-3C54-6F1C74538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70607"/>
              </p:ext>
            </p:extLst>
          </p:nvPr>
        </p:nvGraphicFramePr>
        <p:xfrm>
          <a:off x="5496339" y="1932925"/>
          <a:ext cx="3812969" cy="2855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35864-72BE-7672-716F-2B1506183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608647"/>
              </p:ext>
            </p:extLst>
          </p:nvPr>
        </p:nvGraphicFramePr>
        <p:xfrm>
          <a:off x="-8658" y="3644131"/>
          <a:ext cx="5634206" cy="3005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6722A5-5E8D-018C-0AC9-58F1A4D96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590472"/>
              </p:ext>
            </p:extLst>
          </p:nvPr>
        </p:nvGraphicFramePr>
        <p:xfrm>
          <a:off x="-8658" y="808393"/>
          <a:ext cx="5634206" cy="288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22342</TotalTime>
  <Words>465</Words>
  <Application>Microsoft Office PowerPoint</Application>
  <PresentationFormat>Custom</PresentationFormat>
  <Paragraphs>57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1_Synergy_CF_YNR013</vt:lpstr>
      <vt:lpstr>think-cell Slide</vt:lpstr>
      <vt:lpstr>Segmentation of revenue by unit reveals that of the three customer segments, Private Water Hedge Sales ($187.4M) are the most popular, followed by Public Sales ($146.9M), and lastly Residential Sales ($102.5M) </vt:lpstr>
      <vt:lpstr>Of the $426.9M in revenue over the July-2013 to June-2014 period, Surjek provides close to 50% of the sales volume ($202.3M), followed by Jutik ($163.7M), and Kootha ($71M)</vt:lpstr>
      <vt:lpstr>Targeted expense analysis reveals an interesting trend -- Total cost sharply increases from December, with Surjek contributing about $179.3M (55.8%) towards the overall cost-base </vt:lpstr>
      <vt:lpstr>Further analysis singles out Surjek with $179.3M (55.8%) worth of expenses, contrasted to a much lower spend from Kootha ($51M) and Jutik ($91M), largely due to lower chemical and labour expenditure </vt:lpstr>
      <vt:lpstr>Drilling down to the cost-element level reveals an indicative relationship between production and chemical expenditure, especially for the Surjek Unit, which coincidentally has the highest rate of water production</vt:lpstr>
      <vt:lpstr>In conclusion, Jutik has the strongest overall EBIT contributions ($73.9M), followed by Surjek ($22.9M), then Kootha ($19.7M). However, from an EBIT Margin perspective, Kootha has a higher margin than Surjek, indicative of a lower revenue-to-expense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Luke Geraghty</cp:lastModifiedBy>
  <cp:revision>80</cp:revision>
  <dcterms:created xsi:type="dcterms:W3CDTF">2020-04-12T13:23:13Z</dcterms:created>
  <dcterms:modified xsi:type="dcterms:W3CDTF">2023-10-12T10:03:00Z</dcterms:modified>
</cp:coreProperties>
</file>