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6"/>
  </p:notesMasterIdLst>
  <p:sldIdLst>
    <p:sldId id="397" r:id="rId2"/>
    <p:sldId id="399" r:id="rId3"/>
    <p:sldId id="392" r:id="rId4"/>
    <p:sldId id="400" r:id="rId5"/>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1C7AF2-E50D-465B-A627-1644C2DCA781}" v="226" dt="2023-10-12T10:41:09.7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51" autoAdjust="0"/>
    <p:restoredTop sz="95890" autoAdjust="0"/>
  </p:normalViewPr>
  <p:slideViewPr>
    <p:cSldViewPr snapToGrid="0">
      <p:cViewPr varScale="1">
        <p:scale>
          <a:sx n="77" d="100"/>
          <a:sy n="77" d="100"/>
        </p:scale>
        <p:origin x="25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ke Geraghty" userId="4558366b3155e5d2" providerId="LiveId" clId="{CA1C7AF2-E50D-465B-A627-1644C2DCA781}"/>
    <pc:docChg chg="undo custSel modSld">
      <pc:chgData name="Luke Geraghty" userId="4558366b3155e5d2" providerId="LiveId" clId="{CA1C7AF2-E50D-465B-A627-1644C2DCA781}" dt="2023-10-12T10:42:35.646" v="410" actId="14100"/>
      <pc:docMkLst>
        <pc:docMk/>
      </pc:docMkLst>
      <pc:sldChg chg="modSp mod">
        <pc:chgData name="Luke Geraghty" userId="4558366b3155e5d2" providerId="LiveId" clId="{CA1C7AF2-E50D-465B-A627-1644C2DCA781}" dt="2023-10-12T10:34:38.562" v="285" actId="20577"/>
        <pc:sldMkLst>
          <pc:docMk/>
          <pc:sldMk cId="2844286603" sldId="392"/>
        </pc:sldMkLst>
        <pc:spChg chg="mod">
          <ac:chgData name="Luke Geraghty" userId="4558366b3155e5d2" providerId="LiveId" clId="{CA1C7AF2-E50D-465B-A627-1644C2DCA781}" dt="2023-10-12T10:34:38.562" v="285" actId="20577"/>
          <ac:spMkLst>
            <pc:docMk/>
            <pc:sldMk cId="2844286603" sldId="392"/>
            <ac:spMk id="2" creationId="{F0E37C96-13BD-4F0C-B379-77591A183D9B}"/>
          </ac:spMkLst>
        </pc:spChg>
        <pc:graphicFrameChg chg="mod">
          <ac:chgData name="Luke Geraghty" userId="4558366b3155e5d2" providerId="LiveId" clId="{CA1C7AF2-E50D-465B-A627-1644C2DCA781}" dt="2023-10-12T10:31:42.623" v="230" actId="14100"/>
          <ac:graphicFrameMkLst>
            <pc:docMk/>
            <pc:sldMk cId="2844286603" sldId="392"/>
            <ac:graphicFrameMk id="5" creationId="{43796E33-787D-579C-AB44-4A64AACFE045}"/>
          </ac:graphicFrameMkLst>
        </pc:graphicFrameChg>
        <pc:graphicFrameChg chg="mod">
          <ac:chgData name="Luke Geraghty" userId="4558366b3155e5d2" providerId="LiveId" clId="{CA1C7AF2-E50D-465B-A627-1644C2DCA781}" dt="2023-10-12T10:31:29.857" v="228" actId="14100"/>
          <ac:graphicFrameMkLst>
            <pc:docMk/>
            <pc:sldMk cId="2844286603" sldId="392"/>
            <ac:graphicFrameMk id="6" creationId="{01233C02-C271-1252-EDF3-1DC58254BF39}"/>
          </ac:graphicFrameMkLst>
        </pc:graphicFrameChg>
        <pc:graphicFrameChg chg="mod">
          <ac:chgData name="Luke Geraghty" userId="4558366b3155e5d2" providerId="LiveId" clId="{CA1C7AF2-E50D-465B-A627-1644C2DCA781}" dt="2023-10-12T10:33:08.603" v="238" actId="14100"/>
          <ac:graphicFrameMkLst>
            <pc:docMk/>
            <pc:sldMk cId="2844286603" sldId="392"/>
            <ac:graphicFrameMk id="7" creationId="{115E638E-44EA-2626-F9C8-084BCB9AB3E9}"/>
          </ac:graphicFrameMkLst>
        </pc:graphicFrameChg>
        <pc:cxnChg chg="mod">
          <ac:chgData name="Luke Geraghty" userId="4558366b3155e5d2" providerId="LiveId" clId="{CA1C7AF2-E50D-465B-A627-1644C2DCA781}" dt="2023-10-12T10:30:15.288" v="205" actId="1076"/>
          <ac:cxnSpMkLst>
            <pc:docMk/>
            <pc:sldMk cId="2844286603" sldId="392"/>
            <ac:cxnSpMk id="16" creationId="{B5D26C0C-ABE4-436D-9169-215E6A514CFF}"/>
          </ac:cxnSpMkLst>
        </pc:cxnChg>
      </pc:sldChg>
      <pc:sldChg chg="modSp mod">
        <pc:chgData name="Luke Geraghty" userId="4558366b3155e5d2" providerId="LiveId" clId="{CA1C7AF2-E50D-465B-A627-1644C2DCA781}" dt="2023-10-12T10:28:54.334" v="198" actId="20577"/>
        <pc:sldMkLst>
          <pc:docMk/>
          <pc:sldMk cId="2748477053" sldId="397"/>
        </pc:sldMkLst>
        <pc:spChg chg="mod">
          <ac:chgData name="Luke Geraghty" userId="4558366b3155e5d2" providerId="LiveId" clId="{CA1C7AF2-E50D-465B-A627-1644C2DCA781}" dt="2023-10-12T10:28:54.334" v="198" actId="20577"/>
          <ac:spMkLst>
            <pc:docMk/>
            <pc:sldMk cId="2748477053" sldId="397"/>
            <ac:spMk id="2" creationId="{F0E37C96-13BD-4F0C-B379-77591A183D9B}"/>
          </ac:spMkLst>
        </pc:spChg>
        <pc:graphicFrameChg chg="mod">
          <ac:chgData name="Luke Geraghty" userId="4558366b3155e5d2" providerId="LiveId" clId="{CA1C7AF2-E50D-465B-A627-1644C2DCA781}" dt="2023-10-12T10:14:23.468" v="27" actId="1076"/>
          <ac:graphicFrameMkLst>
            <pc:docMk/>
            <pc:sldMk cId="2748477053" sldId="397"/>
            <ac:graphicFrameMk id="3" creationId="{F37B5165-E4F0-559F-2C20-FDA27A35DC7A}"/>
          </ac:graphicFrameMkLst>
        </pc:graphicFrameChg>
        <pc:graphicFrameChg chg="mod">
          <ac:chgData name="Luke Geraghty" userId="4558366b3155e5d2" providerId="LiveId" clId="{CA1C7AF2-E50D-465B-A627-1644C2DCA781}" dt="2023-10-12T10:16:40.898" v="34" actId="14100"/>
          <ac:graphicFrameMkLst>
            <pc:docMk/>
            <pc:sldMk cId="2748477053" sldId="397"/>
            <ac:graphicFrameMk id="4" creationId="{62DBD624-BE08-8B14-FD66-C7E4CCE649B9}"/>
          </ac:graphicFrameMkLst>
        </pc:graphicFrameChg>
        <pc:graphicFrameChg chg="mod">
          <ac:chgData name="Luke Geraghty" userId="4558366b3155e5d2" providerId="LiveId" clId="{CA1C7AF2-E50D-465B-A627-1644C2DCA781}" dt="2023-10-12T10:16:35.281" v="33" actId="14100"/>
          <ac:graphicFrameMkLst>
            <pc:docMk/>
            <pc:sldMk cId="2748477053" sldId="397"/>
            <ac:graphicFrameMk id="5" creationId="{DECABACD-2C15-23BB-B86D-E4DB282BA049}"/>
          </ac:graphicFrameMkLst>
        </pc:graphicFrameChg>
        <pc:cxnChg chg="mod">
          <ac:chgData name="Luke Geraghty" userId="4558366b3155e5d2" providerId="LiveId" clId="{CA1C7AF2-E50D-465B-A627-1644C2DCA781}" dt="2023-10-12T10:14:15.342" v="26" actId="1076"/>
          <ac:cxnSpMkLst>
            <pc:docMk/>
            <pc:sldMk cId="2748477053" sldId="397"/>
            <ac:cxnSpMk id="16" creationId="{B5D26C0C-ABE4-436D-9169-215E6A514CFF}"/>
          </ac:cxnSpMkLst>
        </pc:cxnChg>
      </pc:sldChg>
      <pc:sldChg chg="modSp mod">
        <pc:chgData name="Luke Geraghty" userId="4558366b3155e5d2" providerId="LiveId" clId="{CA1C7AF2-E50D-465B-A627-1644C2DCA781}" dt="2023-10-12T10:29:38.085" v="202" actId="14100"/>
        <pc:sldMkLst>
          <pc:docMk/>
          <pc:sldMk cId="667657664" sldId="399"/>
        </pc:sldMkLst>
        <pc:spChg chg="mod">
          <ac:chgData name="Luke Geraghty" userId="4558366b3155e5d2" providerId="LiveId" clId="{CA1C7AF2-E50D-465B-A627-1644C2DCA781}" dt="2023-10-12T10:29:24.397" v="201" actId="1076"/>
          <ac:spMkLst>
            <pc:docMk/>
            <pc:sldMk cId="667657664" sldId="399"/>
            <ac:spMk id="2" creationId="{F0E37C96-13BD-4F0C-B379-77591A183D9B}"/>
          </ac:spMkLst>
        </pc:spChg>
        <pc:graphicFrameChg chg="mod">
          <ac:chgData name="Luke Geraghty" userId="4558366b3155e5d2" providerId="LiveId" clId="{CA1C7AF2-E50D-465B-A627-1644C2DCA781}" dt="2023-10-12T10:29:38.085" v="202" actId="14100"/>
          <ac:graphicFrameMkLst>
            <pc:docMk/>
            <pc:sldMk cId="667657664" sldId="399"/>
            <ac:graphicFrameMk id="3" creationId="{9D966ADD-5841-2E5A-9649-5E12A179F795}"/>
          </ac:graphicFrameMkLst>
        </pc:graphicFrameChg>
        <pc:graphicFrameChg chg="mod">
          <ac:chgData name="Luke Geraghty" userId="4558366b3155e5d2" providerId="LiveId" clId="{CA1C7AF2-E50D-465B-A627-1644C2DCA781}" dt="2023-10-12T10:27:52.282" v="186" actId="14100"/>
          <ac:graphicFrameMkLst>
            <pc:docMk/>
            <pc:sldMk cId="667657664" sldId="399"/>
            <ac:graphicFrameMk id="5" creationId="{3E47D72E-1B86-D043-98E5-AFE866A76615}"/>
          </ac:graphicFrameMkLst>
        </pc:graphicFrameChg>
        <pc:graphicFrameChg chg="mod">
          <ac:chgData name="Luke Geraghty" userId="4558366b3155e5d2" providerId="LiveId" clId="{CA1C7AF2-E50D-465B-A627-1644C2DCA781}" dt="2023-10-12T10:27:56.058" v="187" actId="14100"/>
          <ac:graphicFrameMkLst>
            <pc:docMk/>
            <pc:sldMk cId="667657664" sldId="399"/>
            <ac:graphicFrameMk id="6" creationId="{EC21F2BE-CC75-3D86-4B1B-A45B3CE9D965}"/>
          </ac:graphicFrameMkLst>
        </pc:graphicFrameChg>
        <pc:cxnChg chg="mod">
          <ac:chgData name="Luke Geraghty" userId="4558366b3155e5d2" providerId="LiveId" clId="{CA1C7AF2-E50D-465B-A627-1644C2DCA781}" dt="2023-10-12T10:23:33.639" v="135" actId="1076"/>
          <ac:cxnSpMkLst>
            <pc:docMk/>
            <pc:sldMk cId="667657664" sldId="399"/>
            <ac:cxnSpMk id="17" creationId="{8F01DE78-159E-4563-BC40-E7848615A3AD}"/>
          </ac:cxnSpMkLst>
        </pc:cxnChg>
      </pc:sldChg>
      <pc:sldChg chg="modSp mod">
        <pc:chgData name="Luke Geraghty" userId="4558366b3155e5d2" providerId="LiveId" clId="{CA1C7AF2-E50D-465B-A627-1644C2DCA781}" dt="2023-10-12T10:42:35.646" v="410" actId="14100"/>
        <pc:sldMkLst>
          <pc:docMk/>
          <pc:sldMk cId="534358597" sldId="400"/>
        </pc:sldMkLst>
        <pc:spChg chg="mod">
          <ac:chgData name="Luke Geraghty" userId="4558366b3155e5d2" providerId="LiveId" clId="{CA1C7AF2-E50D-465B-A627-1644C2DCA781}" dt="2023-10-12T10:40:26.769" v="387" actId="255"/>
          <ac:spMkLst>
            <pc:docMk/>
            <pc:sldMk cId="534358597" sldId="400"/>
            <ac:spMk id="2" creationId="{F0E37C96-13BD-4F0C-B379-77591A183D9B}"/>
          </ac:spMkLst>
        </pc:spChg>
        <pc:graphicFrameChg chg="mod">
          <ac:chgData name="Luke Geraghty" userId="4558366b3155e5d2" providerId="LiveId" clId="{CA1C7AF2-E50D-465B-A627-1644C2DCA781}" dt="2023-10-12T10:42:09.504" v="407" actId="14100"/>
          <ac:graphicFrameMkLst>
            <pc:docMk/>
            <pc:sldMk cId="534358597" sldId="400"/>
            <ac:graphicFrameMk id="3" creationId="{D07134FA-B996-ECBA-B985-957FF0B9DB20}"/>
          </ac:graphicFrameMkLst>
        </pc:graphicFrameChg>
        <pc:graphicFrameChg chg="mod">
          <ac:chgData name="Luke Geraghty" userId="4558366b3155e5d2" providerId="LiveId" clId="{CA1C7AF2-E50D-465B-A627-1644C2DCA781}" dt="2023-10-12T10:42:14.687" v="408" actId="14100"/>
          <ac:graphicFrameMkLst>
            <pc:docMk/>
            <pc:sldMk cId="534358597" sldId="400"/>
            <ac:graphicFrameMk id="4" creationId="{51A8EDDD-BDFF-87B8-636C-CA8E5DF16A59}"/>
          </ac:graphicFrameMkLst>
        </pc:graphicFrameChg>
        <pc:graphicFrameChg chg="mod">
          <ac:chgData name="Luke Geraghty" userId="4558366b3155e5d2" providerId="LiveId" clId="{CA1C7AF2-E50D-465B-A627-1644C2DCA781}" dt="2023-10-12T10:42:35.646" v="410" actId="14100"/>
          <ac:graphicFrameMkLst>
            <pc:docMk/>
            <pc:sldMk cId="534358597" sldId="400"/>
            <ac:graphicFrameMk id="5" creationId="{2D8A4DA9-6E66-BF4A-A7F0-5E9F5C547056}"/>
          </ac:graphicFrameMkLst>
        </pc:graphicFrameChg>
        <pc:cxnChg chg="mod">
          <ac:chgData name="Luke Geraghty" userId="4558366b3155e5d2" providerId="LiveId" clId="{CA1C7AF2-E50D-465B-A627-1644C2DCA781}" dt="2023-10-12T10:40:33.769" v="388" actId="1076"/>
          <ac:cxnSpMkLst>
            <pc:docMk/>
            <pc:sldMk cId="534358597" sldId="400"/>
            <ac:cxnSpMk id="16" creationId="{B5D26C0C-ABE4-436D-9169-215E6A514CFF}"/>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Users\lukegeraghty\Desktop\Data%20Analytics%20Bootcamp\Unit%207_Economics%20for%20Data%20Analysis\Southern%20Water%20Economic%20Analysis%20Luke%20Geraghty.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lukegeraghty\Desktop\Data%20Analytics%20Bootcamp\Unit%207_Economics%20for%20Data%20Analysis\Southern%20Water%20Economic%20Analysis%20Luke%20Geraghty.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lukegeraghty\Desktop\Data%20Analytics%20Bootcamp\Unit%207_Economics%20for%20Data%20Analysis\Southern%20Water%20Economic%20Analysis%20Luke%20Geraghty.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Users\lukegeraghty\Desktop\Data%20Analytics%20Bootcamp\Unit%207_Economics%20for%20Data%20Analysis\Southern%20Water%20Economic%20Analysis%20Luke%20Geraghty.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Users\lukegeraghty\Desktop\Data%20Analytics%20Bootcamp\Unit%207_Economics%20for%20Data%20Analysis\Southern%20Water%20Economic%20Analysis%20Luke%20Geraght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lukegeraghty\Desktop\Data%20Analytics%20Bootcamp\Unit%207_Economics%20for%20Data%20Analysis\Southern%20Water%20Economic%20Analysis%20Luke%20Geraght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lukegeraghty\Desktop\Data%20Analytics%20Bootcamp\Unit%207_Economics%20for%20Data%20Analysis\Southern%20Water%20Economic%20Analysis%20Luke%20Geraght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lukegeraghty\Desktop\Data%20Analytics%20Bootcamp\Unit%207_Economics%20for%20Data%20Analysis\Southern%20Water%20Economic%20Analysis%20Luke%20Geraghty.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lukegeraghty\Desktop\Data%20Analytics%20Bootcamp\Unit%207_Economics%20for%20Data%20Analysis\Southern%20Water%20Economic%20Analysis%20Luke%20Geraghty.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lukegeraghty\Desktop\Data%20Analytics%20Bootcamp\Unit%207_Economics%20for%20Data%20Analysis\Southern%20Water%20Economic%20Analysis%20Luke%20Geraghty.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lukegeraghty\Desktop\Data%20Analytics%20Bootcamp\Unit%207_Economics%20for%20Data%20Analysis\Southern%20Water%20Economic%20Analysis%20Luke%20Geraghty.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lukegeraghty\Desktop\Data%20Analytics%20Bootcamp\Unit%207_Economics%20for%20Data%20Analysis\Southern%20Water%20Economic%20Analysis%20Luke%20Geraghty.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50" b="1" i="0" u="none" strike="noStrike" kern="1200" spc="0" baseline="0">
                <a:solidFill>
                  <a:schemeClr val="tx1">
                    <a:lumMod val="65000"/>
                    <a:lumOff val="35000"/>
                  </a:schemeClr>
                </a:solidFill>
                <a:latin typeface="+mn-lt"/>
                <a:ea typeface="+mn-ea"/>
                <a:cs typeface="+mn-cs"/>
              </a:defRPr>
            </a:pPr>
            <a:r>
              <a:rPr lang="en-US" sz="1250" b="1" baseline="0"/>
              <a:t>Average Water Market Balancing Price vs. Market Demand</a:t>
            </a:r>
          </a:p>
        </c:rich>
      </c:tx>
      <c:overlay val="0"/>
      <c:spPr>
        <a:noFill/>
        <a:ln>
          <a:noFill/>
        </a:ln>
        <a:effectLst/>
      </c:spPr>
      <c:txPr>
        <a:bodyPr rot="0" spcFirstLastPara="1" vertOverflow="ellipsis" vert="horz" wrap="square" anchor="ctr" anchorCtr="1"/>
        <a:lstStyle/>
        <a:p>
          <a:pPr>
            <a:defRPr sz="125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1"/>
          <c:tx>
            <c:strRef>
              <c:f>'What-If Analysis'!$B$16</c:f>
              <c:strCache>
                <c:ptCount val="1"/>
                <c:pt idx="0">
                  <c:v>Market Water Demand (Mega-Litres)</c:v>
                </c:pt>
              </c:strCache>
            </c:strRef>
          </c:tx>
          <c:spPr>
            <a:solidFill>
              <a:schemeClr val="accent1">
                <a:lumMod val="60000"/>
                <a:lumOff val="40000"/>
              </a:schemeClr>
            </a:solidFill>
            <a:ln>
              <a:noFill/>
            </a:ln>
            <a:effectLst/>
          </c:spPr>
          <c:invertIfNegative val="0"/>
          <c:dPt>
            <c:idx val="9"/>
            <c:invertIfNegative val="0"/>
            <c:bubble3D val="0"/>
            <c:spPr>
              <a:solidFill>
                <a:srgbClr val="92D050">
                  <a:alpha val="64802"/>
                </a:srgbClr>
              </a:solidFill>
              <a:ln>
                <a:solidFill>
                  <a:schemeClr val="tx1"/>
                </a:solidFill>
              </a:ln>
              <a:effectLst/>
            </c:spPr>
            <c:extLst>
              <c:ext xmlns:c16="http://schemas.microsoft.com/office/drawing/2014/chart" uri="{C3380CC4-5D6E-409C-BE32-E72D297353CC}">
                <c16:uniqueId val="{00000002-35F6-674B-8D34-4F12D62DDFA3}"/>
              </c:ext>
            </c:extLst>
          </c:dPt>
          <c:dPt>
            <c:idx val="10"/>
            <c:invertIfNegative val="0"/>
            <c:bubble3D val="0"/>
            <c:spPr>
              <a:solidFill>
                <a:srgbClr val="92D050">
                  <a:alpha val="65000"/>
                </a:srgbClr>
              </a:solidFill>
              <a:ln>
                <a:solidFill>
                  <a:schemeClr val="tx1"/>
                </a:solidFill>
              </a:ln>
              <a:effectLst/>
            </c:spPr>
            <c:extLst>
              <c:ext xmlns:c16="http://schemas.microsoft.com/office/drawing/2014/chart" uri="{C3380CC4-5D6E-409C-BE32-E72D297353CC}">
                <c16:uniqueId val="{00000003-35F6-674B-8D34-4F12D62DDFA3}"/>
              </c:ext>
            </c:extLst>
          </c:dPt>
          <c:dPt>
            <c:idx val="11"/>
            <c:invertIfNegative val="0"/>
            <c:bubble3D val="0"/>
            <c:spPr>
              <a:solidFill>
                <a:srgbClr val="92D050">
                  <a:alpha val="65000"/>
                </a:srgbClr>
              </a:solidFill>
              <a:ln>
                <a:solidFill>
                  <a:schemeClr val="tx1"/>
                </a:solidFill>
              </a:ln>
              <a:effectLst/>
            </c:spPr>
            <c:extLst>
              <c:ext xmlns:c16="http://schemas.microsoft.com/office/drawing/2014/chart" uri="{C3380CC4-5D6E-409C-BE32-E72D297353CC}">
                <c16:uniqueId val="{00000004-35F6-674B-8D34-4F12D62DDFA3}"/>
              </c:ext>
            </c:extLst>
          </c:dPt>
          <c:dLbls>
            <c:numFmt formatCode="&quot;$&quot;0.00,,&quot;M&quot;" sourceLinked="0"/>
            <c:spPr>
              <a:noFill/>
              <a:ln>
                <a:noFill/>
              </a:ln>
              <a:effectLst/>
            </c:spPr>
            <c:txPr>
              <a:bodyPr rot="0" spcFirstLastPara="1" vertOverflow="ellipsis" vert="horz" wrap="square" lIns="38100" tIns="19050" rIns="38100" bIns="19050" anchor="ctr" anchorCtr="1">
                <a:spAutoFit/>
              </a:bodyPr>
              <a:lstStyle/>
              <a:p>
                <a:pPr>
                  <a:defRPr sz="85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'What-If Analysis'!$E$13:$P$13</c:f>
              <c:numCache>
                <c:formatCode>mmm\-yy</c:formatCode>
                <c:ptCount val="12"/>
                <c:pt idx="0">
                  <c:v>41821</c:v>
                </c:pt>
                <c:pt idx="1">
                  <c:v>41852</c:v>
                </c:pt>
                <c:pt idx="2">
                  <c:v>41883</c:v>
                </c:pt>
                <c:pt idx="3">
                  <c:v>41913</c:v>
                </c:pt>
                <c:pt idx="4">
                  <c:v>41944</c:v>
                </c:pt>
                <c:pt idx="5">
                  <c:v>41974</c:v>
                </c:pt>
                <c:pt idx="6">
                  <c:v>42005</c:v>
                </c:pt>
                <c:pt idx="7">
                  <c:v>42036</c:v>
                </c:pt>
                <c:pt idx="8">
                  <c:v>42064</c:v>
                </c:pt>
                <c:pt idx="9">
                  <c:v>42095</c:v>
                </c:pt>
                <c:pt idx="10">
                  <c:v>42125</c:v>
                </c:pt>
                <c:pt idx="11">
                  <c:v>42156</c:v>
                </c:pt>
              </c:numCache>
            </c:numRef>
          </c:cat>
          <c:val>
            <c:numRef>
              <c:f>'What-If Analysis'!$E$16:$P$16</c:f>
              <c:numCache>
                <c:formatCode>#,##0.00</c:formatCode>
                <c:ptCount val="12"/>
                <c:pt idx="0">
                  <c:v>2283050.2472527674</c:v>
                </c:pt>
                <c:pt idx="1">
                  <c:v>2201059.2458815067</c:v>
                </c:pt>
                <c:pt idx="2">
                  <c:v>2153343.1850899528</c:v>
                </c:pt>
                <c:pt idx="3">
                  <c:v>2098991.381261779</c:v>
                </c:pt>
                <c:pt idx="4">
                  <c:v>2200929.3289926657</c:v>
                </c:pt>
                <c:pt idx="5">
                  <c:v>2312199.5397611419</c:v>
                </c:pt>
                <c:pt idx="6">
                  <c:v>2298190.1589653967</c:v>
                </c:pt>
                <c:pt idx="7">
                  <c:v>2406091.8962111035</c:v>
                </c:pt>
                <c:pt idx="8">
                  <c:v>2127814.5432709767</c:v>
                </c:pt>
                <c:pt idx="9">
                  <c:v>2185799.7542263707</c:v>
                </c:pt>
                <c:pt idx="10">
                  <c:v>2145783.7188661066</c:v>
                </c:pt>
                <c:pt idx="11">
                  <c:v>2229749.6611442612</c:v>
                </c:pt>
              </c:numCache>
            </c:numRef>
          </c:val>
          <c:extLst>
            <c:ext xmlns:c16="http://schemas.microsoft.com/office/drawing/2014/chart" uri="{C3380CC4-5D6E-409C-BE32-E72D297353CC}">
              <c16:uniqueId val="{00000000-35F6-674B-8D34-4F12D62DDFA3}"/>
            </c:ext>
          </c:extLst>
        </c:ser>
        <c:dLbls>
          <c:showLegendKey val="0"/>
          <c:showVal val="0"/>
          <c:showCatName val="0"/>
          <c:showSerName val="0"/>
          <c:showPercent val="0"/>
          <c:showBubbleSize val="0"/>
        </c:dLbls>
        <c:gapWidth val="150"/>
        <c:axId val="1837288799"/>
        <c:axId val="1835488079"/>
      </c:barChart>
      <c:lineChart>
        <c:grouping val="standard"/>
        <c:varyColors val="0"/>
        <c:ser>
          <c:idx val="1"/>
          <c:order val="0"/>
          <c:tx>
            <c:strRef>
              <c:f>'What-If Analysis'!$B$15</c:f>
              <c:strCache>
                <c:ptCount val="1"/>
                <c:pt idx="0">
                  <c:v>Average Water Balancing Market Price</c:v>
                </c:pt>
              </c:strCache>
            </c:strRef>
          </c:tx>
          <c:spPr>
            <a:ln w="28575" cap="rnd">
              <a:solidFill>
                <a:schemeClr val="accent2"/>
              </a:solidFill>
              <a:round/>
            </a:ln>
            <a:effectLst/>
          </c:spPr>
          <c:marker>
            <c:symbol val="square"/>
            <c:size val="4"/>
            <c:spPr>
              <a:solidFill>
                <a:schemeClr val="tx1"/>
              </a:solidFill>
              <a:ln w="9525">
                <a:noFill/>
              </a:ln>
              <a:effectLst/>
            </c:spPr>
          </c:marker>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85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'What-If Analysis'!$E$13:$P$13</c:f>
              <c:numCache>
                <c:formatCode>mmm\-yy</c:formatCode>
                <c:ptCount val="12"/>
                <c:pt idx="0">
                  <c:v>41821</c:v>
                </c:pt>
                <c:pt idx="1">
                  <c:v>41852</c:v>
                </c:pt>
                <c:pt idx="2">
                  <c:v>41883</c:v>
                </c:pt>
                <c:pt idx="3">
                  <c:v>41913</c:v>
                </c:pt>
                <c:pt idx="4">
                  <c:v>41944</c:v>
                </c:pt>
                <c:pt idx="5">
                  <c:v>41974</c:v>
                </c:pt>
                <c:pt idx="6">
                  <c:v>42005</c:v>
                </c:pt>
                <c:pt idx="7">
                  <c:v>42036</c:v>
                </c:pt>
                <c:pt idx="8">
                  <c:v>42064</c:v>
                </c:pt>
                <c:pt idx="9">
                  <c:v>42095</c:v>
                </c:pt>
                <c:pt idx="10">
                  <c:v>42125</c:v>
                </c:pt>
                <c:pt idx="11">
                  <c:v>42156</c:v>
                </c:pt>
              </c:numCache>
            </c:numRef>
          </c:cat>
          <c:val>
            <c:numRef>
              <c:f>'What-If Analysis'!$E$15:$P$15</c:f>
              <c:numCache>
                <c:formatCode>"$"#,##0.00;[Red]\-"$"#,##0.00</c:formatCode>
                <c:ptCount val="12"/>
                <c:pt idx="0">
                  <c:v>76.602720430107496</c:v>
                </c:pt>
                <c:pt idx="1">
                  <c:v>74.932540098566292</c:v>
                </c:pt>
                <c:pt idx="2">
                  <c:v>74.066319823232305</c:v>
                </c:pt>
                <c:pt idx="3">
                  <c:v>75.093148943932377</c:v>
                </c:pt>
                <c:pt idx="4">
                  <c:v>73.700956254509322</c:v>
                </c:pt>
                <c:pt idx="5">
                  <c:v>74.376656830400748</c:v>
                </c:pt>
                <c:pt idx="6">
                  <c:v>86.391757235371969</c:v>
                </c:pt>
                <c:pt idx="7">
                  <c:v>86.829490475868141</c:v>
                </c:pt>
                <c:pt idx="8">
                  <c:v>81.49989122823844</c:v>
                </c:pt>
                <c:pt idx="9">
                  <c:v>72.569232168710826</c:v>
                </c:pt>
                <c:pt idx="10">
                  <c:v>71.259354341223244</c:v>
                </c:pt>
                <c:pt idx="11">
                  <c:v>72.156510799663252</c:v>
                </c:pt>
              </c:numCache>
            </c:numRef>
          </c:val>
          <c:smooth val="0"/>
          <c:extLst>
            <c:ext xmlns:c16="http://schemas.microsoft.com/office/drawing/2014/chart" uri="{C3380CC4-5D6E-409C-BE32-E72D297353CC}">
              <c16:uniqueId val="{00000001-35F6-674B-8D34-4F12D62DDFA3}"/>
            </c:ext>
          </c:extLst>
        </c:ser>
        <c:dLbls>
          <c:showLegendKey val="0"/>
          <c:showVal val="0"/>
          <c:showCatName val="0"/>
          <c:showSerName val="0"/>
          <c:showPercent val="0"/>
          <c:showBubbleSize val="0"/>
        </c:dLbls>
        <c:marker val="1"/>
        <c:smooth val="0"/>
        <c:axId val="1856147711"/>
        <c:axId val="1861693839"/>
      </c:lineChart>
      <c:dateAx>
        <c:axId val="1837288799"/>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835488079"/>
        <c:crosses val="autoZero"/>
        <c:auto val="1"/>
        <c:lblOffset val="100"/>
        <c:baseTimeUnit val="months"/>
      </c:dateAx>
      <c:valAx>
        <c:axId val="18354880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Market Demand (ML)</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7288799"/>
        <c:crosses val="autoZero"/>
        <c:crossBetween val="between"/>
      </c:valAx>
      <c:valAx>
        <c:axId val="1861693839"/>
        <c:scaling>
          <c:orientation val="minMax"/>
          <c:max val="100"/>
          <c:min val="50"/>
        </c:scaling>
        <c:delete val="0"/>
        <c:axPos val="r"/>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dirty="0"/>
                  <a:t>Average WMBP</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6147711"/>
        <c:crosses val="max"/>
        <c:crossBetween val="between"/>
      </c:valAx>
      <c:dateAx>
        <c:axId val="1856147711"/>
        <c:scaling>
          <c:orientation val="minMax"/>
        </c:scaling>
        <c:delete val="1"/>
        <c:axPos val="b"/>
        <c:numFmt formatCode="mmm\-yy" sourceLinked="1"/>
        <c:majorTickMark val="out"/>
        <c:minorTickMark val="none"/>
        <c:tickLblPos val="nextTo"/>
        <c:crossAx val="1861693839"/>
        <c:crosses val="autoZero"/>
        <c:auto val="1"/>
        <c:lblOffset val="100"/>
        <c:baseTimeUnit val="months"/>
        <c:majorUnit val="1"/>
        <c:minorUnit val="1"/>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baseline="0" dirty="0"/>
              <a:t>Overall Hard + Soft Water Average Price vs. Demand</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'Economic Market Analysis'!$B$16</c:f>
              <c:strCache>
                <c:ptCount val="1"/>
                <c:pt idx="0">
                  <c:v>Avg. Quantity of Soft + Hard Water</c:v>
                </c:pt>
              </c:strCache>
            </c:strRef>
          </c:tx>
          <c:spPr>
            <a:ln w="19050" cap="rnd">
              <a:noFill/>
              <a:round/>
            </a:ln>
            <a:effectLst/>
          </c:spPr>
          <c:marker>
            <c:symbol val="circle"/>
            <c:size val="5"/>
            <c:spPr>
              <a:solidFill>
                <a:schemeClr val="tx1"/>
              </a:solidFill>
              <a:ln w="9525">
                <a:solidFill>
                  <a:schemeClr val="accent1"/>
                </a:solidFill>
              </a:ln>
              <a:effectLst/>
            </c:spPr>
          </c:marker>
          <c:xVal>
            <c:numRef>
              <c:f>'Economic Market Analysis'!$C$15:$N$15</c:f>
              <c:numCache>
                <c:formatCode>"$"#,##0.00</c:formatCode>
                <c:ptCount val="12"/>
                <c:pt idx="0">
                  <c:v>60.06930447371429</c:v>
                </c:pt>
                <c:pt idx="1">
                  <c:v>63.495459591782883</c:v>
                </c:pt>
                <c:pt idx="2">
                  <c:v>67.212448741017596</c:v>
                </c:pt>
                <c:pt idx="3">
                  <c:v>70.343533799431881</c:v>
                </c:pt>
                <c:pt idx="4">
                  <c:v>73.541600301399583</c:v>
                </c:pt>
                <c:pt idx="5">
                  <c:v>76.925585612499205</c:v>
                </c:pt>
                <c:pt idx="6">
                  <c:v>80.098102549530182</c:v>
                </c:pt>
                <c:pt idx="7">
                  <c:v>82.661834410437208</c:v>
                </c:pt>
                <c:pt idx="8">
                  <c:v>85.482165700723201</c:v>
                </c:pt>
                <c:pt idx="9">
                  <c:v>88.355262071335503</c:v>
                </c:pt>
                <c:pt idx="10">
                  <c:v>91.142620427831559</c:v>
                </c:pt>
                <c:pt idx="11">
                  <c:v>94.091904858924622</c:v>
                </c:pt>
              </c:numCache>
            </c:numRef>
          </c:xVal>
          <c:yVal>
            <c:numRef>
              <c:f>'Economic Market Analysis'!$C$16:$N$16</c:f>
              <c:numCache>
                <c:formatCode>#,##0.00</c:formatCode>
                <c:ptCount val="12"/>
                <c:pt idx="0">
                  <c:v>2126.7958883109782</c:v>
                </c:pt>
                <c:pt idx="1">
                  <c:v>2149.5866755254665</c:v>
                </c:pt>
                <c:pt idx="2">
                  <c:v>2144.681865204866</c:v>
                </c:pt>
                <c:pt idx="3">
                  <c:v>2167.5215509204113</c:v>
                </c:pt>
                <c:pt idx="4">
                  <c:v>2184.4938656382101</c:v>
                </c:pt>
                <c:pt idx="5">
                  <c:v>2208.4849337506766</c:v>
                </c:pt>
                <c:pt idx="6">
                  <c:v>2235.0687856594573</c:v>
                </c:pt>
                <c:pt idx="7">
                  <c:v>2249.0041701782861</c:v>
                </c:pt>
                <c:pt idx="8">
                  <c:v>2261.5355889704783</c:v>
                </c:pt>
                <c:pt idx="9">
                  <c:v>2272.2194534615492</c:v>
                </c:pt>
                <c:pt idx="10">
                  <c:v>2295.2334835343686</c:v>
                </c:pt>
                <c:pt idx="11">
                  <c:v>2321.7580962160446</c:v>
                </c:pt>
              </c:numCache>
            </c:numRef>
          </c:yVal>
          <c:smooth val="0"/>
          <c:extLst>
            <c:ext xmlns:c16="http://schemas.microsoft.com/office/drawing/2014/chart" uri="{C3380CC4-5D6E-409C-BE32-E72D297353CC}">
              <c16:uniqueId val="{00000000-FDAF-8044-85FA-E1B61B6631BC}"/>
            </c:ext>
          </c:extLst>
        </c:ser>
        <c:dLbls>
          <c:showLegendKey val="0"/>
          <c:showVal val="0"/>
          <c:showCatName val="0"/>
          <c:showSerName val="0"/>
          <c:showPercent val="0"/>
          <c:showBubbleSize val="0"/>
        </c:dLbls>
        <c:axId val="114213760"/>
        <c:axId val="113384704"/>
      </c:scatterChart>
      <c:valAx>
        <c:axId val="114213760"/>
        <c:scaling>
          <c:orientation val="minMax"/>
          <c:max val="95"/>
          <c:min val="6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b="0"/>
                  <a:t>Avg. Water Market Balancing Price ($/ML)</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384704"/>
        <c:crosses val="autoZero"/>
        <c:crossBetween val="midCat"/>
      </c:valAx>
      <c:valAx>
        <c:axId val="113384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b="0" dirty="0"/>
                  <a:t>Avg. Water Demanded (GL)</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2137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baseline="0" dirty="0"/>
              <a:t>Hard Water Average Price vs. Demand</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'Economic Market Analysis'!$B$19</c:f>
              <c:strCache>
                <c:ptCount val="1"/>
                <c:pt idx="0">
                  <c:v>Avg. Quantity of Soft + Hard Water</c:v>
                </c:pt>
              </c:strCache>
            </c:strRef>
          </c:tx>
          <c:spPr>
            <a:ln w="19050" cap="rnd">
              <a:noFill/>
              <a:round/>
            </a:ln>
            <a:effectLst/>
          </c:spPr>
          <c:marker>
            <c:symbol val="circle"/>
            <c:size val="5"/>
            <c:spPr>
              <a:solidFill>
                <a:schemeClr val="tx1"/>
              </a:solidFill>
              <a:ln w="9525">
                <a:solidFill>
                  <a:schemeClr val="accent1"/>
                </a:solidFill>
              </a:ln>
              <a:effectLst/>
            </c:spPr>
          </c:marker>
          <c:xVal>
            <c:numRef>
              <c:f>'Economic Market Analysis'!$C$18:$N$18</c:f>
              <c:numCache>
                <c:formatCode>"$"#,##0.00</c:formatCode>
                <c:ptCount val="12"/>
                <c:pt idx="0">
                  <c:v>110.48381542382315</c:v>
                </c:pt>
                <c:pt idx="1">
                  <c:v>110.62720422979757</c:v>
                </c:pt>
                <c:pt idx="2">
                  <c:v>110.55818806730868</c:v>
                </c:pt>
                <c:pt idx="3">
                  <c:v>93.17518584656078</c:v>
                </c:pt>
                <c:pt idx="4">
                  <c:v>93.408910429176501</c:v>
                </c:pt>
                <c:pt idx="5">
                  <c:v>92.851211447811423</c:v>
                </c:pt>
                <c:pt idx="6">
                  <c:v>92.809567652329747</c:v>
                </c:pt>
                <c:pt idx="7">
                  <c:v>93.14548020527856</c:v>
                </c:pt>
                <c:pt idx="8">
                  <c:v>92.989220833333306</c:v>
                </c:pt>
                <c:pt idx="9">
                  <c:v>92.823577188940064</c:v>
                </c:pt>
                <c:pt idx="10">
                  <c:v>93.029854347041791</c:v>
                </c:pt>
                <c:pt idx="11">
                  <c:v>93.232935483870918</c:v>
                </c:pt>
              </c:numCache>
            </c:numRef>
          </c:xVal>
          <c:yVal>
            <c:numRef>
              <c:f>'Economic Market Analysis'!$C$19:$N$19</c:f>
              <c:numCache>
                <c:formatCode>#,##0.00</c:formatCode>
                <c:ptCount val="12"/>
                <c:pt idx="0">
                  <c:v>2391.3758824827114</c:v>
                </c:pt>
                <c:pt idx="1">
                  <c:v>2533.2689003303749</c:v>
                </c:pt>
                <c:pt idx="2">
                  <c:v>2203.7442618771042</c:v>
                </c:pt>
                <c:pt idx="3">
                  <c:v>2349.5141185681864</c:v>
                </c:pt>
                <c:pt idx="4">
                  <c:v>2243.584512119523</c:v>
                </c:pt>
                <c:pt idx="5">
                  <c:v>2359.3149577593058</c:v>
                </c:pt>
                <c:pt idx="6">
                  <c:v>2443.2652008227428</c:v>
                </c:pt>
                <c:pt idx="7">
                  <c:v>2300.8485926974759</c:v>
                </c:pt>
                <c:pt idx="8">
                  <c:v>2261.3424374589526</c:v>
                </c:pt>
                <c:pt idx="9">
                  <c:v>2188.7956099697999</c:v>
                </c:pt>
                <c:pt idx="10">
                  <c:v>2303.4374718156046</c:v>
                </c:pt>
                <c:pt idx="11">
                  <c:v>2443.6005061474129</c:v>
                </c:pt>
              </c:numCache>
            </c:numRef>
          </c:yVal>
          <c:smooth val="0"/>
          <c:extLst>
            <c:ext xmlns:c16="http://schemas.microsoft.com/office/drawing/2014/chart" uri="{C3380CC4-5D6E-409C-BE32-E72D297353CC}">
              <c16:uniqueId val="{00000000-DBB0-4B4D-81E2-919D618BC58F}"/>
            </c:ext>
          </c:extLst>
        </c:ser>
        <c:dLbls>
          <c:showLegendKey val="0"/>
          <c:showVal val="0"/>
          <c:showCatName val="0"/>
          <c:showSerName val="0"/>
          <c:showPercent val="0"/>
          <c:showBubbleSize val="0"/>
        </c:dLbls>
        <c:axId val="113474080"/>
        <c:axId val="113942816"/>
      </c:scatterChart>
      <c:valAx>
        <c:axId val="113474080"/>
        <c:scaling>
          <c:orientation val="minMax"/>
          <c:max val="115"/>
          <c:min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b="0"/>
                  <a:t>Avg.</a:t>
                </a:r>
                <a:r>
                  <a:rPr lang="en-US" sz="900" b="0" baseline="0"/>
                  <a:t> Water Market Balancing Price ($/ML)</a:t>
                </a:r>
                <a:endParaRPr lang="en-US" sz="900" b="0"/>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942816"/>
        <c:crosses val="autoZero"/>
        <c:crossBetween val="midCat"/>
      </c:valAx>
      <c:valAx>
        <c:axId val="113942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b="0" dirty="0"/>
                  <a:t>Avg. </a:t>
                </a:r>
                <a:r>
                  <a:rPr lang="en-US" sz="900" b="0" baseline="0" dirty="0"/>
                  <a:t>Water Demanded (GL)</a:t>
                </a:r>
                <a:endParaRPr lang="en-US" sz="900" b="0" dirty="0"/>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4740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baseline="0" dirty="0"/>
              <a:t>Soft Water Average Price vs. Demand</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'Economic Market Analysis'!$B$22</c:f>
              <c:strCache>
                <c:ptCount val="1"/>
                <c:pt idx="0">
                  <c:v>Avg. Quantity of Soft + Hard Water</c:v>
                </c:pt>
              </c:strCache>
            </c:strRef>
          </c:tx>
          <c:spPr>
            <a:ln w="19050" cap="rnd">
              <a:noFill/>
              <a:round/>
            </a:ln>
            <a:effectLst/>
          </c:spPr>
          <c:marker>
            <c:symbol val="circle"/>
            <c:size val="5"/>
            <c:spPr>
              <a:solidFill>
                <a:schemeClr val="tx1"/>
              </a:solidFill>
              <a:ln w="9525">
                <a:solidFill>
                  <a:schemeClr val="accent1"/>
                </a:solidFill>
              </a:ln>
              <a:effectLst/>
            </c:spPr>
          </c:marker>
          <c:xVal>
            <c:numRef>
              <c:f>'Economic Market Analysis'!$C$21:$N$21</c:f>
              <c:numCache>
                <c:formatCode>"$"#,##0.00</c:formatCode>
                <c:ptCount val="12"/>
                <c:pt idx="0">
                  <c:v>62.299699046920772</c:v>
                </c:pt>
                <c:pt idx="1">
                  <c:v>63.031776721938691</c:v>
                </c:pt>
                <c:pt idx="2">
                  <c:v>52.441594389168138</c:v>
                </c:pt>
                <c:pt idx="3">
                  <c:v>51.963278490860944</c:v>
                </c:pt>
                <c:pt idx="4">
                  <c:v>49.10979825327</c:v>
                </c:pt>
                <c:pt idx="5">
                  <c:v>51.461810151515095</c:v>
                </c:pt>
                <c:pt idx="6">
                  <c:v>60.395873207885266</c:v>
                </c:pt>
                <c:pt idx="7">
                  <c:v>56.719599991853968</c:v>
                </c:pt>
                <c:pt idx="8">
                  <c:v>55.143418813131255</c:v>
                </c:pt>
                <c:pt idx="9">
                  <c:v>57.362720698924704</c:v>
                </c:pt>
                <c:pt idx="10">
                  <c:v>54.372058161976852</c:v>
                </c:pt>
                <c:pt idx="11">
                  <c:v>55.520378176930556</c:v>
                </c:pt>
              </c:numCache>
            </c:numRef>
          </c:xVal>
          <c:yVal>
            <c:numRef>
              <c:f>'Economic Market Analysis'!$C$22:$N$22</c:f>
              <c:numCache>
                <c:formatCode>#,##0.00</c:formatCode>
                <c:ptCount val="12"/>
                <c:pt idx="0">
                  <c:v>2205.0044354480824</c:v>
                </c:pt>
                <c:pt idx="1">
                  <c:v>2278.9148920918328</c:v>
                </c:pt>
                <c:pt idx="2">
                  <c:v>2051.8848246648477</c:v>
                </c:pt>
                <c:pt idx="3">
                  <c:v>2022.0853898845555</c:v>
                </c:pt>
                <c:pt idx="4">
                  <c:v>2047.9829256126895</c:v>
                </c:pt>
                <c:pt idx="5">
                  <c:v>2100.1843645292161</c:v>
                </c:pt>
                <c:pt idx="6">
                  <c:v>2122.8352936827923</c:v>
                </c:pt>
                <c:pt idx="7">
                  <c:v>2101.2698990655363</c:v>
                </c:pt>
                <c:pt idx="8">
                  <c:v>2045.3439327209553</c:v>
                </c:pt>
                <c:pt idx="9">
                  <c:v>2009.1871525537595</c:v>
                </c:pt>
                <c:pt idx="10">
                  <c:v>2098.4211861697281</c:v>
                </c:pt>
                <c:pt idx="11">
                  <c:v>2180.7985733748733</c:v>
                </c:pt>
              </c:numCache>
            </c:numRef>
          </c:yVal>
          <c:smooth val="0"/>
          <c:extLst>
            <c:ext xmlns:c16="http://schemas.microsoft.com/office/drawing/2014/chart" uri="{C3380CC4-5D6E-409C-BE32-E72D297353CC}">
              <c16:uniqueId val="{00000000-9077-2143-9933-559A9A584A61}"/>
            </c:ext>
          </c:extLst>
        </c:ser>
        <c:dLbls>
          <c:showLegendKey val="0"/>
          <c:showVal val="0"/>
          <c:showCatName val="0"/>
          <c:showSerName val="0"/>
          <c:showPercent val="0"/>
          <c:showBubbleSize val="0"/>
        </c:dLbls>
        <c:axId val="109132672"/>
        <c:axId val="109825488"/>
      </c:scatterChart>
      <c:valAx>
        <c:axId val="109132672"/>
        <c:scaling>
          <c:orientation val="minMax"/>
          <c:max val="63"/>
          <c:min val="4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b="0"/>
                  <a:t>Avg. Water Market Balancing Price ($/ML)</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825488"/>
        <c:crosses val="autoZero"/>
        <c:crossBetween val="midCat"/>
      </c:valAx>
      <c:valAx>
        <c:axId val="109825488"/>
        <c:scaling>
          <c:orientation val="minMax"/>
          <c:max val="2250"/>
          <c:min val="2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b="0" dirty="0"/>
                  <a:t>Avg.</a:t>
                </a:r>
                <a:r>
                  <a:rPr lang="en-US" sz="900" b="0" baseline="0" dirty="0"/>
                  <a:t> Water Demanded (GL)</a:t>
                </a:r>
                <a:endParaRPr lang="en-US" sz="900" b="0" dirty="0"/>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1326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baseline="0" dirty="0" err="1"/>
              <a:t>Surjek</a:t>
            </a:r>
            <a:r>
              <a:rPr lang="en-US" sz="1200" b="1" baseline="0" dirty="0"/>
              <a:t> Quarterly Revenue with Maintenance Outages</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'What-If Analysis'!$Q$61</c:f>
              <c:strCache>
                <c:ptCount val="1"/>
                <c:pt idx="0">
                  <c:v>Total</c:v>
                </c:pt>
              </c:strCache>
            </c:strRef>
          </c:tx>
          <c:spPr>
            <a:solidFill>
              <a:schemeClr val="accent1">
                <a:alpha val="65000"/>
              </a:schemeClr>
            </a:solidFill>
            <a:ln>
              <a:noFill/>
            </a:ln>
            <a:effectLst/>
          </c:spPr>
          <c:invertIfNegative val="0"/>
          <c:dPt>
            <c:idx val="1"/>
            <c:invertIfNegative val="0"/>
            <c:bubble3D val="0"/>
            <c:spPr>
              <a:solidFill>
                <a:srgbClr val="92D050">
                  <a:alpha val="65000"/>
                </a:srgbClr>
              </a:solidFill>
              <a:ln>
                <a:solidFill>
                  <a:schemeClr val="tx1"/>
                </a:solidFill>
              </a:ln>
              <a:effectLst/>
            </c:spPr>
            <c:extLst>
              <c:ext xmlns:c16="http://schemas.microsoft.com/office/drawing/2014/chart" uri="{C3380CC4-5D6E-409C-BE32-E72D297353CC}">
                <c16:uniqueId val="{00000001-DC10-944D-BA6F-36056C5536AD}"/>
              </c:ext>
            </c:extLst>
          </c:dPt>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'What-If Analysis'!$D$62:$D$65</c:f>
              <c:strCache>
                <c:ptCount val="4"/>
                <c:pt idx="0">
                  <c:v>Q1</c:v>
                </c:pt>
                <c:pt idx="1">
                  <c:v>Q2</c:v>
                </c:pt>
                <c:pt idx="2">
                  <c:v>Q3</c:v>
                </c:pt>
                <c:pt idx="3">
                  <c:v>Q4</c:v>
                </c:pt>
              </c:strCache>
            </c:strRef>
          </c:cat>
          <c:val>
            <c:numRef>
              <c:f>'What-If Analysis'!$Q$62:$Q$65</c:f>
              <c:numCache>
                <c:formatCode>"$"#,##0.00;[Red]\-"$"#,##0.00</c:formatCode>
                <c:ptCount val="4"/>
                <c:pt idx="0">
                  <c:v>48900243.554529361</c:v>
                </c:pt>
                <c:pt idx="1">
                  <c:v>55033635.874504477</c:v>
                </c:pt>
                <c:pt idx="2">
                  <c:v>54073030.030699708</c:v>
                </c:pt>
                <c:pt idx="3">
                  <c:v>54827962.434725329</c:v>
                </c:pt>
              </c:numCache>
            </c:numRef>
          </c:val>
          <c:extLst>
            <c:ext xmlns:c16="http://schemas.microsoft.com/office/drawing/2014/chart" uri="{C3380CC4-5D6E-409C-BE32-E72D297353CC}">
              <c16:uniqueId val="{00000000-DC10-944D-BA6F-36056C5536AD}"/>
            </c:ext>
          </c:extLst>
        </c:ser>
        <c:dLbls>
          <c:showLegendKey val="0"/>
          <c:showVal val="0"/>
          <c:showCatName val="0"/>
          <c:showSerName val="0"/>
          <c:showPercent val="0"/>
          <c:showBubbleSize val="0"/>
        </c:dLbls>
        <c:gapWidth val="219"/>
        <c:overlap val="-27"/>
        <c:axId val="1761124335"/>
        <c:axId val="1761140911"/>
      </c:barChart>
      <c:catAx>
        <c:axId val="17611243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761140911"/>
        <c:crosses val="autoZero"/>
        <c:auto val="1"/>
        <c:lblAlgn val="ctr"/>
        <c:lblOffset val="100"/>
        <c:noMultiLvlLbl val="0"/>
      </c:catAx>
      <c:valAx>
        <c:axId val="1761140911"/>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11243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baseline="0"/>
              <a:t>% Revenue Reduction Due to Maintenance Outage</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'What-If Analysis'!$R$61</c:f>
              <c:strCache>
                <c:ptCount val="1"/>
                <c:pt idx="0">
                  <c:v>% Revenue Reduction</c:v>
                </c:pt>
              </c:strCache>
            </c:strRef>
          </c:tx>
          <c:spPr>
            <a:solidFill>
              <a:schemeClr val="accent1">
                <a:lumMod val="60000"/>
                <a:lumOff val="40000"/>
                <a:alpha val="90000"/>
              </a:schemeClr>
            </a:solidFill>
            <a:ln>
              <a:noFill/>
            </a:ln>
            <a:effectLst/>
          </c:spPr>
          <c:invertIfNegative val="0"/>
          <c:dPt>
            <c:idx val="1"/>
            <c:invertIfNegative val="0"/>
            <c:bubble3D val="0"/>
            <c:spPr>
              <a:solidFill>
                <a:srgbClr val="92D050">
                  <a:alpha val="65000"/>
                </a:srgbClr>
              </a:solidFill>
              <a:ln>
                <a:solidFill>
                  <a:schemeClr val="tx1"/>
                </a:solidFill>
              </a:ln>
              <a:effectLst/>
            </c:spPr>
            <c:extLst>
              <c:ext xmlns:c16="http://schemas.microsoft.com/office/drawing/2014/chart" uri="{C3380CC4-5D6E-409C-BE32-E72D297353CC}">
                <c16:uniqueId val="{00000001-96AA-9642-8A6C-4B2C4D934908}"/>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'What-If Analysis'!$D$62:$D$65</c:f>
              <c:strCache>
                <c:ptCount val="4"/>
                <c:pt idx="0">
                  <c:v>Q1</c:v>
                </c:pt>
                <c:pt idx="1">
                  <c:v>Q2</c:v>
                </c:pt>
                <c:pt idx="2">
                  <c:v>Q3</c:v>
                </c:pt>
                <c:pt idx="3">
                  <c:v>Q4</c:v>
                </c:pt>
              </c:strCache>
            </c:strRef>
          </c:cat>
          <c:val>
            <c:numRef>
              <c:f>'What-If Analysis'!$R$62:$R$65</c:f>
              <c:numCache>
                <c:formatCode>0.00%</c:formatCode>
                <c:ptCount val="4"/>
                <c:pt idx="0">
                  <c:v>-0.45080989666321836</c:v>
                </c:pt>
                <c:pt idx="1">
                  <c:v>-0.28911993857595997</c:v>
                </c:pt>
                <c:pt idx="2">
                  <c:v>-0.3120211176972012</c:v>
                </c:pt>
                <c:pt idx="3">
                  <c:v>-0.29395575081994862</c:v>
                </c:pt>
              </c:numCache>
            </c:numRef>
          </c:val>
          <c:extLst>
            <c:ext xmlns:c16="http://schemas.microsoft.com/office/drawing/2014/chart" uri="{C3380CC4-5D6E-409C-BE32-E72D297353CC}">
              <c16:uniqueId val="{00000000-96AA-9642-8A6C-4B2C4D934908}"/>
            </c:ext>
          </c:extLst>
        </c:ser>
        <c:dLbls>
          <c:showLegendKey val="0"/>
          <c:showVal val="0"/>
          <c:showCatName val="0"/>
          <c:showSerName val="0"/>
          <c:showPercent val="0"/>
          <c:showBubbleSize val="0"/>
        </c:dLbls>
        <c:gapWidth val="219"/>
        <c:overlap val="-27"/>
        <c:axId val="1760908095"/>
        <c:axId val="1863183967"/>
      </c:barChart>
      <c:catAx>
        <c:axId val="1760908095"/>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900" b="1" i="0" u="none" strike="noStrike" kern="1200" baseline="0">
                <a:solidFill>
                  <a:schemeClr val="tx1">
                    <a:lumMod val="65000"/>
                    <a:lumOff val="35000"/>
                  </a:schemeClr>
                </a:solidFill>
                <a:latin typeface="+mn-lt"/>
                <a:ea typeface="+mn-ea"/>
                <a:cs typeface="+mn-cs"/>
              </a:defRPr>
            </a:pPr>
            <a:endParaRPr lang="en-US"/>
          </a:p>
        </c:txPr>
        <c:crossAx val="1863183967"/>
        <c:crosses val="autoZero"/>
        <c:auto val="1"/>
        <c:lblAlgn val="ctr"/>
        <c:lblOffset val="100"/>
        <c:noMultiLvlLbl val="0"/>
      </c:catAx>
      <c:valAx>
        <c:axId val="186318396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7609080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baseline="0"/>
              <a:t>Cost to Produce vs. WBMP Market Price</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Overall Desalination Cost to Produce ($/ML)</c:v>
          </c:tx>
          <c:spPr>
            <a:solidFill>
              <a:schemeClr val="accent1">
                <a:lumMod val="60000"/>
                <a:lumOff val="40000"/>
              </a:schemeClr>
            </a:solidFill>
            <a:ln>
              <a:noFill/>
            </a:ln>
            <a:effectLst/>
          </c:spPr>
          <c:invertIfNegative val="0"/>
          <c:dPt>
            <c:idx val="0"/>
            <c:invertIfNegative val="0"/>
            <c:bubble3D val="0"/>
            <c:spPr>
              <a:solidFill>
                <a:schemeClr val="bg1">
                  <a:lumMod val="65000"/>
                </a:schemeClr>
              </a:solidFill>
              <a:ln>
                <a:noFill/>
              </a:ln>
              <a:effectLst/>
            </c:spPr>
            <c:extLst>
              <c:ext xmlns:c16="http://schemas.microsoft.com/office/drawing/2014/chart" uri="{C3380CC4-5D6E-409C-BE32-E72D297353CC}">
                <c16:uniqueId val="{00000002-6BDF-9B4D-9E3C-1C624DB5A125}"/>
              </c:ext>
            </c:extLst>
          </c:dPt>
          <c:dPt>
            <c:idx val="1"/>
            <c:invertIfNegative val="0"/>
            <c:bubble3D val="0"/>
            <c:spPr>
              <a:solidFill>
                <a:srgbClr val="0070C0">
                  <a:alpha val="78000"/>
                </a:srgbClr>
              </a:solidFill>
              <a:ln>
                <a:noFill/>
              </a:ln>
              <a:effectLst/>
            </c:spPr>
            <c:extLst>
              <c:ext xmlns:c16="http://schemas.microsoft.com/office/drawing/2014/chart" uri="{C3380CC4-5D6E-409C-BE32-E72D297353CC}">
                <c16:uniqueId val="{00000003-6BDF-9B4D-9E3C-1C624DB5A125}"/>
              </c:ext>
            </c:extLst>
          </c:dPt>
          <c:dPt>
            <c:idx val="2"/>
            <c:invertIfNegative val="0"/>
            <c:bubble3D val="0"/>
            <c:spPr>
              <a:solidFill>
                <a:srgbClr val="92D050"/>
              </a:solidFill>
              <a:ln>
                <a:noFill/>
              </a:ln>
              <a:effectLst/>
            </c:spPr>
            <c:extLst>
              <c:ext xmlns:c16="http://schemas.microsoft.com/office/drawing/2014/chart" uri="{C3380CC4-5D6E-409C-BE32-E72D297353CC}">
                <c16:uniqueId val="{00000004-6BDF-9B4D-9E3C-1C624DB5A125}"/>
              </c:ext>
            </c:extLst>
          </c:dPt>
          <c:dLbls>
            <c:spPr>
              <a:noFill/>
              <a:ln w="3175">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'Economic Cost Analysis'!$A$233:$A$235</c:f>
              <c:strCache>
                <c:ptCount val="3"/>
                <c:pt idx="0">
                  <c:v>Kootha</c:v>
                </c:pt>
                <c:pt idx="1">
                  <c:v>Surjek</c:v>
                </c:pt>
                <c:pt idx="2">
                  <c:v>Jutik</c:v>
                </c:pt>
              </c:strCache>
            </c:strRef>
          </c:cat>
          <c:val>
            <c:numRef>
              <c:f>'Economic Cost Analysis'!$B$233:$B$235</c:f>
              <c:numCache>
                <c:formatCode>"$"#,##0.00;[Red]\-"$"#,##0.00\ "$/ML"</c:formatCode>
                <c:ptCount val="3"/>
                <c:pt idx="0">
                  <c:v>25.001374005209883</c:v>
                </c:pt>
                <c:pt idx="1">
                  <c:v>54.231506516209798</c:v>
                </c:pt>
                <c:pt idx="2">
                  <c:v>35.80418919825496</c:v>
                </c:pt>
              </c:numCache>
            </c:numRef>
          </c:val>
          <c:extLst>
            <c:ext xmlns:c16="http://schemas.microsoft.com/office/drawing/2014/chart" uri="{C3380CC4-5D6E-409C-BE32-E72D297353CC}">
              <c16:uniqueId val="{00000000-6BDF-9B4D-9E3C-1C624DB5A125}"/>
            </c:ext>
          </c:extLst>
        </c:ser>
        <c:dLbls>
          <c:showLegendKey val="0"/>
          <c:showVal val="0"/>
          <c:showCatName val="0"/>
          <c:showSerName val="0"/>
          <c:showPercent val="0"/>
          <c:showBubbleSize val="0"/>
        </c:dLbls>
        <c:gapWidth val="150"/>
        <c:axId val="1851683151"/>
        <c:axId val="1851595951"/>
      </c:barChart>
      <c:lineChart>
        <c:grouping val="standard"/>
        <c:varyColors val="0"/>
        <c:ser>
          <c:idx val="1"/>
          <c:order val="1"/>
          <c:tx>
            <c:v>Overall Average WBMP Market Price</c:v>
          </c:tx>
          <c:spPr>
            <a:ln w="22225" cap="rnd">
              <a:solidFill>
                <a:srgbClr val="C00000"/>
              </a:solidFill>
              <a:prstDash val="sysDash"/>
              <a:round/>
            </a:ln>
            <a:effectLst/>
          </c:spPr>
          <c:marker>
            <c:symbol val="none"/>
          </c:marker>
          <c:val>
            <c:numRef>
              <c:f>'Economic Cost Analysis'!$C$233:$C$235</c:f>
              <c:numCache>
                <c:formatCode>"$"#,##0.00;[Red]\-"$"#,##0.00</c:formatCode>
                <c:ptCount val="3"/>
                <c:pt idx="0">
                  <c:v>77.784985211552296</c:v>
                </c:pt>
                <c:pt idx="1">
                  <c:v>77.784985211552296</c:v>
                </c:pt>
                <c:pt idx="2">
                  <c:v>77.784985211552296</c:v>
                </c:pt>
              </c:numCache>
            </c:numRef>
          </c:val>
          <c:smooth val="0"/>
          <c:extLst>
            <c:ext xmlns:c16="http://schemas.microsoft.com/office/drawing/2014/chart" uri="{C3380CC4-5D6E-409C-BE32-E72D297353CC}">
              <c16:uniqueId val="{00000001-6BDF-9B4D-9E3C-1C624DB5A125}"/>
            </c:ext>
          </c:extLst>
        </c:ser>
        <c:dLbls>
          <c:showLegendKey val="0"/>
          <c:showVal val="0"/>
          <c:showCatName val="0"/>
          <c:showSerName val="0"/>
          <c:showPercent val="0"/>
          <c:showBubbleSize val="0"/>
        </c:dLbls>
        <c:marker val="1"/>
        <c:smooth val="0"/>
        <c:axId val="1851683151"/>
        <c:axId val="1851595951"/>
      </c:lineChart>
      <c:catAx>
        <c:axId val="18516831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1595951"/>
        <c:crosses val="autoZero"/>
        <c:auto val="1"/>
        <c:lblAlgn val="ctr"/>
        <c:lblOffset val="100"/>
        <c:noMultiLvlLbl val="0"/>
      </c:catAx>
      <c:valAx>
        <c:axId val="1851595951"/>
        <c:scaling>
          <c:orientation val="minMax"/>
          <c:max val="8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0" dirty="0"/>
                  <a:t>Cost to Produce ($/ML)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168315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baseline="0"/>
              <a:t>Aggregate Cost to Produce vs Kootha, Surjek and Jutik</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'Economic Cost Analysis'!$B$22</c:f>
              <c:strCache>
                <c:ptCount val="1"/>
                <c:pt idx="0">
                  <c:v>Kootha</c:v>
                </c:pt>
              </c:strCache>
            </c:strRef>
          </c:tx>
          <c:spPr>
            <a:solidFill>
              <a:schemeClr val="bg2">
                <a:lumMod val="65000"/>
              </a:schemeClr>
            </a:solidFill>
            <a:ln>
              <a:noFill/>
            </a:ln>
            <a:effectLst/>
          </c:spPr>
          <c:invertIfNegative val="0"/>
          <c:cat>
            <c:numRef>
              <c:f>'Economic Cost Analysis'!$G$51:$R$51</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Analysis'!$G$22:$R$22</c:f>
              <c:numCache>
                <c:formatCode>"$"#,##0.00;[Red]\-"$"#,##0.00\ "$/ML"</c:formatCode>
                <c:ptCount val="12"/>
                <c:pt idx="0">
                  <c:v>19.008554460403097</c:v>
                </c:pt>
                <c:pt idx="1">
                  <c:v>25.492172623052561</c:v>
                </c:pt>
                <c:pt idx="2">
                  <c:v>20.246430814356369</c:v>
                </c:pt>
                <c:pt idx="3">
                  <c:v>18.538208897820557</c:v>
                </c:pt>
                <c:pt idx="4">
                  <c:v>37.173188734592117</c:v>
                </c:pt>
                <c:pt idx="5">
                  <c:v>18.926571259334377</c:v>
                </c:pt>
                <c:pt idx="6">
                  <c:v>28.088710165040506</c:v>
                </c:pt>
                <c:pt idx="7">
                  <c:v>27.869870996564565</c:v>
                </c:pt>
                <c:pt idx="8">
                  <c:v>23.038875551690033</c:v>
                </c:pt>
                <c:pt idx="9">
                  <c:v>25.83514265328515</c:v>
                </c:pt>
                <c:pt idx="10">
                  <c:v>27.720966236714666</c:v>
                </c:pt>
                <c:pt idx="11">
                  <c:v>37.542526065045898</c:v>
                </c:pt>
              </c:numCache>
            </c:numRef>
          </c:val>
          <c:extLst>
            <c:ext xmlns:c16="http://schemas.microsoft.com/office/drawing/2014/chart" uri="{C3380CC4-5D6E-409C-BE32-E72D297353CC}">
              <c16:uniqueId val="{00000000-D050-FB4D-9EA9-910B4CF1B0DD}"/>
            </c:ext>
          </c:extLst>
        </c:ser>
        <c:ser>
          <c:idx val="1"/>
          <c:order val="1"/>
          <c:tx>
            <c:strRef>
              <c:f>'Economic Cost Analysis'!$B$33</c:f>
              <c:strCache>
                <c:ptCount val="1"/>
                <c:pt idx="0">
                  <c:v>Surjek</c:v>
                </c:pt>
              </c:strCache>
            </c:strRef>
          </c:tx>
          <c:spPr>
            <a:solidFill>
              <a:srgbClr val="0070C0"/>
            </a:solidFill>
            <a:ln>
              <a:noFill/>
            </a:ln>
            <a:effectLst/>
          </c:spPr>
          <c:invertIfNegative val="0"/>
          <c:cat>
            <c:numRef>
              <c:f>'Economic Cost Analysis'!$G$51:$R$51</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Analysis'!$G$33:$R$33</c:f>
              <c:numCache>
                <c:formatCode>"$"#,##0.00;[Red]\-"$"#,##0.00\ "$/ML"</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val>
          <c:extLst>
            <c:ext xmlns:c16="http://schemas.microsoft.com/office/drawing/2014/chart" uri="{C3380CC4-5D6E-409C-BE32-E72D297353CC}">
              <c16:uniqueId val="{00000001-D050-FB4D-9EA9-910B4CF1B0DD}"/>
            </c:ext>
          </c:extLst>
        </c:ser>
        <c:ser>
          <c:idx val="2"/>
          <c:order val="2"/>
          <c:tx>
            <c:strRef>
              <c:f>'Economic Cost Analysis'!$B$44</c:f>
              <c:strCache>
                <c:ptCount val="1"/>
                <c:pt idx="0">
                  <c:v>Jutik</c:v>
                </c:pt>
              </c:strCache>
            </c:strRef>
          </c:tx>
          <c:spPr>
            <a:solidFill>
              <a:srgbClr val="92D050"/>
            </a:solidFill>
            <a:ln>
              <a:noFill/>
            </a:ln>
            <a:effectLst/>
          </c:spPr>
          <c:invertIfNegative val="0"/>
          <c:cat>
            <c:numRef>
              <c:f>'Economic Cost Analysis'!$G$51:$R$51</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Analysis'!$G$44:$R$44</c:f>
              <c:numCache>
                <c:formatCode>"$"#,##0.00;[Red]\-"$"#,##0.00\ "$/ML"</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val>
          <c:extLst>
            <c:ext xmlns:c16="http://schemas.microsoft.com/office/drawing/2014/chart" uri="{C3380CC4-5D6E-409C-BE32-E72D297353CC}">
              <c16:uniqueId val="{00000002-D050-FB4D-9EA9-910B4CF1B0DD}"/>
            </c:ext>
          </c:extLst>
        </c:ser>
        <c:ser>
          <c:idx val="3"/>
          <c:order val="3"/>
          <c:tx>
            <c:strRef>
              <c:f>'Economic Cost Analysis'!$B$62</c:f>
              <c:strCache>
                <c:ptCount val="1"/>
                <c:pt idx="0">
                  <c:v>All</c:v>
                </c:pt>
              </c:strCache>
            </c:strRef>
          </c:tx>
          <c:spPr>
            <a:solidFill>
              <a:schemeClr val="accent4"/>
            </a:solidFill>
            <a:ln>
              <a:noFill/>
            </a:ln>
            <a:effectLst/>
          </c:spPr>
          <c:invertIfNegative val="0"/>
          <c:cat>
            <c:numRef>
              <c:f>'Economic Cost Analysis'!$G$51:$R$51</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Analysis'!$G$62:$R$62</c:f>
              <c:numCache>
                <c:formatCode>"$"#,##0.00;[Red]\-"$"#,##0.00\ "$/ML"</c:formatCode>
                <c:ptCount val="12"/>
                <c:pt idx="0">
                  <c:v>35.4895180180268</c:v>
                </c:pt>
                <c:pt idx="1">
                  <c:v>40.083392414844866</c:v>
                </c:pt>
                <c:pt idx="2">
                  <c:v>43.723249193160832</c:v>
                </c:pt>
                <c:pt idx="3">
                  <c:v>48.886636356341938</c:v>
                </c:pt>
                <c:pt idx="4">
                  <c:v>56.088102230227392</c:v>
                </c:pt>
                <c:pt idx="5">
                  <c:v>39.044842053719009</c:v>
                </c:pt>
                <c:pt idx="6">
                  <c:v>38.918514174055339</c:v>
                </c:pt>
                <c:pt idx="7">
                  <c:v>41.543319627670584</c:v>
                </c:pt>
                <c:pt idx="8">
                  <c:v>35.585926820374347</c:v>
                </c:pt>
                <c:pt idx="9">
                  <c:v>35.928208360416363</c:v>
                </c:pt>
                <c:pt idx="10">
                  <c:v>41.013913758286819</c:v>
                </c:pt>
                <c:pt idx="11">
                  <c:v>37.418278653587279</c:v>
                </c:pt>
              </c:numCache>
            </c:numRef>
          </c:val>
          <c:extLst>
            <c:ext xmlns:c16="http://schemas.microsoft.com/office/drawing/2014/chart" uri="{C3380CC4-5D6E-409C-BE32-E72D297353CC}">
              <c16:uniqueId val="{00000003-D050-FB4D-9EA9-910B4CF1B0DD}"/>
            </c:ext>
          </c:extLst>
        </c:ser>
        <c:dLbls>
          <c:showLegendKey val="0"/>
          <c:showVal val="0"/>
          <c:showCatName val="0"/>
          <c:showSerName val="0"/>
          <c:showPercent val="0"/>
          <c:showBubbleSize val="0"/>
        </c:dLbls>
        <c:gapWidth val="150"/>
        <c:axId val="1835671823"/>
        <c:axId val="1806312991"/>
      </c:barChart>
      <c:dateAx>
        <c:axId val="1835671823"/>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6312991"/>
        <c:crosses val="autoZero"/>
        <c:auto val="1"/>
        <c:lblOffset val="100"/>
        <c:baseTimeUnit val="months"/>
      </c:dateAx>
      <c:valAx>
        <c:axId val="18063129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0"/>
                  <a:t>Cost to Produce ($/ML)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56718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baseline="0"/>
              <a:t>Aggregate Cost to Produce vs Kootha, Surjek and Jutik</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'Economic Cost Analysis'!$B$22</c:f>
              <c:strCache>
                <c:ptCount val="1"/>
                <c:pt idx="0">
                  <c:v>Kootha</c:v>
                </c:pt>
              </c:strCache>
            </c:strRef>
          </c:tx>
          <c:spPr>
            <a:ln w="28575" cap="rnd">
              <a:solidFill>
                <a:schemeClr val="bg2">
                  <a:lumMod val="65000"/>
                </a:schemeClr>
              </a:solidFill>
              <a:round/>
            </a:ln>
            <a:effectLst/>
          </c:spPr>
          <c:marker>
            <c:symbol val="square"/>
            <c:size val="3"/>
            <c:spPr>
              <a:solidFill>
                <a:schemeClr val="tx1"/>
              </a:solidFill>
              <a:ln w="9525">
                <a:noFill/>
              </a:ln>
              <a:effectLst/>
            </c:spPr>
          </c:marker>
          <c:cat>
            <c:numRef>
              <c:f>'Economic Cost Analysis'!$G$51:$R$51</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Analysis'!$G$22:$R$22</c:f>
              <c:numCache>
                <c:formatCode>"$"#,##0.00;[Red]\-"$"#,##0.00\ "$/ML"</c:formatCode>
                <c:ptCount val="12"/>
                <c:pt idx="0">
                  <c:v>19.008554460403097</c:v>
                </c:pt>
                <c:pt idx="1">
                  <c:v>25.492172623052561</c:v>
                </c:pt>
                <c:pt idx="2">
                  <c:v>20.246430814356369</c:v>
                </c:pt>
                <c:pt idx="3">
                  <c:v>18.538208897820557</c:v>
                </c:pt>
                <c:pt idx="4">
                  <c:v>37.173188734592117</c:v>
                </c:pt>
                <c:pt idx="5">
                  <c:v>18.926571259334377</c:v>
                </c:pt>
                <c:pt idx="6">
                  <c:v>28.088710165040506</c:v>
                </c:pt>
                <c:pt idx="7">
                  <c:v>27.869870996564565</c:v>
                </c:pt>
                <c:pt idx="8">
                  <c:v>23.038875551690033</c:v>
                </c:pt>
                <c:pt idx="9">
                  <c:v>25.83514265328515</c:v>
                </c:pt>
                <c:pt idx="10">
                  <c:v>27.720966236714666</c:v>
                </c:pt>
                <c:pt idx="11">
                  <c:v>37.542526065045898</c:v>
                </c:pt>
              </c:numCache>
            </c:numRef>
          </c:val>
          <c:smooth val="0"/>
          <c:extLst>
            <c:ext xmlns:c16="http://schemas.microsoft.com/office/drawing/2014/chart" uri="{C3380CC4-5D6E-409C-BE32-E72D297353CC}">
              <c16:uniqueId val="{00000000-25E8-534F-8632-E1984DA357B1}"/>
            </c:ext>
          </c:extLst>
        </c:ser>
        <c:ser>
          <c:idx val="1"/>
          <c:order val="1"/>
          <c:tx>
            <c:strRef>
              <c:f>'Economic Cost Analysis'!$B$33</c:f>
              <c:strCache>
                <c:ptCount val="1"/>
                <c:pt idx="0">
                  <c:v>Surjek</c:v>
                </c:pt>
              </c:strCache>
            </c:strRef>
          </c:tx>
          <c:spPr>
            <a:ln w="28575" cap="rnd">
              <a:solidFill>
                <a:srgbClr val="0070C0"/>
              </a:solidFill>
              <a:round/>
            </a:ln>
            <a:effectLst/>
          </c:spPr>
          <c:marker>
            <c:symbol val="square"/>
            <c:size val="3"/>
            <c:spPr>
              <a:solidFill>
                <a:schemeClr val="tx1"/>
              </a:solidFill>
              <a:ln w="9525">
                <a:noFill/>
              </a:ln>
              <a:effectLst/>
            </c:spPr>
          </c:marker>
          <c:cat>
            <c:numRef>
              <c:f>'Economic Cost Analysis'!$G$51:$R$51</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Analysis'!$G$33:$R$33</c:f>
              <c:numCache>
                <c:formatCode>"$"#,##0.00;[Red]\-"$"#,##0.00\ "$/ML"</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val>
          <c:smooth val="0"/>
          <c:extLst>
            <c:ext xmlns:c16="http://schemas.microsoft.com/office/drawing/2014/chart" uri="{C3380CC4-5D6E-409C-BE32-E72D297353CC}">
              <c16:uniqueId val="{00000001-25E8-534F-8632-E1984DA357B1}"/>
            </c:ext>
          </c:extLst>
        </c:ser>
        <c:ser>
          <c:idx val="2"/>
          <c:order val="2"/>
          <c:tx>
            <c:strRef>
              <c:f>'Economic Cost Analysis'!$B$44</c:f>
              <c:strCache>
                <c:ptCount val="1"/>
                <c:pt idx="0">
                  <c:v>Jutik</c:v>
                </c:pt>
              </c:strCache>
            </c:strRef>
          </c:tx>
          <c:spPr>
            <a:ln w="28575" cap="rnd">
              <a:solidFill>
                <a:srgbClr val="92D050"/>
              </a:solidFill>
              <a:round/>
            </a:ln>
            <a:effectLst/>
          </c:spPr>
          <c:marker>
            <c:symbol val="square"/>
            <c:size val="3"/>
            <c:spPr>
              <a:solidFill>
                <a:schemeClr val="tx1"/>
              </a:solidFill>
              <a:ln w="9525">
                <a:noFill/>
              </a:ln>
              <a:effectLst/>
            </c:spPr>
          </c:marker>
          <c:cat>
            <c:numRef>
              <c:f>'Economic Cost Analysis'!$G$51:$R$51</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Analysis'!$G$44:$R$44</c:f>
              <c:numCache>
                <c:formatCode>"$"#,##0.00;[Red]\-"$"#,##0.00\ "$/ML"</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val>
          <c:smooth val="0"/>
          <c:extLst>
            <c:ext xmlns:c16="http://schemas.microsoft.com/office/drawing/2014/chart" uri="{C3380CC4-5D6E-409C-BE32-E72D297353CC}">
              <c16:uniqueId val="{00000002-25E8-534F-8632-E1984DA357B1}"/>
            </c:ext>
          </c:extLst>
        </c:ser>
        <c:ser>
          <c:idx val="3"/>
          <c:order val="3"/>
          <c:tx>
            <c:strRef>
              <c:f>'Economic Cost Analysis'!$B$62</c:f>
              <c:strCache>
                <c:ptCount val="1"/>
                <c:pt idx="0">
                  <c:v>All</c:v>
                </c:pt>
              </c:strCache>
            </c:strRef>
          </c:tx>
          <c:spPr>
            <a:ln w="28575" cap="rnd">
              <a:solidFill>
                <a:schemeClr val="accent4"/>
              </a:solidFill>
              <a:round/>
            </a:ln>
            <a:effectLst/>
          </c:spPr>
          <c:marker>
            <c:symbol val="square"/>
            <c:size val="3"/>
            <c:spPr>
              <a:solidFill>
                <a:schemeClr val="tx1"/>
              </a:solidFill>
              <a:ln w="9525">
                <a:noFill/>
              </a:ln>
              <a:effectLst/>
            </c:spPr>
          </c:marker>
          <c:cat>
            <c:numRef>
              <c:f>'Economic Cost Analysis'!$G$51:$R$51</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Analysis'!$G$62:$R$62</c:f>
              <c:numCache>
                <c:formatCode>"$"#,##0.00;[Red]\-"$"#,##0.00\ "$/ML"</c:formatCode>
                <c:ptCount val="12"/>
                <c:pt idx="0">
                  <c:v>35.4895180180268</c:v>
                </c:pt>
                <c:pt idx="1">
                  <c:v>40.083392414844866</c:v>
                </c:pt>
                <c:pt idx="2">
                  <c:v>43.723249193160832</c:v>
                </c:pt>
                <c:pt idx="3">
                  <c:v>48.886636356341938</c:v>
                </c:pt>
                <c:pt idx="4">
                  <c:v>56.088102230227392</c:v>
                </c:pt>
                <c:pt idx="5">
                  <c:v>39.044842053719009</c:v>
                </c:pt>
                <c:pt idx="6">
                  <c:v>38.918514174055339</c:v>
                </c:pt>
                <c:pt idx="7">
                  <c:v>41.543319627670584</c:v>
                </c:pt>
                <c:pt idx="8">
                  <c:v>35.585926820374347</c:v>
                </c:pt>
                <c:pt idx="9">
                  <c:v>35.928208360416363</c:v>
                </c:pt>
                <c:pt idx="10">
                  <c:v>41.013913758286819</c:v>
                </c:pt>
                <c:pt idx="11">
                  <c:v>37.418278653587279</c:v>
                </c:pt>
              </c:numCache>
            </c:numRef>
          </c:val>
          <c:smooth val="0"/>
          <c:extLst>
            <c:ext xmlns:c16="http://schemas.microsoft.com/office/drawing/2014/chart" uri="{C3380CC4-5D6E-409C-BE32-E72D297353CC}">
              <c16:uniqueId val="{00000003-25E8-534F-8632-E1984DA357B1}"/>
            </c:ext>
          </c:extLst>
        </c:ser>
        <c:dLbls>
          <c:showLegendKey val="0"/>
          <c:showVal val="0"/>
          <c:showCatName val="0"/>
          <c:showSerName val="0"/>
          <c:showPercent val="0"/>
          <c:showBubbleSize val="0"/>
        </c:dLbls>
        <c:marker val="1"/>
        <c:smooth val="0"/>
        <c:axId val="1835671823"/>
        <c:axId val="1806312991"/>
      </c:lineChart>
      <c:dateAx>
        <c:axId val="1835671823"/>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6312991"/>
        <c:crosses val="autoZero"/>
        <c:auto val="1"/>
        <c:lblOffset val="100"/>
        <c:baseTimeUnit val="months"/>
      </c:dateAx>
      <c:valAx>
        <c:axId val="18063129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0"/>
                  <a:t>Cost to Produce ($/ML)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56718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100" b="1" dirty="0" err="1"/>
              <a:t>Kootha</a:t>
            </a:r>
            <a:r>
              <a:rPr lang="en-US" sz="1100" b="1" dirty="0"/>
              <a:t> </a:t>
            </a:r>
            <a:r>
              <a:rPr lang="en-US" sz="1100" b="1" i="0" u="none" strike="noStrike" baseline="0" dirty="0">
                <a:effectLst/>
              </a:rPr>
              <a:t>Cost to Produce vs Water Production Volume</a:t>
            </a:r>
            <a:r>
              <a:rPr lang="en-US" sz="1100" b="1" i="0" u="none" strike="noStrike" baseline="0" dirty="0"/>
              <a:t> </a:t>
            </a:r>
            <a:endParaRPr lang="en-US" sz="1100"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tx1"/>
              </a:solidFill>
              <a:ln w="9525">
                <a:solidFill>
                  <a:schemeClr val="accent1"/>
                </a:solidFill>
              </a:ln>
              <a:effectLst/>
            </c:spPr>
          </c:marker>
          <c:trendline>
            <c:spPr>
              <a:ln w="19050" cap="rnd">
                <a:solidFill>
                  <a:srgbClr val="4472C4">
                    <a:alpha val="49785"/>
                  </a:srgbClr>
                </a:solidFill>
                <a:prstDash val="sysDot"/>
              </a:ln>
              <a:effectLst/>
            </c:spPr>
            <c:trendlineType val="linear"/>
            <c:dispRSqr val="0"/>
            <c:dispEq val="0"/>
          </c:trendline>
          <c:xVal>
            <c:numRef>
              <c:f>'Economic Cost Analysis'!$G$23:$R$23</c:f>
              <c:numCache>
                <c:formatCode>_(* #,##0.00_);_(* \(#,##0.00\);_(* "-"??_);_(@_)</c:formatCode>
                <c:ptCount val="12"/>
                <c:pt idx="0">
                  <c:v>181933.291</c:v>
                </c:pt>
                <c:pt idx="1">
                  <c:v>187443.943</c:v>
                </c:pt>
                <c:pt idx="2">
                  <c:v>184773.65699999998</c:v>
                </c:pt>
                <c:pt idx="3">
                  <c:v>191541.09299999999</c:v>
                </c:pt>
                <c:pt idx="4">
                  <c:v>98096.062000000005</c:v>
                </c:pt>
                <c:pt idx="5">
                  <c:v>185306.853</c:v>
                </c:pt>
                <c:pt idx="6">
                  <c:v>186901.43900000001</c:v>
                </c:pt>
                <c:pt idx="7">
                  <c:v>158586.76500000001</c:v>
                </c:pt>
                <c:pt idx="8">
                  <c:v>191403.67599999998</c:v>
                </c:pt>
                <c:pt idx="9">
                  <c:v>171057.864</c:v>
                </c:pt>
                <c:pt idx="10">
                  <c:v>169286.99900000001</c:v>
                </c:pt>
                <c:pt idx="11">
                  <c:v>142508.717</c:v>
                </c:pt>
              </c:numCache>
            </c:numRef>
          </c:xVal>
          <c:yVal>
            <c:numRef>
              <c:f>'Economic Cost Analysis'!$G$22:$R$22</c:f>
              <c:numCache>
                <c:formatCode>"$"#,##0.00;[Red]\-"$"#,##0.00\ "$/ML"</c:formatCode>
                <c:ptCount val="12"/>
                <c:pt idx="0">
                  <c:v>19.008554460403097</c:v>
                </c:pt>
                <c:pt idx="1">
                  <c:v>25.492172623052561</c:v>
                </c:pt>
                <c:pt idx="2">
                  <c:v>20.246430814356369</c:v>
                </c:pt>
                <c:pt idx="3">
                  <c:v>18.538208897820557</c:v>
                </c:pt>
                <c:pt idx="4">
                  <c:v>37.173188734592117</c:v>
                </c:pt>
                <c:pt idx="5">
                  <c:v>18.926571259334377</c:v>
                </c:pt>
                <c:pt idx="6">
                  <c:v>28.088710165040506</c:v>
                </c:pt>
                <c:pt idx="7">
                  <c:v>27.869870996564565</c:v>
                </c:pt>
                <c:pt idx="8">
                  <c:v>23.038875551690033</c:v>
                </c:pt>
                <c:pt idx="9">
                  <c:v>25.83514265328515</c:v>
                </c:pt>
                <c:pt idx="10">
                  <c:v>27.720966236714666</c:v>
                </c:pt>
                <c:pt idx="11">
                  <c:v>37.542526065045898</c:v>
                </c:pt>
              </c:numCache>
            </c:numRef>
          </c:yVal>
          <c:smooth val="0"/>
          <c:extLst>
            <c:ext xmlns:c16="http://schemas.microsoft.com/office/drawing/2014/chart" uri="{C3380CC4-5D6E-409C-BE32-E72D297353CC}">
              <c16:uniqueId val="{00000001-C6B7-D449-A7E6-83D9E9416D5E}"/>
            </c:ext>
          </c:extLst>
        </c:ser>
        <c:dLbls>
          <c:showLegendKey val="0"/>
          <c:showVal val="0"/>
          <c:showCatName val="0"/>
          <c:showSerName val="0"/>
          <c:showPercent val="0"/>
          <c:showBubbleSize val="0"/>
        </c:dLbls>
        <c:axId val="130969392"/>
        <c:axId val="130943008"/>
      </c:scatterChart>
      <c:valAx>
        <c:axId val="130969392"/>
        <c:scaling>
          <c:orientation val="minMax"/>
          <c:min val="9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Water Production Volume (ML)</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0943008"/>
        <c:crosses val="autoZero"/>
        <c:crossBetween val="midCat"/>
      </c:valAx>
      <c:valAx>
        <c:axId val="130943008"/>
        <c:scaling>
          <c:orientation val="minMax"/>
          <c:max val="5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Cost to Produce ($/ML)</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096939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100" b="1" dirty="0" err="1"/>
              <a:t>Surjek</a:t>
            </a:r>
            <a:r>
              <a:rPr lang="en-US" sz="1100" b="1" dirty="0"/>
              <a:t> Cost to Produce vs Water Production Volume</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tx1"/>
              </a:solidFill>
              <a:ln w="9525">
                <a:solidFill>
                  <a:schemeClr val="accent1"/>
                </a:solidFill>
              </a:ln>
              <a:effectLst/>
            </c:spPr>
          </c:marker>
          <c:trendline>
            <c:spPr>
              <a:ln w="19050" cap="rnd">
                <a:solidFill>
                  <a:srgbClr val="4472C4">
                    <a:alpha val="50000"/>
                  </a:srgbClr>
                </a:solidFill>
                <a:prstDash val="sysDot"/>
              </a:ln>
              <a:effectLst/>
            </c:spPr>
            <c:trendlineType val="linear"/>
            <c:dispRSqr val="0"/>
            <c:dispEq val="0"/>
          </c:trendline>
          <c:xVal>
            <c:numRef>
              <c:f>'Economic Cost Analysis'!$G$34:$R$34</c:f>
              <c:numCache>
                <c:formatCode>_(* #,##0.00_);_(* \(#,##0.00\);_(* "-"??_);_(@_)</c:formatCode>
                <c:ptCount val="12"/>
                <c:pt idx="0">
                  <c:v>214968.99900000001</c:v>
                </c:pt>
                <c:pt idx="1">
                  <c:v>228199.05100000001</c:v>
                </c:pt>
                <c:pt idx="2">
                  <c:v>216536.467</c:v>
                </c:pt>
                <c:pt idx="3">
                  <c:v>236760.27600000001</c:v>
                </c:pt>
                <c:pt idx="4">
                  <c:v>232052.864</c:v>
                </c:pt>
                <c:pt idx="5">
                  <c:v>240210.16</c:v>
                </c:pt>
                <c:pt idx="6">
                  <c:v>288160.549</c:v>
                </c:pt>
                <c:pt idx="7">
                  <c:v>306884.52399999998</c:v>
                </c:pt>
                <c:pt idx="8">
                  <c:v>367651.00600000005</c:v>
                </c:pt>
                <c:pt idx="9">
                  <c:v>351990.16599999997</c:v>
                </c:pt>
                <c:pt idx="10">
                  <c:v>362822</c:v>
                </c:pt>
                <c:pt idx="11">
                  <c:v>260312.3</c:v>
                </c:pt>
              </c:numCache>
            </c:numRef>
          </c:xVal>
          <c:yVal>
            <c:numRef>
              <c:f>'Economic Cost Analysis'!$G$33:$R$33</c:f>
              <c:numCache>
                <c:formatCode>"$"#,##0.00;[Red]\-"$"#,##0.00\ "$/ML"</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yVal>
          <c:smooth val="0"/>
          <c:extLst>
            <c:ext xmlns:c16="http://schemas.microsoft.com/office/drawing/2014/chart" uri="{C3380CC4-5D6E-409C-BE32-E72D297353CC}">
              <c16:uniqueId val="{00000001-959A-FB4D-8EDC-BBFA2D016116}"/>
            </c:ext>
          </c:extLst>
        </c:ser>
        <c:dLbls>
          <c:showLegendKey val="0"/>
          <c:showVal val="0"/>
          <c:showCatName val="0"/>
          <c:showSerName val="0"/>
          <c:showPercent val="0"/>
          <c:showBubbleSize val="0"/>
        </c:dLbls>
        <c:axId val="1784543919"/>
        <c:axId val="93228208"/>
      </c:scatterChart>
      <c:valAx>
        <c:axId val="1784543919"/>
        <c:scaling>
          <c:orientation val="minMax"/>
          <c:min val="20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Water Production Volume (ML)</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93228208"/>
        <c:crosses val="autoZero"/>
        <c:crossBetween val="midCat"/>
      </c:valAx>
      <c:valAx>
        <c:axId val="93228208"/>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Cost to Produce ($/ML)</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7845439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100" b="1" dirty="0" err="1"/>
              <a:t>Jutik</a:t>
            </a:r>
            <a:r>
              <a:rPr lang="en-US" sz="1100" b="1" dirty="0"/>
              <a:t> </a:t>
            </a:r>
            <a:r>
              <a:rPr lang="en-US" sz="1100" b="1" i="0" u="none" strike="noStrike" baseline="0" dirty="0">
                <a:effectLst/>
              </a:rPr>
              <a:t>Cost to Produce vs Water Production Volume</a:t>
            </a:r>
            <a:r>
              <a:rPr lang="en-US" sz="1100" b="1" i="0" u="none" strike="noStrike" baseline="0" dirty="0"/>
              <a:t> </a:t>
            </a:r>
            <a:endParaRPr lang="en-US" sz="1100"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tx1"/>
              </a:solidFill>
              <a:ln w="9525">
                <a:solidFill>
                  <a:schemeClr val="accent1"/>
                </a:solidFill>
              </a:ln>
              <a:effectLst/>
            </c:spPr>
          </c:marker>
          <c:trendline>
            <c:spPr>
              <a:ln w="19050" cap="rnd">
                <a:solidFill>
                  <a:srgbClr val="4472C4">
                    <a:alpha val="50000"/>
                  </a:srgbClr>
                </a:solidFill>
                <a:prstDash val="sysDot"/>
              </a:ln>
              <a:effectLst/>
            </c:spPr>
            <c:trendlineType val="linear"/>
            <c:dispRSqr val="0"/>
            <c:dispEq val="0"/>
          </c:trendline>
          <c:xVal>
            <c:numRef>
              <c:f>'Economic Cost Analysis'!$G$45:$R$45</c:f>
              <c:numCache>
                <c:formatCode>_(* #,##0.00_);_(* \(#,##0.00\);_(* "-"??_);_(@_)</c:formatCode>
                <c:ptCount val="12"/>
                <c:pt idx="0">
                  <c:v>250241.99099999998</c:v>
                </c:pt>
                <c:pt idx="1">
                  <c:v>206740.70300000001</c:v>
                </c:pt>
                <c:pt idx="2">
                  <c:v>201235.46099999995</c:v>
                </c:pt>
                <c:pt idx="3">
                  <c:v>174369.56599999999</c:v>
                </c:pt>
                <c:pt idx="4">
                  <c:v>204091.05</c:v>
                </c:pt>
                <c:pt idx="5">
                  <c:v>146356.666</c:v>
                </c:pt>
                <c:pt idx="6">
                  <c:v>204202.49700000003</c:v>
                </c:pt>
                <c:pt idx="7">
                  <c:v>217430.19900000002</c:v>
                </c:pt>
                <c:pt idx="8">
                  <c:v>230982.2</c:v>
                </c:pt>
                <c:pt idx="9">
                  <c:v>236441.136</c:v>
                </c:pt>
                <c:pt idx="10">
                  <c:v>241407.36899999998</c:v>
                </c:pt>
                <c:pt idx="11">
                  <c:v>220380.334</c:v>
                </c:pt>
              </c:numCache>
            </c:numRef>
          </c:xVal>
          <c:yVal>
            <c:numRef>
              <c:f>'Economic Cost Analysis'!$G$44:$R$44</c:f>
              <c:numCache>
                <c:formatCode>"$"#,##0.00;[Red]\-"$"#,##0.00\ "$/ML"</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yVal>
          <c:smooth val="0"/>
          <c:extLst>
            <c:ext xmlns:c16="http://schemas.microsoft.com/office/drawing/2014/chart" uri="{C3380CC4-5D6E-409C-BE32-E72D297353CC}">
              <c16:uniqueId val="{00000001-E888-5D40-B8B9-ECFB2DB421FF}"/>
            </c:ext>
          </c:extLst>
        </c:ser>
        <c:dLbls>
          <c:showLegendKey val="0"/>
          <c:showVal val="0"/>
          <c:showCatName val="0"/>
          <c:showSerName val="0"/>
          <c:showPercent val="0"/>
          <c:showBubbleSize val="0"/>
        </c:dLbls>
        <c:axId val="130097168"/>
        <c:axId val="131036976"/>
      </c:scatterChart>
      <c:valAx>
        <c:axId val="130097168"/>
        <c:scaling>
          <c:orientation val="minMax"/>
          <c:min val="14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Water Production Volume (ML)</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1036976"/>
        <c:crosses val="autoZero"/>
        <c:crossBetween val="midCat"/>
      </c:valAx>
      <c:valAx>
        <c:axId val="131036976"/>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Cost to Produce ($/ML)</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00971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12/10/2023</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1</a:t>
            </a:fld>
            <a:endParaRPr lang="en-AU"/>
          </a:p>
        </p:txBody>
      </p:sp>
    </p:spTree>
    <p:extLst>
      <p:ext uri="{BB962C8B-B14F-4D97-AF65-F5344CB8AC3E}">
        <p14:creationId xmlns:p14="http://schemas.microsoft.com/office/powerpoint/2010/main" val="267153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4</a:t>
            </a:fld>
            <a:endParaRPr lang="en-AU"/>
          </a:p>
        </p:txBody>
      </p:sp>
    </p:spTree>
    <p:extLst>
      <p:ext uri="{BB962C8B-B14F-4D97-AF65-F5344CB8AC3E}">
        <p14:creationId xmlns:p14="http://schemas.microsoft.com/office/powerpoint/2010/main" val="24924889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image" Target="../media/image1.emf"/><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oleObject" Target="../embeddings/oleObject1.bin"/><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5"/>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6"/>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0"/>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7"/>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8"/>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8"/>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9"/>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4"/>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0"/>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2"/>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12.xml"/><Relationship Id="rId4" Type="http://schemas.openxmlformats.org/officeDocument/2006/relationships/chart" Target="../charts/char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11919" y="183459"/>
            <a:ext cx="8737599" cy="600164"/>
          </a:xfrm>
        </p:spPr>
        <p:txBody>
          <a:bodyPr/>
          <a:lstStyle/>
          <a:p>
            <a:pPr algn="just"/>
            <a:r>
              <a:rPr lang="en-GB" sz="1300" b="1" dirty="0"/>
              <a:t>With an estimated 28.91% reduction in Surjek’s Revenues ($15.9 M) due to the Maintenance Outage, Q2 represents the best balance of revenue-loss mitigation with respect to market pricing, as opposed to Q1, which represents the highest demand (2,277.37 GL) and Water Balancing Market Prices ($84.91)</a:t>
            </a:r>
            <a:endParaRPr lang="en-AU" sz="13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224823" y="80367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F37B5165-E4F0-559F-2C20-FDA27A35DC7A}"/>
              </a:ext>
            </a:extLst>
          </p:cNvPr>
          <p:cNvGraphicFramePr>
            <a:graphicFrameLocks/>
          </p:cNvGraphicFramePr>
          <p:nvPr>
            <p:extLst>
              <p:ext uri="{D42A27DB-BD31-4B8C-83A1-F6EECF244321}">
                <p14:modId xmlns:p14="http://schemas.microsoft.com/office/powerpoint/2010/main" val="790692768"/>
              </p:ext>
            </p:extLst>
          </p:nvPr>
        </p:nvGraphicFramePr>
        <p:xfrm>
          <a:off x="164497" y="803678"/>
          <a:ext cx="8559800" cy="3175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62DBD624-BE08-8B14-FD66-C7E4CCE649B9}"/>
              </a:ext>
            </a:extLst>
          </p:cNvPr>
          <p:cNvGraphicFramePr>
            <a:graphicFrameLocks/>
          </p:cNvGraphicFramePr>
          <p:nvPr>
            <p:extLst>
              <p:ext uri="{D42A27DB-BD31-4B8C-83A1-F6EECF244321}">
                <p14:modId xmlns:p14="http://schemas.microsoft.com/office/powerpoint/2010/main" val="3909224960"/>
              </p:ext>
            </p:extLst>
          </p:nvPr>
        </p:nvGraphicFramePr>
        <p:xfrm>
          <a:off x="224823" y="3978677"/>
          <a:ext cx="4519458" cy="264060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DECABACD-2C15-23BB-B86D-E4DB282BA049}"/>
              </a:ext>
            </a:extLst>
          </p:cNvPr>
          <p:cNvGraphicFramePr>
            <a:graphicFrameLocks/>
          </p:cNvGraphicFramePr>
          <p:nvPr>
            <p:extLst>
              <p:ext uri="{D42A27DB-BD31-4B8C-83A1-F6EECF244321}">
                <p14:modId xmlns:p14="http://schemas.microsoft.com/office/powerpoint/2010/main" val="3899887227"/>
              </p:ext>
            </p:extLst>
          </p:nvPr>
        </p:nvGraphicFramePr>
        <p:xfrm>
          <a:off x="4819686" y="3998733"/>
          <a:ext cx="3970301" cy="264060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39155"/>
            <a:ext cx="8737599" cy="600164"/>
          </a:xfrm>
        </p:spPr>
        <p:txBody>
          <a:bodyPr/>
          <a:lstStyle/>
          <a:p>
            <a:r>
              <a:rPr lang="en-GB" sz="1300" b="1" dirty="0"/>
              <a:t>Of the three Desalination Plants, all three remain profitable at current market prices by a favourable margin. Clearly, </a:t>
            </a:r>
            <a:r>
              <a:rPr lang="en-GB" sz="1300" b="1" dirty="0" err="1"/>
              <a:t>Kootha</a:t>
            </a:r>
            <a:r>
              <a:rPr lang="en-GB" sz="1300" b="1" dirty="0"/>
              <a:t> is most cost-effective ($25.00/ML), followed by </a:t>
            </a:r>
            <a:r>
              <a:rPr lang="en-GB" sz="1300" b="1" dirty="0" err="1"/>
              <a:t>Jutik</a:t>
            </a:r>
            <a:r>
              <a:rPr lang="en-GB" sz="1300" b="1" dirty="0"/>
              <a:t> ($35.80/ML), then </a:t>
            </a:r>
            <a:r>
              <a:rPr lang="en-GB" sz="1300" b="1" dirty="0" err="1"/>
              <a:t>Surjek</a:t>
            </a:r>
            <a:r>
              <a:rPr lang="en-GB" sz="1300" b="1" dirty="0"/>
              <a:t> ($54.23/ML), which remains consistent across the July-2013 to June-2014 period </a:t>
            </a:r>
            <a:endParaRPr lang="en-AU" sz="13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739319"/>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9D966ADD-5841-2E5A-9649-5E12A179F795}"/>
              </a:ext>
            </a:extLst>
          </p:cNvPr>
          <p:cNvGraphicFramePr>
            <a:graphicFrameLocks/>
          </p:cNvGraphicFramePr>
          <p:nvPr>
            <p:extLst>
              <p:ext uri="{D42A27DB-BD31-4B8C-83A1-F6EECF244321}">
                <p14:modId xmlns:p14="http://schemas.microsoft.com/office/powerpoint/2010/main" val="45546540"/>
              </p:ext>
            </p:extLst>
          </p:nvPr>
        </p:nvGraphicFramePr>
        <p:xfrm>
          <a:off x="5506278" y="1252109"/>
          <a:ext cx="3299791" cy="45622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E47D72E-1B86-D043-98E5-AFE866A76615}"/>
              </a:ext>
            </a:extLst>
          </p:cNvPr>
          <p:cNvGraphicFramePr>
            <a:graphicFrameLocks/>
          </p:cNvGraphicFramePr>
          <p:nvPr>
            <p:extLst>
              <p:ext uri="{D42A27DB-BD31-4B8C-83A1-F6EECF244321}">
                <p14:modId xmlns:p14="http://schemas.microsoft.com/office/powerpoint/2010/main" val="391270757"/>
              </p:ext>
            </p:extLst>
          </p:nvPr>
        </p:nvGraphicFramePr>
        <p:xfrm>
          <a:off x="55342" y="785018"/>
          <a:ext cx="5550328" cy="29344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EC21F2BE-CC75-3D86-4B1B-A45B3CE9D965}"/>
              </a:ext>
            </a:extLst>
          </p:cNvPr>
          <p:cNvGraphicFramePr>
            <a:graphicFrameLocks/>
          </p:cNvGraphicFramePr>
          <p:nvPr>
            <p:extLst>
              <p:ext uri="{D42A27DB-BD31-4B8C-83A1-F6EECF244321}">
                <p14:modId xmlns:p14="http://schemas.microsoft.com/office/powerpoint/2010/main" val="3729781606"/>
              </p:ext>
            </p:extLst>
          </p:nvPr>
        </p:nvGraphicFramePr>
        <p:xfrm>
          <a:off x="55341" y="3717057"/>
          <a:ext cx="5550327" cy="30042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676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11919" y="145389"/>
            <a:ext cx="8737599" cy="553998"/>
          </a:xfrm>
        </p:spPr>
        <p:txBody>
          <a:bodyPr/>
          <a:lstStyle/>
          <a:p>
            <a:pPr algn="just"/>
            <a:r>
              <a:rPr lang="en-GB" sz="1200" b="1" dirty="0"/>
              <a:t>Contrasting the Cost to Produce against the Volume of Water Produced highlights economies of scale at work, with costs rapidly falling across plants as production volume surges – this is clear across the Kootha and </a:t>
            </a:r>
            <a:r>
              <a:rPr lang="en-GB" sz="1200" b="1" dirty="0" err="1"/>
              <a:t>Surjek</a:t>
            </a:r>
            <a:r>
              <a:rPr lang="en-GB" sz="1200" b="1" dirty="0"/>
              <a:t> plants, with costs dropping as much as 50%  </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11919" y="722291"/>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43796E33-787D-579C-AB44-4A64AACFE045}"/>
              </a:ext>
            </a:extLst>
          </p:cNvPr>
          <p:cNvGraphicFramePr>
            <a:graphicFrameLocks/>
          </p:cNvGraphicFramePr>
          <p:nvPr>
            <p:extLst>
              <p:ext uri="{D42A27DB-BD31-4B8C-83A1-F6EECF244321}">
                <p14:modId xmlns:p14="http://schemas.microsoft.com/office/powerpoint/2010/main" val="1319946494"/>
              </p:ext>
            </p:extLst>
          </p:nvPr>
        </p:nvGraphicFramePr>
        <p:xfrm>
          <a:off x="4480719" y="745197"/>
          <a:ext cx="4428331" cy="29688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01233C02-C271-1252-EDF3-1DC58254BF39}"/>
              </a:ext>
            </a:extLst>
          </p:cNvPr>
          <p:cNvGraphicFramePr>
            <a:graphicFrameLocks/>
          </p:cNvGraphicFramePr>
          <p:nvPr>
            <p:extLst>
              <p:ext uri="{D42A27DB-BD31-4B8C-83A1-F6EECF244321}">
                <p14:modId xmlns:p14="http://schemas.microsoft.com/office/powerpoint/2010/main" val="3120686253"/>
              </p:ext>
            </p:extLst>
          </p:nvPr>
        </p:nvGraphicFramePr>
        <p:xfrm>
          <a:off x="-1" y="745196"/>
          <a:ext cx="4631635" cy="29688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115E638E-44EA-2626-F9C8-084BCB9AB3E9}"/>
              </a:ext>
            </a:extLst>
          </p:cNvPr>
          <p:cNvGraphicFramePr>
            <a:graphicFrameLocks/>
          </p:cNvGraphicFramePr>
          <p:nvPr>
            <p:extLst>
              <p:ext uri="{D42A27DB-BD31-4B8C-83A1-F6EECF244321}">
                <p14:modId xmlns:p14="http://schemas.microsoft.com/office/powerpoint/2010/main" val="3935005151"/>
              </p:ext>
            </p:extLst>
          </p:nvPr>
        </p:nvGraphicFramePr>
        <p:xfrm>
          <a:off x="1938130" y="3597965"/>
          <a:ext cx="5168347" cy="312351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11919" y="155328"/>
            <a:ext cx="8737599" cy="577081"/>
          </a:xfrm>
        </p:spPr>
        <p:txBody>
          <a:bodyPr/>
          <a:lstStyle/>
          <a:p>
            <a:pPr algn="just"/>
            <a:r>
              <a:rPr lang="en-GB" sz="1250" b="1" dirty="0"/>
              <a:t>Drilling down further from a product perspective reveals two different patterns of elasticity, where</a:t>
            </a:r>
            <a:br>
              <a:rPr lang="en-GB" sz="1250" b="1" dirty="0"/>
            </a:br>
            <a:r>
              <a:rPr lang="en-GB" sz="1250" b="1" dirty="0"/>
              <a:t>Soft Water tends to be relatively price inelastic with an average </a:t>
            </a:r>
            <a:r>
              <a:rPr lang="en-GB" sz="1250" b="1" dirty="0" err="1"/>
              <a:t>EoD</a:t>
            </a:r>
            <a:r>
              <a:rPr lang="en-GB" sz="1250" b="1" dirty="0"/>
              <a:t> of 0.92, while Hard Water is more representative of an elastic relationship with an average </a:t>
            </a:r>
            <a:r>
              <a:rPr lang="en-GB" sz="1250" b="1" dirty="0" err="1"/>
              <a:t>EoD</a:t>
            </a:r>
            <a:r>
              <a:rPr lang="en-GB" sz="1250" b="1" dirty="0"/>
              <a:t> of 41.49</a:t>
            </a:r>
            <a:endParaRPr lang="en-AU" sz="125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18127"/>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D07134FA-B996-ECBA-B985-957FF0B9DB20}"/>
              </a:ext>
            </a:extLst>
          </p:cNvPr>
          <p:cNvGraphicFramePr>
            <a:graphicFrameLocks/>
          </p:cNvGraphicFramePr>
          <p:nvPr>
            <p:extLst>
              <p:ext uri="{D42A27DB-BD31-4B8C-83A1-F6EECF244321}">
                <p14:modId xmlns:p14="http://schemas.microsoft.com/office/powerpoint/2010/main" val="284977874"/>
              </p:ext>
            </p:extLst>
          </p:nvPr>
        </p:nvGraphicFramePr>
        <p:xfrm>
          <a:off x="0" y="818128"/>
          <a:ext cx="4552122" cy="29060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51A8EDDD-BDFF-87B8-636C-CA8E5DF16A59}"/>
              </a:ext>
            </a:extLst>
          </p:cNvPr>
          <p:cNvGraphicFramePr>
            <a:graphicFrameLocks/>
          </p:cNvGraphicFramePr>
          <p:nvPr>
            <p:extLst>
              <p:ext uri="{D42A27DB-BD31-4B8C-83A1-F6EECF244321}">
                <p14:modId xmlns:p14="http://schemas.microsoft.com/office/powerpoint/2010/main" val="4173479905"/>
              </p:ext>
            </p:extLst>
          </p:nvPr>
        </p:nvGraphicFramePr>
        <p:xfrm>
          <a:off x="4409316" y="818128"/>
          <a:ext cx="4552121" cy="290604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2D8A4DA9-6E66-BF4A-A7F0-5E9F5C547056}"/>
              </a:ext>
            </a:extLst>
          </p:cNvPr>
          <p:cNvGraphicFramePr>
            <a:graphicFrameLocks/>
          </p:cNvGraphicFramePr>
          <p:nvPr>
            <p:extLst>
              <p:ext uri="{D42A27DB-BD31-4B8C-83A1-F6EECF244321}">
                <p14:modId xmlns:p14="http://schemas.microsoft.com/office/powerpoint/2010/main" val="1895039178"/>
              </p:ext>
            </p:extLst>
          </p:nvPr>
        </p:nvGraphicFramePr>
        <p:xfrm>
          <a:off x="2037522" y="3724175"/>
          <a:ext cx="4880113" cy="29973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5343585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15556</TotalTime>
  <Words>412</Words>
  <Application>Microsoft Office PowerPoint</Application>
  <PresentationFormat>Custom</PresentationFormat>
  <Paragraphs>35</Paragraphs>
  <Slides>4</Slides>
  <Notes>2</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8" baseType="lpstr">
      <vt:lpstr>Arial</vt:lpstr>
      <vt:lpstr>Calibri</vt:lpstr>
      <vt:lpstr>1_Synergy_CF_YNR013</vt:lpstr>
      <vt:lpstr>think-cell Slide</vt:lpstr>
      <vt:lpstr>With an estimated 28.91% reduction in Surjek’s Revenues ($15.9 M) due to the Maintenance Outage, Q2 represents the best balance of revenue-loss mitigation with respect to market pricing, as opposed to Q1, which represents the highest demand (2,277.37 GL) and Water Balancing Market Prices ($84.91)</vt:lpstr>
      <vt:lpstr>Of the three Desalination Plants, all three remain profitable at current market prices by a favourable margin. Clearly, Kootha is most cost-effective ($25.00/ML), followed by Jutik ($35.80/ML), then Surjek ($54.23/ML), which remains consistent across the July-2013 to June-2014 period </vt:lpstr>
      <vt:lpstr>Contrasting the Cost to Produce against the Volume of Water Produced highlights economies of scale at work, with costs rapidly falling across plants as production volume surges – this is clear across the Kootha and Surjek plants, with costs dropping as much as 50%  </vt:lpstr>
      <vt:lpstr>Drilling down further from a product perspective reveals two different patterns of elasticity, where Soft Water tends to be relatively price inelastic with an average EoD of 0.92, while Hard Water is more representative of an elastic relationship with an average EoD of 41.49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Luke Geraghty</cp:lastModifiedBy>
  <cp:revision>83</cp:revision>
  <dcterms:created xsi:type="dcterms:W3CDTF">2020-04-12T13:23:13Z</dcterms:created>
  <dcterms:modified xsi:type="dcterms:W3CDTF">2023-10-12T10:42:42Z</dcterms:modified>
</cp:coreProperties>
</file>