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3"/>
  </p:notesMasterIdLst>
  <p:sldIdLst>
    <p:sldId id="256" r:id="rId2"/>
    <p:sldId id="358" r:id="rId3"/>
    <p:sldId id="361" r:id="rId4"/>
    <p:sldId id="359" r:id="rId5"/>
    <p:sldId id="347" r:id="rId6"/>
    <p:sldId id="348" r:id="rId7"/>
    <p:sldId id="271" r:id="rId8"/>
    <p:sldId id="286" r:id="rId9"/>
    <p:sldId id="273" r:id="rId10"/>
    <p:sldId id="281" r:id="rId11"/>
    <p:sldId id="288" r:id="rId12"/>
    <p:sldId id="283" r:id="rId13"/>
    <p:sldId id="275" r:id="rId14"/>
    <p:sldId id="287" r:id="rId15"/>
    <p:sldId id="289" r:id="rId16"/>
    <p:sldId id="290" r:id="rId17"/>
    <p:sldId id="349" r:id="rId18"/>
    <p:sldId id="291" r:id="rId19"/>
    <p:sldId id="299" r:id="rId20"/>
    <p:sldId id="292" r:id="rId21"/>
    <p:sldId id="293" r:id="rId22"/>
    <p:sldId id="350" r:id="rId23"/>
    <p:sldId id="351" r:id="rId24"/>
    <p:sldId id="352" r:id="rId25"/>
    <p:sldId id="360" r:id="rId26"/>
    <p:sldId id="353" r:id="rId27"/>
    <p:sldId id="354" r:id="rId28"/>
    <p:sldId id="355" r:id="rId29"/>
    <p:sldId id="356" r:id="rId30"/>
    <p:sldId id="357" r:id="rId31"/>
    <p:sldId id="278" r:id="rId32"/>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CC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12" autoAdjust="0"/>
  </p:normalViewPr>
  <p:slideViewPr>
    <p:cSldViewPr snapToGrid="0">
      <p:cViewPr varScale="1">
        <p:scale>
          <a:sx n="14" d="100"/>
          <a:sy n="14" d="100"/>
        </p:scale>
        <p:origin x="480" y="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445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445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pPr>
              <a:defRPr/>
            </a:pPr>
            <a:fld id="{8B4A4FAE-5001-4FA4-BB6D-FB872C212F0B}" type="slidenum">
              <a:rPr lang="en-US"/>
              <a:pPr>
                <a:defRPr/>
              </a:pPr>
              <a:t>‹#›</a:t>
            </a:fld>
            <a:endParaRPr lang="en-US"/>
          </a:p>
        </p:txBody>
      </p:sp>
    </p:spTree>
    <p:extLst>
      <p:ext uri="{BB962C8B-B14F-4D97-AF65-F5344CB8AC3E}">
        <p14:creationId xmlns:p14="http://schemas.microsoft.com/office/powerpoint/2010/main" val="1218109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6117423-68C9-4C16-B70F-B08C1FD51AEE}" type="slidenum">
              <a:rPr lang="en-US" smtClean="0"/>
              <a:pPr/>
              <a:t>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2015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7A7E869-CBBB-449E-BBC9-144B32FFC711}" type="slidenum">
              <a:rPr lang="en-US" smtClean="0"/>
              <a:pPr/>
              <a:t>16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There is an approximate equivalence between weighting and transformation. If both x and y in above example are square-root transformed, the relationship is linearized and the variance is stabilized. Then the unweighted regression using the transformed x and y will, after back-transformation, give the approximate WLS fit (see Jennrich, p.82)</a:t>
            </a:r>
          </a:p>
        </p:txBody>
      </p:sp>
    </p:spTree>
    <p:extLst>
      <p:ext uri="{BB962C8B-B14F-4D97-AF65-F5344CB8AC3E}">
        <p14:creationId xmlns:p14="http://schemas.microsoft.com/office/powerpoint/2010/main" val="349395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7A7E869-CBBB-449E-BBC9-144B32FFC711}" type="slidenum">
              <a:rPr lang="en-US" smtClean="0"/>
              <a:pPr/>
              <a:t>17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41851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303A042-E4C5-449A-83FD-05127D38764E}" type="slidenum">
              <a:rPr lang="en-US" smtClean="0"/>
              <a:pPr/>
              <a:t>18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dirty="0"/>
              <a:t>Sometimes it may be difficult to find a way to transform x and y that leads to homoscedasticity AND</a:t>
            </a:r>
            <a:r>
              <a:rPr lang="en-US" baseline="0" dirty="0"/>
              <a:t> a simple (linear) relationship between the dependent and independent variable.  In those cases weighting may be appropriate to deal with heteroscedasticity IF appropriate weights can be identified!</a:t>
            </a:r>
            <a:endParaRPr lang="en-US" dirty="0"/>
          </a:p>
        </p:txBody>
      </p:sp>
    </p:spTree>
    <p:extLst>
      <p:ext uri="{BB962C8B-B14F-4D97-AF65-F5344CB8AC3E}">
        <p14:creationId xmlns:p14="http://schemas.microsoft.com/office/powerpoint/2010/main" val="231811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F5E0BF5-1AE5-4528-A7B9-9F774B487DEE}" type="slidenum">
              <a:rPr lang="en-US" smtClean="0"/>
              <a:pPr/>
              <a:t>20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2045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7463EC8-CD77-4FEA-93FE-C3885980BD6B}" type="slidenum">
              <a:rPr lang="en-US" smtClean="0"/>
              <a:pPr/>
              <a:t>21</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t>Non-linear regression with known weights can be fit by nls by writing the formula as:</a:t>
            </a:r>
          </a:p>
          <a:p>
            <a:pPr eaLnBrk="1" hangingPunct="1"/>
            <a:r>
              <a:rPr lang="en-US"/>
              <a:t>~ sqrt(W)*(y-M) instead of y ~ M (see V&amp;R 2002, page 214)</a:t>
            </a:r>
          </a:p>
          <a:p>
            <a:pPr eaLnBrk="1" hangingPunct="1"/>
            <a:r>
              <a:rPr lang="en-US"/>
              <a:t>(algorithm minimizes sum of squared differences between left-hand side and right-hand side, empty left-hand side counted as zero!)</a:t>
            </a:r>
          </a:p>
        </p:txBody>
      </p:sp>
    </p:spTree>
    <p:extLst>
      <p:ext uri="{BB962C8B-B14F-4D97-AF65-F5344CB8AC3E}">
        <p14:creationId xmlns:p14="http://schemas.microsoft.com/office/powerpoint/2010/main" val="3271343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a:t>Matrix is basis for computing standard error estimates of all parameters and residuals</a:t>
            </a:r>
          </a:p>
        </p:txBody>
      </p:sp>
      <p:sp>
        <p:nvSpPr>
          <p:cNvPr id="84996" name="Slide Number Placeholder 3"/>
          <p:cNvSpPr>
            <a:spLocks noGrp="1"/>
          </p:cNvSpPr>
          <p:nvPr>
            <p:ph type="sldNum" sz="quarter" idx="5"/>
          </p:nvPr>
        </p:nvSpPr>
        <p:spPr>
          <a:noFill/>
        </p:spPr>
        <p:txBody>
          <a:bodyPr/>
          <a:lstStyle/>
          <a:p>
            <a:fld id="{3B1585FA-3AD1-41C0-B0D2-74892ACFFF22}" type="slidenum">
              <a:rPr lang="en-US" smtClean="0"/>
              <a:pPr/>
              <a:t>23</a:t>
            </a:fld>
            <a:endParaRPr lang="en-US"/>
          </a:p>
        </p:txBody>
      </p:sp>
    </p:spTree>
    <p:extLst>
      <p:ext uri="{BB962C8B-B14F-4D97-AF65-F5344CB8AC3E}">
        <p14:creationId xmlns:p14="http://schemas.microsoft.com/office/powerpoint/2010/main" val="242511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151524F-247F-43FD-9882-18F98C6EE77F}" type="slidenum">
              <a:rPr lang="en-US" smtClean="0"/>
              <a:pPr/>
              <a:t>24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a:t>iid is the easiest case to fit because var-cov matrix is a multiple of identity matrix</a:t>
            </a:r>
          </a:p>
          <a:p>
            <a:pPr eaLnBrk="1" hangingPunct="1"/>
            <a:r>
              <a:rPr lang="en-US"/>
              <a:t>independent with different variances is also easy to handle because y</a:t>
            </a:r>
            <a:r>
              <a:rPr lang="en-US" baseline="-25000"/>
              <a:t>i</a:t>
            </a:r>
            <a:r>
              <a:rPr lang="en-US"/>
              <a:t>’s can be transformed such that transformed y</a:t>
            </a:r>
            <a:r>
              <a:rPr lang="en-US" baseline="-25000"/>
              <a:t>i </a:t>
            </a:r>
            <a:r>
              <a:rPr lang="en-US"/>
              <a:t>have equal variance</a:t>
            </a:r>
          </a:p>
          <a:p>
            <a:pPr eaLnBrk="1" hangingPunct="1"/>
            <a:r>
              <a:rPr lang="en-US"/>
              <a:t>dependence is more difficult because at least some of the off-diagonals are different from zero!</a:t>
            </a:r>
          </a:p>
        </p:txBody>
      </p:sp>
    </p:spTree>
    <p:extLst>
      <p:ext uri="{BB962C8B-B14F-4D97-AF65-F5344CB8AC3E}">
        <p14:creationId xmlns:p14="http://schemas.microsoft.com/office/powerpoint/2010/main" val="251780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F86E7F9-2FEC-4335-9923-D829612DF06F}" type="slidenum">
              <a:rPr lang="en-US" smtClean="0"/>
              <a:pPr/>
              <a:t>26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a:t>dependence is more difficult because at least some (or all) of the off-diagonals are different from zero!</a:t>
            </a:r>
          </a:p>
          <a:p>
            <a:pPr eaLnBrk="1" hangingPunct="1"/>
            <a:endParaRPr lang="en-US" dirty="0"/>
          </a:p>
          <a:p>
            <a:pPr eaLnBrk="1" hangingPunct="1"/>
            <a:r>
              <a:rPr lang="en-US" dirty="0"/>
              <a:t>The variance-covariance matrix becomes part of the sum of squares and sum of squares is minimized over all </a:t>
            </a:r>
            <a:r>
              <a:rPr lang="en-US" dirty="0" err="1"/>
              <a:t>paramters</a:t>
            </a:r>
            <a:r>
              <a:rPr lang="en-US" dirty="0"/>
              <a:t> including those used to parameterize the </a:t>
            </a:r>
            <a:r>
              <a:rPr lang="en-US" dirty="0" err="1"/>
              <a:t>var-cov</a:t>
            </a:r>
            <a:r>
              <a:rPr lang="en-US" dirty="0"/>
              <a:t> matrix (e.g. p on off-diagonal instead of fixed 0.5 in above example!) </a:t>
            </a:r>
          </a:p>
        </p:txBody>
      </p:sp>
    </p:spTree>
    <p:extLst>
      <p:ext uri="{BB962C8B-B14F-4D97-AF65-F5344CB8AC3E}">
        <p14:creationId xmlns:p14="http://schemas.microsoft.com/office/powerpoint/2010/main" val="1972851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676CB0D-F573-4803-B999-C7E3AAED8FC1}" type="slidenum">
              <a:rPr lang="en-US" smtClean="0"/>
              <a:pPr/>
              <a:t>27</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dirty="0"/>
              <a:t>dependence is more difficult because at least some (or all) of the off-diagonals are different from zero!</a:t>
            </a:r>
          </a:p>
          <a:p>
            <a:pPr eaLnBrk="1" hangingPunct="1"/>
            <a:endParaRPr lang="en-US" dirty="0"/>
          </a:p>
          <a:p>
            <a:pPr eaLnBrk="1" hangingPunct="1"/>
            <a:r>
              <a:rPr lang="en-US" dirty="0"/>
              <a:t>r</a:t>
            </a:r>
            <a:r>
              <a:rPr lang="en-US" baseline="-25000" dirty="0"/>
              <a:t>1</a:t>
            </a:r>
            <a:r>
              <a:rPr lang="en-US" dirty="0"/>
              <a:t> / r</a:t>
            </a:r>
            <a:r>
              <a:rPr lang="en-US" baseline="-25000" dirty="0"/>
              <a:t>2</a:t>
            </a:r>
            <a:r>
              <a:rPr lang="en-US" dirty="0"/>
              <a:t> and parameters describing spatial dependence can be fixed or (possibly) estimated within the model</a:t>
            </a:r>
            <a:r>
              <a:rPr lang="en-US" baseline="-25000" dirty="0"/>
              <a:t> </a:t>
            </a:r>
            <a:endParaRPr lang="en-US" dirty="0"/>
          </a:p>
        </p:txBody>
      </p:sp>
    </p:spTree>
    <p:extLst>
      <p:ext uri="{BB962C8B-B14F-4D97-AF65-F5344CB8AC3E}">
        <p14:creationId xmlns:p14="http://schemas.microsoft.com/office/powerpoint/2010/main" val="169023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B39AA08-9A15-4A87-9ECB-A8FF85005797}" type="slidenum">
              <a:rPr lang="en-US" smtClean="0"/>
              <a:pPr/>
              <a:t>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r>
              <a:rPr lang="en-US" dirty="0"/>
              <a:t>Take away from Module 4:</a:t>
            </a:r>
          </a:p>
          <a:p>
            <a:pPr eaLnBrk="1" hangingPunct="1">
              <a:buFontTx/>
              <a:buChar char="•"/>
            </a:pPr>
            <a:r>
              <a:rPr lang="en-US" dirty="0"/>
              <a:t>Basic techniques for graphing data and data distributions, as well as graphing grouped data (co-plots, trellis plots)</a:t>
            </a:r>
          </a:p>
          <a:p>
            <a:pPr eaLnBrk="1" hangingPunct="1">
              <a:buFontTx/>
              <a:buChar char="•"/>
            </a:pPr>
            <a:r>
              <a:rPr lang="en-US" dirty="0"/>
              <a:t>You should be able to routinely assess distributions graphically and, at least know a statistical test for the normal distribution</a:t>
            </a:r>
          </a:p>
          <a:p>
            <a:pPr eaLnBrk="1" hangingPunct="1">
              <a:buFontTx/>
              <a:buChar char="•"/>
            </a:pPr>
            <a:r>
              <a:rPr lang="en-US" dirty="0"/>
              <a:t>You should be able to graphically identify and deal appropriately with </a:t>
            </a:r>
            <a:r>
              <a:rPr lang="en-US" dirty="0" err="1"/>
              <a:t>outiers</a:t>
            </a:r>
            <a:endParaRPr lang="en-US" dirty="0"/>
          </a:p>
          <a:p>
            <a:pPr eaLnBrk="1" hangingPunct="1">
              <a:buFontTx/>
              <a:buChar char="•"/>
            </a:pPr>
            <a:r>
              <a:rPr lang="en-US" dirty="0"/>
              <a:t>Depending on the type of data you have, the problem you are trying to resolve, and the kind of analyses you will be doing, you should know whether you should standardize your data</a:t>
            </a:r>
          </a:p>
          <a:p>
            <a:pPr eaLnBrk="1" hangingPunct="1">
              <a:buFontTx/>
              <a:buChar char="•"/>
            </a:pPr>
            <a:r>
              <a:rPr lang="en-US" dirty="0"/>
              <a:t>You should be able to recognize common situations where data transformations are advised or are a good idea to simplify the analyses to either normalize data, address multiplicative effects or errors, address heteroscedasticity, and to linearize relationships.</a:t>
            </a:r>
          </a:p>
          <a:p>
            <a:pPr eaLnBrk="1" hangingPunct="1"/>
            <a:endParaRPr lang="en-US" dirty="0"/>
          </a:p>
        </p:txBody>
      </p:sp>
    </p:spTree>
    <p:extLst>
      <p:ext uri="{BB962C8B-B14F-4D97-AF65-F5344CB8AC3E}">
        <p14:creationId xmlns:p14="http://schemas.microsoft.com/office/powerpoint/2010/main" val="43167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Arial" charset="0"/>
              </a:rPr>
              <a:t>A sort of 'Road</a:t>
            </a:r>
            <a:r>
              <a:rPr lang="en-US" baseline="0" dirty="0">
                <a:latin typeface="Arial" charset="0"/>
              </a:rPr>
              <a:t> Map' for the class!</a:t>
            </a:r>
          </a:p>
          <a:p>
            <a:endParaRPr lang="en-US" dirty="0">
              <a:latin typeface="Arial" charset="0"/>
            </a:endParaRPr>
          </a:p>
          <a:p>
            <a:r>
              <a:rPr lang="en-US" dirty="0">
                <a:latin typeface="Arial" charset="0"/>
              </a:rPr>
              <a:t>By the</a:t>
            </a:r>
            <a:r>
              <a:rPr lang="en-US" baseline="0" dirty="0">
                <a:latin typeface="Arial" charset="0"/>
              </a:rPr>
              <a:t> end of the class you should be able to place all of these models and approaches in context and understand the basic differences among models, when to use them, and how to interpret the output!</a:t>
            </a:r>
            <a:endParaRPr lang="en-US" dirty="0">
              <a:latin typeface="Arial" charset="0"/>
            </a:endParaRPr>
          </a:p>
        </p:txBody>
      </p:sp>
      <p:sp>
        <p:nvSpPr>
          <p:cNvPr id="24580" name="Slide Number Placeholder 3"/>
          <p:cNvSpPr>
            <a:spLocks noGrp="1"/>
          </p:cNvSpPr>
          <p:nvPr>
            <p:ph type="sldNum" sz="quarter" idx="5"/>
          </p:nvPr>
        </p:nvSpPr>
        <p:spPr>
          <a:noFill/>
        </p:spPr>
        <p:txBody>
          <a:bodyPr/>
          <a:lstStyle/>
          <a:p>
            <a:fld id="{2C8C10BE-0E11-45DD-ADAB-DA00A69553A5}" type="slidenum">
              <a:rPr lang="en-US" smtClean="0">
                <a:latin typeface="Arial" charset="0"/>
              </a:rPr>
              <a:pPr/>
              <a:t>4</a:t>
            </a:fld>
            <a:endParaRPr lang="en-US">
              <a:latin typeface="Arial" charset="0"/>
            </a:endParaRPr>
          </a:p>
        </p:txBody>
      </p:sp>
    </p:spTree>
    <p:extLst>
      <p:ext uri="{BB962C8B-B14F-4D97-AF65-F5344CB8AC3E}">
        <p14:creationId xmlns:p14="http://schemas.microsoft.com/office/powerpoint/2010/main" val="38932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1EDC732-8475-4DEC-8A28-7818B599B2B1}" type="slidenum">
              <a:rPr lang="en-US" smtClean="0"/>
              <a:pPr/>
              <a:t>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a:t>Notation for linear regression</a:t>
            </a:r>
          </a:p>
        </p:txBody>
      </p:sp>
    </p:spTree>
    <p:extLst>
      <p:ext uri="{BB962C8B-B14F-4D97-AF65-F5344CB8AC3E}">
        <p14:creationId xmlns:p14="http://schemas.microsoft.com/office/powerpoint/2010/main" val="302420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6F934DE-F8FC-4395-8EE0-33D9D43152FB}" type="slidenum">
              <a:rPr lang="en-US" smtClean="0"/>
              <a:pPr/>
              <a:t>10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3705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Some may not always find the absolute minimum of the RSS, i.e. they can get “stuck” in a local minimum</a:t>
            </a:r>
          </a:p>
          <a:p>
            <a:endParaRPr lang="en-US" dirty="0"/>
          </a:p>
        </p:txBody>
      </p:sp>
      <p:sp>
        <p:nvSpPr>
          <p:cNvPr id="4" name="Slide Number Placeholder 3"/>
          <p:cNvSpPr>
            <a:spLocks noGrp="1"/>
          </p:cNvSpPr>
          <p:nvPr>
            <p:ph type="sldNum" sz="quarter" idx="10"/>
          </p:nvPr>
        </p:nvSpPr>
        <p:spPr/>
        <p:txBody>
          <a:bodyPr/>
          <a:lstStyle/>
          <a:p>
            <a:pPr>
              <a:defRPr/>
            </a:pPr>
            <a:fld id="{8B4A4FAE-5001-4FA4-BB6D-FB872C212F0B}" type="slidenum">
              <a:rPr lang="en-US" smtClean="0"/>
              <a:pPr>
                <a:defRPr/>
              </a:pPr>
              <a:t>11</a:t>
            </a:fld>
            <a:endParaRPr lang="en-US"/>
          </a:p>
        </p:txBody>
      </p:sp>
    </p:spTree>
    <p:extLst>
      <p:ext uri="{BB962C8B-B14F-4D97-AF65-F5344CB8AC3E}">
        <p14:creationId xmlns:p14="http://schemas.microsoft.com/office/powerpoint/2010/main" val="45140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4A4FAE-5001-4FA4-BB6D-FB872C212F0B}" type="slidenum">
              <a:rPr lang="en-US" smtClean="0"/>
              <a:pPr>
                <a:defRPr/>
              </a:pPr>
              <a:t>12</a:t>
            </a:fld>
            <a:endParaRPr lang="en-US"/>
          </a:p>
        </p:txBody>
      </p:sp>
    </p:spTree>
    <p:extLst>
      <p:ext uri="{BB962C8B-B14F-4D97-AF65-F5344CB8AC3E}">
        <p14:creationId xmlns:p14="http://schemas.microsoft.com/office/powerpoint/2010/main" val="201056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69E5748-53D5-4F42-A40D-C2EE98FBC24D}" type="slidenum">
              <a:rPr lang="en-US" smtClean="0"/>
              <a:pPr/>
              <a:t>14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a:t>You want values with the smallest variance (highest confidence / precision) to have the largest influence on the regression!</a:t>
            </a:r>
          </a:p>
        </p:txBody>
      </p:sp>
    </p:spTree>
    <p:extLst>
      <p:ext uri="{BB962C8B-B14F-4D97-AF65-F5344CB8AC3E}">
        <p14:creationId xmlns:p14="http://schemas.microsoft.com/office/powerpoint/2010/main" val="351594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ED353CD-400E-429B-89D8-58E5CC767AF7}" type="slidenum">
              <a:rPr lang="en-US" smtClean="0"/>
              <a:pPr/>
              <a:t>15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3250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6"/>
          <p:cNvSpPr>
            <a:spLocks noGrp="1" noChangeArrowheads="1"/>
          </p:cNvSpPr>
          <p:nvPr>
            <p:ph type="sldNum" sz="quarter" idx="10"/>
          </p:nvPr>
        </p:nvSpPr>
        <p:spPr>
          <a:xfrm>
            <a:off x="6858000" y="6248400"/>
            <a:ext cx="1905000" cy="457200"/>
          </a:xfrm>
        </p:spPr>
        <p:txBody>
          <a:bodyPr/>
          <a:lstStyle>
            <a:lvl1pPr>
              <a:defRPr>
                <a:solidFill>
                  <a:schemeClr val="bg2"/>
                </a:solidFill>
              </a:defRPr>
            </a:lvl1pPr>
          </a:lstStyle>
          <a:p>
            <a:pPr>
              <a:defRPr/>
            </a:pPr>
            <a:fld id="{B180D873-F28A-4B98-86AB-A234739F98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3"/>
          <p:cNvSpPr>
            <a:spLocks noGrp="1" noChangeArrowheads="1"/>
          </p:cNvSpPr>
          <p:nvPr>
            <p:ph type="sldNum" sz="quarter" idx="11"/>
          </p:nvPr>
        </p:nvSpPr>
        <p:spPr>
          <a:ln/>
        </p:spPr>
        <p:txBody>
          <a:bodyPr/>
          <a:lstStyle>
            <a:lvl1pPr>
              <a:defRPr/>
            </a:lvl1pPr>
          </a:lstStyle>
          <a:p>
            <a:pPr>
              <a:defRPr/>
            </a:pPr>
            <a:fld id="{9BFEEDD0-9C73-4987-807B-2E1B4E59D4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6110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6110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3"/>
          <p:cNvSpPr>
            <a:spLocks noGrp="1" noChangeArrowheads="1"/>
          </p:cNvSpPr>
          <p:nvPr>
            <p:ph type="sldNum" sz="quarter" idx="11"/>
          </p:nvPr>
        </p:nvSpPr>
        <p:spPr>
          <a:ln/>
        </p:spPr>
        <p:txBody>
          <a:bodyPr/>
          <a:lstStyle>
            <a:lvl1pPr>
              <a:defRPr/>
            </a:lvl1pPr>
          </a:lstStyle>
          <a:p>
            <a:pPr>
              <a:defRPr/>
            </a:pPr>
            <a:fld id="{572F704E-850F-4765-9759-B162C173D9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3"/>
          <p:cNvSpPr>
            <a:spLocks noGrp="1" noChangeArrowheads="1"/>
          </p:cNvSpPr>
          <p:nvPr>
            <p:ph type="sldNum" sz="quarter" idx="11"/>
          </p:nvPr>
        </p:nvSpPr>
        <p:spPr>
          <a:ln/>
        </p:spPr>
        <p:txBody>
          <a:bodyPr/>
          <a:lstStyle>
            <a:lvl1pPr>
              <a:defRPr/>
            </a:lvl1pPr>
          </a:lstStyle>
          <a:p>
            <a:pPr>
              <a:defRPr/>
            </a:pPr>
            <a:fld id="{A4E9DDF0-F21B-498A-8F2F-FCC4C677A6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13"/>
          <p:cNvSpPr>
            <a:spLocks noGrp="1" noChangeArrowheads="1"/>
          </p:cNvSpPr>
          <p:nvPr>
            <p:ph type="sldNum" sz="quarter" idx="11"/>
          </p:nvPr>
        </p:nvSpPr>
        <p:spPr>
          <a:ln/>
        </p:spPr>
        <p:txBody>
          <a:bodyPr/>
          <a:lstStyle>
            <a:lvl1pPr>
              <a:defRPr/>
            </a:lvl1pPr>
          </a:lstStyle>
          <a:p>
            <a:pPr>
              <a:defRPr/>
            </a:pPr>
            <a:fld id="{05E8D35F-0610-446B-975F-424CD71D7AE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16002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16002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1"/>
          </p:nvPr>
        </p:nvSpPr>
        <p:spPr>
          <a:ln/>
        </p:spPr>
        <p:txBody>
          <a:bodyPr/>
          <a:lstStyle>
            <a:lvl1pPr>
              <a:defRPr/>
            </a:lvl1pPr>
          </a:lstStyle>
          <a:p>
            <a:pPr>
              <a:defRPr/>
            </a:pPr>
            <a:fld id="{B6823CB1-28A0-43F7-8AD9-D445264B2D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13"/>
          <p:cNvSpPr>
            <a:spLocks noGrp="1" noChangeArrowheads="1"/>
          </p:cNvSpPr>
          <p:nvPr>
            <p:ph type="sldNum" sz="quarter" idx="11"/>
          </p:nvPr>
        </p:nvSpPr>
        <p:spPr>
          <a:ln/>
        </p:spPr>
        <p:txBody>
          <a:bodyPr/>
          <a:lstStyle>
            <a:lvl1pPr>
              <a:defRPr/>
            </a:lvl1pPr>
          </a:lstStyle>
          <a:p>
            <a:pPr>
              <a:defRPr/>
            </a:pPr>
            <a:fld id="{B6CAA03F-5A53-4316-8EC4-4B4C9AACBE4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13"/>
          <p:cNvSpPr>
            <a:spLocks noGrp="1" noChangeArrowheads="1"/>
          </p:cNvSpPr>
          <p:nvPr>
            <p:ph type="sldNum" sz="quarter" idx="11"/>
          </p:nvPr>
        </p:nvSpPr>
        <p:spPr>
          <a:ln/>
        </p:spPr>
        <p:txBody>
          <a:bodyPr/>
          <a:lstStyle>
            <a:lvl1pPr>
              <a:defRPr/>
            </a:lvl1pPr>
          </a:lstStyle>
          <a:p>
            <a:pPr>
              <a:defRPr/>
            </a:pPr>
            <a:fld id="{D3091BE2-CB9A-4870-A5A5-6AADD0A1022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13"/>
          <p:cNvSpPr>
            <a:spLocks noGrp="1" noChangeArrowheads="1"/>
          </p:cNvSpPr>
          <p:nvPr>
            <p:ph type="sldNum" sz="quarter" idx="11"/>
          </p:nvPr>
        </p:nvSpPr>
        <p:spPr>
          <a:ln/>
        </p:spPr>
        <p:txBody>
          <a:bodyPr/>
          <a:lstStyle>
            <a:lvl1pPr>
              <a:defRPr/>
            </a:lvl1pPr>
          </a:lstStyle>
          <a:p>
            <a:pPr>
              <a:defRPr/>
            </a:pPr>
            <a:fld id="{E522FD2C-BE44-4B3D-A2AB-61F0A3C814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1"/>
          </p:nvPr>
        </p:nvSpPr>
        <p:spPr>
          <a:ln/>
        </p:spPr>
        <p:txBody>
          <a:bodyPr/>
          <a:lstStyle>
            <a:lvl1pPr>
              <a:defRPr/>
            </a:lvl1pPr>
          </a:lstStyle>
          <a:p>
            <a:pPr>
              <a:defRPr/>
            </a:pPr>
            <a:fld id="{53922D55-82AE-4984-9824-AA3C283E9E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13"/>
          <p:cNvSpPr>
            <a:spLocks noGrp="1" noChangeArrowheads="1"/>
          </p:cNvSpPr>
          <p:nvPr>
            <p:ph type="sldNum" sz="quarter" idx="11"/>
          </p:nvPr>
        </p:nvSpPr>
        <p:spPr>
          <a:ln/>
        </p:spPr>
        <p:txBody>
          <a:bodyPr/>
          <a:lstStyle>
            <a:lvl1pPr>
              <a:defRPr/>
            </a:lvl1pPr>
          </a:lstStyle>
          <a:p>
            <a:pPr>
              <a:defRPr/>
            </a:pPr>
            <a:fld id="{8CCB297C-4EDF-450D-AB29-9E4E850497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333375" y="655638"/>
            <a:ext cx="438150" cy="474662"/>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80899" name="Rectangle 3"/>
          <p:cNvSpPr>
            <a:spLocks noChangeArrowheads="1"/>
          </p:cNvSpPr>
          <p:nvPr/>
        </p:nvSpPr>
        <p:spPr bwMode="ltGray">
          <a:xfrm>
            <a:off x="715963" y="655638"/>
            <a:ext cx="328612"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80900" name="Rectangle 4"/>
          <p:cNvSpPr>
            <a:spLocks noChangeArrowheads="1"/>
          </p:cNvSpPr>
          <p:nvPr/>
        </p:nvSpPr>
        <p:spPr bwMode="ltGray">
          <a:xfrm>
            <a:off x="533400" y="1077913"/>
            <a:ext cx="422275" cy="474662"/>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80901" name="Rectangle 5"/>
          <p:cNvSpPr>
            <a:spLocks noChangeArrowheads="1"/>
          </p:cNvSpPr>
          <p:nvPr/>
        </p:nvSpPr>
        <p:spPr bwMode="ltGray">
          <a:xfrm>
            <a:off x="911225" y="10779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80902" name="Rectangle 6"/>
          <p:cNvSpPr>
            <a:spLocks noChangeArrowheads="1"/>
          </p:cNvSpPr>
          <p:nvPr/>
        </p:nvSpPr>
        <p:spPr bwMode="ltGray">
          <a:xfrm>
            <a:off x="127000" y="10048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80903" name="Rectangle 7"/>
          <p:cNvSpPr>
            <a:spLocks noChangeArrowheads="1"/>
          </p:cNvSpPr>
          <p:nvPr/>
        </p:nvSpPr>
        <p:spPr bwMode="gray">
          <a:xfrm>
            <a:off x="762000" y="547688"/>
            <a:ext cx="31750" cy="1052512"/>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80904" name="Rectangle 8"/>
          <p:cNvSpPr>
            <a:spLocks noChangeArrowheads="1"/>
          </p:cNvSpPr>
          <p:nvPr/>
        </p:nvSpPr>
        <p:spPr bwMode="gray">
          <a:xfrm>
            <a:off x="442913" y="1338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6873" name="Rectangle 9"/>
          <p:cNvSpPr>
            <a:spLocks noGrp="1" noChangeArrowheads="1"/>
          </p:cNvSpPr>
          <p:nvPr>
            <p:ph type="title"/>
          </p:nvPr>
        </p:nvSpPr>
        <p:spPr bwMode="auto">
          <a:xfrm>
            <a:off x="1150938" y="214313"/>
            <a:ext cx="7793037" cy="8524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6874" name="Rectangle 10"/>
          <p:cNvSpPr>
            <a:spLocks noGrp="1" noChangeArrowheads="1"/>
          </p:cNvSpPr>
          <p:nvPr>
            <p:ph type="body" idx="1"/>
          </p:nvPr>
        </p:nvSpPr>
        <p:spPr bwMode="auto">
          <a:xfrm>
            <a:off x="1182688" y="16002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908" name="Rectangle 12"/>
          <p:cNvSpPr>
            <a:spLocks noGrp="1" noChangeArrowheads="1"/>
          </p:cNvSpPr>
          <p:nvPr>
            <p:ph type="ftr" sz="quarter" idx="3"/>
          </p:nvPr>
        </p:nvSpPr>
        <p:spPr bwMode="auto">
          <a:xfrm>
            <a:off x="76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dirty="0"/>
          </a:p>
        </p:txBody>
      </p:sp>
      <p:sp>
        <p:nvSpPr>
          <p:cNvPr id="80909" name="Rectangle 13"/>
          <p:cNvSpPr>
            <a:spLocks noGrp="1" noChangeArrowheads="1"/>
          </p:cNvSpPr>
          <p:nvPr>
            <p:ph type="sldNum" sz="quarter" idx="4"/>
          </p:nvPr>
        </p:nvSpPr>
        <p:spPr bwMode="auto">
          <a:xfrm>
            <a:off x="704215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F8379D5D-7104-4020-9FE5-2A2A0CAD73E9}" type="slidenum">
              <a:rPr lang="en-US"/>
              <a:pPr>
                <a:defRPr/>
              </a:pPr>
              <a:t>‹#›</a:t>
            </a:fld>
            <a:endParaRPr lang="en-US"/>
          </a:p>
        </p:txBody>
      </p:sp>
      <p:sp>
        <p:nvSpPr>
          <p:cNvPr id="80912" name="Text Box 16"/>
          <p:cNvSpPr txBox="1">
            <a:spLocks noChangeArrowheads="1"/>
          </p:cNvSpPr>
          <p:nvPr userDrawn="1"/>
        </p:nvSpPr>
        <p:spPr bwMode="auto">
          <a:xfrm>
            <a:off x="304800" y="638175"/>
            <a:ext cx="525463" cy="336550"/>
          </a:xfrm>
          <a:prstGeom prst="rect">
            <a:avLst/>
          </a:prstGeom>
          <a:noFill/>
          <a:ln w="9525">
            <a:noFill/>
            <a:miter lim="800000"/>
            <a:headEnd/>
            <a:tailEnd/>
          </a:ln>
          <a:effectLst/>
        </p:spPr>
        <p:txBody>
          <a:bodyPr wrap="none">
            <a:spAutoFit/>
          </a:bodyPr>
          <a:lstStyle/>
          <a:p>
            <a:pPr>
              <a:defRPr/>
            </a:pPr>
            <a:r>
              <a:rPr lang="en-US" sz="1600">
                <a:latin typeface="Arial Narrow" pitchFamily="34" charset="0"/>
              </a:rPr>
              <a:t>MSL</a:t>
            </a:r>
          </a:p>
        </p:txBody>
      </p:sp>
      <p:sp>
        <p:nvSpPr>
          <p:cNvPr id="80913" name="Text Box 17"/>
          <p:cNvSpPr txBox="1">
            <a:spLocks noChangeArrowheads="1"/>
          </p:cNvSpPr>
          <p:nvPr userDrawn="1"/>
        </p:nvSpPr>
        <p:spPr bwMode="auto">
          <a:xfrm>
            <a:off x="76200" y="958850"/>
            <a:ext cx="563563" cy="336550"/>
          </a:xfrm>
          <a:prstGeom prst="rect">
            <a:avLst/>
          </a:prstGeom>
          <a:noFill/>
          <a:ln w="9525">
            <a:noFill/>
            <a:miter lim="800000"/>
            <a:headEnd/>
            <a:tailEnd/>
          </a:ln>
          <a:effectLst/>
        </p:spPr>
        <p:txBody>
          <a:bodyPr wrap="none">
            <a:spAutoFit/>
          </a:bodyPr>
          <a:lstStyle/>
          <a:p>
            <a:pPr>
              <a:defRPr/>
            </a:pPr>
            <a:r>
              <a:rPr lang="en-US" sz="1600">
                <a:latin typeface="Arial Narrow" pitchFamily="34" charset="0"/>
              </a:rPr>
              <a:t>FISH</a:t>
            </a:r>
          </a:p>
        </p:txBody>
      </p:sp>
      <p:sp>
        <p:nvSpPr>
          <p:cNvPr id="80914" name="Text Box 18"/>
          <p:cNvSpPr txBox="1">
            <a:spLocks noChangeArrowheads="1"/>
          </p:cNvSpPr>
          <p:nvPr userDrawn="1"/>
        </p:nvSpPr>
        <p:spPr bwMode="auto">
          <a:xfrm>
            <a:off x="685800" y="1035050"/>
            <a:ext cx="463588" cy="338554"/>
          </a:xfrm>
          <a:prstGeom prst="rect">
            <a:avLst/>
          </a:prstGeom>
          <a:noFill/>
          <a:ln w="9525">
            <a:noFill/>
            <a:miter lim="800000"/>
            <a:headEnd/>
            <a:tailEnd/>
          </a:ln>
          <a:effectLst/>
        </p:spPr>
        <p:txBody>
          <a:bodyPr wrap="none">
            <a:spAutoFit/>
          </a:bodyPr>
          <a:lstStyle/>
          <a:p>
            <a:pPr>
              <a:defRPr/>
            </a:pPr>
            <a:r>
              <a:rPr lang="en-US" sz="1600" b="1" dirty="0">
                <a:solidFill>
                  <a:schemeClr val="accent2"/>
                </a:solidFill>
                <a:latin typeface="Arial Narrow" pitchFamily="34" charset="0"/>
              </a:rPr>
              <a:t>604</a:t>
            </a:r>
          </a:p>
        </p:txBody>
      </p:sp>
    </p:spTree>
  </p:cSld>
  <p:clrMap bg1="lt1" tx1="dk1" bg2="lt2" tx2="dk2" accent1="accent1" accent2="accent2" accent3="accent3" accent4="accent4" accent5="accent5" accent6="accent6" hlink="hlink" folHlink="folHlink"/>
  <p:sldLayoutIdLst>
    <p:sldLayoutId id="2147483738"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omic Sans MS" pitchFamily="66" charset="0"/>
        </a:defRPr>
      </a:lvl2pPr>
      <a:lvl3pPr algn="l" rtl="0" eaLnBrk="0" fontAlgn="base" hangingPunct="0">
        <a:spcBef>
          <a:spcPct val="0"/>
        </a:spcBef>
        <a:spcAft>
          <a:spcPct val="0"/>
        </a:spcAft>
        <a:defRPr sz="4400">
          <a:solidFill>
            <a:schemeClr val="tx2"/>
          </a:solidFill>
          <a:latin typeface="Comic Sans MS" pitchFamily="66" charset="0"/>
        </a:defRPr>
      </a:lvl3pPr>
      <a:lvl4pPr algn="l" rtl="0" eaLnBrk="0" fontAlgn="base" hangingPunct="0">
        <a:spcBef>
          <a:spcPct val="0"/>
        </a:spcBef>
        <a:spcAft>
          <a:spcPct val="0"/>
        </a:spcAft>
        <a:defRPr sz="4400">
          <a:solidFill>
            <a:schemeClr val="tx2"/>
          </a:solidFill>
          <a:latin typeface="Comic Sans MS" pitchFamily="66" charset="0"/>
        </a:defRPr>
      </a:lvl4pPr>
      <a:lvl5pPr algn="l" rtl="0" eaLnBrk="0" fontAlgn="base" hangingPunct="0">
        <a:spcBef>
          <a:spcPct val="0"/>
        </a:spcBef>
        <a:spcAft>
          <a:spcPct val="0"/>
        </a:spcAft>
        <a:defRPr sz="4400">
          <a:solidFill>
            <a:schemeClr val="tx2"/>
          </a:solidFill>
          <a:latin typeface="Comic Sans MS" pitchFamily="66" charset="0"/>
        </a:defRPr>
      </a:lvl5pPr>
      <a:lvl6pPr marL="457200" algn="l" rtl="0" fontAlgn="base">
        <a:spcBef>
          <a:spcPct val="0"/>
        </a:spcBef>
        <a:spcAft>
          <a:spcPct val="0"/>
        </a:spcAft>
        <a:defRPr sz="4400">
          <a:solidFill>
            <a:schemeClr val="tx2"/>
          </a:solidFill>
          <a:latin typeface="Comic Sans MS" pitchFamily="66" charset="0"/>
        </a:defRPr>
      </a:lvl6pPr>
      <a:lvl7pPr marL="914400" algn="l" rtl="0" fontAlgn="base">
        <a:spcBef>
          <a:spcPct val="0"/>
        </a:spcBef>
        <a:spcAft>
          <a:spcPct val="0"/>
        </a:spcAft>
        <a:defRPr sz="4400">
          <a:solidFill>
            <a:schemeClr val="tx2"/>
          </a:solidFill>
          <a:latin typeface="Comic Sans MS" pitchFamily="66" charset="0"/>
        </a:defRPr>
      </a:lvl7pPr>
      <a:lvl8pPr marL="1371600" algn="l" rtl="0" fontAlgn="base">
        <a:spcBef>
          <a:spcPct val="0"/>
        </a:spcBef>
        <a:spcAft>
          <a:spcPct val="0"/>
        </a:spcAft>
        <a:defRPr sz="4400">
          <a:solidFill>
            <a:schemeClr val="tx2"/>
          </a:solidFill>
          <a:latin typeface="Comic Sans MS" pitchFamily="66" charset="0"/>
        </a:defRPr>
      </a:lvl8pPr>
      <a:lvl9pPr marL="1828800" algn="l"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mueter@alask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7.bin"/><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image" Target="../media/image22.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oleObject" Target="../embeddings/oleObject16.bin"/><Relationship Id="rId5" Type="http://schemas.openxmlformats.org/officeDocument/2006/relationships/image" Target="../media/image19.wmf"/><Relationship Id="rId10" Type="http://schemas.openxmlformats.org/officeDocument/2006/relationships/image" Target="../media/image21.wmf"/><Relationship Id="rId4" Type="http://schemas.openxmlformats.org/officeDocument/2006/relationships/oleObject" Target="../embeddings/oleObject12.bin"/><Relationship Id="rId9" Type="http://schemas.openxmlformats.org/officeDocument/2006/relationships/oleObject" Target="../embeddings/oleObject15.bin"/><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27.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0.wmf"/><Relationship Id="rId11" Type="http://schemas.openxmlformats.org/officeDocument/2006/relationships/image" Target="../media/image29.wmf"/><Relationship Id="rId5" Type="http://schemas.openxmlformats.org/officeDocument/2006/relationships/oleObject" Target="../embeddings/oleObject21.bin"/><Relationship Id="rId10" Type="http://schemas.openxmlformats.org/officeDocument/2006/relationships/oleObject" Target="../embeddings/oleObject23.bin"/><Relationship Id="rId4" Type="http://schemas.openxmlformats.org/officeDocument/2006/relationships/image" Target="../media/image26.wmf"/><Relationship Id="rId9" Type="http://schemas.openxmlformats.org/officeDocument/2006/relationships/image" Target="../media/image28.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0.wmf"/><Relationship Id="rId7" Type="http://schemas.openxmlformats.org/officeDocument/2006/relationships/image" Target="../media/image37.png"/><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1.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990600" y="1676400"/>
            <a:ext cx="7696200" cy="1462088"/>
          </a:xfrm>
        </p:spPr>
        <p:txBody>
          <a:bodyPr/>
          <a:lstStyle/>
          <a:p>
            <a:pPr eaLnBrk="1" hangingPunct="1"/>
            <a:r>
              <a:rPr lang="en-US" sz="4000" u="sng" dirty="0"/>
              <a:t>FISH 604</a:t>
            </a:r>
            <a:br>
              <a:rPr lang="en-US" sz="4000" dirty="0"/>
            </a:br>
            <a:r>
              <a:rPr lang="en-US" sz="4000" i="1" dirty="0"/>
              <a:t>Module 4:</a:t>
            </a:r>
            <a:r>
              <a:rPr lang="en-US" sz="4000" dirty="0"/>
              <a:t> </a:t>
            </a:r>
            <a:br>
              <a:rPr lang="en-US" sz="4000" dirty="0"/>
            </a:br>
            <a:r>
              <a:rPr lang="en-US" sz="4000" dirty="0"/>
              <a:t>Statistical estimation I</a:t>
            </a:r>
          </a:p>
        </p:txBody>
      </p:sp>
      <p:sp>
        <p:nvSpPr>
          <p:cNvPr id="38915" name="Rectangle 3"/>
          <p:cNvSpPr>
            <a:spLocks noGrp="1" noChangeArrowheads="1"/>
          </p:cNvSpPr>
          <p:nvPr>
            <p:ph type="subTitle" idx="1"/>
          </p:nvPr>
        </p:nvSpPr>
        <p:spPr/>
        <p:txBody>
          <a:bodyPr/>
          <a:lstStyle/>
          <a:p>
            <a:pPr eaLnBrk="1" hangingPunct="1"/>
            <a:r>
              <a:rPr lang="en-US" dirty="0"/>
              <a:t>Instructor: Franz </a:t>
            </a:r>
            <a:r>
              <a:rPr lang="en-US" dirty="0" err="1"/>
              <a:t>Mueter</a:t>
            </a:r>
            <a:endParaRPr lang="en-US" dirty="0"/>
          </a:p>
          <a:p>
            <a:pPr eaLnBrk="1" hangingPunct="1"/>
            <a:r>
              <a:rPr lang="en-US" dirty="0"/>
              <a:t>Lena Point, </a:t>
            </a:r>
            <a:r>
              <a:rPr lang="en-US" dirty="0" err="1"/>
              <a:t>Rm</a:t>
            </a:r>
            <a:r>
              <a:rPr lang="en-US" dirty="0"/>
              <a:t> 315</a:t>
            </a:r>
          </a:p>
          <a:p>
            <a:pPr eaLnBrk="1" hangingPunct="1"/>
            <a:r>
              <a:rPr lang="en-US" dirty="0"/>
              <a:t>796-5448</a:t>
            </a:r>
          </a:p>
          <a:p>
            <a:pPr eaLnBrk="1" hangingPunct="1"/>
            <a:r>
              <a:rPr lang="en-US" dirty="0">
                <a:hlinkClick r:id="rId3"/>
              </a:rPr>
              <a:t>fmueter@alaska.edu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descr="https://www.spcforexcel.com/files/images/leastsqua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376" y="2199369"/>
            <a:ext cx="2739771" cy="1813652"/>
          </a:xfrm>
          <a:prstGeom prst="rect">
            <a:avLst/>
          </a:prstGeom>
          <a:noFill/>
          <a:extLst>
            <a:ext uri="{909E8E84-426E-40DD-AFC4-6F175D3DCCD1}">
              <a14:hiddenFill xmlns:a14="http://schemas.microsoft.com/office/drawing/2010/main">
                <a:solidFill>
                  <a:srgbClr val="FFFFFF"/>
                </a:solidFill>
              </a14:hiddenFill>
            </a:ext>
          </a:extLst>
        </p:spPr>
      </p:pic>
      <p:sp>
        <p:nvSpPr>
          <p:cNvPr id="45059" name="Slide Number Placeholder 4"/>
          <p:cNvSpPr>
            <a:spLocks noGrp="1"/>
          </p:cNvSpPr>
          <p:nvPr>
            <p:ph type="sldNum" sz="quarter" idx="11"/>
          </p:nvPr>
        </p:nvSpPr>
        <p:spPr>
          <a:noFill/>
        </p:spPr>
        <p:txBody>
          <a:bodyPr/>
          <a:lstStyle/>
          <a:p>
            <a:fld id="{36618862-53AC-4B3B-A0AF-3452F70853A8}" type="slidenum">
              <a:rPr lang="en-US" smtClean="0"/>
              <a:pPr/>
              <a:t>10</a:t>
            </a:fld>
            <a:endParaRPr lang="en-US"/>
          </a:p>
        </p:txBody>
      </p:sp>
      <p:sp>
        <p:nvSpPr>
          <p:cNvPr id="45060" name="Rectangle 2"/>
          <p:cNvSpPr>
            <a:spLocks noGrp="1" noChangeArrowheads="1"/>
          </p:cNvSpPr>
          <p:nvPr>
            <p:ph type="title"/>
          </p:nvPr>
        </p:nvSpPr>
        <p:spPr/>
        <p:txBody>
          <a:bodyPr/>
          <a:lstStyle/>
          <a:p>
            <a:pPr eaLnBrk="1" hangingPunct="1"/>
            <a:r>
              <a:rPr lang="en-US" sz="4000"/>
              <a:t>Ordinary least-squares (OLS)</a:t>
            </a:r>
          </a:p>
        </p:txBody>
      </p:sp>
      <p:sp>
        <p:nvSpPr>
          <p:cNvPr id="45061" name="Rectangle 3"/>
          <p:cNvSpPr>
            <a:spLocks noGrp="1" noChangeArrowheads="1"/>
          </p:cNvSpPr>
          <p:nvPr>
            <p:ph type="body" idx="1"/>
          </p:nvPr>
        </p:nvSpPr>
        <p:spPr>
          <a:xfrm>
            <a:off x="336884" y="1636297"/>
            <a:ext cx="8468728" cy="4724400"/>
          </a:xfrm>
        </p:spPr>
        <p:txBody>
          <a:bodyPr/>
          <a:lstStyle/>
          <a:p>
            <a:pPr eaLnBrk="1" hangingPunct="1"/>
            <a:r>
              <a:rPr lang="en-US" sz="2500" dirty="0"/>
              <a:t>Minimize squared differences (residuals) between observed and expected values:</a:t>
            </a:r>
          </a:p>
          <a:p>
            <a:pPr eaLnBrk="1" hangingPunct="1">
              <a:lnSpc>
                <a:spcPct val="90000"/>
              </a:lnSpc>
            </a:pPr>
            <a:endParaRPr lang="en-US" dirty="0"/>
          </a:p>
          <a:p>
            <a:pPr eaLnBrk="1" hangingPunct="1">
              <a:lnSpc>
                <a:spcPct val="90000"/>
              </a:lnSpc>
              <a:buFont typeface="Wingdings" pitchFamily="2" charset="2"/>
              <a:buNone/>
            </a:pPr>
            <a:br>
              <a:rPr lang="en-US" dirty="0"/>
            </a:br>
            <a:endParaRPr lang="en-US" dirty="0"/>
          </a:p>
          <a:p>
            <a:pPr eaLnBrk="1" hangingPunct="1"/>
            <a:r>
              <a:rPr lang="en-US" sz="2500" dirty="0"/>
              <a:t>If the model </a:t>
            </a:r>
            <a:r>
              <a:rPr lang="en-US" sz="2500" i="1" dirty="0">
                <a:latin typeface="Times New Roman" pitchFamily="18" charset="0"/>
              </a:rPr>
              <a:t>f </a:t>
            </a:r>
            <a:r>
              <a:rPr lang="en-US" sz="2500" dirty="0">
                <a:latin typeface="Times New Roman" pitchFamily="18" charset="0"/>
              </a:rPr>
              <a:t>(.)</a:t>
            </a:r>
            <a:r>
              <a:rPr lang="en-US" sz="2500" dirty="0"/>
              <a:t> is linear in the parameters, e.g.: </a:t>
            </a:r>
            <a:br>
              <a:rPr lang="en-US" sz="2500" dirty="0"/>
            </a:br>
            <a:r>
              <a:rPr lang="en-US" sz="2500" dirty="0"/>
              <a:t>                     </a:t>
            </a:r>
            <a:r>
              <a:rPr lang="en-US" sz="2500" i="1" dirty="0">
                <a:latin typeface="Times New Roman" pitchFamily="18" charset="0"/>
              </a:rPr>
              <a:t>f </a:t>
            </a:r>
            <a:r>
              <a:rPr lang="en-US" sz="2500" dirty="0">
                <a:latin typeface="Times New Roman" pitchFamily="18" charset="0"/>
              </a:rPr>
              <a:t>(</a:t>
            </a:r>
            <a:r>
              <a:rPr lang="en-US" sz="2500" i="1" dirty="0">
                <a:latin typeface="Times New Roman" pitchFamily="18" charset="0"/>
              </a:rPr>
              <a:t>x</a:t>
            </a:r>
            <a:r>
              <a:rPr lang="en-US" sz="2500" dirty="0">
                <a:latin typeface="Times New Roman" pitchFamily="18" charset="0"/>
              </a:rPr>
              <a:t>) = a + b </a:t>
            </a:r>
            <a:r>
              <a:rPr lang="en-US" sz="2500" i="1" dirty="0">
                <a:latin typeface="Times New Roman" pitchFamily="18" charset="0"/>
              </a:rPr>
              <a:t>x</a:t>
            </a:r>
            <a:r>
              <a:rPr lang="en-US" sz="2500" dirty="0">
                <a:latin typeface="Times New Roman" pitchFamily="18" charset="0"/>
              </a:rPr>
              <a:t> + c </a:t>
            </a:r>
            <a:r>
              <a:rPr lang="en-US" sz="2500" i="1" dirty="0">
                <a:latin typeface="Times New Roman" pitchFamily="18" charset="0"/>
              </a:rPr>
              <a:t>x</a:t>
            </a:r>
            <a:r>
              <a:rPr lang="en-US" sz="2500" i="1" baseline="30000" dirty="0">
                <a:latin typeface="Times New Roman" pitchFamily="18" charset="0"/>
              </a:rPr>
              <a:t>2</a:t>
            </a:r>
            <a:br>
              <a:rPr lang="en-US" sz="2500" i="1" baseline="30000" dirty="0">
                <a:latin typeface="Times New Roman" pitchFamily="18" charset="0"/>
              </a:rPr>
            </a:br>
            <a:r>
              <a:rPr lang="en-US" sz="2500" dirty="0"/>
              <a:t>the problem simplifies considerably (to a system of linear equations) and can be solved analytically</a:t>
            </a:r>
          </a:p>
          <a:p>
            <a:pPr eaLnBrk="1" hangingPunct="1"/>
            <a:r>
              <a:rPr lang="en-US" sz="2500" dirty="0"/>
              <a:t>If </a:t>
            </a:r>
            <a:r>
              <a:rPr lang="en-US" sz="2500" i="1" dirty="0">
                <a:latin typeface="Times New Roman" pitchFamily="18" charset="0"/>
              </a:rPr>
              <a:t>f </a:t>
            </a:r>
            <a:r>
              <a:rPr lang="en-US" sz="2500" dirty="0">
                <a:latin typeface="Times New Roman" pitchFamily="18" charset="0"/>
              </a:rPr>
              <a:t>(.)</a:t>
            </a:r>
            <a:r>
              <a:rPr lang="en-US" sz="2500" dirty="0"/>
              <a:t> is not linear in the parameters, an algorithm for general optimization is used, such as </a:t>
            </a:r>
            <a:r>
              <a:rPr lang="en-US" sz="2500" dirty="0">
                <a:solidFill>
                  <a:schemeClr val="folHlink"/>
                </a:solidFill>
              </a:rPr>
              <a:t>Newton’s method</a:t>
            </a:r>
            <a:r>
              <a:rPr lang="en-US" sz="2500" dirty="0"/>
              <a:t> or </a:t>
            </a:r>
            <a:r>
              <a:rPr lang="en-US" sz="2500" dirty="0">
                <a:solidFill>
                  <a:schemeClr val="folHlink"/>
                </a:solidFill>
              </a:rPr>
              <a:t>gradient descent</a:t>
            </a:r>
            <a:r>
              <a:rPr lang="en-US" sz="2500" dirty="0"/>
              <a:t> (iterative methods)</a:t>
            </a:r>
          </a:p>
        </p:txBody>
      </p:sp>
      <p:pic>
        <p:nvPicPr>
          <p:cNvPr id="45062" name="Picture 4" descr="S = \sum_{i=1}^n (y_i - f(x_i))^2."/>
          <p:cNvPicPr>
            <a:picLocks noChangeAspect="1" noChangeArrowheads="1"/>
          </p:cNvPicPr>
          <p:nvPr/>
        </p:nvPicPr>
        <p:blipFill>
          <a:blip r:embed="rId4" cstate="print"/>
          <a:srcRect/>
          <a:stretch>
            <a:fillRect/>
          </a:stretch>
        </p:blipFill>
        <p:spPr bwMode="auto">
          <a:xfrm>
            <a:off x="2460376" y="2712244"/>
            <a:ext cx="2971800" cy="835025"/>
          </a:xfrm>
          <a:prstGeom prst="rect">
            <a:avLst/>
          </a:prstGeom>
          <a:noFill/>
          <a:ln w="9525">
            <a:noFill/>
            <a:miter lim="800000"/>
            <a:headEnd/>
            <a:tailEnd/>
          </a:ln>
        </p:spPr>
      </p:pic>
      <p:sp>
        <p:nvSpPr>
          <p:cNvPr id="45063" name="Text Box 5"/>
          <p:cNvSpPr txBox="1">
            <a:spLocks noChangeArrowheads="1"/>
          </p:cNvSpPr>
          <p:nvPr/>
        </p:nvSpPr>
        <p:spPr bwMode="auto">
          <a:xfrm>
            <a:off x="2003176" y="2802732"/>
            <a:ext cx="757238" cy="519112"/>
          </a:xfrm>
          <a:prstGeom prst="rect">
            <a:avLst/>
          </a:prstGeom>
          <a:solidFill>
            <a:schemeClr val="bg1"/>
          </a:solidFill>
          <a:ln w="9525">
            <a:noFill/>
            <a:miter lim="800000"/>
            <a:headEnd/>
            <a:tailEnd/>
          </a:ln>
        </p:spPr>
        <p:txBody>
          <a:bodyPr wrap="none">
            <a:spAutoFit/>
          </a:bodyPr>
          <a:lstStyle/>
          <a:p>
            <a:r>
              <a:rPr lang="en-US" sz="2800" i="1">
                <a:latin typeface="Times New Roman" pitchFamily="18" charset="0"/>
              </a:rPr>
              <a:t>RSS</a:t>
            </a:r>
          </a:p>
        </p:txBody>
      </p:sp>
      <p:sp>
        <p:nvSpPr>
          <p:cNvPr id="45064" name="Text Box 6"/>
          <p:cNvSpPr txBox="1">
            <a:spLocks noChangeArrowheads="1"/>
          </p:cNvSpPr>
          <p:nvPr/>
        </p:nvSpPr>
        <p:spPr bwMode="auto">
          <a:xfrm>
            <a:off x="3984376" y="3429794"/>
            <a:ext cx="657225" cy="366713"/>
          </a:xfrm>
          <a:prstGeom prst="rect">
            <a:avLst/>
          </a:prstGeom>
          <a:noFill/>
          <a:ln w="9525">
            <a:noFill/>
            <a:miter lim="800000"/>
            <a:headEnd/>
            <a:tailEnd/>
          </a:ln>
        </p:spPr>
        <p:txBody>
          <a:bodyPr wrap="none">
            <a:spAutoFit/>
          </a:bodyPr>
          <a:lstStyle/>
          <a:p>
            <a:r>
              <a:rPr lang="en-US" dirty="0">
                <a:solidFill>
                  <a:schemeClr val="accent1">
                    <a:lumMod val="75000"/>
                  </a:schemeClr>
                </a:solidFill>
              </a:rPr>
              <a:t>Data</a:t>
            </a:r>
          </a:p>
        </p:txBody>
      </p:sp>
      <p:sp>
        <p:nvSpPr>
          <p:cNvPr id="45065" name="Text Box 7"/>
          <p:cNvSpPr txBox="1">
            <a:spLocks noChangeArrowheads="1"/>
          </p:cNvSpPr>
          <p:nvPr/>
        </p:nvSpPr>
        <p:spPr bwMode="auto">
          <a:xfrm>
            <a:off x="5584576" y="3429794"/>
            <a:ext cx="784225" cy="366713"/>
          </a:xfrm>
          <a:prstGeom prst="rect">
            <a:avLst/>
          </a:prstGeom>
          <a:noFill/>
          <a:ln w="9525">
            <a:noFill/>
            <a:miter lim="800000"/>
            <a:headEnd/>
            <a:tailEnd/>
          </a:ln>
        </p:spPr>
        <p:txBody>
          <a:bodyPr wrap="none">
            <a:spAutoFit/>
          </a:bodyPr>
          <a:lstStyle/>
          <a:p>
            <a:r>
              <a:rPr lang="en-US" dirty="0">
                <a:solidFill>
                  <a:schemeClr val="tx2"/>
                </a:solidFill>
              </a:rPr>
              <a:t>Model</a:t>
            </a:r>
          </a:p>
        </p:txBody>
      </p:sp>
      <p:sp>
        <p:nvSpPr>
          <p:cNvPr id="45066" name="Freeform 9"/>
          <p:cNvSpPr>
            <a:spLocks/>
          </p:cNvSpPr>
          <p:nvPr/>
        </p:nvSpPr>
        <p:spPr bwMode="auto">
          <a:xfrm>
            <a:off x="3755776" y="3321844"/>
            <a:ext cx="228600" cy="304800"/>
          </a:xfrm>
          <a:custGeom>
            <a:avLst/>
            <a:gdLst>
              <a:gd name="T0" fmla="*/ 2147483647 w 240"/>
              <a:gd name="T1" fmla="*/ 2147483647 h 192"/>
              <a:gd name="T2" fmla="*/ 2147483647 w 240"/>
              <a:gd name="T3" fmla="*/ 2147483647 h 192"/>
              <a:gd name="T4" fmla="*/ 2147483647 w 240"/>
              <a:gd name="T5" fmla="*/ 2147483647 h 192"/>
              <a:gd name="T6" fmla="*/ 0 w 240"/>
              <a:gd name="T7" fmla="*/ 0 h 192"/>
              <a:gd name="T8" fmla="*/ 0 60000 65536"/>
              <a:gd name="T9" fmla="*/ 0 60000 65536"/>
              <a:gd name="T10" fmla="*/ 0 60000 65536"/>
              <a:gd name="T11" fmla="*/ 0 60000 65536"/>
              <a:gd name="T12" fmla="*/ 0 w 240"/>
              <a:gd name="T13" fmla="*/ 0 h 192"/>
              <a:gd name="T14" fmla="*/ 240 w 240"/>
              <a:gd name="T15" fmla="*/ 192 h 192"/>
            </a:gdLst>
            <a:ahLst/>
            <a:cxnLst>
              <a:cxn ang="T8">
                <a:pos x="T0" y="T1"/>
              </a:cxn>
              <a:cxn ang="T9">
                <a:pos x="T2" y="T3"/>
              </a:cxn>
              <a:cxn ang="T10">
                <a:pos x="T4" y="T5"/>
              </a:cxn>
              <a:cxn ang="T11">
                <a:pos x="T6" y="T7"/>
              </a:cxn>
            </a:cxnLst>
            <a:rect l="T12" t="T13" r="T14" b="T15"/>
            <a:pathLst>
              <a:path w="240" h="192">
                <a:moveTo>
                  <a:pt x="240" y="192"/>
                </a:moveTo>
                <a:cubicBezTo>
                  <a:pt x="184" y="176"/>
                  <a:pt x="128" y="160"/>
                  <a:pt x="96" y="144"/>
                </a:cubicBezTo>
                <a:cubicBezTo>
                  <a:pt x="64" y="128"/>
                  <a:pt x="64" y="120"/>
                  <a:pt x="48" y="96"/>
                </a:cubicBezTo>
                <a:cubicBezTo>
                  <a:pt x="32" y="72"/>
                  <a:pt x="16" y="36"/>
                  <a:pt x="0" y="0"/>
                </a:cubicBezTo>
              </a:path>
            </a:pathLst>
          </a:custGeom>
          <a:noFill/>
          <a:ln w="9525">
            <a:solidFill>
              <a:schemeClr val="accent1">
                <a:lumMod val="75000"/>
              </a:schemeClr>
            </a:solidFill>
            <a:round/>
            <a:headEnd/>
            <a:tailEnd type="triangle" w="med" len="med"/>
          </a:ln>
        </p:spPr>
        <p:txBody>
          <a:bodyPr/>
          <a:lstStyle/>
          <a:p>
            <a:endParaRPr lang="en-US"/>
          </a:p>
        </p:txBody>
      </p:sp>
      <p:sp>
        <p:nvSpPr>
          <p:cNvPr id="45067" name="Freeform 12"/>
          <p:cNvSpPr>
            <a:spLocks/>
          </p:cNvSpPr>
          <p:nvPr/>
        </p:nvSpPr>
        <p:spPr bwMode="auto">
          <a:xfrm>
            <a:off x="4670176" y="3245644"/>
            <a:ext cx="152400" cy="381000"/>
          </a:xfrm>
          <a:custGeom>
            <a:avLst/>
            <a:gdLst>
              <a:gd name="T0" fmla="*/ 0 w 192"/>
              <a:gd name="T1" fmla="*/ 2147483647 h 240"/>
              <a:gd name="T2" fmla="*/ 2147483647 w 192"/>
              <a:gd name="T3" fmla="*/ 2147483647 h 240"/>
              <a:gd name="T4" fmla="*/ 2147483647 w 192"/>
              <a:gd name="T5" fmla="*/ 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56" y="236"/>
                  <a:pt x="112" y="232"/>
                  <a:pt x="144" y="192"/>
                </a:cubicBezTo>
                <a:cubicBezTo>
                  <a:pt x="176" y="152"/>
                  <a:pt x="184" y="76"/>
                  <a:pt x="192" y="0"/>
                </a:cubicBezTo>
              </a:path>
            </a:pathLst>
          </a:custGeom>
          <a:noFill/>
          <a:ln w="9525">
            <a:solidFill>
              <a:schemeClr val="accent1">
                <a:lumMod val="75000"/>
              </a:schemeClr>
            </a:solidFill>
            <a:round/>
            <a:headEnd/>
            <a:tailEnd type="triangle" w="med" len="med"/>
          </a:ln>
        </p:spPr>
        <p:txBody>
          <a:bodyPr/>
          <a:lstStyle/>
          <a:p>
            <a:endParaRPr lang="en-US"/>
          </a:p>
        </p:txBody>
      </p:sp>
      <p:sp>
        <p:nvSpPr>
          <p:cNvPr id="45068" name="Freeform 13"/>
          <p:cNvSpPr>
            <a:spLocks/>
          </p:cNvSpPr>
          <p:nvPr/>
        </p:nvSpPr>
        <p:spPr bwMode="auto">
          <a:xfrm>
            <a:off x="4441576" y="3321844"/>
            <a:ext cx="1143000" cy="317500"/>
          </a:xfrm>
          <a:custGeom>
            <a:avLst/>
            <a:gdLst>
              <a:gd name="T0" fmla="*/ 2147483647 w 720"/>
              <a:gd name="T1" fmla="*/ 2147483647 h 200"/>
              <a:gd name="T2" fmla="*/ 2147483647 w 720"/>
              <a:gd name="T3" fmla="*/ 2147483647 h 200"/>
              <a:gd name="T4" fmla="*/ 2147483647 w 720"/>
              <a:gd name="T5" fmla="*/ 2147483647 h 200"/>
              <a:gd name="T6" fmla="*/ 0 w 720"/>
              <a:gd name="T7" fmla="*/ 0 h 200"/>
              <a:gd name="T8" fmla="*/ 0 60000 65536"/>
              <a:gd name="T9" fmla="*/ 0 60000 65536"/>
              <a:gd name="T10" fmla="*/ 0 60000 65536"/>
              <a:gd name="T11" fmla="*/ 0 60000 65536"/>
              <a:gd name="T12" fmla="*/ 0 w 720"/>
              <a:gd name="T13" fmla="*/ 0 h 200"/>
              <a:gd name="T14" fmla="*/ 720 w 720"/>
              <a:gd name="T15" fmla="*/ 200 h 200"/>
            </a:gdLst>
            <a:ahLst/>
            <a:cxnLst>
              <a:cxn ang="T8">
                <a:pos x="T0" y="T1"/>
              </a:cxn>
              <a:cxn ang="T9">
                <a:pos x="T2" y="T3"/>
              </a:cxn>
              <a:cxn ang="T10">
                <a:pos x="T4" y="T5"/>
              </a:cxn>
              <a:cxn ang="T11">
                <a:pos x="T6" y="T7"/>
              </a:cxn>
            </a:cxnLst>
            <a:rect l="T12" t="T13" r="T14" b="T15"/>
            <a:pathLst>
              <a:path w="720" h="200">
                <a:moveTo>
                  <a:pt x="720" y="192"/>
                </a:moveTo>
                <a:cubicBezTo>
                  <a:pt x="596" y="196"/>
                  <a:pt x="472" y="200"/>
                  <a:pt x="384" y="192"/>
                </a:cubicBezTo>
                <a:cubicBezTo>
                  <a:pt x="296" y="184"/>
                  <a:pt x="256" y="176"/>
                  <a:pt x="192" y="144"/>
                </a:cubicBezTo>
                <a:cubicBezTo>
                  <a:pt x="128" y="112"/>
                  <a:pt x="64" y="56"/>
                  <a:pt x="0" y="0"/>
                </a:cubicBezTo>
              </a:path>
            </a:pathLst>
          </a:custGeom>
          <a:noFill/>
          <a:ln w="9525">
            <a:solidFill>
              <a:schemeClr val="tx1"/>
            </a:solidFill>
            <a:round/>
            <a:headEnd/>
            <a:tailEnd type="triangle" w="med" len="med"/>
          </a:ln>
        </p:spPr>
        <p:txBody>
          <a:bodyPr/>
          <a:lstStyle/>
          <a:p>
            <a:endParaRPr lang="en-US"/>
          </a:p>
        </p:txBody>
      </p:sp>
      <p:cxnSp>
        <p:nvCxnSpPr>
          <p:cNvPr id="4" name="Straight Arrow Connector 3"/>
          <p:cNvCxnSpPr>
            <a:stCxn id="45065" idx="3"/>
          </p:cNvCxnSpPr>
          <p:nvPr/>
        </p:nvCxnSpPr>
        <p:spPr bwMode="auto">
          <a:xfrm flipV="1">
            <a:off x="6368801" y="3547270"/>
            <a:ext cx="322516" cy="658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noFill/>
        </p:spPr>
        <p:txBody>
          <a:bodyPr/>
          <a:lstStyle/>
          <a:p>
            <a:fld id="{A2A4F43B-C03F-4E8D-B3B3-C791D75469EE}" type="slidenum">
              <a:rPr lang="en-US" smtClean="0"/>
              <a:pPr/>
              <a:t>11</a:t>
            </a:fld>
            <a:endParaRPr lang="en-US"/>
          </a:p>
        </p:txBody>
      </p:sp>
      <p:sp>
        <p:nvSpPr>
          <p:cNvPr id="46084" name="Rectangle 2"/>
          <p:cNvSpPr>
            <a:spLocks noGrp="1" noChangeArrowheads="1"/>
          </p:cNvSpPr>
          <p:nvPr>
            <p:ph type="title"/>
          </p:nvPr>
        </p:nvSpPr>
        <p:spPr/>
        <p:txBody>
          <a:bodyPr/>
          <a:lstStyle/>
          <a:p>
            <a:pPr eaLnBrk="1" hangingPunct="1"/>
            <a:r>
              <a:rPr lang="en-US" sz="4000"/>
              <a:t>Ordinary least-squares (OLS)</a:t>
            </a:r>
          </a:p>
        </p:txBody>
      </p:sp>
      <p:sp>
        <p:nvSpPr>
          <p:cNvPr id="46085" name="Rectangle 3"/>
          <p:cNvSpPr>
            <a:spLocks noGrp="1" noChangeArrowheads="1"/>
          </p:cNvSpPr>
          <p:nvPr>
            <p:ph type="body" idx="1"/>
          </p:nvPr>
        </p:nvSpPr>
        <p:spPr>
          <a:xfrm>
            <a:off x="1049338" y="1544638"/>
            <a:ext cx="7772400" cy="1444625"/>
          </a:xfrm>
        </p:spPr>
        <p:txBody>
          <a:bodyPr/>
          <a:lstStyle/>
          <a:p>
            <a:pPr eaLnBrk="1" hangingPunct="1"/>
            <a:r>
              <a:rPr lang="en-US" sz="2800"/>
              <a:t>Non-linear minimization</a:t>
            </a:r>
          </a:p>
          <a:p>
            <a:pPr lvl="1" eaLnBrk="1" hangingPunct="1"/>
            <a:r>
              <a:rPr lang="en-US" sz="2400"/>
              <a:t>Beware of local minima!</a:t>
            </a:r>
          </a:p>
          <a:p>
            <a:pPr lvl="1" eaLnBrk="1" hangingPunct="1"/>
            <a:r>
              <a:rPr lang="en-US" sz="2400"/>
              <a:t>Use several different starting values!</a:t>
            </a:r>
          </a:p>
        </p:txBody>
      </p:sp>
      <p:sp>
        <p:nvSpPr>
          <p:cNvPr id="46086" name="Text Box 4"/>
          <p:cNvSpPr txBox="1">
            <a:spLocks noChangeArrowheads="1"/>
          </p:cNvSpPr>
          <p:nvPr/>
        </p:nvSpPr>
        <p:spPr bwMode="auto">
          <a:xfrm rot="-5400000">
            <a:off x="776288" y="4329112"/>
            <a:ext cx="801688" cy="519113"/>
          </a:xfrm>
          <a:prstGeom prst="rect">
            <a:avLst/>
          </a:prstGeom>
          <a:noFill/>
          <a:ln w="9525">
            <a:noFill/>
            <a:miter lim="800000"/>
            <a:headEnd/>
            <a:tailEnd/>
          </a:ln>
        </p:spPr>
        <p:txBody>
          <a:bodyPr wrap="none">
            <a:spAutoFit/>
          </a:bodyPr>
          <a:lstStyle/>
          <a:p>
            <a:r>
              <a:rPr lang="en-US" sz="2800"/>
              <a:t>RSS</a:t>
            </a:r>
          </a:p>
        </p:txBody>
      </p:sp>
      <p:sp>
        <p:nvSpPr>
          <p:cNvPr id="46087" name="Line 5"/>
          <p:cNvSpPr>
            <a:spLocks noChangeShapeType="1"/>
          </p:cNvSpPr>
          <p:nvPr/>
        </p:nvSpPr>
        <p:spPr bwMode="auto">
          <a:xfrm flipV="1">
            <a:off x="1524000" y="3395663"/>
            <a:ext cx="0" cy="2584450"/>
          </a:xfrm>
          <a:prstGeom prst="line">
            <a:avLst/>
          </a:prstGeom>
          <a:noFill/>
          <a:ln w="9525">
            <a:solidFill>
              <a:schemeClr val="tx1"/>
            </a:solidFill>
            <a:round/>
            <a:headEnd/>
            <a:tailEnd type="triangle" w="med" len="med"/>
          </a:ln>
        </p:spPr>
        <p:txBody>
          <a:bodyPr/>
          <a:lstStyle/>
          <a:p>
            <a:endParaRPr lang="en-US"/>
          </a:p>
        </p:txBody>
      </p:sp>
      <p:sp>
        <p:nvSpPr>
          <p:cNvPr id="46088" name="Line 6"/>
          <p:cNvSpPr>
            <a:spLocks noChangeShapeType="1"/>
          </p:cNvSpPr>
          <p:nvPr/>
        </p:nvSpPr>
        <p:spPr bwMode="auto">
          <a:xfrm>
            <a:off x="1292225" y="5703888"/>
            <a:ext cx="7358063" cy="0"/>
          </a:xfrm>
          <a:prstGeom prst="line">
            <a:avLst/>
          </a:prstGeom>
          <a:noFill/>
          <a:ln w="9525">
            <a:solidFill>
              <a:schemeClr val="tx1"/>
            </a:solidFill>
            <a:round/>
            <a:headEnd/>
            <a:tailEnd type="triangle" w="med" len="med"/>
          </a:ln>
        </p:spPr>
        <p:txBody>
          <a:bodyPr/>
          <a:lstStyle/>
          <a:p>
            <a:endParaRPr lang="en-US"/>
          </a:p>
        </p:txBody>
      </p:sp>
      <p:sp>
        <p:nvSpPr>
          <p:cNvPr id="46089" name="Text Box 7"/>
          <p:cNvSpPr txBox="1">
            <a:spLocks noChangeArrowheads="1"/>
          </p:cNvSpPr>
          <p:nvPr/>
        </p:nvSpPr>
        <p:spPr bwMode="auto">
          <a:xfrm>
            <a:off x="2620963" y="5791200"/>
            <a:ext cx="5392737" cy="457200"/>
          </a:xfrm>
          <a:prstGeom prst="rect">
            <a:avLst/>
          </a:prstGeom>
          <a:noFill/>
          <a:ln w="9525">
            <a:noFill/>
            <a:miter lim="800000"/>
            <a:headEnd/>
            <a:tailEnd/>
          </a:ln>
        </p:spPr>
        <p:txBody>
          <a:bodyPr wrap="none">
            <a:spAutoFit/>
          </a:bodyPr>
          <a:lstStyle/>
          <a:p>
            <a:r>
              <a:rPr lang="en-US" sz="2400"/>
              <a:t>Parameter over which to minimize RSS</a:t>
            </a:r>
          </a:p>
        </p:txBody>
      </p:sp>
      <p:sp>
        <p:nvSpPr>
          <p:cNvPr id="46090" name="Freeform 9"/>
          <p:cNvSpPr>
            <a:spLocks/>
          </p:cNvSpPr>
          <p:nvPr/>
        </p:nvSpPr>
        <p:spPr bwMode="auto">
          <a:xfrm>
            <a:off x="1654175" y="3629025"/>
            <a:ext cx="6953250" cy="1347788"/>
          </a:xfrm>
          <a:custGeom>
            <a:avLst/>
            <a:gdLst>
              <a:gd name="T0" fmla="*/ 0 w 4380"/>
              <a:gd name="T1" fmla="*/ 2147483647 h 849"/>
              <a:gd name="T2" fmla="*/ 2147483647 w 4380"/>
              <a:gd name="T3" fmla="*/ 2147483647 h 849"/>
              <a:gd name="T4" fmla="*/ 2147483647 w 4380"/>
              <a:gd name="T5" fmla="*/ 2147483647 h 849"/>
              <a:gd name="T6" fmla="*/ 2147483647 w 4380"/>
              <a:gd name="T7" fmla="*/ 2147483647 h 849"/>
              <a:gd name="T8" fmla="*/ 2147483647 w 4380"/>
              <a:gd name="T9" fmla="*/ 2147483647 h 849"/>
              <a:gd name="T10" fmla="*/ 2147483647 w 4380"/>
              <a:gd name="T11" fmla="*/ 2147483647 h 849"/>
              <a:gd name="T12" fmla="*/ 2147483647 w 4380"/>
              <a:gd name="T13" fmla="*/ 2147483647 h 849"/>
              <a:gd name="T14" fmla="*/ 2147483647 w 4380"/>
              <a:gd name="T15" fmla="*/ 2147483647 h 849"/>
              <a:gd name="T16" fmla="*/ 2147483647 w 4380"/>
              <a:gd name="T17" fmla="*/ 2147483647 h 849"/>
              <a:gd name="T18" fmla="*/ 2147483647 w 4380"/>
              <a:gd name="T19" fmla="*/ 2147483647 h 849"/>
              <a:gd name="T20" fmla="*/ 2147483647 w 4380"/>
              <a:gd name="T21" fmla="*/ 2147483647 h 849"/>
              <a:gd name="T22" fmla="*/ 2147483647 w 4380"/>
              <a:gd name="T23" fmla="*/ 2147483647 h 849"/>
              <a:gd name="T24" fmla="*/ 2147483647 w 4380"/>
              <a:gd name="T25" fmla="*/ 2147483647 h 849"/>
              <a:gd name="T26" fmla="*/ 2147483647 w 4380"/>
              <a:gd name="T27" fmla="*/ 2147483647 h 849"/>
              <a:gd name="T28" fmla="*/ 2147483647 w 4380"/>
              <a:gd name="T29" fmla="*/ 2147483647 h 849"/>
              <a:gd name="T30" fmla="*/ 2147483647 w 4380"/>
              <a:gd name="T31" fmla="*/ 2147483647 h 849"/>
              <a:gd name="T32" fmla="*/ 2147483647 w 4380"/>
              <a:gd name="T33" fmla="*/ 2147483647 h 849"/>
              <a:gd name="T34" fmla="*/ 2147483647 w 4380"/>
              <a:gd name="T35" fmla="*/ 2147483647 h 849"/>
              <a:gd name="T36" fmla="*/ 2147483647 w 4380"/>
              <a:gd name="T37" fmla="*/ 2147483647 h 849"/>
              <a:gd name="T38" fmla="*/ 2147483647 w 4380"/>
              <a:gd name="T39" fmla="*/ 2147483647 h 849"/>
              <a:gd name="T40" fmla="*/ 2147483647 w 4380"/>
              <a:gd name="T41" fmla="*/ 0 h 8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80"/>
              <a:gd name="T64" fmla="*/ 0 h 849"/>
              <a:gd name="T65" fmla="*/ 4380 w 4380"/>
              <a:gd name="T66" fmla="*/ 849 h 8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80" h="849">
                <a:moveTo>
                  <a:pt x="0" y="292"/>
                </a:moveTo>
                <a:cubicBezTo>
                  <a:pt x="70" y="290"/>
                  <a:pt x="141" y="289"/>
                  <a:pt x="284" y="292"/>
                </a:cubicBezTo>
                <a:cubicBezTo>
                  <a:pt x="427" y="295"/>
                  <a:pt x="712" y="311"/>
                  <a:pt x="860" y="311"/>
                </a:cubicBezTo>
                <a:cubicBezTo>
                  <a:pt x="1008" y="311"/>
                  <a:pt x="1046" y="294"/>
                  <a:pt x="1171" y="292"/>
                </a:cubicBezTo>
                <a:cubicBezTo>
                  <a:pt x="1296" y="290"/>
                  <a:pt x="1507" y="284"/>
                  <a:pt x="1609" y="301"/>
                </a:cubicBezTo>
                <a:cubicBezTo>
                  <a:pt x="1711" y="318"/>
                  <a:pt x="1739" y="358"/>
                  <a:pt x="1783" y="393"/>
                </a:cubicBezTo>
                <a:cubicBezTo>
                  <a:pt x="1827" y="428"/>
                  <a:pt x="1840" y="477"/>
                  <a:pt x="1875" y="512"/>
                </a:cubicBezTo>
                <a:cubicBezTo>
                  <a:pt x="1910" y="547"/>
                  <a:pt x="1950" y="603"/>
                  <a:pt x="1993" y="603"/>
                </a:cubicBezTo>
                <a:cubicBezTo>
                  <a:pt x="2036" y="603"/>
                  <a:pt x="2085" y="547"/>
                  <a:pt x="2131" y="512"/>
                </a:cubicBezTo>
                <a:cubicBezTo>
                  <a:pt x="2177" y="477"/>
                  <a:pt x="2236" y="425"/>
                  <a:pt x="2268" y="393"/>
                </a:cubicBezTo>
                <a:cubicBezTo>
                  <a:pt x="2300" y="361"/>
                  <a:pt x="2279" y="362"/>
                  <a:pt x="2323" y="320"/>
                </a:cubicBezTo>
                <a:cubicBezTo>
                  <a:pt x="2367" y="278"/>
                  <a:pt x="2460" y="186"/>
                  <a:pt x="2533" y="137"/>
                </a:cubicBezTo>
                <a:cubicBezTo>
                  <a:pt x="2606" y="88"/>
                  <a:pt x="2676" y="38"/>
                  <a:pt x="2761" y="27"/>
                </a:cubicBezTo>
                <a:cubicBezTo>
                  <a:pt x="2846" y="16"/>
                  <a:pt x="2975" y="26"/>
                  <a:pt x="3045" y="73"/>
                </a:cubicBezTo>
                <a:cubicBezTo>
                  <a:pt x="3115" y="120"/>
                  <a:pt x="3129" y="201"/>
                  <a:pt x="3182" y="311"/>
                </a:cubicBezTo>
                <a:cubicBezTo>
                  <a:pt x="3235" y="421"/>
                  <a:pt x="3298" y="643"/>
                  <a:pt x="3365" y="731"/>
                </a:cubicBezTo>
                <a:cubicBezTo>
                  <a:pt x="3432" y="819"/>
                  <a:pt x="3499" y="849"/>
                  <a:pt x="3584" y="841"/>
                </a:cubicBezTo>
                <a:cubicBezTo>
                  <a:pt x="3669" y="833"/>
                  <a:pt x="3789" y="779"/>
                  <a:pt x="3877" y="685"/>
                </a:cubicBezTo>
                <a:cubicBezTo>
                  <a:pt x="3965" y="591"/>
                  <a:pt x="4057" y="379"/>
                  <a:pt x="4115" y="274"/>
                </a:cubicBezTo>
                <a:cubicBezTo>
                  <a:pt x="4173" y="169"/>
                  <a:pt x="4180" y="101"/>
                  <a:pt x="4224" y="55"/>
                </a:cubicBezTo>
                <a:cubicBezTo>
                  <a:pt x="4268" y="9"/>
                  <a:pt x="4354" y="9"/>
                  <a:pt x="4380" y="0"/>
                </a:cubicBezTo>
              </a:path>
            </a:pathLst>
          </a:custGeom>
          <a:noFill/>
          <a:ln w="28575">
            <a:solidFill>
              <a:schemeClr val="folHlink"/>
            </a:solidFill>
            <a:round/>
            <a:headEnd/>
            <a:tailEnd/>
          </a:ln>
        </p:spPr>
        <p:txBody>
          <a:bodyPr/>
          <a:lstStyle/>
          <a:p>
            <a:endParaRPr lang="en-US"/>
          </a:p>
        </p:txBody>
      </p:sp>
      <p:grpSp>
        <p:nvGrpSpPr>
          <p:cNvPr id="2" name="Group 20"/>
          <p:cNvGrpSpPr>
            <a:grpSpLocks/>
          </p:cNvGrpSpPr>
          <p:nvPr/>
        </p:nvGrpSpPr>
        <p:grpSpPr bwMode="auto">
          <a:xfrm>
            <a:off x="2041525" y="3976688"/>
            <a:ext cx="1035050" cy="528637"/>
            <a:chOff x="1286" y="2505"/>
            <a:chExt cx="652" cy="333"/>
          </a:xfrm>
        </p:grpSpPr>
        <p:sp>
          <p:nvSpPr>
            <p:cNvPr id="46101" name="Text Box 12"/>
            <p:cNvSpPr txBox="1">
              <a:spLocks noChangeArrowheads="1"/>
            </p:cNvSpPr>
            <p:nvPr/>
          </p:nvSpPr>
          <p:spPr bwMode="auto">
            <a:xfrm>
              <a:off x="1286" y="2607"/>
              <a:ext cx="652" cy="231"/>
            </a:xfrm>
            <a:prstGeom prst="rect">
              <a:avLst/>
            </a:prstGeom>
            <a:noFill/>
            <a:ln w="9525">
              <a:noFill/>
              <a:miter lim="800000"/>
              <a:headEnd/>
              <a:tailEnd/>
            </a:ln>
          </p:spPr>
          <p:txBody>
            <a:bodyPr wrap="none">
              <a:spAutoFit/>
            </a:bodyPr>
            <a:lstStyle/>
            <a:p>
              <a:r>
                <a:rPr lang="en-US"/>
                <a:t>Too flat!</a:t>
              </a:r>
            </a:p>
          </p:txBody>
        </p:sp>
        <p:sp>
          <p:nvSpPr>
            <p:cNvPr id="46102" name="Oval 15"/>
            <p:cNvSpPr>
              <a:spLocks noChangeArrowheads="1"/>
            </p:cNvSpPr>
            <p:nvPr/>
          </p:nvSpPr>
          <p:spPr bwMode="auto">
            <a:xfrm>
              <a:off x="1565" y="2505"/>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3" name="Line 16"/>
            <p:cNvSpPr>
              <a:spLocks noChangeShapeType="1"/>
            </p:cNvSpPr>
            <p:nvPr/>
          </p:nvSpPr>
          <p:spPr bwMode="auto">
            <a:xfrm flipH="1">
              <a:off x="1392" y="2523"/>
              <a:ext cx="137" cy="0"/>
            </a:xfrm>
            <a:prstGeom prst="line">
              <a:avLst/>
            </a:prstGeom>
            <a:noFill/>
            <a:ln w="9525">
              <a:solidFill>
                <a:schemeClr val="tx1"/>
              </a:solidFill>
              <a:round/>
              <a:headEnd/>
              <a:tailEnd type="triangle" w="med" len="med"/>
            </a:ln>
          </p:spPr>
          <p:txBody>
            <a:bodyPr/>
            <a:lstStyle/>
            <a:p>
              <a:endParaRPr lang="en-US"/>
            </a:p>
          </p:txBody>
        </p:sp>
        <p:sp>
          <p:nvSpPr>
            <p:cNvPr id="46104" name="Line 17"/>
            <p:cNvSpPr>
              <a:spLocks noChangeShapeType="1"/>
            </p:cNvSpPr>
            <p:nvPr/>
          </p:nvSpPr>
          <p:spPr bwMode="auto">
            <a:xfrm>
              <a:off x="1662" y="2527"/>
              <a:ext cx="137" cy="0"/>
            </a:xfrm>
            <a:prstGeom prst="line">
              <a:avLst/>
            </a:prstGeom>
            <a:noFill/>
            <a:ln w="9525">
              <a:solidFill>
                <a:schemeClr val="tx1"/>
              </a:solidFill>
              <a:round/>
              <a:headEnd/>
              <a:tailEnd type="triangle" w="med" len="med"/>
            </a:ln>
          </p:spPr>
          <p:txBody>
            <a:bodyPr/>
            <a:lstStyle/>
            <a:p>
              <a:endParaRPr lang="en-US"/>
            </a:p>
          </p:txBody>
        </p:sp>
      </p:grpSp>
      <p:grpSp>
        <p:nvGrpSpPr>
          <p:cNvPr id="3" name="Group 21"/>
          <p:cNvGrpSpPr>
            <a:grpSpLocks/>
          </p:cNvGrpSpPr>
          <p:nvPr/>
        </p:nvGrpSpPr>
        <p:grpSpPr bwMode="auto">
          <a:xfrm>
            <a:off x="4132263" y="3268663"/>
            <a:ext cx="1409700" cy="838200"/>
            <a:chOff x="2603" y="2059"/>
            <a:chExt cx="888" cy="528"/>
          </a:xfrm>
        </p:grpSpPr>
        <p:sp>
          <p:nvSpPr>
            <p:cNvPr id="46098" name="Text Box 11"/>
            <p:cNvSpPr txBox="1">
              <a:spLocks noChangeArrowheads="1"/>
            </p:cNvSpPr>
            <p:nvPr/>
          </p:nvSpPr>
          <p:spPr bwMode="auto">
            <a:xfrm>
              <a:off x="2603" y="2059"/>
              <a:ext cx="795" cy="404"/>
            </a:xfrm>
            <a:prstGeom prst="rect">
              <a:avLst/>
            </a:prstGeom>
            <a:noFill/>
            <a:ln w="9525">
              <a:noFill/>
              <a:miter lim="800000"/>
              <a:headEnd/>
              <a:tailEnd/>
            </a:ln>
          </p:spPr>
          <p:txBody>
            <a:bodyPr wrap="none">
              <a:spAutoFit/>
            </a:bodyPr>
            <a:lstStyle/>
            <a:p>
              <a:r>
                <a:rPr lang="en-US"/>
                <a:t>Local</a:t>
              </a:r>
            </a:p>
            <a:p>
              <a:r>
                <a:rPr lang="en-US"/>
                <a:t>  minimum</a:t>
              </a:r>
            </a:p>
          </p:txBody>
        </p:sp>
        <p:sp>
          <p:nvSpPr>
            <p:cNvPr id="46099" name="Oval 18"/>
            <p:cNvSpPr>
              <a:spLocks noChangeArrowheads="1"/>
            </p:cNvSpPr>
            <p:nvPr/>
          </p:nvSpPr>
          <p:spPr bwMode="auto">
            <a:xfrm>
              <a:off x="3435" y="2409"/>
              <a:ext cx="5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0" name="Line 19"/>
            <p:cNvSpPr>
              <a:spLocks noChangeShapeType="1"/>
            </p:cNvSpPr>
            <p:nvPr/>
          </p:nvSpPr>
          <p:spPr bwMode="auto">
            <a:xfrm flipH="1">
              <a:off x="3301" y="2469"/>
              <a:ext cx="118" cy="118"/>
            </a:xfrm>
            <a:prstGeom prst="line">
              <a:avLst/>
            </a:prstGeom>
            <a:noFill/>
            <a:ln w="9525">
              <a:solidFill>
                <a:schemeClr val="tx1"/>
              </a:solidFill>
              <a:round/>
              <a:headEnd/>
              <a:tailEnd type="triangle" w="med" len="med"/>
            </a:ln>
          </p:spPr>
          <p:txBody>
            <a:bodyPr/>
            <a:lstStyle/>
            <a:p>
              <a:endParaRPr lang="en-US"/>
            </a:p>
          </p:txBody>
        </p:sp>
      </p:grpSp>
      <p:grpSp>
        <p:nvGrpSpPr>
          <p:cNvPr id="4" name="Group 24"/>
          <p:cNvGrpSpPr>
            <a:grpSpLocks/>
          </p:cNvGrpSpPr>
          <p:nvPr/>
        </p:nvGrpSpPr>
        <p:grpSpPr bwMode="auto">
          <a:xfrm>
            <a:off x="6721475" y="3990975"/>
            <a:ext cx="1966913" cy="1698625"/>
            <a:chOff x="4234" y="2514"/>
            <a:chExt cx="1239" cy="1070"/>
          </a:xfrm>
        </p:grpSpPr>
        <p:sp>
          <p:nvSpPr>
            <p:cNvPr id="46094" name="Text Box 10"/>
            <p:cNvSpPr txBox="1">
              <a:spLocks noChangeArrowheads="1"/>
            </p:cNvSpPr>
            <p:nvPr/>
          </p:nvSpPr>
          <p:spPr bwMode="auto">
            <a:xfrm>
              <a:off x="4678" y="3101"/>
              <a:ext cx="795" cy="404"/>
            </a:xfrm>
            <a:prstGeom prst="rect">
              <a:avLst/>
            </a:prstGeom>
            <a:noFill/>
            <a:ln w="9525">
              <a:noFill/>
              <a:miter lim="800000"/>
              <a:headEnd/>
              <a:tailEnd/>
            </a:ln>
          </p:spPr>
          <p:txBody>
            <a:bodyPr wrap="none">
              <a:spAutoFit/>
            </a:bodyPr>
            <a:lstStyle/>
            <a:p>
              <a:r>
                <a:rPr lang="en-US"/>
                <a:t>“Global”</a:t>
              </a:r>
            </a:p>
            <a:p>
              <a:r>
                <a:rPr lang="en-US"/>
                <a:t>  minimum</a:t>
              </a:r>
            </a:p>
          </p:txBody>
        </p:sp>
        <p:sp>
          <p:nvSpPr>
            <p:cNvPr id="46095" name="Line 13"/>
            <p:cNvSpPr>
              <a:spLocks noChangeShapeType="1"/>
            </p:cNvSpPr>
            <p:nvPr/>
          </p:nvSpPr>
          <p:spPr bwMode="auto">
            <a:xfrm>
              <a:off x="4599" y="3127"/>
              <a:ext cx="0" cy="457"/>
            </a:xfrm>
            <a:prstGeom prst="line">
              <a:avLst/>
            </a:prstGeom>
            <a:noFill/>
            <a:ln w="9525">
              <a:solidFill>
                <a:schemeClr val="tx1"/>
              </a:solidFill>
              <a:round/>
              <a:headEnd/>
              <a:tailEnd type="triangle" w="med" len="med"/>
            </a:ln>
          </p:spPr>
          <p:txBody>
            <a:bodyPr/>
            <a:lstStyle/>
            <a:p>
              <a:endParaRPr lang="en-US"/>
            </a:p>
          </p:txBody>
        </p:sp>
        <p:sp>
          <p:nvSpPr>
            <p:cNvPr id="46096" name="Oval 22"/>
            <p:cNvSpPr>
              <a:spLocks noChangeArrowheads="1"/>
            </p:cNvSpPr>
            <p:nvPr/>
          </p:nvSpPr>
          <p:spPr bwMode="auto">
            <a:xfrm>
              <a:off x="4234" y="2514"/>
              <a:ext cx="73" cy="73"/>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7" name="Line 23"/>
            <p:cNvSpPr>
              <a:spLocks noChangeShapeType="1"/>
            </p:cNvSpPr>
            <p:nvPr/>
          </p:nvSpPr>
          <p:spPr bwMode="auto">
            <a:xfrm>
              <a:off x="4306" y="2606"/>
              <a:ext cx="46" cy="12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CECAEF77-4836-477A-9FA4-22A77F59FCAF}" type="slidenum">
              <a:rPr lang="en-US" smtClean="0"/>
              <a:pPr/>
              <a:t>12</a:t>
            </a:fld>
            <a:endParaRPr lang="en-US"/>
          </a:p>
        </p:txBody>
      </p:sp>
      <p:sp>
        <p:nvSpPr>
          <p:cNvPr id="47107" name="Rectangle 2"/>
          <p:cNvSpPr>
            <a:spLocks noGrp="1" noChangeArrowheads="1"/>
          </p:cNvSpPr>
          <p:nvPr>
            <p:ph type="title"/>
          </p:nvPr>
        </p:nvSpPr>
        <p:spPr/>
        <p:txBody>
          <a:bodyPr/>
          <a:lstStyle/>
          <a:p>
            <a:pPr eaLnBrk="1" hangingPunct="1"/>
            <a:r>
              <a:rPr lang="en-US" dirty="0"/>
              <a:t>Least-squares fitting in R</a:t>
            </a:r>
          </a:p>
        </p:txBody>
      </p:sp>
      <p:sp>
        <p:nvSpPr>
          <p:cNvPr id="47108" name="Rectangle 6"/>
          <p:cNvSpPr>
            <a:spLocks noGrp="1" noChangeArrowheads="1"/>
          </p:cNvSpPr>
          <p:nvPr>
            <p:ph type="body" idx="1"/>
          </p:nvPr>
        </p:nvSpPr>
        <p:spPr>
          <a:xfrm>
            <a:off x="636969" y="1734312"/>
            <a:ext cx="8040687" cy="4724400"/>
          </a:xfrm>
        </p:spPr>
        <p:txBody>
          <a:bodyPr/>
          <a:lstStyle/>
          <a:p>
            <a:pPr eaLnBrk="1" hangingPunct="1">
              <a:buFont typeface="Wingdings" pitchFamily="2" charset="2"/>
              <a:buNone/>
            </a:pPr>
            <a:r>
              <a:rPr lang="en-US" dirty="0"/>
              <a:t>R functions for OLS (&amp; WLS) estimation:</a:t>
            </a:r>
          </a:p>
        </p:txBody>
      </p:sp>
      <p:graphicFrame>
        <p:nvGraphicFramePr>
          <p:cNvPr id="144443" name="Group 59"/>
          <p:cNvGraphicFramePr>
            <a:graphicFrameLocks noGrp="1"/>
          </p:cNvGraphicFramePr>
          <p:nvPr>
            <p:extLst>
              <p:ext uri="{D42A27DB-BD31-4B8C-83A1-F6EECF244321}">
                <p14:modId xmlns:p14="http://schemas.microsoft.com/office/powerpoint/2010/main" val="381918066"/>
              </p:ext>
            </p:extLst>
          </p:nvPr>
        </p:nvGraphicFramePr>
        <p:xfrm>
          <a:off x="152400" y="2336800"/>
          <a:ext cx="8839200" cy="4389120"/>
        </p:xfrm>
        <a:graphic>
          <a:graphicData uri="http://schemas.openxmlformats.org/drawingml/2006/table">
            <a:tbl>
              <a:tblPr/>
              <a:tblGrid>
                <a:gridCol w="1997676">
                  <a:extLst>
                    <a:ext uri="{9D8B030D-6E8A-4147-A177-3AD203B41FA5}">
                      <a16:colId xmlns:a16="http://schemas.microsoft.com/office/drawing/2014/main" val="20000"/>
                    </a:ext>
                  </a:extLst>
                </a:gridCol>
                <a:gridCol w="6841524">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dirty="0">
                          <a:ln>
                            <a:noFill/>
                          </a:ln>
                          <a:solidFill>
                            <a:srgbClr val="7030A0"/>
                          </a:solidFill>
                          <a:effectLst/>
                          <a:latin typeface="Comic Sans MS" pitchFamily="66"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dirty="0">
                          <a:ln>
                            <a:noFill/>
                          </a:ln>
                          <a:solidFill>
                            <a:srgbClr val="7030A0"/>
                          </a:solidFill>
                          <a:effectLst/>
                          <a:latin typeface="Comic Sans MS" pitchFamily="66"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err="1">
                          <a:ln>
                            <a:noFill/>
                          </a:ln>
                          <a:solidFill>
                            <a:schemeClr val="tx1"/>
                          </a:solidFill>
                          <a:effectLst/>
                          <a:latin typeface="Courier New" pitchFamily="49" charset="0"/>
                        </a:rPr>
                        <a:t>lsfit</a:t>
                      </a:r>
                      <a:endParaRPr kumimoji="0" lang="en-US" sz="2800" b="0" i="0" u="none" strike="noStrike" cap="none" normalizeH="0" baseline="0" dirty="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Comic Sans MS" pitchFamily="66" charset="0"/>
                        </a:rPr>
                        <a:t>Find least-squares fit for linear models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chemeClr val="tx1"/>
                          </a:solidFill>
                          <a:effectLst/>
                          <a:latin typeface="Courier New" pitchFamily="49" charset="0"/>
                        </a:rPr>
                        <a:t>lm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chemeClr val="tx1"/>
                          </a:solidFill>
                          <a:effectLst/>
                          <a:latin typeface="Comic Sans MS" pitchFamily="66" charset="0"/>
                        </a:rPr>
                        <a:t>Fits linear models via least-squares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err="1">
                          <a:ln>
                            <a:noFill/>
                          </a:ln>
                          <a:solidFill>
                            <a:schemeClr val="tx1"/>
                          </a:solidFill>
                          <a:effectLst/>
                          <a:latin typeface="Courier New" pitchFamily="49" charset="0"/>
                        </a:rPr>
                        <a:t>nls</a:t>
                      </a:r>
                      <a:endParaRPr kumimoji="0" lang="en-US" sz="2800" b="0" i="0" u="none" strike="noStrike" cap="none" normalizeH="0" baseline="0" dirty="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Comic Sans MS" pitchFamily="66" charset="0"/>
                        </a:rPr>
                        <a:t>Fits </a:t>
                      </a:r>
                      <a:r>
                        <a:rPr kumimoji="0" lang="en-US" sz="2800" b="0" i="0" u="sng" strike="noStrike" cap="none" normalizeH="0" baseline="0" dirty="0">
                          <a:ln>
                            <a:noFill/>
                          </a:ln>
                          <a:solidFill>
                            <a:schemeClr val="tx1"/>
                          </a:solidFill>
                          <a:effectLst/>
                          <a:latin typeface="Comic Sans MS" pitchFamily="66" charset="0"/>
                        </a:rPr>
                        <a:t>non-linear</a:t>
                      </a:r>
                      <a:r>
                        <a:rPr kumimoji="0" lang="en-US" sz="2800" b="0" i="0" u="none" strike="noStrike" cap="none" normalizeH="0" baseline="0" dirty="0">
                          <a:ln>
                            <a:noFill/>
                          </a:ln>
                          <a:solidFill>
                            <a:schemeClr val="tx1"/>
                          </a:solidFill>
                          <a:effectLst/>
                          <a:latin typeface="Comic Sans MS" pitchFamily="66" charset="0"/>
                        </a:rPr>
                        <a:t> models via least-squares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6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err="1">
                          <a:ln>
                            <a:noFill/>
                          </a:ln>
                          <a:solidFill>
                            <a:schemeClr val="tx1"/>
                          </a:solidFill>
                          <a:effectLst/>
                          <a:latin typeface="Courier New" pitchFamily="49" charset="0"/>
                        </a:rPr>
                        <a:t>nlm</a:t>
                      </a:r>
                      <a:endParaRPr kumimoji="0" lang="en-US" sz="2800" b="0" i="0" u="none" strike="noStrike" cap="none" normalizeH="0" baseline="0" dirty="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Comic Sans MS" pitchFamily="66" charset="0"/>
                        </a:rPr>
                        <a:t>Function minimization via Newton-type algorithm (If </a:t>
                      </a:r>
                      <a:r>
                        <a:rPr kumimoji="0" lang="en-US" sz="2800" b="0" i="1" u="none" strike="noStrike" cap="none" normalizeH="0" baseline="0" dirty="0">
                          <a:ln>
                            <a:noFill/>
                          </a:ln>
                          <a:solidFill>
                            <a:schemeClr val="tx1"/>
                          </a:solidFill>
                          <a:effectLst/>
                          <a:latin typeface="Comic Sans MS" pitchFamily="66" charset="0"/>
                        </a:rPr>
                        <a:t>f</a:t>
                      </a:r>
                      <a:r>
                        <a:rPr kumimoji="0" lang="en-US" sz="2800" b="0" i="0" u="none" strike="noStrike" cap="none" normalizeH="0" baseline="0" dirty="0">
                          <a:ln>
                            <a:noFill/>
                          </a:ln>
                          <a:solidFill>
                            <a:schemeClr val="tx1"/>
                          </a:solidFill>
                          <a:effectLst/>
                          <a:latin typeface="Comic Sans MS" pitchFamily="66" charset="0"/>
                        </a:rPr>
                        <a:t> is RSS = least-squares)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Courier New" pitchFamily="49" charset="0"/>
                        </a:rPr>
                        <a:t>optim</a:t>
                      </a:r>
                      <a:br>
                        <a:rPr kumimoji="0" lang="en-US" sz="2800" b="0" i="0" u="none" strike="noStrike" cap="none" normalizeH="0" baseline="0">
                          <a:ln>
                            <a:noFill/>
                          </a:ln>
                          <a:solidFill>
                            <a:schemeClr val="tx1"/>
                          </a:solidFill>
                          <a:effectLst/>
                          <a:latin typeface="Courier New" pitchFamily="49" charset="0"/>
                        </a:rPr>
                      </a:br>
                      <a:r>
                        <a:rPr kumimoji="0" lang="en-US" sz="2800" b="0" i="0" u="none" strike="noStrike" cap="none" normalizeH="0" baseline="0">
                          <a:ln>
                            <a:noFill/>
                          </a:ln>
                          <a:solidFill>
                            <a:schemeClr val="tx1"/>
                          </a:solidFill>
                          <a:effectLst/>
                          <a:latin typeface="Courier New" pitchFamily="49" charset="0"/>
                        </a:rPr>
                        <a:t>optimize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Comic Sans MS" pitchFamily="66" charset="0"/>
                        </a:rPr>
                        <a:t>General-purpose optimization (find min or max of </a:t>
                      </a:r>
                      <a:r>
                        <a:rPr kumimoji="0" lang="en-US" sz="2800" b="0" i="0" u="sng" strike="noStrike" cap="none" normalizeH="0" baseline="0" dirty="0">
                          <a:ln>
                            <a:noFill/>
                          </a:ln>
                          <a:solidFill>
                            <a:schemeClr val="tx1"/>
                          </a:solidFill>
                          <a:effectLst/>
                          <a:latin typeface="Comic Sans MS" pitchFamily="66" charset="0"/>
                        </a:rPr>
                        <a:t>any</a:t>
                      </a:r>
                      <a:r>
                        <a:rPr kumimoji="0" lang="en-US" sz="2800" b="0" i="0" u="none" strike="noStrike" cap="none" normalizeH="0" baseline="0" dirty="0">
                          <a:ln>
                            <a:noFill/>
                          </a:ln>
                          <a:solidFill>
                            <a:schemeClr val="tx1"/>
                          </a:solidFill>
                          <a:effectLst/>
                          <a:latin typeface="Comic Sans MS" pitchFamily="66" charset="0"/>
                        </a:rPr>
                        <a:t> function using one of several algorithms).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a:spLocks noGrp="1"/>
          </p:cNvSpPr>
          <p:nvPr>
            <p:ph type="sldNum" sz="quarter" idx="11"/>
          </p:nvPr>
        </p:nvSpPr>
        <p:spPr>
          <a:noFill/>
        </p:spPr>
        <p:txBody>
          <a:bodyPr/>
          <a:lstStyle/>
          <a:p>
            <a:fld id="{8288D539-78E9-4063-9AB9-AA1679BA8CF4}" type="slidenum">
              <a:rPr lang="en-US" smtClean="0"/>
              <a:pPr/>
              <a:t>13</a:t>
            </a:fld>
            <a:endParaRPr lang="en-US"/>
          </a:p>
        </p:txBody>
      </p:sp>
      <p:sp>
        <p:nvSpPr>
          <p:cNvPr id="48132" name="Rectangle 2"/>
          <p:cNvSpPr>
            <a:spLocks noGrp="1" noChangeArrowheads="1"/>
          </p:cNvSpPr>
          <p:nvPr>
            <p:ph type="title"/>
          </p:nvPr>
        </p:nvSpPr>
        <p:spPr/>
        <p:txBody>
          <a:bodyPr/>
          <a:lstStyle/>
          <a:p>
            <a:pPr eaLnBrk="1" hangingPunct="1"/>
            <a:r>
              <a:rPr lang="en-US" sz="4000"/>
              <a:t>Weighted least-squares (WLS)</a:t>
            </a:r>
          </a:p>
        </p:txBody>
      </p:sp>
      <p:sp>
        <p:nvSpPr>
          <p:cNvPr id="48133" name="Rectangle 3"/>
          <p:cNvSpPr>
            <a:spLocks noGrp="1" noChangeArrowheads="1"/>
          </p:cNvSpPr>
          <p:nvPr>
            <p:ph type="body" idx="1"/>
          </p:nvPr>
        </p:nvSpPr>
        <p:spPr>
          <a:xfrm>
            <a:off x="914400" y="1600200"/>
            <a:ext cx="8040688" cy="4495800"/>
          </a:xfrm>
        </p:spPr>
        <p:txBody>
          <a:bodyPr/>
          <a:lstStyle/>
          <a:p>
            <a:pPr eaLnBrk="1" hangingPunct="1">
              <a:lnSpc>
                <a:spcPct val="90000"/>
              </a:lnSpc>
            </a:pPr>
            <a:r>
              <a:rPr lang="en-US" sz="2400" dirty="0"/>
              <a:t>Method of regression similar to least squares in that it uses the same minimization of the sum of the residuals, but instead of weighting all points equally, they are weighted such that points with a greater weight contribute more to the fit:</a:t>
            </a:r>
            <a:br>
              <a:rPr lang="en-US" sz="2400" dirty="0"/>
            </a:br>
            <a:br>
              <a:rPr lang="en-US" sz="2400" dirty="0"/>
            </a:br>
            <a:br>
              <a:rPr lang="en-US" sz="2400" dirty="0"/>
            </a:br>
            <a:br>
              <a:rPr lang="en-US" sz="2400" dirty="0"/>
            </a:br>
            <a:endParaRPr lang="en-US" sz="2400" dirty="0"/>
          </a:p>
          <a:p>
            <a:pPr eaLnBrk="1" hangingPunct="1">
              <a:lnSpc>
                <a:spcPct val="90000"/>
              </a:lnSpc>
            </a:pPr>
            <a:r>
              <a:rPr lang="en-US" sz="2400" dirty="0"/>
              <a:t>How to choose appropriate weights? </a:t>
            </a:r>
            <a:br>
              <a:rPr lang="en-US" sz="2400" dirty="0"/>
            </a:br>
            <a:r>
              <a:rPr lang="en-US" sz="2400" dirty="0">
                <a:sym typeface="Wingdings" panose="05000000000000000000" pitchFamily="2" charset="2"/>
              </a:rPr>
              <a:t> </a:t>
            </a:r>
            <a:r>
              <a:rPr lang="en-US" sz="2400" dirty="0"/>
              <a:t>Optimal weights are those that weigh each observation by the </a:t>
            </a:r>
            <a:r>
              <a:rPr lang="en-US" sz="2400" u="sng" dirty="0"/>
              <a:t>inverse of its variance</a:t>
            </a:r>
            <a:r>
              <a:rPr lang="en-US" sz="2400" dirty="0"/>
              <a:t>, giving points with a lower variance (higher precision) a greater statistical weight:</a:t>
            </a:r>
          </a:p>
        </p:txBody>
      </p:sp>
      <p:pic>
        <p:nvPicPr>
          <p:cNvPr id="48134" name="Picture 7" descr="S = \sum_{i=1}^n w_i(y_i - f(x_i))^2."/>
          <p:cNvPicPr>
            <a:picLocks noChangeAspect="1" noChangeArrowheads="1"/>
          </p:cNvPicPr>
          <p:nvPr/>
        </p:nvPicPr>
        <p:blipFill>
          <a:blip r:embed="rId2" cstate="print"/>
          <a:srcRect/>
          <a:stretch>
            <a:fillRect/>
          </a:stretch>
        </p:blipFill>
        <p:spPr bwMode="auto">
          <a:xfrm>
            <a:off x="2778118" y="3526896"/>
            <a:ext cx="3733800" cy="925512"/>
          </a:xfrm>
          <a:prstGeom prst="rect">
            <a:avLst/>
          </a:prstGeom>
          <a:noFill/>
          <a:ln w="9525">
            <a:noFill/>
            <a:miter lim="800000"/>
            <a:headEnd/>
            <a:tailEnd/>
          </a:ln>
        </p:spPr>
      </p:pic>
      <p:pic>
        <p:nvPicPr>
          <p:cNvPr id="48135" name="Picture 9" descr="w_i = 1/\sigma_i^2."/>
          <p:cNvPicPr>
            <a:picLocks noChangeAspect="1" noChangeArrowheads="1"/>
          </p:cNvPicPr>
          <p:nvPr/>
        </p:nvPicPr>
        <p:blipFill>
          <a:blip r:embed="rId3" cstate="print"/>
          <a:srcRect/>
          <a:stretch>
            <a:fillRect/>
          </a:stretch>
        </p:blipFill>
        <p:spPr bwMode="auto">
          <a:xfrm>
            <a:off x="5753100" y="6070600"/>
            <a:ext cx="1981200" cy="520700"/>
          </a:xfrm>
          <a:prstGeom prst="rect">
            <a:avLst/>
          </a:prstGeom>
          <a:noFill/>
          <a:ln w="9525">
            <a:noFill/>
            <a:miter lim="800000"/>
            <a:headEnd/>
            <a:tailEnd/>
          </a:ln>
        </p:spPr>
      </p:pic>
      <p:sp>
        <p:nvSpPr>
          <p:cNvPr id="48136" name="Text Box 10"/>
          <p:cNvSpPr txBox="1">
            <a:spLocks noChangeArrowheads="1"/>
          </p:cNvSpPr>
          <p:nvPr/>
        </p:nvSpPr>
        <p:spPr bwMode="auto">
          <a:xfrm>
            <a:off x="2398713" y="3659188"/>
            <a:ext cx="757237" cy="519112"/>
          </a:xfrm>
          <a:prstGeom prst="rect">
            <a:avLst/>
          </a:prstGeom>
          <a:solidFill>
            <a:schemeClr val="bg1"/>
          </a:solidFill>
          <a:ln w="9525">
            <a:noFill/>
            <a:miter lim="800000"/>
            <a:headEnd/>
            <a:tailEnd/>
          </a:ln>
        </p:spPr>
        <p:txBody>
          <a:bodyPr wrap="none">
            <a:spAutoFit/>
          </a:bodyPr>
          <a:lstStyle/>
          <a:p>
            <a:r>
              <a:rPr lang="en-US" sz="2800" i="1">
                <a:latin typeface="Times New Roman" pitchFamily="18" charset="0"/>
              </a:rPr>
              <a:t>RSS</a:t>
            </a:r>
          </a:p>
        </p:txBody>
      </p:sp>
      <p:sp>
        <p:nvSpPr>
          <p:cNvPr id="3" name="Down Arrow 2"/>
          <p:cNvSpPr/>
          <p:nvPr/>
        </p:nvSpPr>
        <p:spPr bwMode="auto">
          <a:xfrm>
            <a:off x="4162925" y="3332747"/>
            <a:ext cx="192506" cy="39704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4"/>
          <p:cNvSpPr>
            <a:spLocks noGrp="1"/>
          </p:cNvSpPr>
          <p:nvPr>
            <p:ph type="sldNum" sz="quarter" idx="11"/>
          </p:nvPr>
        </p:nvSpPr>
        <p:spPr>
          <a:noFill/>
        </p:spPr>
        <p:txBody>
          <a:bodyPr/>
          <a:lstStyle/>
          <a:p>
            <a:fld id="{B6AC6C90-A6CF-4159-ABA0-5B5D2A278918}" type="slidenum">
              <a:rPr lang="en-US" smtClean="0"/>
              <a:pPr/>
              <a:t>14</a:t>
            </a:fld>
            <a:endParaRPr lang="en-US"/>
          </a:p>
        </p:txBody>
      </p:sp>
      <p:sp>
        <p:nvSpPr>
          <p:cNvPr id="4104" name="Rectangle 2"/>
          <p:cNvSpPr>
            <a:spLocks noGrp="1" noChangeArrowheads="1"/>
          </p:cNvSpPr>
          <p:nvPr>
            <p:ph type="title"/>
          </p:nvPr>
        </p:nvSpPr>
        <p:spPr/>
        <p:txBody>
          <a:bodyPr/>
          <a:lstStyle/>
          <a:p>
            <a:pPr eaLnBrk="1" hangingPunct="1"/>
            <a:r>
              <a:rPr lang="en-US" sz="4000"/>
              <a:t>Weighted least-squares (WLS)</a:t>
            </a:r>
          </a:p>
        </p:txBody>
      </p:sp>
      <p:sp>
        <p:nvSpPr>
          <p:cNvPr id="4105" name="Rectangle 6"/>
          <p:cNvSpPr>
            <a:spLocks noGrp="1" noChangeArrowheads="1"/>
          </p:cNvSpPr>
          <p:nvPr>
            <p:ph type="body" idx="1"/>
          </p:nvPr>
        </p:nvSpPr>
        <p:spPr>
          <a:xfrm>
            <a:off x="1182688" y="1485900"/>
            <a:ext cx="7772400" cy="1473200"/>
          </a:xfrm>
        </p:spPr>
        <p:txBody>
          <a:bodyPr/>
          <a:lstStyle/>
          <a:p>
            <a:pPr eaLnBrk="1" hangingPunct="1">
              <a:lnSpc>
                <a:spcPct val="80000"/>
              </a:lnSpc>
            </a:pPr>
            <a:r>
              <a:rPr lang="en-US" sz="2400" dirty="0"/>
              <a:t>Main purpose: Deal with responses that have unequal variances!</a:t>
            </a:r>
          </a:p>
          <a:p>
            <a:pPr eaLnBrk="1" hangingPunct="1">
              <a:lnSpc>
                <a:spcPct val="80000"/>
              </a:lnSpc>
            </a:pPr>
            <a:r>
              <a:rPr lang="en-US" sz="2400" dirty="0"/>
              <a:t>Example: What is the trend in abundances of scallops over time?</a:t>
            </a:r>
          </a:p>
        </p:txBody>
      </p:sp>
      <p:graphicFrame>
        <p:nvGraphicFramePr>
          <p:cNvPr id="4098" name="Object 8"/>
          <p:cNvGraphicFramePr>
            <a:graphicFrameLocks noChangeAspect="1"/>
          </p:cNvGraphicFramePr>
          <p:nvPr/>
        </p:nvGraphicFramePr>
        <p:xfrm>
          <a:off x="993775" y="2886075"/>
          <a:ext cx="4759325" cy="3678238"/>
        </p:xfrm>
        <a:graphic>
          <a:graphicData uri="http://schemas.openxmlformats.org/presentationml/2006/ole">
            <mc:AlternateContent xmlns:mc="http://schemas.openxmlformats.org/markup-compatibility/2006">
              <mc:Choice xmlns:v="urn:schemas-microsoft-com:vml" Requires="v">
                <p:oleObj name="Graph Sheet" r:id="rId3" imgW="3352800" imgH="2590465" progId="">
                  <p:embed/>
                </p:oleObj>
              </mc:Choice>
              <mc:Fallback>
                <p:oleObj name="Graph Sheet" r:id="rId3" imgW="3352800" imgH="2590465"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75" y="2886075"/>
                        <a:ext cx="4759325" cy="367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6" name="Text Box 9"/>
          <p:cNvSpPr txBox="1">
            <a:spLocks noChangeArrowheads="1"/>
          </p:cNvSpPr>
          <p:nvPr/>
        </p:nvSpPr>
        <p:spPr bwMode="auto">
          <a:xfrm rot="-5400000">
            <a:off x="24606" y="4485482"/>
            <a:ext cx="1674813" cy="457200"/>
          </a:xfrm>
          <a:prstGeom prst="rect">
            <a:avLst/>
          </a:prstGeom>
          <a:noFill/>
          <a:ln w="9525">
            <a:noFill/>
            <a:miter lim="800000"/>
            <a:headEnd/>
            <a:tailEnd/>
          </a:ln>
        </p:spPr>
        <p:txBody>
          <a:bodyPr wrap="none">
            <a:spAutoFit/>
          </a:bodyPr>
          <a:lstStyle/>
          <a:p>
            <a:r>
              <a:rPr lang="en-US" sz="2400"/>
              <a:t>Abundance</a:t>
            </a:r>
          </a:p>
        </p:txBody>
      </p:sp>
      <p:sp>
        <p:nvSpPr>
          <p:cNvPr id="4107" name="Text Box 10"/>
          <p:cNvSpPr txBox="1">
            <a:spLocks noChangeArrowheads="1"/>
          </p:cNvSpPr>
          <p:nvPr/>
        </p:nvSpPr>
        <p:spPr bwMode="auto">
          <a:xfrm>
            <a:off x="1603375" y="2955925"/>
            <a:ext cx="631825" cy="396875"/>
          </a:xfrm>
          <a:prstGeom prst="rect">
            <a:avLst/>
          </a:prstGeom>
          <a:noFill/>
          <a:ln w="9525">
            <a:noFill/>
            <a:miter lim="800000"/>
            <a:headEnd/>
            <a:tailEnd/>
          </a:ln>
        </p:spPr>
        <p:txBody>
          <a:bodyPr wrap="none">
            <a:spAutoFit/>
          </a:bodyPr>
          <a:lstStyle/>
          <a:p>
            <a:r>
              <a:rPr lang="en-US" sz="2000" i="1">
                <a:latin typeface="Times New Roman" pitchFamily="18" charset="0"/>
              </a:rPr>
              <a:t>n</a:t>
            </a:r>
            <a:r>
              <a:rPr lang="en-US" sz="2000" i="1" baseline="-25000">
                <a:latin typeface="Times New Roman" pitchFamily="18" charset="0"/>
              </a:rPr>
              <a:t>1</a:t>
            </a:r>
            <a:r>
              <a:rPr lang="en-US" sz="2000">
                <a:latin typeface="Arial Narrow" pitchFamily="34" charset="0"/>
              </a:rPr>
              <a:t>=3</a:t>
            </a:r>
          </a:p>
        </p:txBody>
      </p:sp>
      <p:sp>
        <p:nvSpPr>
          <p:cNvPr id="4108" name="Text Box 11"/>
          <p:cNvSpPr txBox="1">
            <a:spLocks noChangeArrowheads="1"/>
          </p:cNvSpPr>
          <p:nvPr/>
        </p:nvSpPr>
        <p:spPr bwMode="auto">
          <a:xfrm>
            <a:off x="2395538" y="2962275"/>
            <a:ext cx="631825" cy="396875"/>
          </a:xfrm>
          <a:prstGeom prst="rect">
            <a:avLst/>
          </a:prstGeom>
          <a:noFill/>
          <a:ln w="9525">
            <a:noFill/>
            <a:miter lim="800000"/>
            <a:headEnd/>
            <a:tailEnd/>
          </a:ln>
        </p:spPr>
        <p:txBody>
          <a:bodyPr wrap="none">
            <a:spAutoFit/>
          </a:bodyPr>
          <a:lstStyle/>
          <a:p>
            <a:r>
              <a:rPr lang="en-US" sz="2000" i="1">
                <a:latin typeface="Times New Roman" pitchFamily="18" charset="0"/>
              </a:rPr>
              <a:t>n</a:t>
            </a:r>
            <a:r>
              <a:rPr lang="en-US" sz="2000" i="1" baseline="-25000">
                <a:latin typeface="Times New Roman" pitchFamily="18" charset="0"/>
              </a:rPr>
              <a:t>2</a:t>
            </a:r>
            <a:r>
              <a:rPr lang="en-US" sz="2000">
                <a:latin typeface="Arial Narrow" pitchFamily="34" charset="0"/>
              </a:rPr>
              <a:t>=8</a:t>
            </a:r>
          </a:p>
        </p:txBody>
      </p:sp>
      <p:sp>
        <p:nvSpPr>
          <p:cNvPr id="4109" name="Text Box 12"/>
          <p:cNvSpPr txBox="1">
            <a:spLocks noChangeArrowheads="1"/>
          </p:cNvSpPr>
          <p:nvPr/>
        </p:nvSpPr>
        <p:spPr bwMode="auto">
          <a:xfrm>
            <a:off x="3162300" y="2978150"/>
            <a:ext cx="631825" cy="396875"/>
          </a:xfrm>
          <a:prstGeom prst="rect">
            <a:avLst/>
          </a:prstGeom>
          <a:noFill/>
          <a:ln w="9525">
            <a:noFill/>
            <a:miter lim="800000"/>
            <a:headEnd/>
            <a:tailEnd/>
          </a:ln>
        </p:spPr>
        <p:txBody>
          <a:bodyPr wrap="none">
            <a:spAutoFit/>
          </a:bodyPr>
          <a:lstStyle/>
          <a:p>
            <a:r>
              <a:rPr lang="en-US" sz="2000" i="1">
                <a:latin typeface="Times New Roman" pitchFamily="18" charset="0"/>
              </a:rPr>
              <a:t>n</a:t>
            </a:r>
            <a:r>
              <a:rPr lang="en-US" sz="2000" i="1" baseline="-25000">
                <a:latin typeface="Times New Roman" pitchFamily="18" charset="0"/>
              </a:rPr>
              <a:t>3</a:t>
            </a:r>
            <a:r>
              <a:rPr lang="en-US" sz="2000">
                <a:latin typeface="Arial Narrow" pitchFamily="34" charset="0"/>
              </a:rPr>
              <a:t>=4</a:t>
            </a:r>
          </a:p>
        </p:txBody>
      </p:sp>
      <p:sp>
        <p:nvSpPr>
          <p:cNvPr id="4110" name="Text Box 13"/>
          <p:cNvSpPr txBox="1">
            <a:spLocks noChangeArrowheads="1"/>
          </p:cNvSpPr>
          <p:nvPr/>
        </p:nvSpPr>
        <p:spPr bwMode="auto">
          <a:xfrm>
            <a:off x="3894138" y="2970213"/>
            <a:ext cx="631825" cy="396875"/>
          </a:xfrm>
          <a:prstGeom prst="rect">
            <a:avLst/>
          </a:prstGeom>
          <a:noFill/>
          <a:ln w="9525">
            <a:noFill/>
            <a:miter lim="800000"/>
            <a:headEnd/>
            <a:tailEnd/>
          </a:ln>
        </p:spPr>
        <p:txBody>
          <a:bodyPr wrap="none">
            <a:spAutoFit/>
          </a:bodyPr>
          <a:lstStyle/>
          <a:p>
            <a:r>
              <a:rPr lang="en-US" sz="2000" i="1">
                <a:latin typeface="Times New Roman" pitchFamily="18" charset="0"/>
              </a:rPr>
              <a:t>n</a:t>
            </a:r>
            <a:r>
              <a:rPr lang="en-US" sz="2000" i="1" baseline="-25000">
                <a:latin typeface="Times New Roman" pitchFamily="18" charset="0"/>
              </a:rPr>
              <a:t>4</a:t>
            </a:r>
            <a:r>
              <a:rPr lang="en-US" sz="2000">
                <a:latin typeface="Arial Narrow" pitchFamily="34" charset="0"/>
              </a:rPr>
              <a:t>=7</a:t>
            </a:r>
          </a:p>
        </p:txBody>
      </p:sp>
      <p:sp>
        <p:nvSpPr>
          <p:cNvPr id="4111" name="Text Box 14"/>
          <p:cNvSpPr txBox="1">
            <a:spLocks noChangeArrowheads="1"/>
          </p:cNvSpPr>
          <p:nvPr/>
        </p:nvSpPr>
        <p:spPr bwMode="auto">
          <a:xfrm>
            <a:off x="4656138" y="2963863"/>
            <a:ext cx="631825" cy="396875"/>
          </a:xfrm>
          <a:prstGeom prst="rect">
            <a:avLst/>
          </a:prstGeom>
          <a:noFill/>
          <a:ln w="9525">
            <a:noFill/>
            <a:miter lim="800000"/>
            <a:headEnd/>
            <a:tailEnd/>
          </a:ln>
        </p:spPr>
        <p:txBody>
          <a:bodyPr wrap="none">
            <a:spAutoFit/>
          </a:bodyPr>
          <a:lstStyle/>
          <a:p>
            <a:r>
              <a:rPr lang="en-US" sz="2000" i="1">
                <a:latin typeface="Times New Roman" pitchFamily="18" charset="0"/>
              </a:rPr>
              <a:t>n</a:t>
            </a:r>
            <a:r>
              <a:rPr lang="en-US" sz="2000" i="1" baseline="-25000">
                <a:latin typeface="Times New Roman" pitchFamily="18" charset="0"/>
              </a:rPr>
              <a:t>5</a:t>
            </a:r>
            <a:r>
              <a:rPr lang="en-US" sz="2000">
                <a:latin typeface="Arial Narrow" pitchFamily="34" charset="0"/>
              </a:rPr>
              <a:t>=3</a:t>
            </a:r>
          </a:p>
        </p:txBody>
      </p:sp>
      <p:sp>
        <p:nvSpPr>
          <p:cNvPr id="4112" name="Text Box 15"/>
          <p:cNvSpPr txBox="1">
            <a:spLocks noChangeArrowheads="1"/>
          </p:cNvSpPr>
          <p:nvPr/>
        </p:nvSpPr>
        <p:spPr bwMode="auto">
          <a:xfrm>
            <a:off x="5640388" y="2899939"/>
            <a:ext cx="3503612" cy="4093428"/>
          </a:xfrm>
          <a:prstGeom prst="rect">
            <a:avLst/>
          </a:prstGeom>
          <a:noFill/>
          <a:ln w="9525">
            <a:noFill/>
            <a:miter lim="800000"/>
            <a:headEnd/>
            <a:tailEnd/>
          </a:ln>
        </p:spPr>
        <p:txBody>
          <a:bodyPr>
            <a:spAutoFit/>
          </a:bodyPr>
          <a:lstStyle/>
          <a:p>
            <a:r>
              <a:rPr lang="en-US" sz="2000" dirty="0">
                <a:latin typeface="Comic Sans MS" pitchFamily="66" charset="0"/>
              </a:rPr>
              <a:t>Each annual estimate based on surveys at </a:t>
            </a:r>
            <a:r>
              <a:rPr lang="en-US" sz="2000" i="1" dirty="0" err="1">
                <a:latin typeface="Times New Roman" pitchFamily="18" charset="0"/>
              </a:rPr>
              <a:t>n</a:t>
            </a:r>
            <a:r>
              <a:rPr lang="en-US" sz="2000" i="1" baseline="-25000" dirty="0" err="1">
                <a:latin typeface="Times New Roman" pitchFamily="18" charset="0"/>
              </a:rPr>
              <a:t>i</a:t>
            </a:r>
            <a:r>
              <a:rPr lang="en-US" sz="2000" dirty="0">
                <a:latin typeface="Comic Sans MS" pitchFamily="66" charset="0"/>
              </a:rPr>
              <a:t> randomly selected sites</a:t>
            </a:r>
          </a:p>
          <a:p>
            <a:endParaRPr lang="en-US" sz="2000" dirty="0">
              <a:latin typeface="Comic Sans MS" pitchFamily="66" charset="0"/>
            </a:endParaRPr>
          </a:p>
          <a:p>
            <a:r>
              <a:rPr lang="en-US" sz="2000" dirty="0">
                <a:latin typeface="Comic Sans MS" pitchFamily="66" charset="0"/>
              </a:rPr>
              <a:t>If estimates of variance </a:t>
            </a:r>
            <a:br>
              <a:rPr lang="en-US" sz="2000" dirty="0">
                <a:latin typeface="Comic Sans MS" pitchFamily="66" charset="0"/>
              </a:rPr>
            </a:br>
            <a:r>
              <a:rPr lang="en-US" sz="2000" dirty="0">
                <a:latin typeface="Comic Sans MS" pitchFamily="66" charset="0"/>
              </a:rPr>
              <a:t>(      ) are available, use:</a:t>
            </a:r>
          </a:p>
          <a:p>
            <a:endParaRPr lang="en-US" sz="2000" dirty="0">
              <a:latin typeface="Comic Sans MS" pitchFamily="66" charset="0"/>
            </a:endParaRPr>
          </a:p>
          <a:p>
            <a:endParaRPr lang="en-US" sz="2000" dirty="0">
              <a:latin typeface="Comic Sans MS" pitchFamily="66" charset="0"/>
            </a:endParaRPr>
          </a:p>
          <a:p>
            <a:r>
              <a:rPr lang="en-US" sz="2000" dirty="0">
                <a:latin typeface="Comic Sans MS" pitchFamily="66" charset="0"/>
              </a:rPr>
              <a:t>Otherwise:</a:t>
            </a:r>
          </a:p>
          <a:p>
            <a:endParaRPr lang="en-US" sz="2000" dirty="0">
              <a:latin typeface="Comic Sans MS" pitchFamily="66" charset="0"/>
            </a:endParaRPr>
          </a:p>
          <a:p>
            <a:r>
              <a:rPr lang="en-US" sz="2000" dirty="0">
                <a:latin typeface="Comic Sans MS" pitchFamily="66" charset="0"/>
              </a:rPr>
              <a:t>(because        is proportional to </a:t>
            </a:r>
            <a:r>
              <a:rPr lang="en-US" sz="2000" dirty="0">
                <a:latin typeface="Times New Roman" pitchFamily="18" charset="0"/>
                <a:cs typeface="Times New Roman" pitchFamily="18" charset="0"/>
              </a:rPr>
              <a:t>1/</a:t>
            </a:r>
            <a:r>
              <a:rPr lang="en-US" sz="2000" i="1" dirty="0" err="1">
                <a:latin typeface="Times New Roman" pitchFamily="18" charset="0"/>
                <a:cs typeface="Times New Roman" pitchFamily="18" charset="0"/>
              </a:rPr>
              <a:t>n</a:t>
            </a:r>
            <a:r>
              <a:rPr lang="en-US" sz="2000" i="1" baseline="-25000" dirty="0" err="1">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 </a:t>
            </a:r>
            <a:r>
              <a:rPr lang="en-US" sz="2000" dirty="0">
                <a:latin typeface="Comic Sans MS" pitchFamily="66" charset="0"/>
              </a:rPr>
              <a:t>)</a:t>
            </a:r>
          </a:p>
          <a:p>
            <a:endParaRPr lang="en-US" sz="2000" dirty="0">
              <a:latin typeface="Comic Sans MS" pitchFamily="66" charset="0"/>
            </a:endParaRPr>
          </a:p>
        </p:txBody>
      </p:sp>
      <p:graphicFrame>
        <p:nvGraphicFramePr>
          <p:cNvPr id="4099" name="Object 16"/>
          <p:cNvGraphicFramePr>
            <a:graphicFrameLocks noChangeAspect="1"/>
          </p:cNvGraphicFramePr>
          <p:nvPr/>
        </p:nvGraphicFramePr>
        <p:xfrm>
          <a:off x="6494463" y="4815302"/>
          <a:ext cx="1289050" cy="500063"/>
        </p:xfrm>
        <a:graphic>
          <a:graphicData uri="http://schemas.openxmlformats.org/presentationml/2006/ole">
            <mc:AlternateContent xmlns:mc="http://schemas.openxmlformats.org/markup-compatibility/2006">
              <mc:Choice xmlns:v="urn:schemas-microsoft-com:vml" Requires="v">
                <p:oleObj name="Equation" r:id="rId5" imgW="622030" imgH="241195" progId="Equation.3">
                  <p:embed/>
                </p:oleObj>
              </mc:Choice>
              <mc:Fallback>
                <p:oleObj name="Equation" r:id="rId5" imgW="622030" imgH="241195"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463" y="4815302"/>
                        <a:ext cx="12890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7"/>
          <p:cNvGraphicFramePr>
            <a:graphicFrameLocks noChangeAspect="1"/>
          </p:cNvGraphicFramePr>
          <p:nvPr/>
        </p:nvGraphicFramePr>
        <p:xfrm>
          <a:off x="5838825" y="4373473"/>
          <a:ext cx="447675" cy="531813"/>
        </p:xfrm>
        <a:graphic>
          <a:graphicData uri="http://schemas.openxmlformats.org/presentationml/2006/ole">
            <mc:AlternateContent xmlns:mc="http://schemas.openxmlformats.org/markup-compatibility/2006">
              <mc:Choice xmlns:v="urn:schemas-microsoft-com:vml" Requires="v">
                <p:oleObj name="Equation" r:id="rId7" imgW="203112" imgH="241195" progId="Equation.3">
                  <p:embed/>
                </p:oleObj>
              </mc:Choice>
              <mc:Fallback>
                <p:oleObj name="Equation" r:id="rId7" imgW="203112" imgH="241195"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8825" y="4373473"/>
                        <a:ext cx="44767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8"/>
          <p:cNvGraphicFramePr>
            <a:graphicFrameLocks noChangeAspect="1"/>
          </p:cNvGraphicFramePr>
          <p:nvPr/>
        </p:nvGraphicFramePr>
        <p:xfrm>
          <a:off x="7151334" y="5271955"/>
          <a:ext cx="1036638" cy="533400"/>
        </p:xfrm>
        <a:graphic>
          <a:graphicData uri="http://schemas.openxmlformats.org/presentationml/2006/ole">
            <mc:AlternateContent xmlns:mc="http://schemas.openxmlformats.org/markup-compatibility/2006">
              <mc:Choice xmlns:v="urn:schemas-microsoft-com:vml" Requires="v">
                <p:oleObj name="Equation" r:id="rId9" imgW="444307" imgH="228501" progId="Equation.3">
                  <p:embed/>
                </p:oleObj>
              </mc:Choice>
              <mc:Fallback>
                <p:oleObj name="Equation" r:id="rId9" imgW="444307" imgH="228501"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334" y="5271955"/>
                        <a:ext cx="10366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7"/>
          <p:cNvGraphicFramePr>
            <a:graphicFrameLocks noChangeAspect="1"/>
          </p:cNvGraphicFramePr>
          <p:nvPr/>
        </p:nvGraphicFramePr>
        <p:xfrm>
          <a:off x="6864350" y="5881419"/>
          <a:ext cx="447675" cy="531813"/>
        </p:xfrm>
        <a:graphic>
          <a:graphicData uri="http://schemas.openxmlformats.org/presentationml/2006/ole">
            <mc:AlternateContent xmlns:mc="http://schemas.openxmlformats.org/markup-compatibility/2006">
              <mc:Choice xmlns:v="urn:schemas-microsoft-com:vml" Requires="v">
                <p:oleObj name="Equation" r:id="rId11" imgW="203112" imgH="241195" progId="Equation.3">
                  <p:embed/>
                </p:oleObj>
              </mc:Choice>
              <mc:Fallback>
                <p:oleObj name="Equation" r:id="rId11" imgW="203112" imgH="241195" progId="Equation.3">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4350" y="5881419"/>
                        <a:ext cx="44767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1"/>
          </p:nvPr>
        </p:nvSpPr>
        <p:spPr>
          <a:noFill/>
        </p:spPr>
        <p:txBody>
          <a:bodyPr/>
          <a:lstStyle/>
          <a:p>
            <a:fld id="{87AF2DE5-9A48-40DA-B55B-B5E12ACF993C}" type="slidenum">
              <a:rPr lang="en-US" smtClean="0"/>
              <a:pPr/>
              <a:t>15</a:t>
            </a:fld>
            <a:endParaRPr lang="en-US"/>
          </a:p>
        </p:txBody>
      </p:sp>
      <p:sp>
        <p:nvSpPr>
          <p:cNvPr id="5125" name="Rectangle 2"/>
          <p:cNvSpPr>
            <a:spLocks noGrp="1" noChangeArrowheads="1"/>
          </p:cNvSpPr>
          <p:nvPr>
            <p:ph type="title"/>
          </p:nvPr>
        </p:nvSpPr>
        <p:spPr/>
        <p:txBody>
          <a:bodyPr/>
          <a:lstStyle/>
          <a:p>
            <a:pPr eaLnBrk="1" hangingPunct="1"/>
            <a:r>
              <a:rPr lang="en-US" sz="4000"/>
              <a:t>Weighted least-squares (WLS)</a:t>
            </a:r>
          </a:p>
        </p:txBody>
      </p:sp>
      <p:sp>
        <p:nvSpPr>
          <p:cNvPr id="5126" name="Rectangle 3"/>
          <p:cNvSpPr>
            <a:spLocks noGrp="1" noChangeArrowheads="1"/>
          </p:cNvSpPr>
          <p:nvPr>
            <p:ph type="body" idx="1"/>
          </p:nvPr>
        </p:nvSpPr>
        <p:spPr>
          <a:xfrm>
            <a:off x="1182688" y="1485900"/>
            <a:ext cx="7772400" cy="1473200"/>
          </a:xfrm>
        </p:spPr>
        <p:txBody>
          <a:bodyPr/>
          <a:lstStyle/>
          <a:p>
            <a:pPr eaLnBrk="1" hangingPunct="1"/>
            <a:r>
              <a:rPr lang="en-US" dirty="0"/>
              <a:t>Unequal variances can have strong influence on regression results!!</a:t>
            </a:r>
          </a:p>
        </p:txBody>
      </p:sp>
      <p:sp>
        <p:nvSpPr>
          <p:cNvPr id="5127" name="Text Box 5"/>
          <p:cNvSpPr txBox="1">
            <a:spLocks noChangeArrowheads="1"/>
          </p:cNvSpPr>
          <p:nvPr/>
        </p:nvSpPr>
        <p:spPr bwMode="auto">
          <a:xfrm rot="-5400000">
            <a:off x="24606" y="4485482"/>
            <a:ext cx="1674813" cy="457200"/>
          </a:xfrm>
          <a:prstGeom prst="rect">
            <a:avLst/>
          </a:prstGeom>
          <a:noFill/>
          <a:ln w="9525">
            <a:noFill/>
            <a:miter lim="800000"/>
            <a:headEnd/>
            <a:tailEnd/>
          </a:ln>
        </p:spPr>
        <p:txBody>
          <a:bodyPr wrap="none">
            <a:spAutoFit/>
          </a:bodyPr>
          <a:lstStyle/>
          <a:p>
            <a:r>
              <a:rPr lang="en-US" sz="2400"/>
              <a:t>Abundance</a:t>
            </a:r>
          </a:p>
        </p:txBody>
      </p:sp>
      <p:sp>
        <p:nvSpPr>
          <p:cNvPr id="5128" name="Text Box 6"/>
          <p:cNvSpPr txBox="1">
            <a:spLocks noChangeArrowheads="1"/>
          </p:cNvSpPr>
          <p:nvPr/>
        </p:nvSpPr>
        <p:spPr bwMode="auto">
          <a:xfrm>
            <a:off x="1603375" y="2954338"/>
            <a:ext cx="612775" cy="396875"/>
          </a:xfrm>
          <a:prstGeom prst="rect">
            <a:avLst/>
          </a:prstGeom>
          <a:noFill/>
          <a:ln w="9525">
            <a:noFill/>
            <a:miter lim="800000"/>
            <a:headEnd/>
            <a:tailEnd/>
          </a:ln>
        </p:spPr>
        <p:txBody>
          <a:bodyPr wrap="none">
            <a:spAutoFit/>
          </a:bodyPr>
          <a:lstStyle/>
          <a:p>
            <a:r>
              <a:rPr lang="en-US" sz="2000">
                <a:latin typeface="Arial Narrow" pitchFamily="34" charset="0"/>
              </a:rPr>
              <a:t>n</a:t>
            </a:r>
            <a:r>
              <a:rPr lang="en-US" sz="2000" baseline="-25000">
                <a:latin typeface="Arial Narrow" pitchFamily="34" charset="0"/>
              </a:rPr>
              <a:t>1</a:t>
            </a:r>
            <a:r>
              <a:rPr lang="en-US" sz="2000">
                <a:latin typeface="Arial Narrow" pitchFamily="34" charset="0"/>
              </a:rPr>
              <a:t>=3</a:t>
            </a:r>
          </a:p>
        </p:txBody>
      </p:sp>
      <p:sp>
        <p:nvSpPr>
          <p:cNvPr id="5129" name="Text Box 7"/>
          <p:cNvSpPr txBox="1">
            <a:spLocks noChangeArrowheads="1"/>
          </p:cNvSpPr>
          <p:nvPr/>
        </p:nvSpPr>
        <p:spPr bwMode="auto">
          <a:xfrm>
            <a:off x="2395538" y="2960688"/>
            <a:ext cx="612775" cy="396875"/>
          </a:xfrm>
          <a:prstGeom prst="rect">
            <a:avLst/>
          </a:prstGeom>
          <a:noFill/>
          <a:ln w="9525">
            <a:noFill/>
            <a:miter lim="800000"/>
            <a:headEnd/>
            <a:tailEnd/>
          </a:ln>
        </p:spPr>
        <p:txBody>
          <a:bodyPr wrap="none">
            <a:spAutoFit/>
          </a:bodyPr>
          <a:lstStyle/>
          <a:p>
            <a:r>
              <a:rPr lang="en-US" sz="2000">
                <a:latin typeface="Arial Narrow" pitchFamily="34" charset="0"/>
              </a:rPr>
              <a:t>n</a:t>
            </a:r>
            <a:r>
              <a:rPr lang="en-US" sz="2000" baseline="-25000">
                <a:latin typeface="Arial Narrow" pitchFamily="34" charset="0"/>
              </a:rPr>
              <a:t>2</a:t>
            </a:r>
            <a:r>
              <a:rPr lang="en-US" sz="2000">
                <a:latin typeface="Arial Narrow" pitchFamily="34" charset="0"/>
              </a:rPr>
              <a:t>=8</a:t>
            </a:r>
          </a:p>
        </p:txBody>
      </p:sp>
      <p:sp>
        <p:nvSpPr>
          <p:cNvPr id="5130" name="Text Box 8"/>
          <p:cNvSpPr txBox="1">
            <a:spLocks noChangeArrowheads="1"/>
          </p:cNvSpPr>
          <p:nvPr/>
        </p:nvSpPr>
        <p:spPr bwMode="auto">
          <a:xfrm>
            <a:off x="3162300" y="2976563"/>
            <a:ext cx="612775" cy="396875"/>
          </a:xfrm>
          <a:prstGeom prst="rect">
            <a:avLst/>
          </a:prstGeom>
          <a:noFill/>
          <a:ln w="9525">
            <a:noFill/>
            <a:miter lim="800000"/>
            <a:headEnd/>
            <a:tailEnd/>
          </a:ln>
        </p:spPr>
        <p:txBody>
          <a:bodyPr wrap="none">
            <a:spAutoFit/>
          </a:bodyPr>
          <a:lstStyle/>
          <a:p>
            <a:r>
              <a:rPr lang="en-US" sz="2000">
                <a:latin typeface="Arial Narrow" pitchFamily="34" charset="0"/>
              </a:rPr>
              <a:t>n</a:t>
            </a:r>
            <a:r>
              <a:rPr lang="en-US" sz="2000" baseline="-25000">
                <a:latin typeface="Arial Narrow" pitchFamily="34" charset="0"/>
              </a:rPr>
              <a:t>3</a:t>
            </a:r>
            <a:r>
              <a:rPr lang="en-US" sz="2000">
                <a:latin typeface="Arial Narrow" pitchFamily="34" charset="0"/>
              </a:rPr>
              <a:t>=4</a:t>
            </a:r>
          </a:p>
        </p:txBody>
      </p:sp>
      <p:sp>
        <p:nvSpPr>
          <p:cNvPr id="5131" name="Text Box 9"/>
          <p:cNvSpPr txBox="1">
            <a:spLocks noChangeArrowheads="1"/>
          </p:cNvSpPr>
          <p:nvPr/>
        </p:nvSpPr>
        <p:spPr bwMode="auto">
          <a:xfrm>
            <a:off x="3894138" y="2968625"/>
            <a:ext cx="612775" cy="396875"/>
          </a:xfrm>
          <a:prstGeom prst="rect">
            <a:avLst/>
          </a:prstGeom>
          <a:noFill/>
          <a:ln w="9525">
            <a:noFill/>
            <a:miter lim="800000"/>
            <a:headEnd/>
            <a:tailEnd/>
          </a:ln>
        </p:spPr>
        <p:txBody>
          <a:bodyPr wrap="none">
            <a:spAutoFit/>
          </a:bodyPr>
          <a:lstStyle/>
          <a:p>
            <a:r>
              <a:rPr lang="en-US" sz="2000">
                <a:latin typeface="Arial Narrow" pitchFamily="34" charset="0"/>
              </a:rPr>
              <a:t>n</a:t>
            </a:r>
            <a:r>
              <a:rPr lang="en-US" sz="2000" baseline="-25000">
                <a:latin typeface="Arial Narrow" pitchFamily="34" charset="0"/>
              </a:rPr>
              <a:t>4</a:t>
            </a:r>
            <a:r>
              <a:rPr lang="en-US" sz="2000">
                <a:latin typeface="Arial Narrow" pitchFamily="34" charset="0"/>
              </a:rPr>
              <a:t>=7</a:t>
            </a:r>
          </a:p>
        </p:txBody>
      </p:sp>
      <p:sp>
        <p:nvSpPr>
          <p:cNvPr id="5132" name="Text Box 10"/>
          <p:cNvSpPr txBox="1">
            <a:spLocks noChangeArrowheads="1"/>
          </p:cNvSpPr>
          <p:nvPr/>
        </p:nvSpPr>
        <p:spPr bwMode="auto">
          <a:xfrm>
            <a:off x="4656138" y="2962275"/>
            <a:ext cx="612775" cy="396875"/>
          </a:xfrm>
          <a:prstGeom prst="rect">
            <a:avLst/>
          </a:prstGeom>
          <a:noFill/>
          <a:ln w="9525">
            <a:noFill/>
            <a:miter lim="800000"/>
            <a:headEnd/>
            <a:tailEnd/>
          </a:ln>
        </p:spPr>
        <p:txBody>
          <a:bodyPr wrap="none">
            <a:spAutoFit/>
          </a:bodyPr>
          <a:lstStyle/>
          <a:p>
            <a:r>
              <a:rPr lang="en-US" sz="2000">
                <a:latin typeface="Arial Narrow" pitchFamily="34" charset="0"/>
              </a:rPr>
              <a:t>n</a:t>
            </a:r>
            <a:r>
              <a:rPr lang="en-US" sz="2000" baseline="-25000">
                <a:latin typeface="Arial Narrow" pitchFamily="34" charset="0"/>
              </a:rPr>
              <a:t>5</a:t>
            </a:r>
            <a:r>
              <a:rPr lang="en-US" sz="2000">
                <a:latin typeface="Arial Narrow" pitchFamily="34" charset="0"/>
              </a:rPr>
              <a:t>=3</a:t>
            </a:r>
          </a:p>
        </p:txBody>
      </p:sp>
      <p:graphicFrame>
        <p:nvGraphicFramePr>
          <p:cNvPr id="5122" name="Object 15"/>
          <p:cNvGraphicFramePr>
            <a:graphicFrameLocks noChangeAspect="1"/>
          </p:cNvGraphicFramePr>
          <p:nvPr>
            <p:extLst>
              <p:ext uri="{D42A27DB-BD31-4B8C-83A1-F6EECF244321}">
                <p14:modId xmlns:p14="http://schemas.microsoft.com/office/powerpoint/2010/main" val="3856711982"/>
              </p:ext>
            </p:extLst>
          </p:nvPr>
        </p:nvGraphicFramePr>
        <p:xfrm>
          <a:off x="1007395" y="2889250"/>
          <a:ext cx="4751387" cy="3671888"/>
        </p:xfrm>
        <a:graphic>
          <a:graphicData uri="http://schemas.openxmlformats.org/presentationml/2006/ole">
            <mc:AlternateContent xmlns:mc="http://schemas.openxmlformats.org/markup-compatibility/2006">
              <mc:Choice xmlns:v="urn:schemas-microsoft-com:vml" Requires="v">
                <p:oleObj name="Graph Sheet" r:id="rId3" imgW="3352800" imgH="2590465" progId="">
                  <p:embed/>
                </p:oleObj>
              </mc:Choice>
              <mc:Fallback>
                <p:oleObj name="Graph Sheet" r:id="rId3" imgW="3352800" imgH="2590465"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395" y="2889250"/>
                        <a:ext cx="4751387"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Line 16"/>
          <p:cNvSpPr>
            <a:spLocks noChangeShapeType="1"/>
          </p:cNvSpPr>
          <p:nvPr/>
        </p:nvSpPr>
        <p:spPr bwMode="auto">
          <a:xfrm flipH="1">
            <a:off x="5529263" y="3513138"/>
            <a:ext cx="798512" cy="203200"/>
          </a:xfrm>
          <a:prstGeom prst="line">
            <a:avLst/>
          </a:prstGeom>
          <a:noFill/>
          <a:ln w="9525">
            <a:solidFill>
              <a:schemeClr val="hlink"/>
            </a:solidFill>
            <a:round/>
            <a:headEnd/>
            <a:tailEnd type="triangle" w="med" len="med"/>
          </a:ln>
        </p:spPr>
        <p:txBody>
          <a:bodyPr/>
          <a:lstStyle/>
          <a:p>
            <a:endParaRPr lang="en-US"/>
          </a:p>
        </p:txBody>
      </p:sp>
      <p:sp>
        <p:nvSpPr>
          <p:cNvPr id="5134" name="Text Box 17"/>
          <p:cNvSpPr txBox="1">
            <a:spLocks noChangeArrowheads="1"/>
          </p:cNvSpPr>
          <p:nvPr/>
        </p:nvSpPr>
        <p:spPr bwMode="auto">
          <a:xfrm>
            <a:off x="6365875" y="3279775"/>
            <a:ext cx="2252663" cy="457200"/>
          </a:xfrm>
          <a:prstGeom prst="rect">
            <a:avLst/>
          </a:prstGeom>
          <a:noFill/>
          <a:ln w="9525">
            <a:noFill/>
            <a:miter lim="800000"/>
            <a:headEnd/>
            <a:tailEnd/>
          </a:ln>
        </p:spPr>
        <p:txBody>
          <a:bodyPr wrap="none">
            <a:spAutoFit/>
          </a:bodyPr>
          <a:lstStyle/>
          <a:p>
            <a:r>
              <a:rPr lang="en-US" sz="2400">
                <a:solidFill>
                  <a:schemeClr val="hlink"/>
                </a:solidFill>
                <a:latin typeface="Comic Sans MS" pitchFamily="66" charset="0"/>
              </a:rPr>
              <a:t>OLS (</a:t>
            </a:r>
            <a:r>
              <a:rPr lang="en-US" sz="2400" u="sng">
                <a:solidFill>
                  <a:schemeClr val="hlink"/>
                </a:solidFill>
                <a:latin typeface="Comic Sans MS" pitchFamily="66" charset="0"/>
              </a:rPr>
              <a:t>p = 0.07</a:t>
            </a:r>
            <a:r>
              <a:rPr lang="en-US" sz="2400">
                <a:solidFill>
                  <a:schemeClr val="hlink"/>
                </a:solidFill>
                <a:latin typeface="Comic Sans MS" pitchFamily="66" charset="0"/>
              </a:rPr>
              <a:t>)</a:t>
            </a:r>
          </a:p>
        </p:txBody>
      </p:sp>
      <p:sp>
        <p:nvSpPr>
          <p:cNvPr id="5135" name="Line 18"/>
          <p:cNvSpPr>
            <a:spLocks noChangeShapeType="1"/>
          </p:cNvSpPr>
          <p:nvPr/>
        </p:nvSpPr>
        <p:spPr bwMode="auto">
          <a:xfrm flipH="1" flipV="1">
            <a:off x="5559425" y="3948113"/>
            <a:ext cx="827088" cy="331787"/>
          </a:xfrm>
          <a:prstGeom prst="line">
            <a:avLst/>
          </a:prstGeom>
          <a:noFill/>
          <a:ln w="9525">
            <a:solidFill>
              <a:schemeClr val="tx2"/>
            </a:solidFill>
            <a:round/>
            <a:headEnd/>
            <a:tailEnd type="triangle" w="med" len="med"/>
          </a:ln>
        </p:spPr>
        <p:txBody>
          <a:bodyPr/>
          <a:lstStyle/>
          <a:p>
            <a:endParaRPr lang="en-US"/>
          </a:p>
        </p:txBody>
      </p:sp>
      <p:sp>
        <p:nvSpPr>
          <p:cNvPr id="5136" name="Text Box 20"/>
          <p:cNvSpPr txBox="1">
            <a:spLocks noChangeArrowheads="1"/>
          </p:cNvSpPr>
          <p:nvPr/>
        </p:nvSpPr>
        <p:spPr bwMode="auto">
          <a:xfrm>
            <a:off x="6373813" y="4113213"/>
            <a:ext cx="2278062" cy="457200"/>
          </a:xfrm>
          <a:prstGeom prst="rect">
            <a:avLst/>
          </a:prstGeom>
          <a:noFill/>
          <a:ln w="9525">
            <a:noFill/>
            <a:miter lim="800000"/>
            <a:headEnd/>
            <a:tailEnd/>
          </a:ln>
        </p:spPr>
        <p:txBody>
          <a:bodyPr wrap="none">
            <a:spAutoFit/>
          </a:bodyPr>
          <a:lstStyle/>
          <a:p>
            <a:r>
              <a:rPr lang="en-US" sz="2400">
                <a:solidFill>
                  <a:schemeClr val="tx2"/>
                </a:solidFill>
                <a:latin typeface="Comic Sans MS" pitchFamily="66" charset="0"/>
              </a:rPr>
              <a:t>WLS (</a:t>
            </a:r>
            <a:r>
              <a:rPr lang="en-US" sz="2400" u="sng">
                <a:solidFill>
                  <a:schemeClr val="tx2"/>
                </a:solidFill>
                <a:latin typeface="Comic Sans MS" pitchFamily="66" charset="0"/>
              </a:rPr>
              <a:t>p = 0.18</a:t>
            </a:r>
            <a:r>
              <a:rPr lang="en-US" sz="2400">
                <a:solidFill>
                  <a:schemeClr val="tx2"/>
                </a:solidFill>
                <a:latin typeface="Comic Sans MS" pitchFamily="66" charset="0"/>
              </a:rPr>
              <a:t>)</a:t>
            </a:r>
          </a:p>
        </p:txBody>
      </p:sp>
      <p:sp>
        <p:nvSpPr>
          <p:cNvPr id="5137" name="Line 21"/>
          <p:cNvSpPr>
            <a:spLocks noChangeShapeType="1"/>
          </p:cNvSpPr>
          <p:nvPr/>
        </p:nvSpPr>
        <p:spPr bwMode="auto">
          <a:xfrm>
            <a:off x="8097838" y="3802063"/>
            <a:ext cx="0" cy="261937"/>
          </a:xfrm>
          <a:prstGeom prst="line">
            <a:avLst/>
          </a:prstGeom>
          <a:noFill/>
          <a:ln w="9525">
            <a:solidFill>
              <a:schemeClr val="tx1"/>
            </a:solidFill>
            <a:round/>
            <a:headEnd type="triangle" w="med" len="med"/>
            <a:tailEnd type="triangle" w="med" len="med"/>
          </a:ln>
        </p:spPr>
        <p:txBody>
          <a:bodyPr/>
          <a:lstStyle/>
          <a:p>
            <a:endParaRPr lang="en-US"/>
          </a:p>
        </p:txBody>
      </p:sp>
      <p:sp>
        <p:nvSpPr>
          <p:cNvPr id="2" name="TextBox 1"/>
          <p:cNvSpPr txBox="1"/>
          <p:nvPr/>
        </p:nvSpPr>
        <p:spPr>
          <a:xfrm>
            <a:off x="5772150" y="5000932"/>
            <a:ext cx="3371850" cy="1323439"/>
          </a:xfrm>
          <a:prstGeom prst="rect">
            <a:avLst/>
          </a:prstGeom>
          <a:noFill/>
        </p:spPr>
        <p:txBody>
          <a:bodyPr wrap="square" rtlCol="0">
            <a:spAutoFit/>
          </a:bodyPr>
          <a:lstStyle/>
          <a:p>
            <a:pPr marL="285750" indent="-285750">
              <a:buFont typeface="Wingdings"/>
              <a:buChar char="à"/>
            </a:pPr>
            <a:r>
              <a:rPr lang="en-US" sz="2000" dirty="0">
                <a:sym typeface="Wingdings" panose="05000000000000000000" pitchFamily="2" charset="2"/>
              </a:rPr>
              <a:t>Slopes differ considerably</a:t>
            </a:r>
          </a:p>
          <a:p>
            <a:pPr marL="285750" indent="-285750">
              <a:buFont typeface="Wingdings"/>
              <a:buChar char="à"/>
            </a:pPr>
            <a:r>
              <a:rPr lang="en-US" sz="2000" dirty="0">
                <a:sym typeface="Wingdings" panose="05000000000000000000" pitchFamily="2" charset="2"/>
              </a:rPr>
              <a:t>WLS slope not "significant" at 95% significance level!</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1"/>
          </p:nvPr>
        </p:nvSpPr>
        <p:spPr>
          <a:noFill/>
        </p:spPr>
        <p:txBody>
          <a:bodyPr/>
          <a:lstStyle/>
          <a:p>
            <a:fld id="{2629979E-4205-4308-A2DB-F622487F4DC8}" type="slidenum">
              <a:rPr lang="en-US" smtClean="0"/>
              <a:pPr/>
              <a:t>16</a:t>
            </a:fld>
            <a:endParaRPr lang="en-US"/>
          </a:p>
        </p:txBody>
      </p:sp>
      <p:sp>
        <p:nvSpPr>
          <p:cNvPr id="49156" name="Rectangle 2"/>
          <p:cNvSpPr>
            <a:spLocks noGrp="1" noChangeArrowheads="1"/>
          </p:cNvSpPr>
          <p:nvPr>
            <p:ph type="title"/>
          </p:nvPr>
        </p:nvSpPr>
        <p:spPr/>
        <p:txBody>
          <a:bodyPr/>
          <a:lstStyle/>
          <a:p>
            <a:pPr eaLnBrk="1" hangingPunct="1"/>
            <a:r>
              <a:rPr lang="en-US" sz="4000"/>
              <a:t>Weighting vs. transformation</a:t>
            </a:r>
          </a:p>
        </p:txBody>
      </p:sp>
      <p:sp>
        <p:nvSpPr>
          <p:cNvPr id="49157" name="Rectangle 3"/>
          <p:cNvSpPr>
            <a:spLocks noGrp="1" noChangeArrowheads="1"/>
          </p:cNvSpPr>
          <p:nvPr>
            <p:ph type="body" idx="1"/>
          </p:nvPr>
        </p:nvSpPr>
        <p:spPr>
          <a:xfrm>
            <a:off x="965200" y="1600200"/>
            <a:ext cx="7989888" cy="1981200"/>
          </a:xfrm>
        </p:spPr>
        <p:txBody>
          <a:bodyPr/>
          <a:lstStyle/>
          <a:p>
            <a:pPr eaLnBrk="1" hangingPunct="1"/>
            <a:r>
              <a:rPr lang="en-US" sz="2000"/>
              <a:t>Both weighting and transformation of response variable deal with heteroscedasticity (unequal variances)</a:t>
            </a:r>
          </a:p>
          <a:p>
            <a:pPr eaLnBrk="1" hangingPunct="1"/>
            <a:r>
              <a:rPr lang="en-US" sz="2000"/>
              <a:t>Transformations may </a:t>
            </a:r>
            <a:r>
              <a:rPr lang="en-US" sz="2000" u="sng"/>
              <a:t>also</a:t>
            </a:r>
            <a:r>
              <a:rPr lang="en-US" sz="2000"/>
              <a:t> change nature of relationship</a:t>
            </a:r>
          </a:p>
          <a:p>
            <a:pPr eaLnBrk="1" hangingPunct="1"/>
            <a:r>
              <a:rPr lang="en-US" sz="2000"/>
              <a:t>It may be difficult to find transformations (for </a:t>
            </a:r>
            <a:r>
              <a:rPr lang="en-US" sz="2000" i="1">
                <a:latin typeface="Times New Roman" pitchFamily="18" charset="0"/>
              </a:rPr>
              <a:t>x</a:t>
            </a:r>
            <a:r>
              <a:rPr lang="en-US" sz="2000"/>
              <a:t> and/or </a:t>
            </a:r>
            <a:r>
              <a:rPr lang="en-US" sz="2000" i="1">
                <a:latin typeface="Times New Roman" pitchFamily="18" charset="0"/>
              </a:rPr>
              <a:t>y</a:t>
            </a:r>
            <a:r>
              <a:rPr lang="en-US" sz="2000"/>
              <a:t>) that result in both homoscedasticity </a:t>
            </a:r>
            <a:r>
              <a:rPr lang="en-US" sz="2000" u="sng"/>
              <a:t>and</a:t>
            </a:r>
            <a:r>
              <a:rPr lang="en-US" sz="2000"/>
              <a:t> linearity</a:t>
            </a:r>
          </a:p>
        </p:txBody>
      </p:sp>
      <p:pic>
        <p:nvPicPr>
          <p:cNvPr id="49158" name="Picture 5"/>
          <p:cNvPicPr>
            <a:picLocks noChangeAspect="1" noChangeArrowheads="1"/>
          </p:cNvPicPr>
          <p:nvPr/>
        </p:nvPicPr>
        <p:blipFill>
          <a:blip r:embed="rId3" cstate="print"/>
          <a:srcRect/>
          <a:stretch>
            <a:fillRect/>
          </a:stretch>
        </p:blipFill>
        <p:spPr bwMode="auto">
          <a:xfrm>
            <a:off x="4956175" y="3481388"/>
            <a:ext cx="4027488" cy="3438525"/>
          </a:xfrm>
          <a:prstGeom prst="rect">
            <a:avLst/>
          </a:prstGeom>
          <a:noFill/>
          <a:ln w="9525">
            <a:noFill/>
            <a:miter lim="800000"/>
            <a:headEnd/>
            <a:tailEnd/>
          </a:ln>
        </p:spPr>
      </p:pic>
      <p:pic>
        <p:nvPicPr>
          <p:cNvPr id="49159" name="Picture 6"/>
          <p:cNvPicPr>
            <a:picLocks noChangeAspect="1" noChangeArrowheads="1"/>
          </p:cNvPicPr>
          <p:nvPr/>
        </p:nvPicPr>
        <p:blipFill>
          <a:blip r:embed="rId4" cstate="print"/>
          <a:srcRect/>
          <a:stretch>
            <a:fillRect/>
          </a:stretch>
        </p:blipFill>
        <p:spPr bwMode="auto">
          <a:xfrm>
            <a:off x="207963" y="3482975"/>
            <a:ext cx="4186237" cy="3475038"/>
          </a:xfrm>
          <a:prstGeom prst="rect">
            <a:avLst/>
          </a:prstGeom>
          <a:noFill/>
          <a:ln w="9525">
            <a:noFill/>
            <a:miter lim="800000"/>
            <a:headEnd/>
            <a:tailEnd/>
          </a:ln>
        </p:spPr>
      </p:pic>
      <p:sp>
        <p:nvSpPr>
          <p:cNvPr id="49160" name="Text Box 7"/>
          <p:cNvSpPr txBox="1">
            <a:spLocks noChangeArrowheads="1"/>
          </p:cNvSpPr>
          <p:nvPr/>
        </p:nvSpPr>
        <p:spPr bwMode="auto">
          <a:xfrm>
            <a:off x="1001713" y="3440113"/>
            <a:ext cx="2936875" cy="641350"/>
          </a:xfrm>
          <a:prstGeom prst="rect">
            <a:avLst/>
          </a:prstGeom>
          <a:noFill/>
          <a:ln w="9525">
            <a:noFill/>
            <a:miter lim="800000"/>
            <a:headEnd/>
            <a:tailEnd/>
          </a:ln>
        </p:spPr>
        <p:txBody>
          <a:bodyPr wrap="none">
            <a:spAutoFit/>
          </a:bodyPr>
          <a:lstStyle/>
          <a:p>
            <a:pPr algn="ctr"/>
            <a:r>
              <a:rPr lang="en-US" dirty="0">
                <a:solidFill>
                  <a:schemeClr val="folHlink"/>
                </a:solidFill>
              </a:rPr>
              <a:t>Variance of </a:t>
            </a:r>
            <a:r>
              <a:rPr lang="en-US" i="1" dirty="0">
                <a:solidFill>
                  <a:schemeClr val="folHlink"/>
                </a:solidFill>
              </a:rPr>
              <a:t>y</a:t>
            </a:r>
            <a:r>
              <a:rPr lang="en-US" dirty="0">
                <a:solidFill>
                  <a:schemeClr val="folHlink"/>
                </a:solidFill>
              </a:rPr>
              <a:t>  proportional </a:t>
            </a:r>
          </a:p>
          <a:p>
            <a:pPr algn="ctr"/>
            <a:r>
              <a:rPr lang="en-US" dirty="0">
                <a:solidFill>
                  <a:schemeClr val="folHlink"/>
                </a:solidFill>
              </a:rPr>
              <a:t>to mean of </a:t>
            </a:r>
            <a:r>
              <a:rPr lang="en-US" i="1" dirty="0">
                <a:solidFill>
                  <a:schemeClr val="folHlink"/>
                </a:solidFill>
              </a:rPr>
              <a:t>y </a:t>
            </a:r>
            <a:endParaRPr lang="en-US" dirty="0">
              <a:solidFill>
                <a:schemeClr val="folHlink"/>
              </a:solidFill>
            </a:endParaRPr>
          </a:p>
        </p:txBody>
      </p:sp>
      <p:sp>
        <p:nvSpPr>
          <p:cNvPr id="49161" name="Line 8"/>
          <p:cNvSpPr>
            <a:spLocks noChangeShapeType="1"/>
          </p:cNvSpPr>
          <p:nvPr/>
        </p:nvSpPr>
        <p:spPr bwMode="auto">
          <a:xfrm>
            <a:off x="4122738" y="3829050"/>
            <a:ext cx="1262062" cy="0"/>
          </a:xfrm>
          <a:prstGeom prst="line">
            <a:avLst/>
          </a:prstGeom>
          <a:noFill/>
          <a:ln w="9525">
            <a:solidFill>
              <a:schemeClr val="tx1"/>
            </a:solidFill>
            <a:round/>
            <a:headEnd/>
            <a:tailEnd type="triangle" w="med" len="med"/>
          </a:ln>
        </p:spPr>
        <p:txBody>
          <a:bodyPr/>
          <a:lstStyle/>
          <a:p>
            <a:endParaRPr lang="en-US"/>
          </a:p>
        </p:txBody>
      </p:sp>
      <p:sp>
        <p:nvSpPr>
          <p:cNvPr id="49162" name="Text Box 9"/>
          <p:cNvSpPr txBox="1">
            <a:spLocks noChangeArrowheads="1"/>
          </p:cNvSpPr>
          <p:nvPr/>
        </p:nvSpPr>
        <p:spPr bwMode="auto">
          <a:xfrm>
            <a:off x="5592763" y="3360738"/>
            <a:ext cx="3079750" cy="923330"/>
          </a:xfrm>
          <a:prstGeom prst="rect">
            <a:avLst/>
          </a:prstGeom>
          <a:noFill/>
          <a:ln w="9525">
            <a:noFill/>
            <a:miter lim="800000"/>
            <a:headEnd/>
            <a:tailEnd/>
          </a:ln>
        </p:spPr>
        <p:txBody>
          <a:bodyPr>
            <a:spAutoFit/>
          </a:bodyPr>
          <a:lstStyle/>
          <a:p>
            <a:pPr algn="ctr"/>
            <a:r>
              <a:rPr lang="en-US" dirty="0">
                <a:solidFill>
                  <a:schemeClr val="folHlink"/>
                </a:solidFill>
              </a:rPr>
              <a:t>Square-root transformation results in equal variances</a:t>
            </a:r>
          </a:p>
          <a:p>
            <a:pPr algn="ctr"/>
            <a:r>
              <a:rPr lang="en-US" dirty="0">
                <a:solidFill>
                  <a:schemeClr val="folHlink"/>
                </a:solidFill>
              </a:rPr>
              <a:t>but causes curvature</a:t>
            </a:r>
          </a:p>
        </p:txBody>
      </p:sp>
      <p:sp>
        <p:nvSpPr>
          <p:cNvPr id="3" name="Freeform 2"/>
          <p:cNvSpPr/>
          <p:nvPr/>
        </p:nvSpPr>
        <p:spPr bwMode="auto">
          <a:xfrm>
            <a:off x="4959768" y="3514525"/>
            <a:ext cx="669507" cy="1247975"/>
          </a:xfrm>
          <a:custGeom>
            <a:avLst/>
            <a:gdLst>
              <a:gd name="connsiteX0" fmla="*/ 669507 w 669507"/>
              <a:gd name="connsiteY0" fmla="*/ 200 h 1247975"/>
              <a:gd name="connsiteX1" fmla="*/ 259932 w 669507"/>
              <a:gd name="connsiteY1" fmla="*/ 47825 h 1247975"/>
              <a:gd name="connsiteX2" fmla="*/ 40857 w 669507"/>
              <a:gd name="connsiteY2" fmla="*/ 295475 h 1247975"/>
              <a:gd name="connsiteX3" fmla="*/ 2757 w 669507"/>
              <a:gd name="connsiteY3" fmla="*/ 733625 h 1247975"/>
              <a:gd name="connsiteX4" fmla="*/ 78957 w 669507"/>
              <a:gd name="connsiteY4" fmla="*/ 1247975 h 1247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507" h="1247975">
                <a:moveTo>
                  <a:pt x="669507" y="200"/>
                </a:moveTo>
                <a:cubicBezTo>
                  <a:pt x="517107" y="-594"/>
                  <a:pt x="364707" y="-1387"/>
                  <a:pt x="259932" y="47825"/>
                </a:cubicBezTo>
                <a:cubicBezTo>
                  <a:pt x="155157" y="97037"/>
                  <a:pt x="83719" y="181175"/>
                  <a:pt x="40857" y="295475"/>
                </a:cubicBezTo>
                <a:cubicBezTo>
                  <a:pt x="-2006" y="409775"/>
                  <a:pt x="-3593" y="574875"/>
                  <a:pt x="2757" y="733625"/>
                </a:cubicBezTo>
                <a:cubicBezTo>
                  <a:pt x="9107" y="892375"/>
                  <a:pt x="44032" y="1070175"/>
                  <a:pt x="78957" y="1247975"/>
                </a:cubicBezTo>
              </a:path>
            </a:pathLst>
          </a:custGeom>
          <a:noFill/>
          <a:ln w="9525" cap="flat" cmpd="sng" algn="ctr">
            <a:solidFill>
              <a:schemeClr val="tx2">
                <a:lumMod val="60000"/>
                <a:lumOff val="4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w="19050">
                <a:solidFill>
                  <a:schemeClr val="tx1"/>
                </a:solidFill>
              </a:ln>
              <a:solidFill>
                <a:schemeClr val="tx1"/>
              </a:solidFill>
              <a:effectLst/>
              <a:latin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endParaRPr lang="en-US" dirty="0"/>
          </a:p>
        </p:txBody>
      </p:sp>
      <p:sp>
        <p:nvSpPr>
          <p:cNvPr id="49155" name="Slide Number Placeholder 4"/>
          <p:cNvSpPr>
            <a:spLocks noGrp="1"/>
          </p:cNvSpPr>
          <p:nvPr>
            <p:ph type="sldNum" sz="quarter" idx="11"/>
          </p:nvPr>
        </p:nvSpPr>
        <p:spPr>
          <a:noFill/>
        </p:spPr>
        <p:txBody>
          <a:bodyPr/>
          <a:lstStyle/>
          <a:p>
            <a:fld id="{2629979E-4205-4308-A2DB-F622487F4DC8}" type="slidenum">
              <a:rPr lang="en-US" smtClean="0"/>
              <a:pPr/>
              <a:t>17</a:t>
            </a:fld>
            <a:endParaRPr lang="en-US"/>
          </a:p>
        </p:txBody>
      </p:sp>
      <p:sp>
        <p:nvSpPr>
          <p:cNvPr id="49156" name="Rectangle 2"/>
          <p:cNvSpPr>
            <a:spLocks noGrp="1" noChangeArrowheads="1"/>
          </p:cNvSpPr>
          <p:nvPr>
            <p:ph type="title"/>
          </p:nvPr>
        </p:nvSpPr>
        <p:spPr/>
        <p:txBody>
          <a:bodyPr/>
          <a:lstStyle/>
          <a:p>
            <a:pPr eaLnBrk="1" hangingPunct="1"/>
            <a:r>
              <a:rPr lang="en-US" sz="4000"/>
              <a:t>Weighting vs. transformation</a:t>
            </a:r>
          </a:p>
        </p:txBody>
      </p:sp>
      <p:sp>
        <p:nvSpPr>
          <p:cNvPr id="49157" name="Rectangle 3"/>
          <p:cNvSpPr>
            <a:spLocks noGrp="1" noChangeArrowheads="1"/>
          </p:cNvSpPr>
          <p:nvPr>
            <p:ph type="body" idx="1"/>
          </p:nvPr>
        </p:nvSpPr>
        <p:spPr>
          <a:xfrm>
            <a:off x="965200" y="1600200"/>
            <a:ext cx="7989888" cy="1981200"/>
          </a:xfrm>
        </p:spPr>
        <p:txBody>
          <a:bodyPr/>
          <a:lstStyle/>
          <a:p>
            <a:pPr eaLnBrk="1" hangingPunct="1"/>
            <a:r>
              <a:rPr lang="en-US" sz="2000"/>
              <a:t>Both weighting and transformation of response variable deal with heteroscedasticity (unequal variances)</a:t>
            </a:r>
          </a:p>
          <a:p>
            <a:pPr eaLnBrk="1" hangingPunct="1"/>
            <a:r>
              <a:rPr lang="en-US" sz="2000"/>
              <a:t>Transformations may </a:t>
            </a:r>
            <a:r>
              <a:rPr lang="en-US" sz="2000" u="sng"/>
              <a:t>also</a:t>
            </a:r>
            <a:r>
              <a:rPr lang="en-US" sz="2000"/>
              <a:t> change nature of relationship</a:t>
            </a:r>
          </a:p>
          <a:p>
            <a:pPr eaLnBrk="1" hangingPunct="1"/>
            <a:r>
              <a:rPr lang="en-US" sz="2000"/>
              <a:t>It may be difficult to find transformations (for </a:t>
            </a:r>
            <a:r>
              <a:rPr lang="en-US" sz="2000" i="1">
                <a:latin typeface="Times New Roman" pitchFamily="18" charset="0"/>
              </a:rPr>
              <a:t>x</a:t>
            </a:r>
            <a:r>
              <a:rPr lang="en-US" sz="2000"/>
              <a:t> and/or </a:t>
            </a:r>
            <a:r>
              <a:rPr lang="en-US" sz="2000" i="1">
                <a:latin typeface="Times New Roman" pitchFamily="18" charset="0"/>
              </a:rPr>
              <a:t>y</a:t>
            </a:r>
            <a:r>
              <a:rPr lang="en-US" sz="2000"/>
              <a:t>) that result in both homoscedasticity </a:t>
            </a:r>
            <a:r>
              <a:rPr lang="en-US" sz="2000" u="sng"/>
              <a:t>and</a:t>
            </a:r>
            <a:r>
              <a:rPr lang="en-US" sz="2000"/>
              <a:t> linearity</a:t>
            </a:r>
          </a:p>
        </p:txBody>
      </p:sp>
      <p:pic>
        <p:nvPicPr>
          <p:cNvPr id="49159" name="Picture 6"/>
          <p:cNvPicPr>
            <a:picLocks noChangeAspect="1" noChangeArrowheads="1"/>
          </p:cNvPicPr>
          <p:nvPr/>
        </p:nvPicPr>
        <p:blipFill>
          <a:blip r:embed="rId3" cstate="print"/>
          <a:srcRect/>
          <a:stretch>
            <a:fillRect/>
          </a:stretch>
        </p:blipFill>
        <p:spPr bwMode="auto">
          <a:xfrm>
            <a:off x="207963" y="3482975"/>
            <a:ext cx="4186237" cy="3475038"/>
          </a:xfrm>
          <a:prstGeom prst="rect">
            <a:avLst/>
          </a:prstGeom>
          <a:noFill/>
          <a:ln w="9525">
            <a:noFill/>
            <a:miter lim="800000"/>
            <a:headEnd/>
            <a:tailEnd/>
          </a:ln>
        </p:spPr>
      </p:pic>
      <p:sp>
        <p:nvSpPr>
          <p:cNvPr id="49160" name="Text Box 7"/>
          <p:cNvSpPr txBox="1">
            <a:spLocks noChangeArrowheads="1"/>
          </p:cNvSpPr>
          <p:nvPr/>
        </p:nvSpPr>
        <p:spPr bwMode="auto">
          <a:xfrm>
            <a:off x="1001713" y="3440113"/>
            <a:ext cx="2936875" cy="641350"/>
          </a:xfrm>
          <a:prstGeom prst="rect">
            <a:avLst/>
          </a:prstGeom>
          <a:noFill/>
          <a:ln w="9525">
            <a:noFill/>
            <a:miter lim="800000"/>
            <a:headEnd/>
            <a:tailEnd/>
          </a:ln>
        </p:spPr>
        <p:txBody>
          <a:bodyPr wrap="none">
            <a:spAutoFit/>
          </a:bodyPr>
          <a:lstStyle/>
          <a:p>
            <a:pPr algn="ctr"/>
            <a:r>
              <a:rPr lang="en-US" dirty="0">
                <a:solidFill>
                  <a:schemeClr val="folHlink"/>
                </a:solidFill>
              </a:rPr>
              <a:t>Variance of </a:t>
            </a:r>
            <a:r>
              <a:rPr lang="en-US" i="1" dirty="0">
                <a:solidFill>
                  <a:schemeClr val="folHlink"/>
                </a:solidFill>
              </a:rPr>
              <a:t>y</a:t>
            </a:r>
            <a:r>
              <a:rPr lang="en-US" dirty="0">
                <a:solidFill>
                  <a:schemeClr val="folHlink"/>
                </a:solidFill>
              </a:rPr>
              <a:t>  proportional </a:t>
            </a:r>
          </a:p>
          <a:p>
            <a:pPr algn="ctr"/>
            <a:r>
              <a:rPr lang="en-US" dirty="0">
                <a:solidFill>
                  <a:schemeClr val="folHlink"/>
                </a:solidFill>
              </a:rPr>
              <a:t>to mean of </a:t>
            </a:r>
            <a:r>
              <a:rPr lang="en-US" i="1" dirty="0">
                <a:solidFill>
                  <a:schemeClr val="folHlink"/>
                </a:solidFill>
              </a:rPr>
              <a:t>y </a:t>
            </a:r>
            <a:endParaRPr lang="en-US" dirty="0">
              <a:solidFill>
                <a:schemeClr val="folHlink"/>
              </a:solidFill>
            </a:endParaRPr>
          </a:p>
        </p:txBody>
      </p:sp>
      <p:sp>
        <p:nvSpPr>
          <p:cNvPr id="11" name="TextBox 10"/>
          <p:cNvSpPr txBox="1"/>
          <p:nvPr/>
        </p:nvSpPr>
        <p:spPr>
          <a:xfrm>
            <a:off x="4857750" y="4610100"/>
            <a:ext cx="3516412" cy="1200329"/>
          </a:xfrm>
          <a:prstGeom prst="rect">
            <a:avLst/>
          </a:prstGeom>
          <a:noFill/>
        </p:spPr>
        <p:txBody>
          <a:bodyPr wrap="none" rtlCol="0">
            <a:spAutoFit/>
          </a:bodyPr>
          <a:lstStyle/>
          <a:p>
            <a:pPr>
              <a:buFont typeface="Wingdings"/>
              <a:buChar char="à"/>
            </a:pPr>
            <a:r>
              <a:rPr lang="en-US" dirty="0">
                <a:sym typeface="Wingdings" pitchFamily="2" charset="2"/>
              </a:rPr>
              <a:t>Use weighting approach</a:t>
            </a:r>
          </a:p>
          <a:p>
            <a:pPr marL="342900" indent="-342900"/>
            <a:endParaRPr lang="en-US" dirty="0">
              <a:sym typeface="Wingdings" pitchFamily="2" charset="2"/>
            </a:endParaRPr>
          </a:p>
          <a:p>
            <a:pPr marL="342900" indent="-342900"/>
            <a:r>
              <a:rPr lang="en-US" dirty="0">
                <a:solidFill>
                  <a:srgbClr val="FF0000"/>
                </a:solidFill>
                <a:sym typeface="Wingdings" pitchFamily="2" charset="2"/>
              </a:rPr>
              <a:t>1. Start by fitting OLS regression</a:t>
            </a:r>
          </a:p>
          <a:p>
            <a:pPr marL="342900" indent="-342900"/>
            <a:r>
              <a:rPr lang="en-US" dirty="0">
                <a:solidFill>
                  <a:srgbClr val="FF0000"/>
                </a:solidFill>
                <a:sym typeface="Wingdings" pitchFamily="2" charset="2"/>
              </a:rPr>
              <a:t>and taking residuals</a:t>
            </a:r>
            <a:endParaRPr lang="en-US" dirty="0">
              <a:solidFill>
                <a:srgbClr val="FF0000"/>
              </a:solidFill>
            </a:endParaRPr>
          </a:p>
        </p:txBody>
      </p:sp>
      <p:cxnSp>
        <p:nvCxnSpPr>
          <p:cNvPr id="13" name="Straight Connector 12"/>
          <p:cNvCxnSpPr/>
          <p:nvPr/>
        </p:nvCxnSpPr>
        <p:spPr bwMode="auto">
          <a:xfrm flipV="1">
            <a:off x="1028700" y="4333875"/>
            <a:ext cx="2943225" cy="161925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14" name="Freeform 13"/>
          <p:cNvSpPr/>
          <p:nvPr/>
        </p:nvSpPr>
        <p:spPr bwMode="auto">
          <a:xfrm>
            <a:off x="3257550" y="4800600"/>
            <a:ext cx="1562100" cy="514350"/>
          </a:xfrm>
          <a:custGeom>
            <a:avLst/>
            <a:gdLst>
              <a:gd name="connsiteX0" fmla="*/ 1543050 w 1543050"/>
              <a:gd name="connsiteY0" fmla="*/ 495300 h 495300"/>
              <a:gd name="connsiteX1" fmla="*/ 552450 w 1543050"/>
              <a:gd name="connsiteY1" fmla="*/ 342900 h 495300"/>
              <a:gd name="connsiteX2" fmla="*/ 0 w 1543050"/>
              <a:gd name="connsiteY2" fmla="*/ 0 h 495300"/>
            </a:gdLst>
            <a:ahLst/>
            <a:cxnLst>
              <a:cxn ang="0">
                <a:pos x="connsiteX0" y="connsiteY0"/>
              </a:cxn>
              <a:cxn ang="0">
                <a:pos x="connsiteX1" y="connsiteY1"/>
              </a:cxn>
              <a:cxn ang="0">
                <a:pos x="connsiteX2" y="connsiteY2"/>
              </a:cxn>
            </a:cxnLst>
            <a:rect l="l" t="t" r="r" b="b"/>
            <a:pathLst>
              <a:path w="1543050" h="495300">
                <a:moveTo>
                  <a:pt x="1543050" y="495300"/>
                </a:moveTo>
                <a:cubicBezTo>
                  <a:pt x="1176337" y="460375"/>
                  <a:pt x="809625" y="425450"/>
                  <a:pt x="552450" y="342900"/>
                </a:cubicBezTo>
                <a:cubicBezTo>
                  <a:pt x="295275" y="260350"/>
                  <a:pt x="147637" y="130175"/>
                  <a:pt x="0"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Footer Placeholder 3"/>
          <p:cNvSpPr>
            <a:spLocks noGrp="1"/>
          </p:cNvSpPr>
          <p:nvPr>
            <p:ph type="ftr" sz="quarter" idx="10"/>
          </p:nvPr>
        </p:nvSpPr>
        <p:spPr>
          <a:noFill/>
        </p:spPr>
        <p:txBody>
          <a:bodyPr/>
          <a:lstStyle/>
          <a:p>
            <a:endParaRPr lang="en-US" dirty="0"/>
          </a:p>
        </p:txBody>
      </p:sp>
      <p:sp>
        <p:nvSpPr>
          <p:cNvPr id="6152" name="Slide Number Placeholder 4"/>
          <p:cNvSpPr>
            <a:spLocks noGrp="1"/>
          </p:cNvSpPr>
          <p:nvPr>
            <p:ph type="sldNum" sz="quarter" idx="11"/>
          </p:nvPr>
        </p:nvSpPr>
        <p:spPr>
          <a:noFill/>
        </p:spPr>
        <p:txBody>
          <a:bodyPr/>
          <a:lstStyle/>
          <a:p>
            <a:fld id="{B1DF1ADC-ED8D-4F26-AA7A-5B02E96F6DD2}" type="slidenum">
              <a:rPr lang="en-US" smtClean="0"/>
              <a:pPr/>
              <a:t>18</a:t>
            </a:fld>
            <a:endParaRPr lang="en-US"/>
          </a:p>
        </p:txBody>
      </p:sp>
      <p:sp>
        <p:nvSpPr>
          <p:cNvPr id="6153" name="Rectangle 10"/>
          <p:cNvSpPr>
            <a:spLocks noChangeArrowheads="1"/>
          </p:cNvSpPr>
          <p:nvPr/>
        </p:nvSpPr>
        <p:spPr bwMode="auto">
          <a:xfrm>
            <a:off x="0" y="6372225"/>
            <a:ext cx="3149600" cy="485775"/>
          </a:xfrm>
          <a:prstGeom prst="rect">
            <a:avLst/>
          </a:prstGeom>
          <a:solidFill>
            <a:schemeClr val="bg1"/>
          </a:solidFill>
          <a:ln w="9525">
            <a:noFill/>
            <a:miter lim="800000"/>
            <a:headEnd/>
            <a:tailEnd/>
          </a:ln>
        </p:spPr>
        <p:txBody>
          <a:bodyPr wrap="none" anchor="ctr"/>
          <a:lstStyle/>
          <a:p>
            <a:endParaRPr lang="en-US"/>
          </a:p>
        </p:txBody>
      </p:sp>
      <p:sp>
        <p:nvSpPr>
          <p:cNvPr id="6154" name="Rectangle 2"/>
          <p:cNvSpPr>
            <a:spLocks noGrp="1" noChangeArrowheads="1"/>
          </p:cNvSpPr>
          <p:nvPr>
            <p:ph type="title"/>
          </p:nvPr>
        </p:nvSpPr>
        <p:spPr/>
        <p:txBody>
          <a:bodyPr/>
          <a:lstStyle/>
          <a:p>
            <a:pPr eaLnBrk="1" hangingPunct="1"/>
            <a:r>
              <a:rPr lang="en-US" sz="4000"/>
              <a:t>Weighted least-squares (WLS)</a:t>
            </a:r>
          </a:p>
        </p:txBody>
      </p:sp>
      <p:sp>
        <p:nvSpPr>
          <p:cNvPr id="6155" name="Rectangle 3"/>
          <p:cNvSpPr>
            <a:spLocks noGrp="1" noChangeArrowheads="1"/>
          </p:cNvSpPr>
          <p:nvPr>
            <p:ph type="body" idx="1"/>
          </p:nvPr>
        </p:nvSpPr>
        <p:spPr>
          <a:xfrm>
            <a:off x="1443038" y="1395413"/>
            <a:ext cx="7437437" cy="2562225"/>
          </a:xfrm>
        </p:spPr>
        <p:txBody>
          <a:bodyPr/>
          <a:lstStyle/>
          <a:p>
            <a:pPr marL="609600" indent="-609600" eaLnBrk="1" hangingPunct="1">
              <a:buFont typeface="Wingdings" pitchFamily="2" charset="2"/>
              <a:buNone/>
            </a:pPr>
            <a:r>
              <a:rPr lang="en-US" sz="2000" u="sng" dirty="0"/>
              <a:t>Weighting approach</a:t>
            </a:r>
            <a:endParaRPr lang="en-US" sz="2000" dirty="0"/>
          </a:p>
          <a:p>
            <a:pPr marL="609600" indent="-609600" eaLnBrk="1" hangingPunct="1">
              <a:buFont typeface="Wingdings" pitchFamily="2" charset="2"/>
              <a:buAutoNum type="arabicPeriod"/>
            </a:pPr>
            <a:r>
              <a:rPr lang="en-US" sz="2000" dirty="0"/>
              <a:t>Fit OLS regression (see previous slide)</a:t>
            </a:r>
          </a:p>
          <a:p>
            <a:pPr marL="609600" indent="-609600" eaLnBrk="1" hangingPunct="1">
              <a:buFont typeface="Wingdings" pitchFamily="2" charset="2"/>
              <a:buAutoNum type="arabicPeriod"/>
            </a:pPr>
            <a:r>
              <a:rPr lang="en-US" sz="2000" dirty="0"/>
              <a:t>Plot residual vs. fitted values (    )</a:t>
            </a:r>
          </a:p>
          <a:p>
            <a:pPr marL="609600" indent="-609600" eaLnBrk="1" hangingPunct="1">
              <a:buFont typeface="Wingdings" pitchFamily="2" charset="2"/>
              <a:buAutoNum type="arabicPeriod"/>
            </a:pPr>
            <a:r>
              <a:rPr lang="en-US" sz="2000" dirty="0"/>
              <a:t>Determine relationship between     and    : </a:t>
            </a:r>
          </a:p>
          <a:p>
            <a:pPr marL="609600" indent="-609600" eaLnBrk="1" hangingPunct="1">
              <a:buFont typeface="Wingdings" pitchFamily="2" charset="2"/>
              <a:buAutoNum type="arabicPeriod"/>
            </a:pPr>
            <a:r>
              <a:rPr lang="en-US" sz="2000" dirty="0">
                <a:solidFill>
                  <a:schemeClr val="folHlink"/>
                </a:solidFill>
              </a:rPr>
              <a:t>Choose appropriate weights</a:t>
            </a:r>
          </a:p>
          <a:p>
            <a:pPr marL="609600" indent="-609600" eaLnBrk="1" hangingPunct="1">
              <a:buFont typeface="Wingdings" pitchFamily="2" charset="2"/>
              <a:buAutoNum type="arabicPeriod"/>
            </a:pPr>
            <a:r>
              <a:rPr lang="en-US" sz="2000" dirty="0"/>
              <a:t>Fit WLS regression</a:t>
            </a:r>
          </a:p>
        </p:txBody>
      </p:sp>
      <p:pic>
        <p:nvPicPr>
          <p:cNvPr id="6156" name="Picture 9"/>
          <p:cNvPicPr>
            <a:picLocks noChangeAspect="1" noChangeArrowheads="1"/>
          </p:cNvPicPr>
          <p:nvPr/>
        </p:nvPicPr>
        <p:blipFill>
          <a:blip r:embed="rId3" cstate="print"/>
          <a:srcRect/>
          <a:stretch>
            <a:fillRect/>
          </a:stretch>
        </p:blipFill>
        <p:spPr bwMode="auto">
          <a:xfrm>
            <a:off x="363538" y="3294063"/>
            <a:ext cx="4186237" cy="3463925"/>
          </a:xfrm>
          <a:prstGeom prst="rect">
            <a:avLst/>
          </a:prstGeom>
          <a:noFill/>
          <a:ln w="9525">
            <a:noFill/>
            <a:miter lim="800000"/>
            <a:headEnd/>
            <a:tailEnd/>
          </a:ln>
        </p:spPr>
      </p:pic>
      <p:graphicFrame>
        <p:nvGraphicFramePr>
          <p:cNvPr id="6146" name="Object 11"/>
          <p:cNvGraphicFramePr>
            <a:graphicFrameLocks noChangeAspect="1"/>
          </p:cNvGraphicFramePr>
          <p:nvPr/>
        </p:nvGraphicFramePr>
        <p:xfrm>
          <a:off x="5962650" y="2471738"/>
          <a:ext cx="406400" cy="406400"/>
        </p:xfrm>
        <a:graphic>
          <a:graphicData uri="http://schemas.openxmlformats.org/presentationml/2006/ole">
            <mc:AlternateContent xmlns:mc="http://schemas.openxmlformats.org/markup-compatibility/2006">
              <mc:Choice xmlns:v="urn:schemas-microsoft-com:vml" Requires="v">
                <p:oleObj name="Equation" r:id="rId4" imgW="203024" imgH="203024" progId="Equation.3">
                  <p:embed/>
                </p:oleObj>
              </mc:Choice>
              <mc:Fallback>
                <p:oleObj name="Equation" r:id="rId4" imgW="203024" imgH="203024"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50" y="2471738"/>
                        <a:ext cx="406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3"/>
          <p:cNvGraphicFramePr>
            <a:graphicFrameLocks noChangeAspect="1"/>
          </p:cNvGraphicFramePr>
          <p:nvPr/>
        </p:nvGraphicFramePr>
        <p:xfrm>
          <a:off x="5784850" y="2125663"/>
          <a:ext cx="296863" cy="430212"/>
        </p:xfrm>
        <a:graphic>
          <a:graphicData uri="http://schemas.openxmlformats.org/presentationml/2006/ole">
            <mc:AlternateContent xmlns:mc="http://schemas.openxmlformats.org/markup-compatibility/2006">
              <mc:Choice xmlns:v="urn:schemas-microsoft-com:vml" Requires="v">
                <p:oleObj name="Equation" r:id="rId6" imgW="139639" imgH="203112" progId="Equation.3">
                  <p:embed/>
                </p:oleObj>
              </mc:Choice>
              <mc:Fallback>
                <p:oleObj name="Equation" r:id="rId6" imgW="139639" imgH="203112"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4850" y="2125663"/>
                        <a:ext cx="296863"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4"/>
          <p:cNvGraphicFramePr>
            <a:graphicFrameLocks noChangeAspect="1"/>
          </p:cNvGraphicFramePr>
          <p:nvPr/>
        </p:nvGraphicFramePr>
        <p:xfrm>
          <a:off x="6764338" y="2481263"/>
          <a:ext cx="296862" cy="430212"/>
        </p:xfrm>
        <a:graphic>
          <a:graphicData uri="http://schemas.openxmlformats.org/presentationml/2006/ole">
            <mc:AlternateContent xmlns:mc="http://schemas.openxmlformats.org/markup-compatibility/2006">
              <mc:Choice xmlns:v="urn:schemas-microsoft-com:vml" Requires="v">
                <p:oleObj name="Equation" r:id="rId8" imgW="139639" imgH="203112" progId="Equation.3">
                  <p:embed/>
                </p:oleObj>
              </mc:Choice>
              <mc:Fallback>
                <p:oleObj name="Equation" r:id="rId8" imgW="139639" imgH="203112"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4338" y="2481263"/>
                        <a:ext cx="296862"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Text Box 16"/>
          <p:cNvSpPr txBox="1">
            <a:spLocks noChangeArrowheads="1"/>
          </p:cNvSpPr>
          <p:nvPr/>
        </p:nvSpPr>
        <p:spPr bwMode="auto">
          <a:xfrm>
            <a:off x="4364038" y="3989388"/>
            <a:ext cx="4532312" cy="701675"/>
          </a:xfrm>
          <a:prstGeom prst="rect">
            <a:avLst/>
          </a:prstGeom>
          <a:noFill/>
          <a:ln w="9525">
            <a:noFill/>
            <a:miter lim="800000"/>
            <a:headEnd/>
            <a:tailEnd/>
          </a:ln>
        </p:spPr>
        <p:txBody>
          <a:bodyPr>
            <a:spAutoFit/>
          </a:bodyPr>
          <a:lstStyle/>
          <a:p>
            <a:r>
              <a:rPr lang="en-US" sz="2000" dirty="0">
                <a:solidFill>
                  <a:schemeClr val="folHlink"/>
                </a:solidFill>
                <a:latin typeface="Comic Sans MS" pitchFamily="66" charset="0"/>
              </a:rPr>
              <a:t>If </a:t>
            </a:r>
            <a:r>
              <a:rPr lang="en-US" sz="2000" u="sng" dirty="0">
                <a:solidFill>
                  <a:schemeClr val="folHlink"/>
                </a:solidFill>
                <a:latin typeface="Comic Sans MS" pitchFamily="66" charset="0"/>
              </a:rPr>
              <a:t>standard deviation</a:t>
            </a:r>
            <a:r>
              <a:rPr lang="en-US" sz="2000" dirty="0">
                <a:solidFill>
                  <a:schemeClr val="folHlink"/>
                </a:solidFill>
                <a:latin typeface="Comic Sans MS" pitchFamily="66" charset="0"/>
              </a:rPr>
              <a:t> is proportional to fitted values:</a:t>
            </a:r>
          </a:p>
        </p:txBody>
      </p:sp>
      <p:sp>
        <p:nvSpPr>
          <p:cNvPr id="6158" name="Text Box 17"/>
          <p:cNvSpPr txBox="1">
            <a:spLocks noChangeArrowheads="1"/>
          </p:cNvSpPr>
          <p:nvPr/>
        </p:nvSpPr>
        <p:spPr bwMode="auto">
          <a:xfrm>
            <a:off x="4386263" y="5172075"/>
            <a:ext cx="4532312" cy="701675"/>
          </a:xfrm>
          <a:prstGeom prst="rect">
            <a:avLst/>
          </a:prstGeom>
          <a:noFill/>
          <a:ln w="9525">
            <a:noFill/>
            <a:miter lim="800000"/>
            <a:headEnd/>
            <a:tailEnd/>
          </a:ln>
        </p:spPr>
        <p:txBody>
          <a:bodyPr>
            <a:spAutoFit/>
          </a:bodyPr>
          <a:lstStyle/>
          <a:p>
            <a:r>
              <a:rPr lang="en-US" sz="2000">
                <a:solidFill>
                  <a:schemeClr val="folHlink"/>
                </a:solidFill>
                <a:latin typeface="Comic Sans MS" pitchFamily="66" charset="0"/>
              </a:rPr>
              <a:t>If </a:t>
            </a:r>
            <a:r>
              <a:rPr lang="en-US" sz="2000" u="sng">
                <a:solidFill>
                  <a:schemeClr val="folHlink"/>
                </a:solidFill>
                <a:latin typeface="Comic Sans MS" pitchFamily="66" charset="0"/>
              </a:rPr>
              <a:t>variance</a:t>
            </a:r>
            <a:r>
              <a:rPr lang="en-US" sz="2000">
                <a:solidFill>
                  <a:schemeClr val="folHlink"/>
                </a:solidFill>
                <a:latin typeface="Comic Sans MS" pitchFamily="66" charset="0"/>
              </a:rPr>
              <a:t> is proportional to fitted values:</a:t>
            </a:r>
          </a:p>
        </p:txBody>
      </p:sp>
      <p:sp>
        <p:nvSpPr>
          <p:cNvPr id="6159" name="Freeform 18"/>
          <p:cNvSpPr>
            <a:spLocks/>
          </p:cNvSpPr>
          <p:nvPr/>
        </p:nvSpPr>
        <p:spPr bwMode="auto">
          <a:xfrm>
            <a:off x="5529263" y="3062288"/>
            <a:ext cx="347662" cy="725487"/>
          </a:xfrm>
          <a:custGeom>
            <a:avLst/>
            <a:gdLst>
              <a:gd name="T0" fmla="*/ 0 w 219"/>
              <a:gd name="T1" fmla="*/ 0 h 457"/>
              <a:gd name="T2" fmla="*/ 2147483647 w 219"/>
              <a:gd name="T3" fmla="*/ 2147483647 h 457"/>
              <a:gd name="T4" fmla="*/ 2147483647 w 219"/>
              <a:gd name="T5" fmla="*/ 2147483647 h 457"/>
              <a:gd name="T6" fmla="*/ 2147483647 w 219"/>
              <a:gd name="T7" fmla="*/ 2147483647 h 457"/>
              <a:gd name="T8" fmla="*/ 0 60000 65536"/>
              <a:gd name="T9" fmla="*/ 0 60000 65536"/>
              <a:gd name="T10" fmla="*/ 0 60000 65536"/>
              <a:gd name="T11" fmla="*/ 0 60000 65536"/>
              <a:gd name="T12" fmla="*/ 0 w 219"/>
              <a:gd name="T13" fmla="*/ 0 h 457"/>
              <a:gd name="T14" fmla="*/ 219 w 219"/>
              <a:gd name="T15" fmla="*/ 457 h 457"/>
            </a:gdLst>
            <a:ahLst/>
            <a:cxnLst>
              <a:cxn ang="T8">
                <a:pos x="T0" y="T1"/>
              </a:cxn>
              <a:cxn ang="T9">
                <a:pos x="T2" y="T3"/>
              </a:cxn>
              <a:cxn ang="T10">
                <a:pos x="T4" y="T5"/>
              </a:cxn>
              <a:cxn ang="T11">
                <a:pos x="T6" y="T7"/>
              </a:cxn>
            </a:cxnLst>
            <a:rect l="T12" t="T13" r="T14" b="T15"/>
            <a:pathLst>
              <a:path w="219" h="457">
                <a:moveTo>
                  <a:pt x="0" y="0"/>
                </a:moveTo>
                <a:cubicBezTo>
                  <a:pt x="65" y="15"/>
                  <a:pt x="130" y="30"/>
                  <a:pt x="165" y="73"/>
                </a:cubicBezTo>
                <a:cubicBezTo>
                  <a:pt x="200" y="116"/>
                  <a:pt x="203" y="192"/>
                  <a:pt x="211" y="256"/>
                </a:cubicBezTo>
                <a:cubicBezTo>
                  <a:pt x="219" y="320"/>
                  <a:pt x="215" y="388"/>
                  <a:pt x="211" y="457"/>
                </a:cubicBezTo>
              </a:path>
            </a:pathLst>
          </a:custGeom>
          <a:noFill/>
          <a:ln w="9525">
            <a:solidFill>
              <a:schemeClr val="tx1"/>
            </a:solidFill>
            <a:round/>
            <a:headEnd/>
            <a:tailEnd type="triangle" w="med" len="med"/>
          </a:ln>
        </p:spPr>
        <p:txBody>
          <a:bodyPr/>
          <a:lstStyle/>
          <a:p>
            <a:endParaRPr lang="en-US"/>
          </a:p>
        </p:txBody>
      </p:sp>
      <p:graphicFrame>
        <p:nvGraphicFramePr>
          <p:cNvPr id="6149" name="Object 19"/>
          <p:cNvGraphicFramePr>
            <a:graphicFrameLocks noChangeAspect="1"/>
          </p:cNvGraphicFramePr>
          <p:nvPr/>
        </p:nvGraphicFramePr>
        <p:xfrm>
          <a:off x="5100638" y="4660900"/>
          <a:ext cx="2752725" cy="538163"/>
        </p:xfrm>
        <a:graphic>
          <a:graphicData uri="http://schemas.openxmlformats.org/presentationml/2006/ole">
            <mc:AlternateContent xmlns:mc="http://schemas.openxmlformats.org/markup-compatibility/2006">
              <mc:Choice xmlns:v="urn:schemas-microsoft-com:vml" Requires="v">
                <p:oleObj name="Equation" r:id="rId9" imgW="1295400" imgH="254000" progId="Equation.3">
                  <p:embed/>
                </p:oleObj>
              </mc:Choice>
              <mc:Fallback>
                <p:oleObj name="Equation" r:id="rId9" imgW="1295400" imgH="2540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4660900"/>
                        <a:ext cx="27527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20"/>
          <p:cNvGraphicFramePr>
            <a:graphicFrameLocks noChangeAspect="1"/>
          </p:cNvGraphicFramePr>
          <p:nvPr/>
        </p:nvGraphicFramePr>
        <p:xfrm>
          <a:off x="5154613" y="5957888"/>
          <a:ext cx="2860675" cy="511175"/>
        </p:xfrm>
        <a:graphic>
          <a:graphicData uri="http://schemas.openxmlformats.org/presentationml/2006/ole">
            <mc:AlternateContent xmlns:mc="http://schemas.openxmlformats.org/markup-compatibility/2006">
              <mc:Choice xmlns:v="urn:schemas-microsoft-com:vml" Requires="v">
                <p:oleObj name="Equation" r:id="rId11" imgW="1346200" imgH="241300" progId="Equation.3">
                  <p:embed/>
                </p:oleObj>
              </mc:Choice>
              <mc:Fallback>
                <p:oleObj name="Equation" r:id="rId11" imgW="1346200" imgH="241300"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4613" y="5957888"/>
                        <a:ext cx="28606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Line 21"/>
          <p:cNvSpPr>
            <a:spLocks noChangeShapeType="1"/>
          </p:cNvSpPr>
          <p:nvPr/>
        </p:nvSpPr>
        <p:spPr bwMode="auto">
          <a:xfrm flipV="1">
            <a:off x="1117600" y="4049713"/>
            <a:ext cx="2655888" cy="739775"/>
          </a:xfrm>
          <a:prstGeom prst="line">
            <a:avLst/>
          </a:prstGeom>
          <a:noFill/>
          <a:ln w="9525">
            <a:solidFill>
              <a:schemeClr val="folHlink"/>
            </a:solidFill>
            <a:round/>
            <a:headEnd/>
            <a:tailEnd/>
          </a:ln>
        </p:spPr>
        <p:txBody>
          <a:bodyPr/>
          <a:lstStyle/>
          <a:p>
            <a:endParaRPr lang="en-US"/>
          </a:p>
        </p:txBody>
      </p:sp>
      <p:sp>
        <p:nvSpPr>
          <p:cNvPr id="6161" name="Line 22"/>
          <p:cNvSpPr>
            <a:spLocks noChangeShapeType="1"/>
          </p:cNvSpPr>
          <p:nvPr/>
        </p:nvSpPr>
        <p:spPr bwMode="auto">
          <a:xfrm>
            <a:off x="1112838" y="5087938"/>
            <a:ext cx="2655887" cy="739775"/>
          </a:xfrm>
          <a:prstGeom prst="line">
            <a:avLst/>
          </a:prstGeom>
          <a:noFill/>
          <a:ln w="9525">
            <a:solidFill>
              <a:schemeClr val="folHlink"/>
            </a:solidFill>
            <a:round/>
            <a:headEnd/>
            <a:tailEnd/>
          </a:ln>
        </p:spPr>
        <p:txBody>
          <a:bodyPr/>
          <a:lstStyle/>
          <a:p>
            <a:endParaRPr lang="en-US"/>
          </a:p>
        </p:txBody>
      </p:sp>
      <p:sp>
        <p:nvSpPr>
          <p:cNvPr id="6162" name="Freeform 23"/>
          <p:cNvSpPr>
            <a:spLocks/>
          </p:cNvSpPr>
          <p:nvPr/>
        </p:nvSpPr>
        <p:spPr bwMode="auto">
          <a:xfrm>
            <a:off x="752475" y="2306638"/>
            <a:ext cx="681038" cy="1624012"/>
          </a:xfrm>
          <a:custGeom>
            <a:avLst/>
            <a:gdLst>
              <a:gd name="T0" fmla="*/ 2147483647 w 429"/>
              <a:gd name="T1" fmla="*/ 0 h 1023"/>
              <a:gd name="T2" fmla="*/ 2147483647 w 429"/>
              <a:gd name="T3" fmla="*/ 2147483647 h 1023"/>
              <a:gd name="T4" fmla="*/ 2147483647 w 429"/>
              <a:gd name="T5" fmla="*/ 2147483647 h 1023"/>
              <a:gd name="T6" fmla="*/ 2147483647 w 429"/>
              <a:gd name="T7" fmla="*/ 2147483647 h 1023"/>
              <a:gd name="T8" fmla="*/ 2147483647 w 429"/>
              <a:gd name="T9" fmla="*/ 2147483647 h 1023"/>
              <a:gd name="T10" fmla="*/ 2147483647 w 429"/>
              <a:gd name="T11" fmla="*/ 2147483647 h 1023"/>
              <a:gd name="T12" fmla="*/ 0 60000 65536"/>
              <a:gd name="T13" fmla="*/ 0 60000 65536"/>
              <a:gd name="T14" fmla="*/ 0 60000 65536"/>
              <a:gd name="T15" fmla="*/ 0 60000 65536"/>
              <a:gd name="T16" fmla="*/ 0 60000 65536"/>
              <a:gd name="T17" fmla="*/ 0 60000 65536"/>
              <a:gd name="T18" fmla="*/ 0 w 429"/>
              <a:gd name="T19" fmla="*/ 0 h 1023"/>
              <a:gd name="T20" fmla="*/ 429 w 429"/>
              <a:gd name="T21" fmla="*/ 1023 h 1023"/>
            </a:gdLst>
            <a:ahLst/>
            <a:cxnLst>
              <a:cxn ang="T12">
                <a:pos x="T0" y="T1"/>
              </a:cxn>
              <a:cxn ang="T13">
                <a:pos x="T2" y="T3"/>
              </a:cxn>
              <a:cxn ang="T14">
                <a:pos x="T4" y="T5"/>
              </a:cxn>
              <a:cxn ang="T15">
                <a:pos x="T6" y="T7"/>
              </a:cxn>
              <a:cxn ang="T16">
                <a:pos x="T8" y="T9"/>
              </a:cxn>
              <a:cxn ang="T17">
                <a:pos x="T10" y="T11"/>
              </a:cxn>
            </a:cxnLst>
            <a:rect l="T18" t="T19" r="T20" b="T21"/>
            <a:pathLst>
              <a:path w="429" h="1023">
                <a:moveTo>
                  <a:pt x="429" y="0"/>
                </a:moveTo>
                <a:cubicBezTo>
                  <a:pt x="345" y="5"/>
                  <a:pt x="262" y="10"/>
                  <a:pt x="197" y="34"/>
                </a:cubicBezTo>
                <a:cubicBezTo>
                  <a:pt x="132" y="58"/>
                  <a:pt x="74" y="81"/>
                  <a:pt x="42" y="146"/>
                </a:cubicBezTo>
                <a:cubicBezTo>
                  <a:pt x="10" y="211"/>
                  <a:pt x="0" y="327"/>
                  <a:pt x="7" y="421"/>
                </a:cubicBezTo>
                <a:cubicBezTo>
                  <a:pt x="14" y="515"/>
                  <a:pt x="29" y="613"/>
                  <a:pt x="85" y="713"/>
                </a:cubicBezTo>
                <a:cubicBezTo>
                  <a:pt x="141" y="813"/>
                  <a:pt x="242" y="918"/>
                  <a:pt x="343" y="1023"/>
                </a:cubicBezTo>
              </a:path>
            </a:pathLst>
          </a:custGeom>
          <a:noFill/>
          <a:ln w="9525">
            <a:solidFill>
              <a:schemeClr val="tx1"/>
            </a:solidFill>
            <a:round/>
            <a:headEnd/>
            <a:tailEnd type="triangle" w="med" len="med"/>
          </a:ln>
        </p:spPr>
        <p:txBody>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189113942"/>
              </p:ext>
            </p:extLst>
          </p:nvPr>
        </p:nvGraphicFramePr>
        <p:xfrm>
          <a:off x="7304374" y="2513013"/>
          <a:ext cx="1376362" cy="430212"/>
        </p:xfrm>
        <a:graphic>
          <a:graphicData uri="http://schemas.openxmlformats.org/presentationml/2006/ole">
            <mc:AlternateContent xmlns:mc="http://schemas.openxmlformats.org/markup-compatibility/2006">
              <mc:Choice xmlns:v="urn:schemas-microsoft-com:vml" Requires="v">
                <p:oleObj name="Equation" r:id="rId13" imgW="647640" imgH="203040" progId="Equation.3">
                  <p:embed/>
                </p:oleObj>
              </mc:Choice>
              <mc:Fallback>
                <p:oleObj name="Equation" r:id="rId13" imgW="647640" imgH="203040" progId="Equation.3">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4374" y="2513013"/>
                        <a:ext cx="1376362" cy="4302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8651732" y="2468047"/>
            <a:ext cx="489236" cy="523220"/>
          </a:xfrm>
          <a:prstGeom prst="rect">
            <a:avLst/>
          </a:prstGeom>
          <a:noFill/>
        </p:spPr>
        <p:txBody>
          <a:bodyPr wrap="none" rtlCol="0">
            <a:spAutoFit/>
          </a:bodyPr>
          <a:lstStyle/>
          <a:p>
            <a:r>
              <a:rPr lang="en-US" sz="2800" dirty="0">
                <a:solidFill>
                  <a:srgbClr val="FF0000"/>
                </a:solidFill>
                <a:latin typeface="Cambria" panose="02040503050406030204" pitchFamily="18" charset="0"/>
              </a:rPr>
              <a:t>??</a:t>
            </a:r>
          </a:p>
        </p:txBody>
      </p:sp>
      <p:sp>
        <p:nvSpPr>
          <p:cNvPr id="4" name="TextBox 3"/>
          <p:cNvSpPr txBox="1"/>
          <p:nvPr/>
        </p:nvSpPr>
        <p:spPr>
          <a:xfrm>
            <a:off x="5953125" y="3197007"/>
            <a:ext cx="1904689" cy="646331"/>
          </a:xfrm>
          <a:prstGeom prst="rect">
            <a:avLst/>
          </a:prstGeom>
          <a:noFill/>
        </p:spPr>
        <p:txBody>
          <a:bodyPr wrap="none" rtlCol="0">
            <a:spAutoFit/>
          </a:bodyPr>
          <a:lstStyle/>
          <a:p>
            <a:r>
              <a:rPr lang="en-US" dirty="0">
                <a:latin typeface="Adobe Song Std L" pitchFamily="18" charset="-128"/>
                <a:ea typeface="Adobe Song Std L" pitchFamily="18" charset="-128"/>
              </a:rPr>
              <a:t>Some common</a:t>
            </a:r>
          </a:p>
          <a:p>
            <a:r>
              <a:rPr lang="en-US" dirty="0">
                <a:latin typeface="Adobe Song Std L" pitchFamily="18" charset="-128"/>
                <a:ea typeface="Adobe Song Std L" pitchFamily="18" charset="-128"/>
              </a:rPr>
              <a:t>weighting schemes: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endParaRPr lang="en-US" dirty="0"/>
          </a:p>
        </p:txBody>
      </p:sp>
      <p:sp>
        <p:nvSpPr>
          <p:cNvPr id="7173" name="Slide Number Placeholder 4"/>
          <p:cNvSpPr>
            <a:spLocks noGrp="1"/>
          </p:cNvSpPr>
          <p:nvPr>
            <p:ph type="sldNum" sz="quarter" idx="11"/>
          </p:nvPr>
        </p:nvSpPr>
        <p:spPr>
          <a:noFill/>
        </p:spPr>
        <p:txBody>
          <a:bodyPr/>
          <a:lstStyle/>
          <a:p>
            <a:fld id="{99863241-3A9A-4BB8-835C-4520C5072BFD}" type="slidenum">
              <a:rPr lang="en-US" smtClean="0"/>
              <a:pPr/>
              <a:t>19</a:t>
            </a:fld>
            <a:endParaRPr lang="en-US"/>
          </a:p>
        </p:txBody>
      </p:sp>
      <p:sp>
        <p:nvSpPr>
          <p:cNvPr id="7174" name="Rectangle 2"/>
          <p:cNvSpPr>
            <a:spLocks noGrp="1" noChangeArrowheads="1"/>
          </p:cNvSpPr>
          <p:nvPr>
            <p:ph type="title"/>
          </p:nvPr>
        </p:nvSpPr>
        <p:spPr/>
        <p:txBody>
          <a:bodyPr/>
          <a:lstStyle/>
          <a:p>
            <a:pPr eaLnBrk="1" hangingPunct="1"/>
            <a:r>
              <a:rPr lang="en-US" sz="4000"/>
              <a:t>Weighted least-squares (WLS)</a:t>
            </a:r>
          </a:p>
        </p:txBody>
      </p:sp>
      <p:sp>
        <p:nvSpPr>
          <p:cNvPr id="7175" name="Rectangle 3"/>
          <p:cNvSpPr>
            <a:spLocks noGrp="1" noChangeArrowheads="1"/>
          </p:cNvSpPr>
          <p:nvPr>
            <p:ph type="body" idx="1"/>
          </p:nvPr>
        </p:nvSpPr>
        <p:spPr/>
        <p:txBody>
          <a:bodyPr/>
          <a:lstStyle/>
          <a:p>
            <a:pPr eaLnBrk="1" hangingPunct="1"/>
            <a:r>
              <a:rPr lang="en-US"/>
              <a:t>Weights </a:t>
            </a:r>
            <a:r>
              <a:rPr lang="en-US" i="1">
                <a:latin typeface="Times New Roman" pitchFamily="18" charset="0"/>
              </a:rPr>
              <a:t>w</a:t>
            </a:r>
            <a:r>
              <a:rPr lang="en-US" i="1" baseline="-25000">
                <a:latin typeface="Times New Roman" pitchFamily="18" charset="0"/>
              </a:rPr>
              <a:t>i</a:t>
            </a:r>
            <a:r>
              <a:rPr lang="en-US"/>
              <a:t> essentially transform the </a:t>
            </a:r>
            <a:r>
              <a:rPr lang="en-US" i="1">
                <a:latin typeface="Times New Roman" pitchFamily="18" charset="0"/>
              </a:rPr>
              <a:t>y</a:t>
            </a:r>
            <a:r>
              <a:rPr lang="en-US"/>
              <a:t> values such that they have equal variances (without distorting nature of relationship!):</a:t>
            </a:r>
          </a:p>
        </p:txBody>
      </p:sp>
      <p:graphicFrame>
        <p:nvGraphicFramePr>
          <p:cNvPr id="7170" name="Object 4"/>
          <p:cNvGraphicFramePr>
            <a:graphicFrameLocks noChangeAspect="1"/>
          </p:cNvGraphicFramePr>
          <p:nvPr/>
        </p:nvGraphicFramePr>
        <p:xfrm>
          <a:off x="590550" y="4349750"/>
          <a:ext cx="3394075" cy="1508125"/>
        </p:xfrm>
        <a:graphic>
          <a:graphicData uri="http://schemas.openxmlformats.org/presentationml/2006/ole">
            <mc:AlternateContent xmlns:mc="http://schemas.openxmlformats.org/markup-compatibility/2006">
              <mc:Choice xmlns:v="urn:schemas-microsoft-com:vml" Requires="v">
                <p:oleObj name="Equation" r:id="rId2" imgW="1143000" imgH="508000" progId="Equation.3">
                  <p:embed/>
                </p:oleObj>
              </mc:Choice>
              <mc:Fallback>
                <p:oleObj name="Equation" r:id="rId2" imgW="1143000" imgH="5080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4349750"/>
                        <a:ext cx="3394075"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Text Box 5"/>
          <p:cNvSpPr txBox="1">
            <a:spLocks noChangeArrowheads="1"/>
          </p:cNvSpPr>
          <p:nvPr/>
        </p:nvSpPr>
        <p:spPr bwMode="auto">
          <a:xfrm>
            <a:off x="4900613" y="3906838"/>
            <a:ext cx="2124075" cy="396875"/>
          </a:xfrm>
          <a:prstGeom prst="rect">
            <a:avLst/>
          </a:prstGeom>
          <a:noFill/>
          <a:ln w="9525">
            <a:noFill/>
            <a:miter lim="800000"/>
            <a:headEnd/>
            <a:tailEnd/>
          </a:ln>
        </p:spPr>
        <p:txBody>
          <a:bodyPr wrap="none">
            <a:spAutoFit/>
          </a:bodyPr>
          <a:lstStyle/>
          <a:p>
            <a:r>
              <a:rPr lang="en-US" sz="2000" u="sng">
                <a:solidFill>
                  <a:schemeClr val="folHlink"/>
                </a:solidFill>
                <a:latin typeface="Comic Sans MS" pitchFamily="66" charset="0"/>
              </a:rPr>
              <a:t>Or, equivalently:</a:t>
            </a:r>
          </a:p>
        </p:txBody>
      </p:sp>
      <p:graphicFrame>
        <p:nvGraphicFramePr>
          <p:cNvPr id="7171" name="Object 6"/>
          <p:cNvGraphicFramePr>
            <a:graphicFrameLocks noChangeAspect="1"/>
          </p:cNvGraphicFramePr>
          <p:nvPr/>
        </p:nvGraphicFramePr>
        <p:xfrm>
          <a:off x="5100638" y="4473575"/>
          <a:ext cx="3357562" cy="1508125"/>
        </p:xfrm>
        <a:graphic>
          <a:graphicData uri="http://schemas.openxmlformats.org/presentationml/2006/ole">
            <mc:AlternateContent xmlns:mc="http://schemas.openxmlformats.org/markup-compatibility/2006">
              <mc:Choice xmlns:v="urn:schemas-microsoft-com:vml" Requires="v">
                <p:oleObj name="Equation" r:id="rId4" imgW="1130300" imgH="508000" progId="Equation.3">
                  <p:embed/>
                </p:oleObj>
              </mc:Choice>
              <mc:Fallback>
                <p:oleObj name="Equation" r:id="rId4" imgW="1130300" imgH="5080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4473575"/>
                        <a:ext cx="3357562"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8CEC658B-E556-4858-96BC-3B6B8C682C47}" type="slidenum">
              <a:rPr lang="en-US" smtClean="0"/>
              <a:pPr/>
              <a:t>2</a:t>
            </a:fld>
            <a:endParaRPr lang="en-US"/>
          </a:p>
        </p:txBody>
      </p:sp>
      <p:sp>
        <p:nvSpPr>
          <p:cNvPr id="16387" name="Rectangle 2"/>
          <p:cNvSpPr>
            <a:spLocks noGrp="1" noChangeArrowheads="1"/>
          </p:cNvSpPr>
          <p:nvPr>
            <p:ph type="title"/>
          </p:nvPr>
        </p:nvSpPr>
        <p:spPr>
          <a:xfrm>
            <a:off x="1150938" y="471488"/>
            <a:ext cx="7793037" cy="852487"/>
          </a:xfrm>
        </p:spPr>
        <p:txBody>
          <a:bodyPr/>
          <a:lstStyle/>
          <a:p>
            <a:pPr eaLnBrk="1" hangingPunct="1"/>
            <a:r>
              <a:rPr lang="en-US" sz="4000" dirty="0"/>
              <a:t>Review of Module 3:</a:t>
            </a:r>
            <a:br>
              <a:rPr lang="en-US" sz="4000" dirty="0"/>
            </a:br>
            <a:r>
              <a:rPr lang="en-US" sz="4000" dirty="0"/>
              <a:t>Exploratory data analysis</a:t>
            </a:r>
          </a:p>
        </p:txBody>
      </p:sp>
      <p:sp>
        <p:nvSpPr>
          <p:cNvPr id="16388" name="Rectangle 3"/>
          <p:cNvSpPr>
            <a:spLocks noGrp="1" noChangeArrowheads="1"/>
          </p:cNvSpPr>
          <p:nvPr>
            <p:ph type="body" idx="1"/>
          </p:nvPr>
        </p:nvSpPr>
        <p:spPr>
          <a:xfrm>
            <a:off x="1182688" y="2108200"/>
            <a:ext cx="7772400" cy="4216400"/>
          </a:xfrm>
        </p:spPr>
        <p:txBody>
          <a:bodyPr/>
          <a:lstStyle/>
          <a:p>
            <a:pPr eaLnBrk="1" hangingPunct="1"/>
            <a:r>
              <a:rPr lang="en-US" dirty="0"/>
              <a:t>Visualizing data</a:t>
            </a:r>
          </a:p>
          <a:p>
            <a:pPr eaLnBrk="1" hangingPunct="1"/>
            <a:r>
              <a:rPr lang="en-US" dirty="0"/>
              <a:t>Assessing distributions</a:t>
            </a:r>
          </a:p>
          <a:p>
            <a:pPr eaLnBrk="1" hangingPunct="1"/>
            <a:r>
              <a:rPr lang="en-US" dirty="0"/>
              <a:t>Outlier detection</a:t>
            </a:r>
          </a:p>
          <a:p>
            <a:pPr eaLnBrk="1" hangingPunct="1"/>
            <a:r>
              <a:rPr lang="en-US" dirty="0"/>
              <a:t>Standardization</a:t>
            </a:r>
          </a:p>
          <a:p>
            <a:pPr eaLnBrk="1" hangingPunct="1"/>
            <a:r>
              <a:rPr lang="en-US" dirty="0"/>
              <a:t>Transformations</a:t>
            </a:r>
          </a:p>
          <a:p>
            <a:pPr eaLnBrk="1" hangingPunct="1"/>
            <a:r>
              <a:rPr lang="en-US" dirty="0"/>
              <a:t>Correlations</a:t>
            </a:r>
          </a:p>
          <a:p>
            <a:pPr eaLnBrk="1" hangingPunct="1"/>
            <a:endParaRPr lang="en-US" dirty="0"/>
          </a:p>
          <a:p>
            <a:pPr eaLnBrk="1" hangingPunct="1"/>
            <a:endParaRPr lang="en-US" dirty="0"/>
          </a:p>
        </p:txBody>
      </p:sp>
      <p:sp>
        <p:nvSpPr>
          <p:cNvPr id="2" name="TextBox 1"/>
          <p:cNvSpPr txBox="1"/>
          <p:nvPr/>
        </p:nvSpPr>
        <p:spPr>
          <a:xfrm>
            <a:off x="4434445" y="6139934"/>
            <a:ext cx="3822072" cy="369332"/>
          </a:xfrm>
          <a:prstGeom prst="rect">
            <a:avLst/>
          </a:prstGeom>
          <a:noFill/>
        </p:spPr>
        <p:txBody>
          <a:bodyPr wrap="none" rtlCol="0">
            <a:spAutoFit/>
          </a:bodyPr>
          <a:lstStyle/>
          <a:p>
            <a:r>
              <a:rPr lang="en-US" dirty="0">
                <a:solidFill>
                  <a:srgbClr val="FF0000"/>
                </a:solidFill>
                <a:sym typeface="Wingdings" panose="05000000000000000000" pitchFamily="2" charset="2"/>
              </a:rPr>
              <a:t> </a:t>
            </a:r>
            <a:r>
              <a:rPr lang="en-US" dirty="0">
                <a:solidFill>
                  <a:srgbClr val="FF0000"/>
                </a:solidFill>
              </a:rPr>
              <a:t>Complete ‘transformations’ script</a:t>
            </a:r>
          </a:p>
        </p:txBody>
      </p:sp>
    </p:spTree>
    <p:extLst>
      <p:ext uri="{BB962C8B-B14F-4D97-AF65-F5344CB8AC3E}">
        <p14:creationId xmlns:p14="http://schemas.microsoft.com/office/powerpoint/2010/main" val="367687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Slide Number Placeholder 5"/>
          <p:cNvSpPr>
            <a:spLocks noGrp="1"/>
          </p:cNvSpPr>
          <p:nvPr>
            <p:ph type="sldNum" sz="quarter" idx="11"/>
          </p:nvPr>
        </p:nvSpPr>
        <p:spPr>
          <a:noFill/>
        </p:spPr>
        <p:txBody>
          <a:bodyPr/>
          <a:lstStyle/>
          <a:p>
            <a:fld id="{65685BB0-EB87-4C3A-B59D-4DFD42B81E5E}" type="slidenum">
              <a:rPr lang="en-US" smtClean="0"/>
              <a:pPr/>
              <a:t>20</a:t>
            </a:fld>
            <a:endParaRPr lang="en-US"/>
          </a:p>
        </p:txBody>
      </p:sp>
      <p:sp>
        <p:nvSpPr>
          <p:cNvPr id="8201" name="Rectangle 3"/>
          <p:cNvSpPr>
            <a:spLocks noGrp="1" noChangeArrowheads="1"/>
          </p:cNvSpPr>
          <p:nvPr>
            <p:ph type="title"/>
          </p:nvPr>
        </p:nvSpPr>
        <p:spPr/>
        <p:txBody>
          <a:bodyPr/>
          <a:lstStyle/>
          <a:p>
            <a:pPr eaLnBrk="1" hangingPunct="1"/>
            <a:r>
              <a:rPr lang="en-US" sz="4000"/>
              <a:t>Weighted least-squares (WLS)</a:t>
            </a:r>
          </a:p>
        </p:txBody>
      </p:sp>
      <p:sp>
        <p:nvSpPr>
          <p:cNvPr id="8202" name="Rectangle 20"/>
          <p:cNvSpPr>
            <a:spLocks noGrp="1" noChangeArrowheads="1"/>
          </p:cNvSpPr>
          <p:nvPr>
            <p:ph type="body" sz="half" idx="2"/>
          </p:nvPr>
        </p:nvSpPr>
        <p:spPr>
          <a:xfrm>
            <a:off x="4216400" y="1600200"/>
            <a:ext cx="4738688" cy="4724400"/>
          </a:xfrm>
        </p:spPr>
        <p:txBody>
          <a:bodyPr/>
          <a:lstStyle/>
          <a:p>
            <a:pPr eaLnBrk="1" hangingPunct="1">
              <a:buFont typeface="Wingdings" pitchFamily="2" charset="2"/>
              <a:buNone/>
            </a:pPr>
            <a:r>
              <a:rPr lang="en-US" dirty="0"/>
              <a:t>R code for the case where </a:t>
            </a:r>
          </a:p>
          <a:p>
            <a:pPr eaLnBrk="1" hangingPunct="1">
              <a:buFont typeface="Wingdings" pitchFamily="2" charset="2"/>
              <a:buNone/>
            </a:pPr>
            <a:r>
              <a:rPr lang="en-US" dirty="0"/>
              <a:t>     is proportional to     :</a:t>
            </a:r>
          </a:p>
          <a:p>
            <a:pPr eaLnBrk="1" hangingPunct="1">
              <a:buFont typeface="Wingdings" pitchFamily="2" charset="2"/>
              <a:buNone/>
            </a:pPr>
            <a:r>
              <a:rPr lang="en-US" sz="1800" dirty="0">
                <a:latin typeface="Courier New" pitchFamily="49" charset="0"/>
              </a:rPr>
              <a:t>plot(</a:t>
            </a:r>
            <a:r>
              <a:rPr lang="en-US" sz="1800" dirty="0" err="1">
                <a:latin typeface="Courier New" pitchFamily="49" charset="0"/>
              </a:rPr>
              <a:t>x,y</a:t>
            </a:r>
            <a:r>
              <a:rPr lang="en-US" sz="1800" dirty="0">
                <a:latin typeface="Courier New" pitchFamily="49" charset="0"/>
              </a:rPr>
              <a:t>)</a:t>
            </a:r>
          </a:p>
          <a:p>
            <a:pPr eaLnBrk="1" hangingPunct="1">
              <a:buFont typeface="Wingdings" pitchFamily="2" charset="2"/>
              <a:buNone/>
            </a:pPr>
            <a:r>
              <a:rPr lang="en-US" sz="2000" dirty="0" err="1">
                <a:latin typeface="Courier New" pitchFamily="49" charset="0"/>
              </a:rPr>
              <a:t>fit.ols</a:t>
            </a:r>
            <a:r>
              <a:rPr lang="en-US" sz="2000" dirty="0">
                <a:latin typeface="Courier New" pitchFamily="49" charset="0"/>
              </a:rPr>
              <a:t> &lt;- lm(y ~ x)</a:t>
            </a:r>
          </a:p>
          <a:p>
            <a:pPr eaLnBrk="1" hangingPunct="1">
              <a:buFont typeface="Wingdings" pitchFamily="2" charset="2"/>
              <a:buNone/>
            </a:pPr>
            <a:r>
              <a:rPr lang="en-US" sz="2000" dirty="0" err="1">
                <a:latin typeface="Courier New" pitchFamily="49" charset="0"/>
              </a:rPr>
              <a:t>y.hat</a:t>
            </a:r>
            <a:r>
              <a:rPr lang="en-US" sz="2000" dirty="0">
                <a:latin typeface="Courier New" pitchFamily="49" charset="0"/>
              </a:rPr>
              <a:t> &lt;- fitted(</a:t>
            </a:r>
            <a:r>
              <a:rPr lang="en-US" sz="2000" dirty="0" err="1">
                <a:latin typeface="Courier New" pitchFamily="49" charset="0"/>
              </a:rPr>
              <a:t>fit.ols</a:t>
            </a:r>
            <a:r>
              <a:rPr lang="en-US" sz="2000" dirty="0">
                <a:latin typeface="Courier New" pitchFamily="49" charset="0"/>
              </a:rPr>
              <a:t>)</a:t>
            </a:r>
          </a:p>
          <a:p>
            <a:pPr eaLnBrk="1" hangingPunct="1">
              <a:buFont typeface="Wingdings" pitchFamily="2" charset="2"/>
              <a:buNone/>
            </a:pPr>
            <a:r>
              <a:rPr lang="en-US" sz="2000" dirty="0" err="1">
                <a:latin typeface="Courier New" pitchFamily="49" charset="0"/>
              </a:rPr>
              <a:t>fit.wls</a:t>
            </a:r>
            <a:r>
              <a:rPr lang="en-US" sz="2000" dirty="0">
                <a:latin typeface="Courier New" pitchFamily="49" charset="0"/>
              </a:rPr>
              <a:t> &lt;- lm(y ~ x,          </a:t>
            </a:r>
            <a:br>
              <a:rPr lang="en-US" sz="2000" dirty="0">
                <a:latin typeface="Courier New" pitchFamily="49" charset="0"/>
              </a:rPr>
            </a:br>
            <a:r>
              <a:rPr lang="en-US" sz="2000" dirty="0">
                <a:latin typeface="Courier New" pitchFamily="49" charset="0"/>
              </a:rPr>
              <a:t>      weights = 1/</a:t>
            </a:r>
            <a:r>
              <a:rPr lang="en-US" sz="2000" dirty="0" err="1">
                <a:latin typeface="Courier New" pitchFamily="49" charset="0"/>
              </a:rPr>
              <a:t>y.hat</a:t>
            </a:r>
            <a:r>
              <a:rPr lang="en-US" sz="2000" dirty="0">
                <a:latin typeface="Courier New" pitchFamily="49" charset="0"/>
              </a:rPr>
              <a:t>)</a:t>
            </a:r>
          </a:p>
          <a:p>
            <a:pPr eaLnBrk="1" hangingPunct="1">
              <a:buFont typeface="Wingdings" pitchFamily="2" charset="2"/>
              <a:buNone/>
            </a:pPr>
            <a:r>
              <a:rPr lang="en-US" sz="2400" dirty="0"/>
              <a:t>(    must be positive!!)</a:t>
            </a:r>
          </a:p>
          <a:p>
            <a:pPr eaLnBrk="1" hangingPunct="1">
              <a:buFont typeface="Wingdings" pitchFamily="2" charset="2"/>
              <a:buNone/>
            </a:pPr>
            <a:r>
              <a:rPr lang="en-US" sz="2000" dirty="0">
                <a:latin typeface="Courier New" pitchFamily="49" charset="0"/>
              </a:rPr>
              <a:t>r &lt;- </a:t>
            </a:r>
            <a:r>
              <a:rPr lang="en-US" sz="2000" dirty="0" err="1">
                <a:latin typeface="Courier New" pitchFamily="49" charset="0"/>
              </a:rPr>
              <a:t>resid</a:t>
            </a:r>
            <a:r>
              <a:rPr lang="en-US" sz="2000" dirty="0">
                <a:latin typeface="Courier New" pitchFamily="49" charset="0"/>
              </a:rPr>
              <a:t>(</a:t>
            </a:r>
            <a:r>
              <a:rPr lang="en-US" sz="2000" dirty="0" err="1">
                <a:latin typeface="Courier New" pitchFamily="49" charset="0"/>
              </a:rPr>
              <a:t>fit.wls</a:t>
            </a:r>
            <a:r>
              <a:rPr lang="en-US" sz="2000" dirty="0">
                <a:latin typeface="Courier New" pitchFamily="49" charset="0"/>
              </a:rPr>
              <a:t>, type =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pearson</a:t>
            </a:r>
            <a:r>
              <a:rPr lang="en-US" sz="2000" dirty="0">
                <a:latin typeface="Courier New" pitchFamily="49" charset="0"/>
              </a:rPr>
              <a:t>")</a:t>
            </a:r>
          </a:p>
          <a:p>
            <a:pPr eaLnBrk="1" hangingPunct="1">
              <a:buFont typeface="Wingdings" pitchFamily="2" charset="2"/>
              <a:buNone/>
            </a:pPr>
            <a:r>
              <a:rPr lang="en-US" sz="2000" dirty="0">
                <a:latin typeface="Courier New" pitchFamily="49" charset="0"/>
              </a:rPr>
              <a:t>plot(fitted(</a:t>
            </a:r>
            <a:r>
              <a:rPr lang="en-US" sz="2000" dirty="0" err="1">
                <a:latin typeface="Courier New" pitchFamily="49" charset="0"/>
              </a:rPr>
              <a:t>fit.wls</a:t>
            </a:r>
            <a:r>
              <a:rPr lang="en-US" sz="2000" dirty="0">
                <a:latin typeface="Courier New" pitchFamily="49" charset="0"/>
              </a:rPr>
              <a:t>), r)</a:t>
            </a:r>
          </a:p>
        </p:txBody>
      </p:sp>
      <p:graphicFrame>
        <p:nvGraphicFramePr>
          <p:cNvPr id="8194" name="Object 21"/>
          <p:cNvGraphicFramePr>
            <a:graphicFrameLocks noChangeAspect="1"/>
          </p:cNvGraphicFramePr>
          <p:nvPr/>
        </p:nvGraphicFramePr>
        <p:xfrm>
          <a:off x="4249738" y="2052638"/>
          <a:ext cx="536575" cy="536575"/>
        </p:xfrm>
        <a:graphic>
          <a:graphicData uri="http://schemas.openxmlformats.org/presentationml/2006/ole">
            <mc:AlternateContent xmlns:mc="http://schemas.openxmlformats.org/markup-compatibility/2006">
              <mc:Choice xmlns:v="urn:schemas-microsoft-com:vml" Requires="v">
                <p:oleObj name="Equation" r:id="rId3" imgW="203024" imgH="203024" progId="Equation.3">
                  <p:embed/>
                </p:oleObj>
              </mc:Choice>
              <mc:Fallback>
                <p:oleObj name="Equation" r:id="rId3" imgW="203024" imgH="203024"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738" y="2052638"/>
                        <a:ext cx="5365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22"/>
          <p:cNvGraphicFramePr>
            <a:graphicFrameLocks noChangeAspect="1"/>
          </p:cNvGraphicFramePr>
          <p:nvPr/>
        </p:nvGraphicFramePr>
        <p:xfrm>
          <a:off x="7777163" y="2078038"/>
          <a:ext cx="404812" cy="587375"/>
        </p:xfrm>
        <a:graphic>
          <a:graphicData uri="http://schemas.openxmlformats.org/presentationml/2006/ole">
            <mc:AlternateContent xmlns:mc="http://schemas.openxmlformats.org/markup-compatibility/2006">
              <mc:Choice xmlns:v="urn:schemas-microsoft-com:vml" Requires="v">
                <p:oleObj name="Equation" r:id="rId5" imgW="139639" imgH="203112" progId="Equation.3">
                  <p:embed/>
                </p:oleObj>
              </mc:Choice>
              <mc:Fallback>
                <p:oleObj name="Equation" r:id="rId5" imgW="139639" imgH="203112"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163" y="2078038"/>
                        <a:ext cx="40481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203" name="Picture 23"/>
          <p:cNvPicPr>
            <a:picLocks noChangeAspect="1" noChangeArrowheads="1"/>
          </p:cNvPicPr>
          <p:nvPr/>
        </p:nvPicPr>
        <p:blipFill>
          <a:blip r:embed="rId7" cstate="print"/>
          <a:srcRect/>
          <a:stretch>
            <a:fillRect/>
          </a:stretch>
        </p:blipFill>
        <p:spPr bwMode="auto">
          <a:xfrm>
            <a:off x="71438" y="1035050"/>
            <a:ext cx="4186237" cy="3463925"/>
          </a:xfrm>
          <a:prstGeom prst="rect">
            <a:avLst/>
          </a:prstGeom>
          <a:noFill/>
          <a:ln w="9525">
            <a:noFill/>
            <a:miter lim="800000"/>
            <a:headEnd/>
            <a:tailEnd/>
          </a:ln>
        </p:spPr>
      </p:pic>
      <p:graphicFrame>
        <p:nvGraphicFramePr>
          <p:cNvPr id="8196" name="Object 24"/>
          <p:cNvGraphicFramePr>
            <a:graphicFrameLocks noChangeAspect="1"/>
          </p:cNvGraphicFramePr>
          <p:nvPr/>
        </p:nvGraphicFramePr>
        <p:xfrm>
          <a:off x="4389438" y="4356100"/>
          <a:ext cx="325437" cy="471488"/>
        </p:xfrm>
        <a:graphic>
          <a:graphicData uri="http://schemas.openxmlformats.org/presentationml/2006/ole">
            <mc:AlternateContent xmlns:mc="http://schemas.openxmlformats.org/markup-compatibility/2006">
              <mc:Choice xmlns:v="urn:schemas-microsoft-com:vml" Requires="v">
                <p:oleObj name="Equation" r:id="rId8" imgW="139639" imgH="203112" progId="Equation.3">
                  <p:embed/>
                </p:oleObj>
              </mc:Choice>
              <mc:Fallback>
                <p:oleObj name="Equation" r:id="rId8" imgW="139639" imgH="203112"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9438" y="4356100"/>
                        <a:ext cx="32543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AutoShape 29"/>
          <p:cNvSpPr>
            <a:spLocks/>
          </p:cNvSpPr>
          <p:nvPr/>
        </p:nvSpPr>
        <p:spPr bwMode="auto">
          <a:xfrm>
            <a:off x="3948113" y="1712913"/>
            <a:ext cx="217487" cy="2147887"/>
          </a:xfrm>
          <a:prstGeom prst="rightBrace">
            <a:avLst>
              <a:gd name="adj1" fmla="val 82299"/>
              <a:gd name="adj2" fmla="val 50000"/>
            </a:avLst>
          </a:prstGeom>
          <a:noFill/>
          <a:ln w="9525">
            <a:solidFill>
              <a:schemeClr val="tx1"/>
            </a:solidFill>
            <a:round/>
            <a:headEnd/>
            <a:tailEnd/>
          </a:ln>
        </p:spPr>
        <p:txBody>
          <a:bodyPr wrap="none" anchor="ctr"/>
          <a:lstStyle/>
          <a:p>
            <a:endParaRPr lang="en-US"/>
          </a:p>
        </p:txBody>
      </p:sp>
      <p:sp>
        <p:nvSpPr>
          <p:cNvPr id="8205" name="AutoShape 30"/>
          <p:cNvSpPr>
            <a:spLocks/>
          </p:cNvSpPr>
          <p:nvPr/>
        </p:nvSpPr>
        <p:spPr bwMode="auto">
          <a:xfrm>
            <a:off x="3948113" y="4368800"/>
            <a:ext cx="244475" cy="2235200"/>
          </a:xfrm>
          <a:prstGeom prst="rightBrace">
            <a:avLst>
              <a:gd name="adj1" fmla="val 76190"/>
              <a:gd name="adj2" fmla="val 56532"/>
            </a:avLst>
          </a:prstGeom>
          <a:noFill/>
          <a:ln w="9525">
            <a:solidFill>
              <a:schemeClr val="tx1"/>
            </a:solidFill>
            <a:round/>
            <a:headEnd/>
            <a:tailEnd/>
          </a:ln>
        </p:spPr>
        <p:txBody>
          <a:bodyPr wrap="none" anchor="ctr"/>
          <a:lstStyle/>
          <a:p>
            <a:endParaRPr lang="en-US"/>
          </a:p>
        </p:txBody>
      </p:sp>
      <p:pic>
        <p:nvPicPr>
          <p:cNvPr id="8206" name="Picture 31"/>
          <p:cNvPicPr>
            <a:picLocks noChangeAspect="1" noChangeArrowheads="1"/>
          </p:cNvPicPr>
          <p:nvPr/>
        </p:nvPicPr>
        <p:blipFill>
          <a:blip r:embed="rId9" cstate="print"/>
          <a:srcRect/>
          <a:stretch>
            <a:fillRect/>
          </a:stretch>
        </p:blipFill>
        <p:spPr bwMode="auto">
          <a:xfrm>
            <a:off x="71438" y="3816350"/>
            <a:ext cx="4186237" cy="3041650"/>
          </a:xfrm>
          <a:prstGeom prst="rect">
            <a:avLst/>
          </a:prstGeom>
          <a:noFill/>
          <a:ln w="9525">
            <a:noFill/>
            <a:miter lim="800000"/>
            <a:headEnd/>
            <a:tailEnd/>
          </a:ln>
        </p:spPr>
      </p:pic>
      <p:graphicFrame>
        <p:nvGraphicFramePr>
          <p:cNvPr id="8197" name="Object 33"/>
          <p:cNvGraphicFramePr>
            <a:graphicFrameLocks noChangeAspect="1"/>
          </p:cNvGraphicFramePr>
          <p:nvPr/>
        </p:nvGraphicFramePr>
        <p:xfrm>
          <a:off x="5702300" y="6059488"/>
          <a:ext cx="1071563" cy="592137"/>
        </p:xfrm>
        <a:graphic>
          <a:graphicData uri="http://schemas.openxmlformats.org/presentationml/2006/ole">
            <mc:AlternateContent xmlns:mc="http://schemas.openxmlformats.org/markup-compatibility/2006">
              <mc:Choice xmlns:v="urn:schemas-microsoft-com:vml" Requires="v">
                <p:oleObj name="Equation" r:id="rId10" imgW="482181" imgH="266469" progId="Equation.3">
                  <p:embed/>
                </p:oleObj>
              </mc:Choice>
              <mc:Fallback>
                <p:oleObj name="Equation" r:id="rId10" imgW="482181" imgH="266469"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2300" y="6059488"/>
                        <a:ext cx="1071563"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Freeform 34"/>
          <p:cNvSpPr>
            <a:spLocks/>
          </p:cNvSpPr>
          <p:nvPr/>
        </p:nvSpPr>
        <p:spPr bwMode="auto">
          <a:xfrm>
            <a:off x="7010400" y="5384800"/>
            <a:ext cx="1814513" cy="987425"/>
          </a:xfrm>
          <a:custGeom>
            <a:avLst/>
            <a:gdLst>
              <a:gd name="T0" fmla="*/ 2147483647 w 1143"/>
              <a:gd name="T1" fmla="*/ 0 h 622"/>
              <a:gd name="T2" fmla="*/ 2147483647 w 1143"/>
              <a:gd name="T3" fmla="*/ 2147483647 h 622"/>
              <a:gd name="T4" fmla="*/ 2147483647 w 1143"/>
              <a:gd name="T5" fmla="*/ 2147483647 h 622"/>
              <a:gd name="T6" fmla="*/ 2147483647 w 1143"/>
              <a:gd name="T7" fmla="*/ 2147483647 h 622"/>
              <a:gd name="T8" fmla="*/ 0 w 1143"/>
              <a:gd name="T9" fmla="*/ 2147483647 h 622"/>
              <a:gd name="T10" fmla="*/ 0 60000 65536"/>
              <a:gd name="T11" fmla="*/ 0 60000 65536"/>
              <a:gd name="T12" fmla="*/ 0 60000 65536"/>
              <a:gd name="T13" fmla="*/ 0 60000 65536"/>
              <a:gd name="T14" fmla="*/ 0 60000 65536"/>
              <a:gd name="T15" fmla="*/ 0 w 1143"/>
              <a:gd name="T16" fmla="*/ 0 h 622"/>
              <a:gd name="T17" fmla="*/ 1143 w 1143"/>
              <a:gd name="T18" fmla="*/ 622 h 622"/>
            </a:gdLst>
            <a:ahLst/>
            <a:cxnLst>
              <a:cxn ang="T10">
                <a:pos x="T0" y="T1"/>
              </a:cxn>
              <a:cxn ang="T11">
                <a:pos x="T2" y="T3"/>
              </a:cxn>
              <a:cxn ang="T12">
                <a:pos x="T4" y="T5"/>
              </a:cxn>
              <a:cxn ang="T13">
                <a:pos x="T6" y="T7"/>
              </a:cxn>
              <a:cxn ang="T14">
                <a:pos x="T8" y="T9"/>
              </a:cxn>
            </a:cxnLst>
            <a:rect l="T15" t="T16" r="T17" b="T18"/>
            <a:pathLst>
              <a:path w="1143" h="622">
                <a:moveTo>
                  <a:pt x="1024" y="0"/>
                </a:moveTo>
                <a:cubicBezTo>
                  <a:pt x="1083" y="45"/>
                  <a:pt x="1143" y="90"/>
                  <a:pt x="1125" y="155"/>
                </a:cubicBezTo>
                <a:cubicBezTo>
                  <a:pt x="1107" y="220"/>
                  <a:pt x="1021" y="330"/>
                  <a:pt x="914" y="393"/>
                </a:cubicBezTo>
                <a:cubicBezTo>
                  <a:pt x="807" y="456"/>
                  <a:pt x="637" y="492"/>
                  <a:pt x="485" y="530"/>
                </a:cubicBezTo>
                <a:cubicBezTo>
                  <a:pt x="333" y="568"/>
                  <a:pt x="166" y="595"/>
                  <a:pt x="0" y="622"/>
                </a:cubicBezTo>
              </a:path>
            </a:pathLst>
          </a:custGeom>
          <a:noFill/>
          <a:ln w="9525">
            <a:solidFill>
              <a:schemeClr val="tx1"/>
            </a:solidFill>
            <a:round/>
            <a:headEnd/>
            <a:tailEnd type="triangle" w="med" len="me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1"/>
          </p:nvPr>
        </p:nvSpPr>
        <p:spPr>
          <a:noFill/>
        </p:spPr>
        <p:txBody>
          <a:bodyPr/>
          <a:lstStyle/>
          <a:p>
            <a:fld id="{A75F1940-2AFB-46DA-818F-8D8AB425D8F3}" type="slidenum">
              <a:rPr lang="en-US" smtClean="0"/>
              <a:pPr/>
              <a:t>21</a:t>
            </a:fld>
            <a:endParaRPr lang="en-US"/>
          </a:p>
        </p:txBody>
      </p:sp>
      <p:sp>
        <p:nvSpPr>
          <p:cNvPr id="50180" name="Rectangle 2"/>
          <p:cNvSpPr>
            <a:spLocks noGrp="1" noChangeArrowheads="1"/>
          </p:cNvSpPr>
          <p:nvPr>
            <p:ph type="title"/>
          </p:nvPr>
        </p:nvSpPr>
        <p:spPr/>
        <p:txBody>
          <a:bodyPr/>
          <a:lstStyle/>
          <a:p>
            <a:pPr eaLnBrk="1" hangingPunct="1"/>
            <a:r>
              <a:rPr lang="en-US"/>
              <a:t>WLS fitting in R</a:t>
            </a:r>
          </a:p>
        </p:txBody>
      </p:sp>
      <p:sp>
        <p:nvSpPr>
          <p:cNvPr id="50181" name="Rectangle 4"/>
          <p:cNvSpPr>
            <a:spLocks noGrp="1" noChangeArrowheads="1"/>
          </p:cNvSpPr>
          <p:nvPr>
            <p:ph type="body" idx="1"/>
          </p:nvPr>
        </p:nvSpPr>
        <p:spPr>
          <a:xfrm>
            <a:off x="906463" y="2003425"/>
            <a:ext cx="8048625" cy="4321175"/>
          </a:xfrm>
        </p:spPr>
        <p:txBody>
          <a:bodyPr/>
          <a:lstStyle/>
          <a:p>
            <a:pPr eaLnBrk="1" hangingPunct="1"/>
            <a:r>
              <a:rPr lang="en-US" dirty="0"/>
              <a:t>The main function for linear least-squares regressions (</a:t>
            </a:r>
            <a:r>
              <a:rPr lang="en-US" dirty="0">
                <a:latin typeface="Courier New" pitchFamily="49" charset="0"/>
              </a:rPr>
              <a:t>lm</a:t>
            </a:r>
            <a:r>
              <a:rPr lang="en-US" dirty="0"/>
              <a:t>) has a </a:t>
            </a:r>
            <a:br>
              <a:rPr lang="en-US" dirty="0"/>
            </a:br>
            <a:r>
              <a:rPr lang="en-US" dirty="0"/>
              <a:t>“weights = </a:t>
            </a:r>
            <a:r>
              <a:rPr lang="en-US" i="1" dirty="0"/>
              <a:t>values </a:t>
            </a:r>
            <a:r>
              <a:rPr lang="en-US" dirty="0"/>
              <a:t>” argument</a:t>
            </a:r>
            <a:br>
              <a:rPr lang="en-US" dirty="0"/>
            </a:br>
            <a:r>
              <a:rPr lang="en-US" dirty="0"/>
              <a:t>(as do most other model fitting functions)</a:t>
            </a:r>
          </a:p>
          <a:p>
            <a:pPr eaLnBrk="1" hangingPunct="1"/>
            <a:r>
              <a:rPr lang="en-US" dirty="0"/>
              <a:t>The main non-linear regression function (</a:t>
            </a:r>
            <a:r>
              <a:rPr lang="en-US" dirty="0" err="1">
                <a:latin typeface="Courier New" pitchFamily="49" charset="0"/>
              </a:rPr>
              <a:t>nls</a:t>
            </a:r>
            <a:r>
              <a:rPr lang="en-US" dirty="0"/>
              <a:t>) also allows weights!</a:t>
            </a:r>
            <a:br>
              <a:rPr lang="en-US" dirty="0"/>
            </a:br>
            <a:r>
              <a:rPr lang="en-US" dirty="0"/>
              <a:t>Or: use </a:t>
            </a:r>
            <a:r>
              <a:rPr lang="en-US" dirty="0" err="1">
                <a:latin typeface="Courier New" pitchFamily="49" charset="0"/>
                <a:cs typeface="Courier New" pitchFamily="49" charset="0"/>
              </a:rPr>
              <a:t>nls</a:t>
            </a:r>
            <a:r>
              <a:rPr lang="en-US" dirty="0">
                <a:latin typeface="Courier New" pitchFamily="49" charset="0"/>
                <a:cs typeface="Courier New" pitchFamily="49" charset="0"/>
              </a:rPr>
              <a:t>(~ </a:t>
            </a:r>
            <a:r>
              <a:rPr lang="en-US" dirty="0" err="1">
                <a:latin typeface="Courier New" pitchFamily="49" charset="0"/>
                <a:cs typeface="Courier New" pitchFamily="49" charset="0"/>
              </a:rPr>
              <a:t>sqrt</a:t>
            </a:r>
            <a:r>
              <a:rPr lang="en-US" dirty="0">
                <a:latin typeface="Courier New" pitchFamily="49" charset="0"/>
                <a:cs typeface="Courier New" pitchFamily="49" charset="0"/>
              </a:rPr>
              <a:t>(W)*(y-f(x)))</a:t>
            </a:r>
          </a:p>
          <a:p>
            <a:pPr eaLnBrk="1" hangingPunct="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a:spLocks noGrp="1"/>
          </p:cNvSpPr>
          <p:nvPr>
            <p:ph type="sldNum" sz="quarter" idx="11"/>
          </p:nvPr>
        </p:nvSpPr>
        <p:spPr>
          <a:noFill/>
        </p:spPr>
        <p:txBody>
          <a:bodyPr/>
          <a:lstStyle/>
          <a:p>
            <a:fld id="{626C3235-2787-4B6B-A80F-152BEEB91C25}" type="slidenum">
              <a:rPr lang="en-US" smtClean="0"/>
              <a:pPr/>
              <a:t>22</a:t>
            </a:fld>
            <a:endParaRPr lang="en-US"/>
          </a:p>
        </p:txBody>
      </p:sp>
      <p:sp>
        <p:nvSpPr>
          <p:cNvPr id="52228"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sp>
        <p:nvSpPr>
          <p:cNvPr id="52229" name="Rectangle 3"/>
          <p:cNvSpPr>
            <a:spLocks noGrp="1" noChangeArrowheads="1"/>
          </p:cNvSpPr>
          <p:nvPr>
            <p:ph type="body" idx="1"/>
          </p:nvPr>
        </p:nvSpPr>
        <p:spPr>
          <a:xfrm>
            <a:off x="804863" y="1600200"/>
            <a:ext cx="8150225" cy="4724400"/>
          </a:xfrm>
        </p:spPr>
        <p:txBody>
          <a:bodyPr/>
          <a:lstStyle/>
          <a:p>
            <a:pPr eaLnBrk="1" hangingPunct="1"/>
            <a:r>
              <a:rPr lang="en-US" sz="2800" dirty="0"/>
              <a:t>OLS assumes </a:t>
            </a:r>
            <a:r>
              <a:rPr lang="en-US" sz="2800" dirty="0">
                <a:solidFill>
                  <a:schemeClr val="folHlink"/>
                </a:solidFill>
              </a:rPr>
              <a:t>independent</a:t>
            </a:r>
            <a:r>
              <a:rPr lang="en-US" sz="2800" dirty="0"/>
              <a:t>, </a:t>
            </a:r>
            <a:r>
              <a:rPr lang="en-US" sz="2800" dirty="0">
                <a:solidFill>
                  <a:schemeClr val="hlink"/>
                </a:solidFill>
              </a:rPr>
              <a:t>identically distributed</a:t>
            </a:r>
            <a:r>
              <a:rPr lang="en-US" sz="2800" dirty="0"/>
              <a:t> errors</a:t>
            </a:r>
          </a:p>
          <a:p>
            <a:pPr eaLnBrk="1" hangingPunct="1"/>
            <a:r>
              <a:rPr lang="en-US" sz="2800" dirty="0"/>
              <a:t>WLS assumes </a:t>
            </a:r>
            <a:r>
              <a:rPr lang="en-US" sz="2800" dirty="0">
                <a:solidFill>
                  <a:schemeClr val="folHlink"/>
                </a:solidFill>
              </a:rPr>
              <a:t>independent</a:t>
            </a:r>
            <a:r>
              <a:rPr lang="en-US" sz="2800" dirty="0"/>
              <a:t> errors, but allows </a:t>
            </a:r>
            <a:r>
              <a:rPr lang="en-US" sz="2800" dirty="0">
                <a:solidFill>
                  <a:schemeClr val="hlink"/>
                </a:solidFill>
              </a:rPr>
              <a:t>unequal variances</a:t>
            </a:r>
          </a:p>
          <a:p>
            <a:pPr eaLnBrk="1" hangingPunct="1"/>
            <a:r>
              <a:rPr lang="en-US" sz="2800" dirty="0"/>
              <a:t>GLS is a further generalization and allows both </a:t>
            </a:r>
            <a:r>
              <a:rPr lang="en-US" sz="2800" dirty="0">
                <a:solidFill>
                  <a:schemeClr val="folHlink"/>
                </a:solidFill>
              </a:rPr>
              <a:t>dependent</a:t>
            </a:r>
            <a:r>
              <a:rPr lang="en-US" sz="2800" dirty="0"/>
              <a:t> errors and </a:t>
            </a:r>
            <a:r>
              <a:rPr lang="en-US" sz="2800" dirty="0">
                <a:solidFill>
                  <a:schemeClr val="hlink"/>
                </a:solidFill>
              </a:rPr>
              <a:t>unequal variances</a:t>
            </a:r>
          </a:p>
          <a:p>
            <a:pPr lvl="1" eaLnBrk="1" hangingPunct="1"/>
            <a:r>
              <a:rPr lang="en-US" sz="2400" dirty="0"/>
              <a:t>Dependent (correlated) errors produce standard errors that are too small and have fewer </a:t>
            </a:r>
            <a:r>
              <a:rPr lang="en-US" sz="2400" dirty="0" err="1"/>
              <a:t>d.f</a:t>
            </a:r>
            <a:r>
              <a:rPr lang="en-US" sz="2400" dirty="0"/>
              <a:t>. than expected (but have no effect on bias!)</a:t>
            </a:r>
          </a:p>
          <a:p>
            <a:pPr lvl="1" eaLnBrk="1" hangingPunct="1"/>
            <a:r>
              <a:rPr lang="en-US" sz="2400" dirty="0"/>
              <a:t>Solution: specify correlation structure of errors and account for dependence AND unequal variances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endParaRPr lang="en-US" dirty="0"/>
          </a:p>
        </p:txBody>
      </p:sp>
      <p:sp>
        <p:nvSpPr>
          <p:cNvPr id="9220" name="Slide Number Placeholder 4"/>
          <p:cNvSpPr>
            <a:spLocks noGrp="1"/>
          </p:cNvSpPr>
          <p:nvPr>
            <p:ph type="sldNum" sz="quarter" idx="11"/>
          </p:nvPr>
        </p:nvSpPr>
        <p:spPr>
          <a:noFill/>
        </p:spPr>
        <p:txBody>
          <a:bodyPr/>
          <a:lstStyle/>
          <a:p>
            <a:fld id="{07DA1121-FEEC-43BC-8720-EDE3ADFC16F4}" type="slidenum">
              <a:rPr lang="en-US" smtClean="0"/>
              <a:pPr/>
              <a:t>23</a:t>
            </a:fld>
            <a:endParaRPr lang="en-US"/>
          </a:p>
        </p:txBody>
      </p:sp>
      <p:sp>
        <p:nvSpPr>
          <p:cNvPr id="9221"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sp>
        <p:nvSpPr>
          <p:cNvPr id="9222" name="Rectangle 3"/>
          <p:cNvSpPr>
            <a:spLocks noGrp="1" noChangeArrowheads="1"/>
          </p:cNvSpPr>
          <p:nvPr>
            <p:ph type="body" idx="1"/>
          </p:nvPr>
        </p:nvSpPr>
        <p:spPr>
          <a:xfrm>
            <a:off x="804863" y="1600200"/>
            <a:ext cx="8150225" cy="4724400"/>
          </a:xfrm>
        </p:spPr>
        <p:txBody>
          <a:bodyPr/>
          <a:lstStyle/>
          <a:p>
            <a:pPr eaLnBrk="1" hangingPunct="1"/>
            <a:r>
              <a:rPr lang="en-US"/>
              <a:t>Variance-covariance structure of errors is critical in least-squares fitting and is summarized by var-cov matrix:</a:t>
            </a:r>
            <a:endParaRPr lang="en-US">
              <a:solidFill>
                <a:schemeClr val="hlink"/>
              </a:solidFill>
            </a:endParaRPr>
          </a:p>
        </p:txBody>
      </p:sp>
      <p:graphicFrame>
        <p:nvGraphicFramePr>
          <p:cNvPr id="9218" name="Object 4"/>
          <p:cNvGraphicFramePr>
            <a:graphicFrameLocks noChangeAspect="1"/>
          </p:cNvGraphicFramePr>
          <p:nvPr/>
        </p:nvGraphicFramePr>
        <p:xfrm>
          <a:off x="1639798" y="3243263"/>
          <a:ext cx="5945188" cy="3251200"/>
        </p:xfrm>
        <a:graphic>
          <a:graphicData uri="http://schemas.openxmlformats.org/presentationml/2006/ole">
            <mc:AlternateContent xmlns:mc="http://schemas.openxmlformats.org/markup-compatibility/2006">
              <mc:Choice xmlns:v="urn:schemas-microsoft-com:vml" Requires="v">
                <p:oleObj name="Equation" r:id="rId3" imgW="2552700" imgH="1397000" progId="Equation.3">
                  <p:embed/>
                </p:oleObj>
              </mc:Choice>
              <mc:Fallback>
                <p:oleObj name="Equation" r:id="rId3" imgW="2552700" imgH="13970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798" y="3243263"/>
                        <a:ext cx="5945188" cy="325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3298825" y="5516563"/>
            <a:ext cx="73025" cy="422275"/>
            <a:chOff x="2078" y="3475"/>
            <a:chExt cx="46" cy="266"/>
          </a:xfrm>
        </p:grpSpPr>
        <p:sp>
          <p:nvSpPr>
            <p:cNvPr id="9248" name="Oval 5"/>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49" name="Oval 6"/>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50" name="Oval 7"/>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grpSp>
        <p:nvGrpSpPr>
          <p:cNvPr id="3" name="Group 9"/>
          <p:cNvGrpSpPr>
            <a:grpSpLocks/>
          </p:cNvGrpSpPr>
          <p:nvPr/>
        </p:nvGrpSpPr>
        <p:grpSpPr bwMode="auto">
          <a:xfrm rot="-5400000">
            <a:off x="6367463" y="3355975"/>
            <a:ext cx="73025" cy="422275"/>
            <a:chOff x="2078" y="3475"/>
            <a:chExt cx="46" cy="266"/>
          </a:xfrm>
        </p:grpSpPr>
        <p:sp>
          <p:nvSpPr>
            <p:cNvPr id="9245" name="Oval 10"/>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46" name="Oval 11"/>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47" name="Oval 12"/>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grpSp>
        <p:nvGrpSpPr>
          <p:cNvPr id="4" name="Group 17"/>
          <p:cNvGrpSpPr>
            <a:grpSpLocks/>
          </p:cNvGrpSpPr>
          <p:nvPr/>
        </p:nvGrpSpPr>
        <p:grpSpPr bwMode="auto">
          <a:xfrm rot="-2824752">
            <a:off x="6411913" y="5508625"/>
            <a:ext cx="73025" cy="422275"/>
            <a:chOff x="2078" y="3475"/>
            <a:chExt cx="46" cy="266"/>
          </a:xfrm>
        </p:grpSpPr>
        <p:sp>
          <p:nvSpPr>
            <p:cNvPr id="9239" name="Oval 18"/>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40" name="Oval 19"/>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41" name="Oval 20"/>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grpSp>
        <p:nvGrpSpPr>
          <p:cNvPr id="5" name="Group 21"/>
          <p:cNvGrpSpPr>
            <a:grpSpLocks/>
          </p:cNvGrpSpPr>
          <p:nvPr/>
        </p:nvGrpSpPr>
        <p:grpSpPr bwMode="auto">
          <a:xfrm rot="-5400000">
            <a:off x="6380163" y="6034088"/>
            <a:ext cx="73025" cy="422275"/>
            <a:chOff x="2078" y="3475"/>
            <a:chExt cx="46" cy="266"/>
          </a:xfrm>
        </p:grpSpPr>
        <p:sp>
          <p:nvSpPr>
            <p:cNvPr id="9236" name="Oval 22"/>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37" name="Oval 23"/>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38" name="Oval 24"/>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grpSp>
        <p:nvGrpSpPr>
          <p:cNvPr id="6" name="Group 25"/>
          <p:cNvGrpSpPr>
            <a:grpSpLocks/>
          </p:cNvGrpSpPr>
          <p:nvPr/>
        </p:nvGrpSpPr>
        <p:grpSpPr bwMode="auto">
          <a:xfrm>
            <a:off x="5713413" y="5499100"/>
            <a:ext cx="73025" cy="422275"/>
            <a:chOff x="2078" y="3475"/>
            <a:chExt cx="46" cy="266"/>
          </a:xfrm>
        </p:grpSpPr>
        <p:sp>
          <p:nvSpPr>
            <p:cNvPr id="9233" name="Oval 26"/>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34" name="Oval 27"/>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35" name="Oval 28"/>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grpSp>
        <p:nvGrpSpPr>
          <p:cNvPr id="7" name="Group 29"/>
          <p:cNvGrpSpPr>
            <a:grpSpLocks/>
          </p:cNvGrpSpPr>
          <p:nvPr/>
        </p:nvGrpSpPr>
        <p:grpSpPr bwMode="auto">
          <a:xfrm>
            <a:off x="6997700" y="5494338"/>
            <a:ext cx="73025" cy="422275"/>
            <a:chOff x="2078" y="3475"/>
            <a:chExt cx="46" cy="266"/>
          </a:xfrm>
        </p:grpSpPr>
        <p:sp>
          <p:nvSpPr>
            <p:cNvPr id="9230" name="Oval 30"/>
            <p:cNvSpPr>
              <a:spLocks noChangeAspect="1" noChangeArrowheads="1"/>
            </p:cNvSpPr>
            <p:nvPr/>
          </p:nvSpPr>
          <p:spPr bwMode="auto">
            <a:xfrm>
              <a:off x="2079" y="3583"/>
              <a:ext cx="40" cy="40"/>
            </a:xfrm>
            <a:prstGeom prst="ellipse">
              <a:avLst/>
            </a:prstGeom>
            <a:solidFill>
              <a:schemeClr val="tx1"/>
            </a:solidFill>
            <a:ln w="9525">
              <a:noFill/>
              <a:round/>
              <a:headEnd/>
              <a:tailEnd/>
            </a:ln>
          </p:spPr>
          <p:txBody>
            <a:bodyPr wrap="none" anchor="ctr"/>
            <a:lstStyle/>
            <a:p>
              <a:endParaRPr lang="en-US"/>
            </a:p>
          </p:txBody>
        </p:sp>
        <p:sp>
          <p:nvSpPr>
            <p:cNvPr id="9231" name="Oval 31"/>
            <p:cNvSpPr>
              <a:spLocks noChangeAspect="1" noChangeArrowheads="1"/>
            </p:cNvSpPr>
            <p:nvPr/>
          </p:nvSpPr>
          <p:spPr bwMode="auto">
            <a:xfrm>
              <a:off x="2078" y="3475"/>
              <a:ext cx="40" cy="40"/>
            </a:xfrm>
            <a:prstGeom prst="ellipse">
              <a:avLst/>
            </a:prstGeom>
            <a:solidFill>
              <a:schemeClr val="tx1"/>
            </a:solidFill>
            <a:ln w="9525">
              <a:noFill/>
              <a:round/>
              <a:headEnd/>
              <a:tailEnd/>
            </a:ln>
          </p:spPr>
          <p:txBody>
            <a:bodyPr wrap="none" anchor="ctr"/>
            <a:lstStyle/>
            <a:p>
              <a:endParaRPr lang="en-US"/>
            </a:p>
          </p:txBody>
        </p:sp>
        <p:sp>
          <p:nvSpPr>
            <p:cNvPr id="9232" name="Oval 32"/>
            <p:cNvSpPr>
              <a:spLocks noChangeAspect="1" noChangeArrowheads="1"/>
            </p:cNvSpPr>
            <p:nvPr/>
          </p:nvSpPr>
          <p:spPr bwMode="auto">
            <a:xfrm>
              <a:off x="2084" y="3701"/>
              <a:ext cx="40" cy="40"/>
            </a:xfrm>
            <a:prstGeom prst="ellipse">
              <a:avLst/>
            </a:prstGeom>
            <a:solidFill>
              <a:schemeClr val="tx1"/>
            </a:solidFill>
            <a:ln w="9525">
              <a:noFill/>
              <a:round/>
              <a:headEnd/>
              <a:tailEnd/>
            </a:ln>
          </p:spPr>
          <p:txBody>
            <a:bodyPr wrap="none"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Slide Number Placeholder 4"/>
          <p:cNvSpPr>
            <a:spLocks noGrp="1"/>
          </p:cNvSpPr>
          <p:nvPr>
            <p:ph type="sldNum" sz="quarter" idx="11"/>
          </p:nvPr>
        </p:nvSpPr>
        <p:spPr>
          <a:noFill/>
        </p:spPr>
        <p:txBody>
          <a:bodyPr/>
          <a:lstStyle/>
          <a:p>
            <a:fld id="{36244B1F-ECDE-4707-99FA-EA8ED72424AC}" type="slidenum">
              <a:rPr lang="en-US" smtClean="0"/>
              <a:pPr/>
              <a:t>24</a:t>
            </a:fld>
            <a:endParaRPr lang="en-US" dirty="0"/>
          </a:p>
        </p:txBody>
      </p:sp>
      <p:sp>
        <p:nvSpPr>
          <p:cNvPr id="10247"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graphicFrame>
        <p:nvGraphicFramePr>
          <p:cNvPr id="10242" name="Object 5"/>
          <p:cNvGraphicFramePr>
            <a:graphicFrameLocks noChangeAspect="1"/>
          </p:cNvGraphicFramePr>
          <p:nvPr/>
        </p:nvGraphicFramePr>
        <p:xfrm>
          <a:off x="1593850" y="2068513"/>
          <a:ext cx="5372029" cy="1663405"/>
        </p:xfrm>
        <a:graphic>
          <a:graphicData uri="http://schemas.openxmlformats.org/presentationml/2006/ole">
            <mc:AlternateContent xmlns:mc="http://schemas.openxmlformats.org/markup-compatibility/2006">
              <mc:Choice xmlns:v="urn:schemas-microsoft-com:vml" Requires="v">
                <p:oleObj name="Equation" r:id="rId3" imgW="3035300" imgH="939800" progId="Equation.3">
                  <p:embed/>
                </p:oleObj>
              </mc:Choice>
              <mc:Fallback>
                <p:oleObj name="Equation" r:id="rId3" imgW="3035300" imgH="9398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2068513"/>
                        <a:ext cx="5372029" cy="1663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6"/>
          <p:cNvSpPr txBox="1">
            <a:spLocks noChangeArrowheads="1"/>
          </p:cNvSpPr>
          <p:nvPr/>
        </p:nvSpPr>
        <p:spPr bwMode="auto">
          <a:xfrm>
            <a:off x="1243013" y="1484313"/>
            <a:ext cx="7445375" cy="396875"/>
          </a:xfrm>
          <a:prstGeom prst="rect">
            <a:avLst/>
          </a:prstGeom>
          <a:noFill/>
          <a:ln w="9525">
            <a:noFill/>
            <a:miter lim="800000"/>
            <a:headEnd/>
            <a:tailEnd/>
          </a:ln>
        </p:spPr>
        <p:txBody>
          <a:bodyPr wrap="none">
            <a:spAutoFit/>
          </a:bodyPr>
          <a:lstStyle/>
          <a:p>
            <a:r>
              <a:rPr lang="en-US" sz="2000" u="sng">
                <a:solidFill>
                  <a:schemeClr val="hlink"/>
                </a:solidFill>
                <a:latin typeface="Comic Sans MS" pitchFamily="66" charset="0"/>
              </a:rPr>
              <a:t>Independent</a:t>
            </a:r>
            <a:r>
              <a:rPr lang="en-US" sz="2000" u="sng">
                <a:latin typeface="Comic Sans MS" pitchFamily="66" charset="0"/>
              </a:rPr>
              <a:t>, identically distributed errors (</a:t>
            </a:r>
            <a:r>
              <a:rPr lang="en-US" sz="2000" u="sng">
                <a:solidFill>
                  <a:schemeClr val="hlink"/>
                </a:solidFill>
                <a:latin typeface="Comic Sans MS" pitchFamily="66" charset="0"/>
              </a:rPr>
              <a:t>equal</a:t>
            </a:r>
            <a:r>
              <a:rPr lang="en-US" sz="2000" u="sng">
                <a:latin typeface="Comic Sans MS" pitchFamily="66" charset="0"/>
              </a:rPr>
              <a:t> variances):</a:t>
            </a:r>
          </a:p>
        </p:txBody>
      </p:sp>
      <p:graphicFrame>
        <p:nvGraphicFramePr>
          <p:cNvPr id="10243" name="Object 7"/>
          <p:cNvGraphicFramePr>
            <a:graphicFrameLocks noChangeAspect="1"/>
          </p:cNvGraphicFramePr>
          <p:nvPr/>
        </p:nvGraphicFramePr>
        <p:xfrm>
          <a:off x="358776" y="4262943"/>
          <a:ext cx="3257728" cy="1651158"/>
        </p:xfrm>
        <a:graphic>
          <a:graphicData uri="http://schemas.openxmlformats.org/presentationml/2006/ole">
            <mc:AlternateContent xmlns:mc="http://schemas.openxmlformats.org/markup-compatibility/2006">
              <mc:Choice xmlns:v="urn:schemas-microsoft-com:vml" Requires="v">
                <p:oleObj name="Equation" r:id="rId5" imgW="1854200" imgH="939800" progId="Equation.3">
                  <p:embed/>
                </p:oleObj>
              </mc:Choice>
              <mc:Fallback>
                <p:oleObj name="Equation" r:id="rId5" imgW="1854200" imgH="9398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76" y="4262943"/>
                        <a:ext cx="3257728" cy="1651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Text Box 8"/>
          <p:cNvSpPr txBox="1">
            <a:spLocks noChangeArrowheads="1"/>
          </p:cNvSpPr>
          <p:nvPr/>
        </p:nvSpPr>
        <p:spPr bwMode="auto">
          <a:xfrm>
            <a:off x="1242174" y="3712348"/>
            <a:ext cx="3967163" cy="396875"/>
          </a:xfrm>
          <a:prstGeom prst="rect">
            <a:avLst/>
          </a:prstGeom>
          <a:noFill/>
          <a:ln w="9525">
            <a:noFill/>
            <a:miter lim="800000"/>
            <a:headEnd/>
            <a:tailEnd/>
          </a:ln>
        </p:spPr>
        <p:txBody>
          <a:bodyPr wrap="none">
            <a:spAutoFit/>
          </a:bodyPr>
          <a:lstStyle/>
          <a:p>
            <a:r>
              <a:rPr lang="en-US" sz="2000" u="sng" dirty="0">
                <a:solidFill>
                  <a:schemeClr val="hlink"/>
                </a:solidFill>
                <a:latin typeface="Comic Sans MS" pitchFamily="66" charset="0"/>
              </a:rPr>
              <a:t>Independent</a:t>
            </a:r>
            <a:r>
              <a:rPr lang="en-US" sz="2000" u="sng" dirty="0">
                <a:latin typeface="Comic Sans MS" pitchFamily="66" charset="0"/>
              </a:rPr>
              <a:t>, </a:t>
            </a:r>
            <a:r>
              <a:rPr lang="en-US" sz="2000" u="sng" dirty="0">
                <a:solidFill>
                  <a:schemeClr val="hlink"/>
                </a:solidFill>
                <a:latin typeface="Comic Sans MS" pitchFamily="66" charset="0"/>
              </a:rPr>
              <a:t>unequal</a:t>
            </a:r>
            <a:r>
              <a:rPr lang="en-US" sz="2000" u="sng" dirty="0">
                <a:latin typeface="Comic Sans MS" pitchFamily="66" charset="0"/>
              </a:rPr>
              <a:t> variances:</a:t>
            </a:r>
          </a:p>
        </p:txBody>
      </p:sp>
      <p:graphicFrame>
        <p:nvGraphicFramePr>
          <p:cNvPr id="10244" name="Object 10"/>
          <p:cNvGraphicFramePr>
            <a:graphicFrameLocks noChangeAspect="1"/>
          </p:cNvGraphicFramePr>
          <p:nvPr/>
        </p:nvGraphicFramePr>
        <p:xfrm>
          <a:off x="4735513" y="4310568"/>
          <a:ext cx="3781763" cy="1685366"/>
        </p:xfrm>
        <a:graphic>
          <a:graphicData uri="http://schemas.openxmlformats.org/presentationml/2006/ole">
            <mc:AlternateContent xmlns:mc="http://schemas.openxmlformats.org/markup-compatibility/2006">
              <mc:Choice xmlns:v="urn:schemas-microsoft-com:vml" Requires="v">
                <p:oleObj name="Equation" r:id="rId7" imgW="2108200" imgH="939800" progId="Equation.3">
                  <p:embed/>
                </p:oleObj>
              </mc:Choice>
              <mc:Fallback>
                <p:oleObj name="Equation" r:id="rId7" imgW="2108200" imgH="9398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5513" y="4310568"/>
                        <a:ext cx="3781763" cy="1685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Text Box 11"/>
          <p:cNvSpPr txBox="1">
            <a:spLocks noChangeArrowheads="1"/>
          </p:cNvSpPr>
          <p:nvPr/>
        </p:nvSpPr>
        <p:spPr bwMode="auto">
          <a:xfrm>
            <a:off x="4165957" y="4186260"/>
            <a:ext cx="1589088" cy="641350"/>
          </a:xfrm>
          <a:prstGeom prst="rect">
            <a:avLst/>
          </a:prstGeom>
          <a:noFill/>
          <a:ln w="9525">
            <a:noFill/>
            <a:miter lim="800000"/>
            <a:headEnd/>
            <a:tailEnd/>
          </a:ln>
        </p:spPr>
        <p:txBody>
          <a:bodyPr wrap="none">
            <a:spAutoFit/>
          </a:bodyPr>
          <a:lstStyle/>
          <a:p>
            <a:r>
              <a:rPr lang="en-US" u="sng" dirty="0">
                <a:solidFill>
                  <a:schemeClr val="folHlink"/>
                </a:solidFill>
                <a:latin typeface="Comic Sans MS" pitchFamily="66" charset="0"/>
              </a:rPr>
              <a:t>Find weights,</a:t>
            </a:r>
          </a:p>
          <a:p>
            <a:r>
              <a:rPr lang="en-US" u="sng" dirty="0">
                <a:solidFill>
                  <a:schemeClr val="folHlink"/>
                </a:solidFill>
                <a:latin typeface="Comic Sans MS" pitchFamily="66" charset="0"/>
              </a:rPr>
              <a:t>such that:</a:t>
            </a:r>
          </a:p>
        </p:txBody>
      </p:sp>
      <p:sp>
        <p:nvSpPr>
          <p:cNvPr id="10251" name="Freeform 12"/>
          <p:cNvSpPr>
            <a:spLocks/>
          </p:cNvSpPr>
          <p:nvPr/>
        </p:nvSpPr>
        <p:spPr bwMode="auto">
          <a:xfrm>
            <a:off x="1803457" y="4135282"/>
            <a:ext cx="1301750" cy="247650"/>
          </a:xfrm>
          <a:custGeom>
            <a:avLst/>
            <a:gdLst>
              <a:gd name="T0" fmla="*/ 2147483647 w 820"/>
              <a:gd name="T1" fmla="*/ 0 h 156"/>
              <a:gd name="T2" fmla="*/ 2147483647 w 820"/>
              <a:gd name="T3" fmla="*/ 2147483647 h 156"/>
              <a:gd name="T4" fmla="*/ 2147483647 w 820"/>
              <a:gd name="T5" fmla="*/ 2147483647 h 156"/>
              <a:gd name="T6" fmla="*/ 2147483647 w 820"/>
              <a:gd name="T7" fmla="*/ 2147483647 h 156"/>
              <a:gd name="T8" fmla="*/ 0 w 820"/>
              <a:gd name="T9" fmla="*/ 2147483647 h 156"/>
              <a:gd name="T10" fmla="*/ 0 60000 65536"/>
              <a:gd name="T11" fmla="*/ 0 60000 65536"/>
              <a:gd name="T12" fmla="*/ 0 60000 65536"/>
              <a:gd name="T13" fmla="*/ 0 60000 65536"/>
              <a:gd name="T14" fmla="*/ 0 60000 65536"/>
              <a:gd name="T15" fmla="*/ 0 w 820"/>
              <a:gd name="T16" fmla="*/ 0 h 156"/>
              <a:gd name="T17" fmla="*/ 820 w 820"/>
              <a:gd name="T18" fmla="*/ 156 h 156"/>
            </a:gdLst>
            <a:ahLst/>
            <a:cxnLst>
              <a:cxn ang="T10">
                <a:pos x="T0" y="T1"/>
              </a:cxn>
              <a:cxn ang="T11">
                <a:pos x="T2" y="T3"/>
              </a:cxn>
              <a:cxn ang="T12">
                <a:pos x="T4" y="T5"/>
              </a:cxn>
              <a:cxn ang="T13">
                <a:pos x="T6" y="T7"/>
              </a:cxn>
              <a:cxn ang="T14">
                <a:pos x="T8" y="T9"/>
              </a:cxn>
            </a:cxnLst>
            <a:rect l="T15" t="T16" r="T17" b="T18"/>
            <a:pathLst>
              <a:path w="820" h="156">
                <a:moveTo>
                  <a:pt x="820" y="0"/>
                </a:moveTo>
                <a:cubicBezTo>
                  <a:pt x="800" y="27"/>
                  <a:pt x="780" y="55"/>
                  <a:pt x="723" y="68"/>
                </a:cubicBezTo>
                <a:cubicBezTo>
                  <a:pt x="666" y="81"/>
                  <a:pt x="577" y="76"/>
                  <a:pt x="479" y="78"/>
                </a:cubicBezTo>
                <a:cubicBezTo>
                  <a:pt x="381" y="80"/>
                  <a:pt x="217" y="65"/>
                  <a:pt x="137" y="78"/>
                </a:cubicBezTo>
                <a:cubicBezTo>
                  <a:pt x="57" y="91"/>
                  <a:pt x="23" y="141"/>
                  <a:pt x="0" y="156"/>
                </a:cubicBezTo>
              </a:path>
            </a:pathLst>
          </a:custGeom>
          <a:noFill/>
          <a:ln w="9525">
            <a:solidFill>
              <a:schemeClr val="hlink"/>
            </a:solidFill>
            <a:round/>
            <a:headEnd/>
            <a:tailEnd type="triangle" w="med" len="med"/>
          </a:ln>
        </p:spPr>
        <p:txBody>
          <a:bodyPr/>
          <a:lstStyle/>
          <a:p>
            <a:endParaRPr lang="en-US"/>
          </a:p>
        </p:txBody>
      </p:sp>
      <p:sp>
        <p:nvSpPr>
          <p:cNvPr id="10252" name="Freeform 14"/>
          <p:cNvSpPr>
            <a:spLocks/>
          </p:cNvSpPr>
          <p:nvPr/>
        </p:nvSpPr>
        <p:spPr bwMode="auto">
          <a:xfrm>
            <a:off x="2408294" y="4135282"/>
            <a:ext cx="806450" cy="635000"/>
          </a:xfrm>
          <a:custGeom>
            <a:avLst/>
            <a:gdLst>
              <a:gd name="T0" fmla="*/ 2147483647 w 508"/>
              <a:gd name="T1" fmla="*/ 0 h 400"/>
              <a:gd name="T2" fmla="*/ 2147483647 w 508"/>
              <a:gd name="T3" fmla="*/ 2147483647 h 400"/>
              <a:gd name="T4" fmla="*/ 2147483647 w 508"/>
              <a:gd name="T5" fmla="*/ 2147483647 h 400"/>
              <a:gd name="T6" fmla="*/ 2147483647 w 508"/>
              <a:gd name="T7" fmla="*/ 2147483647 h 400"/>
              <a:gd name="T8" fmla="*/ 0 w 508"/>
              <a:gd name="T9" fmla="*/ 2147483647 h 400"/>
              <a:gd name="T10" fmla="*/ 0 60000 65536"/>
              <a:gd name="T11" fmla="*/ 0 60000 65536"/>
              <a:gd name="T12" fmla="*/ 0 60000 65536"/>
              <a:gd name="T13" fmla="*/ 0 60000 65536"/>
              <a:gd name="T14" fmla="*/ 0 60000 65536"/>
              <a:gd name="T15" fmla="*/ 0 w 508"/>
              <a:gd name="T16" fmla="*/ 0 h 400"/>
              <a:gd name="T17" fmla="*/ 508 w 508"/>
              <a:gd name="T18" fmla="*/ 400 h 400"/>
            </a:gdLst>
            <a:ahLst/>
            <a:cxnLst>
              <a:cxn ang="T10">
                <a:pos x="T0" y="T1"/>
              </a:cxn>
              <a:cxn ang="T11">
                <a:pos x="T2" y="T3"/>
              </a:cxn>
              <a:cxn ang="T12">
                <a:pos x="T4" y="T5"/>
              </a:cxn>
              <a:cxn ang="T13">
                <a:pos x="T6" y="T7"/>
              </a:cxn>
              <a:cxn ang="T14">
                <a:pos x="T8" y="T9"/>
              </a:cxn>
            </a:cxnLst>
            <a:rect l="T15" t="T16" r="T17" b="T18"/>
            <a:pathLst>
              <a:path w="508" h="400">
                <a:moveTo>
                  <a:pt x="508" y="0"/>
                </a:moveTo>
                <a:cubicBezTo>
                  <a:pt x="503" y="38"/>
                  <a:pt x="498" y="76"/>
                  <a:pt x="449" y="97"/>
                </a:cubicBezTo>
                <a:cubicBezTo>
                  <a:pt x="400" y="118"/>
                  <a:pt x="270" y="103"/>
                  <a:pt x="215" y="127"/>
                </a:cubicBezTo>
                <a:cubicBezTo>
                  <a:pt x="160" y="151"/>
                  <a:pt x="153" y="198"/>
                  <a:pt x="117" y="244"/>
                </a:cubicBezTo>
                <a:cubicBezTo>
                  <a:pt x="81" y="290"/>
                  <a:pt x="40" y="345"/>
                  <a:pt x="0" y="400"/>
                </a:cubicBezTo>
              </a:path>
            </a:pathLst>
          </a:custGeom>
          <a:noFill/>
          <a:ln w="9525">
            <a:solidFill>
              <a:schemeClr val="hlink"/>
            </a:solidFill>
            <a:round/>
            <a:headEnd/>
            <a:tailEnd type="triangle" w="med" len="med"/>
          </a:ln>
        </p:spPr>
        <p:txBody>
          <a:bodyPr/>
          <a:lstStyle/>
          <a:p>
            <a:endParaRPr lang="en-US"/>
          </a:p>
        </p:txBody>
      </p:sp>
      <p:sp>
        <p:nvSpPr>
          <p:cNvPr id="10253" name="Freeform 17"/>
          <p:cNvSpPr>
            <a:spLocks/>
          </p:cNvSpPr>
          <p:nvPr/>
        </p:nvSpPr>
        <p:spPr bwMode="auto">
          <a:xfrm>
            <a:off x="2076450" y="1860550"/>
            <a:ext cx="1930471" cy="327846"/>
          </a:xfrm>
          <a:custGeom>
            <a:avLst/>
            <a:gdLst>
              <a:gd name="T0" fmla="*/ 0 w 1371"/>
              <a:gd name="T1" fmla="*/ 0 h 205"/>
              <a:gd name="T2" fmla="*/ 2147483647 w 1371"/>
              <a:gd name="T3" fmla="*/ 2147483647 h 205"/>
              <a:gd name="T4" fmla="*/ 2147483647 w 1371"/>
              <a:gd name="T5" fmla="*/ 2147483647 h 205"/>
              <a:gd name="T6" fmla="*/ 2147483647 w 1371"/>
              <a:gd name="T7" fmla="*/ 2147483647 h 205"/>
              <a:gd name="T8" fmla="*/ 0 60000 65536"/>
              <a:gd name="T9" fmla="*/ 0 60000 65536"/>
              <a:gd name="T10" fmla="*/ 0 60000 65536"/>
              <a:gd name="T11" fmla="*/ 0 60000 65536"/>
              <a:gd name="T12" fmla="*/ 0 w 1371"/>
              <a:gd name="T13" fmla="*/ 0 h 205"/>
              <a:gd name="T14" fmla="*/ 1371 w 1371"/>
              <a:gd name="T15" fmla="*/ 205 h 205"/>
            </a:gdLst>
            <a:ahLst/>
            <a:cxnLst>
              <a:cxn ang="T8">
                <a:pos x="T0" y="T1"/>
              </a:cxn>
              <a:cxn ang="T9">
                <a:pos x="T2" y="T3"/>
              </a:cxn>
              <a:cxn ang="T10">
                <a:pos x="T4" y="T5"/>
              </a:cxn>
              <a:cxn ang="T11">
                <a:pos x="T6" y="T7"/>
              </a:cxn>
            </a:cxnLst>
            <a:rect l="T12" t="T13" r="T14" b="T15"/>
            <a:pathLst>
              <a:path w="1371" h="205">
                <a:moveTo>
                  <a:pt x="0" y="0"/>
                </a:moveTo>
                <a:cubicBezTo>
                  <a:pt x="39" y="11"/>
                  <a:pt x="41" y="54"/>
                  <a:pt x="235" y="68"/>
                </a:cubicBezTo>
                <a:cubicBezTo>
                  <a:pt x="429" y="82"/>
                  <a:pt x="973" y="64"/>
                  <a:pt x="1162" y="87"/>
                </a:cubicBezTo>
                <a:cubicBezTo>
                  <a:pt x="1351" y="110"/>
                  <a:pt x="1371" y="157"/>
                  <a:pt x="1367" y="205"/>
                </a:cubicBezTo>
              </a:path>
            </a:pathLst>
          </a:custGeom>
          <a:noFill/>
          <a:ln w="9525">
            <a:solidFill>
              <a:schemeClr val="hlink"/>
            </a:solidFill>
            <a:round/>
            <a:headEnd/>
            <a:tailEnd type="triangle" w="med" len="med"/>
          </a:ln>
        </p:spPr>
        <p:txBody>
          <a:bodyPr/>
          <a:lstStyle/>
          <a:p>
            <a:endParaRPr lang="en-US"/>
          </a:p>
        </p:txBody>
      </p:sp>
      <p:sp>
        <p:nvSpPr>
          <p:cNvPr id="14" name="TextBox 13"/>
          <p:cNvSpPr txBox="1"/>
          <p:nvPr/>
        </p:nvSpPr>
        <p:spPr>
          <a:xfrm>
            <a:off x="267127" y="6287784"/>
            <a:ext cx="3865930" cy="369332"/>
          </a:xfrm>
          <a:prstGeom prst="rect">
            <a:avLst/>
          </a:prstGeom>
          <a:noFill/>
        </p:spPr>
        <p:txBody>
          <a:bodyPr wrap="none" rtlCol="0">
            <a:spAutoFit/>
          </a:bodyPr>
          <a:lstStyle/>
          <a:p>
            <a:r>
              <a:rPr lang="en-US" dirty="0">
                <a:sym typeface="Wingdings" pitchFamily="2" charset="2"/>
              </a:rPr>
              <a:t> </a:t>
            </a:r>
            <a:r>
              <a:rPr lang="en-US" dirty="0"/>
              <a:t>Weighted regression: minimize   </a:t>
            </a:r>
          </a:p>
        </p:txBody>
      </p:sp>
      <p:graphicFrame>
        <p:nvGraphicFramePr>
          <p:cNvPr id="15" name="Object 14"/>
          <p:cNvGraphicFramePr>
            <a:graphicFrameLocks noChangeAspect="1"/>
          </p:cNvGraphicFramePr>
          <p:nvPr/>
        </p:nvGraphicFramePr>
        <p:xfrm>
          <a:off x="3961114" y="6120685"/>
          <a:ext cx="2472173" cy="737315"/>
        </p:xfrm>
        <a:graphic>
          <a:graphicData uri="http://schemas.openxmlformats.org/presentationml/2006/ole">
            <mc:AlternateContent xmlns:mc="http://schemas.openxmlformats.org/markup-compatibility/2006">
              <mc:Choice xmlns:v="urn:schemas-microsoft-com:vml" Requires="v">
                <p:oleObj name="Equation" r:id="rId9" imgW="1447800" imgH="431800" progId="Equation.3">
                  <p:embed/>
                </p:oleObj>
              </mc:Choice>
              <mc:Fallback>
                <p:oleObj name="Equation" r:id="rId9" imgW="1447800" imgH="4318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1114" y="6120685"/>
                        <a:ext cx="2472173" cy="737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235108"/>
          </a:xfrm>
        </p:spPr>
        <p:txBody>
          <a:bodyPr/>
          <a:lstStyle/>
          <a:p>
            <a:r>
              <a:rPr lang="en-US" dirty="0"/>
              <a:t>Example: </a:t>
            </a:r>
            <a:br>
              <a:rPr lang="en-US" dirty="0"/>
            </a:br>
            <a:r>
              <a:rPr lang="en-US" dirty="0"/>
              <a:t>Unequal residual variances</a:t>
            </a:r>
          </a:p>
        </p:txBody>
      </p:sp>
      <p:sp>
        <p:nvSpPr>
          <p:cNvPr id="5" name="Slide Number Placeholder 4"/>
          <p:cNvSpPr>
            <a:spLocks noGrp="1"/>
          </p:cNvSpPr>
          <p:nvPr>
            <p:ph type="sldNum" sz="quarter" idx="11"/>
          </p:nvPr>
        </p:nvSpPr>
        <p:spPr/>
        <p:txBody>
          <a:bodyPr/>
          <a:lstStyle/>
          <a:p>
            <a:pPr>
              <a:defRPr/>
            </a:pPr>
            <a:fld id="{A4E9DDF0-F21B-498A-8F2F-FCC4C677A688}" type="slidenum">
              <a:rPr lang="en-US" smtClean="0"/>
              <a:pPr>
                <a:defRPr/>
              </a:pPr>
              <a:t>25</a:t>
            </a:fld>
            <a:endParaRPr lang="en-US"/>
          </a:p>
        </p:txBody>
      </p:sp>
      <p:graphicFrame>
        <p:nvGraphicFramePr>
          <p:cNvPr id="6" name="Object 8"/>
          <p:cNvGraphicFramePr>
            <a:graphicFrameLocks noChangeAspect="1"/>
          </p:cNvGraphicFramePr>
          <p:nvPr>
            <p:extLst>
              <p:ext uri="{D42A27DB-BD31-4B8C-83A1-F6EECF244321}">
                <p14:modId xmlns:p14="http://schemas.microsoft.com/office/powerpoint/2010/main" val="3347345651"/>
              </p:ext>
            </p:extLst>
          </p:nvPr>
        </p:nvGraphicFramePr>
        <p:xfrm>
          <a:off x="2750132" y="3112115"/>
          <a:ext cx="4759325" cy="3678238"/>
        </p:xfrm>
        <a:graphic>
          <a:graphicData uri="http://schemas.openxmlformats.org/presentationml/2006/ole">
            <mc:AlternateContent xmlns:mc="http://schemas.openxmlformats.org/markup-compatibility/2006">
              <mc:Choice xmlns:v="urn:schemas-microsoft-com:vml" Requires="v">
                <p:oleObj name="Graph Sheet" r:id="rId2" imgW="3352800" imgH="2590465" progId="">
                  <p:embed/>
                </p:oleObj>
              </mc:Choice>
              <mc:Fallback>
                <p:oleObj name="Graph Sheet" r:id="rId2" imgW="3352800" imgH="2590465" progId="">
                  <p:embed/>
                  <p:pic>
                    <p:nvPicPr>
                      <p:cNvPr id="409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132" y="3112115"/>
                        <a:ext cx="4759325" cy="367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Straight Connector 7"/>
          <p:cNvCxnSpPr/>
          <p:nvPr/>
        </p:nvCxnSpPr>
        <p:spPr bwMode="auto">
          <a:xfrm flipV="1">
            <a:off x="3419786" y="4068466"/>
            <a:ext cx="3511685" cy="1381328"/>
          </a:xfrm>
          <a:prstGeom prst="line">
            <a:avLst/>
          </a:prstGeom>
          <a:solidFill>
            <a:schemeClr val="accent1"/>
          </a:solidFill>
          <a:ln w="28575" cap="flat" cmpd="sng" algn="ctr">
            <a:solidFill>
              <a:srgbClr val="7030A0"/>
            </a:solidFill>
            <a:prstDash val="solid"/>
            <a:round/>
            <a:headEnd type="none" w="med" len="med"/>
            <a:tailEnd type="none" w="med" len="med"/>
          </a:ln>
          <a:effectLst/>
        </p:spPr>
      </p:cxnSp>
      <p:sp>
        <p:nvSpPr>
          <p:cNvPr id="9" name="TextBox 8"/>
          <p:cNvSpPr txBox="1"/>
          <p:nvPr/>
        </p:nvSpPr>
        <p:spPr>
          <a:xfrm>
            <a:off x="372979" y="1760706"/>
            <a:ext cx="77724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Recall time series from above: Each residual has a different (but in this case) know variance.</a:t>
            </a:r>
          </a:p>
          <a:p>
            <a:pPr marL="285750" indent="-285750">
              <a:buFont typeface="Arial" panose="020B0604020202020204" pitchFamily="34" charset="0"/>
              <a:buChar char="•"/>
            </a:pPr>
            <a:r>
              <a:rPr lang="en-US" sz="2000" dirty="0"/>
              <a:t>Often, we make assumptions about the variance of residual </a:t>
            </a:r>
            <a:r>
              <a:rPr lang="en-US" sz="2000" i="1" dirty="0" err="1"/>
              <a:t>i</a:t>
            </a:r>
            <a:r>
              <a:rPr lang="en-US" sz="2000" dirty="0"/>
              <a:t> (e.g. its relationship with the mean) and then estimate it! If variance is constant, we simply estimate a constant residual variance </a:t>
            </a:r>
            <a:r>
              <a:rPr lang="en-US" sz="2000" dirty="0">
                <a:sym typeface="Symbol" panose="05050102010706020507" pitchFamily="18" charset="2"/>
              </a:rPr>
              <a:t></a:t>
            </a:r>
            <a:r>
              <a:rPr lang="en-US" sz="2000" baseline="30000" dirty="0">
                <a:sym typeface="Symbol" panose="05050102010706020507" pitchFamily="18" charset="2"/>
              </a:rPr>
              <a:t>2</a:t>
            </a:r>
            <a:r>
              <a:rPr lang="en-US" sz="2000" dirty="0">
                <a:sym typeface="Symbol" panose="05050102010706020507" pitchFamily="18" charset="2"/>
              </a:rPr>
              <a:t> </a:t>
            </a:r>
            <a:r>
              <a:rPr lang="en-US" sz="2000" dirty="0"/>
              <a:t>(OLS)</a:t>
            </a:r>
          </a:p>
        </p:txBody>
      </p:sp>
      <mc:AlternateContent xmlns:mc="http://schemas.openxmlformats.org/markup-compatibility/2006" xmlns:a14="http://schemas.microsoft.com/office/drawing/2010/main">
        <mc:Choice Requires="a14">
          <p:sp>
            <p:nvSpPr>
              <p:cNvPr id="10" name="TextBox 9"/>
              <p:cNvSpPr txBox="1"/>
              <p:nvPr/>
            </p:nvSpPr>
            <p:spPr>
              <a:xfrm>
                <a:off x="3419784" y="4506209"/>
                <a:ext cx="621003" cy="465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ctrlPr>
                        </m:sSubSupPr>
                        <m:e>
                          <m:r>
                            <a:rPr lang="en-US" sz="2400" i="1">
                              <a:solidFill>
                                <a:srgbClr val="009900"/>
                              </a:solidFill>
                              <a:latin typeface="Cambria Math" panose="02040503050406030204" pitchFamily="18" charset="0"/>
                              <a:ea typeface="Cambria Math" panose="02040503050406030204" pitchFamily="18" charset="0"/>
                              <a:sym typeface="Symbol" panose="05050102010706020507" pitchFamily="18" charset="2"/>
                            </a:rPr>
                            <m:t>𝜎</m:t>
                          </m:r>
                        </m:e>
                        <m:sub>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1</m:t>
                          </m:r>
                        </m:sub>
                        <m:sup>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p>
                      </m:sSubSup>
                    </m:oMath>
                  </m:oMathPara>
                </a14:m>
                <a:endParaRPr lang="en-US" sz="2400" dirty="0">
                  <a:solidFill>
                    <a:srgbClr val="0099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19784" y="4506209"/>
                <a:ext cx="621003" cy="465961"/>
              </a:xfrm>
              <a:prstGeom prst="rect">
                <a:avLst/>
              </a:prstGeom>
              <a:blipFill>
                <a:blip r:embed="rId5"/>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165573" y="3909578"/>
                <a:ext cx="621004" cy="466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ctrlPr>
                        </m:sSubSupPr>
                        <m:e>
                          <m:r>
                            <a:rPr lang="en-US" sz="2400" i="1">
                              <a:solidFill>
                                <a:srgbClr val="009900"/>
                              </a:solidFill>
                              <a:latin typeface="Cambria Math" panose="02040503050406030204" pitchFamily="18" charset="0"/>
                              <a:ea typeface="Cambria Math" panose="02040503050406030204" pitchFamily="18" charset="0"/>
                              <a:sym typeface="Symbol" panose="05050102010706020507" pitchFamily="18" charset="2"/>
                            </a:rPr>
                            <m:t>𝜎</m:t>
                          </m:r>
                        </m:e>
                        <m:sub>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b>
                        <m:sup>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p>
                      </m:sSubSup>
                    </m:oMath>
                  </m:oMathPara>
                </a14:m>
                <a:endParaRPr lang="en-US" sz="2400"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165573" y="3909578"/>
                <a:ext cx="621004" cy="466666"/>
              </a:xfrm>
              <a:prstGeom prst="rect">
                <a:avLst/>
              </a:prstGeom>
              <a:blipFill>
                <a:blip r:embed="rId6"/>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921088" y="3624233"/>
                <a:ext cx="621004" cy="468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ctrlPr>
                        </m:sSubSupPr>
                        <m:e>
                          <m:r>
                            <a:rPr lang="en-US" sz="2400" i="1">
                              <a:solidFill>
                                <a:srgbClr val="009900"/>
                              </a:solidFill>
                              <a:latin typeface="Cambria Math" panose="02040503050406030204" pitchFamily="18" charset="0"/>
                              <a:ea typeface="Cambria Math" panose="02040503050406030204" pitchFamily="18" charset="0"/>
                              <a:sym typeface="Symbol" panose="05050102010706020507" pitchFamily="18" charset="2"/>
                            </a:rPr>
                            <m:t>𝜎</m:t>
                          </m:r>
                        </m:e>
                        <m:sub>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3</m:t>
                          </m:r>
                        </m:sub>
                        <m:sup>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p>
                      </m:sSubSup>
                    </m:oMath>
                  </m:oMathPara>
                </a14:m>
                <a:endParaRPr lang="en-US" sz="2400" dirty="0">
                  <a:solidFill>
                    <a:srgbClr val="0099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921088" y="3624233"/>
                <a:ext cx="621004" cy="46852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705786" y="4992590"/>
                <a:ext cx="621004" cy="4655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ctrlPr>
                        </m:sSubSupPr>
                        <m:e>
                          <m:r>
                            <a:rPr lang="en-US" sz="2400" i="1">
                              <a:solidFill>
                                <a:srgbClr val="009900"/>
                              </a:solidFill>
                              <a:latin typeface="Cambria Math" panose="02040503050406030204" pitchFamily="18" charset="0"/>
                              <a:ea typeface="Cambria Math" panose="02040503050406030204" pitchFamily="18" charset="0"/>
                              <a:sym typeface="Symbol" panose="05050102010706020507" pitchFamily="18" charset="2"/>
                            </a:rPr>
                            <m:t>𝜎</m:t>
                          </m:r>
                        </m:e>
                        <m:sub>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4</m:t>
                          </m:r>
                        </m:sub>
                        <m:sup>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p>
                      </m:sSubSup>
                    </m:oMath>
                  </m:oMathPara>
                </a14:m>
                <a:endParaRPr lang="en-US" sz="2400" dirty="0">
                  <a:solidFill>
                    <a:srgbClr val="0099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705786" y="4992590"/>
                <a:ext cx="621004" cy="465577"/>
              </a:xfrm>
              <a:prstGeom prst="rect">
                <a:avLst/>
              </a:prstGeom>
              <a:blipFill>
                <a:blip r:embed="rId8"/>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471029" y="4571058"/>
                <a:ext cx="621004"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ctrlPr>
                        </m:sSubSupPr>
                        <m:e>
                          <m:r>
                            <a:rPr lang="en-US" sz="2400" i="1">
                              <a:solidFill>
                                <a:srgbClr val="009900"/>
                              </a:solidFill>
                              <a:latin typeface="Cambria Math" panose="02040503050406030204" pitchFamily="18" charset="0"/>
                              <a:ea typeface="Cambria Math" panose="02040503050406030204" pitchFamily="18" charset="0"/>
                              <a:sym typeface="Symbol" panose="05050102010706020507" pitchFamily="18" charset="2"/>
                            </a:rPr>
                            <m:t>𝜎</m:t>
                          </m:r>
                        </m:e>
                        <m:sub>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5</m:t>
                          </m:r>
                        </m:sub>
                        <m:sup>
                          <m:r>
                            <a:rPr lang="en-US" sz="2400" b="0" i="1" smtClean="0">
                              <a:solidFill>
                                <a:srgbClr val="009900"/>
                              </a:solidFill>
                              <a:latin typeface="Cambria Math" panose="02040503050406030204" pitchFamily="18" charset="0"/>
                              <a:ea typeface="Cambria Math" panose="02040503050406030204" pitchFamily="18" charset="0"/>
                              <a:sym typeface="Symbol" panose="05050102010706020507" pitchFamily="18" charset="2"/>
                            </a:rPr>
                            <m:t>2</m:t>
                          </m:r>
                        </m:sup>
                      </m:sSubSup>
                    </m:oMath>
                  </m:oMathPara>
                </a14:m>
                <a:endParaRPr lang="en-US" sz="2400" dirty="0">
                  <a:solidFill>
                    <a:srgbClr val="0099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471029" y="4571058"/>
                <a:ext cx="621004" cy="4742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3808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Slide Number Placeholder 4"/>
          <p:cNvSpPr>
            <a:spLocks noGrp="1"/>
          </p:cNvSpPr>
          <p:nvPr>
            <p:ph type="sldNum" sz="quarter" idx="11"/>
          </p:nvPr>
        </p:nvSpPr>
        <p:spPr>
          <a:noFill/>
        </p:spPr>
        <p:txBody>
          <a:bodyPr/>
          <a:lstStyle/>
          <a:p>
            <a:fld id="{50A046F5-1BFA-4794-A374-8A0526B1410D}" type="slidenum">
              <a:rPr lang="en-US" smtClean="0"/>
              <a:pPr/>
              <a:t>26</a:t>
            </a:fld>
            <a:endParaRPr lang="en-US" dirty="0"/>
          </a:p>
        </p:txBody>
      </p:sp>
      <p:sp>
        <p:nvSpPr>
          <p:cNvPr id="11270"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graphicFrame>
        <p:nvGraphicFramePr>
          <p:cNvPr id="11266" name="Object 3"/>
          <p:cNvGraphicFramePr>
            <a:graphicFrameLocks noChangeAspect="1"/>
          </p:cNvGraphicFramePr>
          <p:nvPr/>
        </p:nvGraphicFramePr>
        <p:xfrm>
          <a:off x="2144713" y="1936661"/>
          <a:ext cx="3536896" cy="1678527"/>
        </p:xfrm>
        <a:graphic>
          <a:graphicData uri="http://schemas.openxmlformats.org/presentationml/2006/ole">
            <mc:AlternateContent xmlns:mc="http://schemas.openxmlformats.org/markup-compatibility/2006">
              <mc:Choice xmlns:v="urn:schemas-microsoft-com:vml" Requires="v">
                <p:oleObj name="Equation" r:id="rId3" imgW="1981200" imgH="939800" progId="Equation.3">
                  <p:embed/>
                </p:oleObj>
              </mc:Choice>
              <mc:Fallback>
                <p:oleObj name="Equation" r:id="rId3" imgW="1981200" imgH="9398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1936661"/>
                        <a:ext cx="3536896" cy="1678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Text Box 4"/>
          <p:cNvSpPr txBox="1">
            <a:spLocks noChangeArrowheads="1"/>
          </p:cNvSpPr>
          <p:nvPr/>
        </p:nvSpPr>
        <p:spPr bwMode="auto">
          <a:xfrm>
            <a:off x="1243013" y="1484313"/>
            <a:ext cx="4568825" cy="396875"/>
          </a:xfrm>
          <a:prstGeom prst="rect">
            <a:avLst/>
          </a:prstGeom>
          <a:noFill/>
          <a:ln w="9525">
            <a:noFill/>
            <a:miter lim="800000"/>
            <a:headEnd/>
            <a:tailEnd/>
          </a:ln>
        </p:spPr>
        <p:txBody>
          <a:bodyPr wrap="none">
            <a:spAutoFit/>
          </a:bodyPr>
          <a:lstStyle/>
          <a:p>
            <a:r>
              <a:rPr lang="en-US" sz="2000" u="sng">
                <a:solidFill>
                  <a:schemeClr val="hlink"/>
                </a:solidFill>
                <a:latin typeface="Comic Sans MS" pitchFamily="66" charset="0"/>
              </a:rPr>
              <a:t>Dependent</a:t>
            </a:r>
            <a:r>
              <a:rPr lang="en-US" sz="2000" u="sng">
                <a:latin typeface="Comic Sans MS" pitchFamily="66" charset="0"/>
              </a:rPr>
              <a:t> errors, </a:t>
            </a:r>
            <a:r>
              <a:rPr lang="en-US" sz="2000" u="sng">
                <a:solidFill>
                  <a:schemeClr val="hlink"/>
                </a:solidFill>
                <a:latin typeface="Comic Sans MS" pitchFamily="66" charset="0"/>
              </a:rPr>
              <a:t>unequal</a:t>
            </a:r>
            <a:r>
              <a:rPr lang="en-US" sz="2000" u="sng">
                <a:latin typeface="Comic Sans MS" pitchFamily="66" charset="0"/>
              </a:rPr>
              <a:t> variances:</a:t>
            </a:r>
          </a:p>
        </p:txBody>
      </p:sp>
      <p:sp>
        <p:nvSpPr>
          <p:cNvPr id="11272" name="Text Box 9"/>
          <p:cNvSpPr txBox="1">
            <a:spLocks noChangeArrowheads="1"/>
          </p:cNvSpPr>
          <p:nvPr/>
        </p:nvSpPr>
        <p:spPr bwMode="auto">
          <a:xfrm>
            <a:off x="1079378" y="3711363"/>
            <a:ext cx="7443787" cy="701675"/>
          </a:xfrm>
          <a:prstGeom prst="rect">
            <a:avLst/>
          </a:prstGeom>
          <a:noFill/>
          <a:ln w="9525">
            <a:noFill/>
            <a:miter lim="800000"/>
            <a:headEnd/>
            <a:tailEnd/>
          </a:ln>
        </p:spPr>
        <p:txBody>
          <a:bodyPr>
            <a:spAutoFit/>
          </a:bodyPr>
          <a:lstStyle/>
          <a:p>
            <a:r>
              <a:rPr lang="en-US" sz="2000" u="sng" dirty="0">
                <a:latin typeface="Comic Sans MS" pitchFamily="66" charset="0"/>
              </a:rPr>
              <a:t>Typically, </a:t>
            </a:r>
            <a:r>
              <a:rPr lang="en-US" sz="2000" u="sng" dirty="0" err="1">
                <a:latin typeface="Comic Sans MS" pitchFamily="66" charset="0"/>
              </a:rPr>
              <a:t>covariances</a:t>
            </a:r>
            <a:r>
              <a:rPr lang="en-US" sz="2000" u="sng" dirty="0">
                <a:latin typeface="Comic Sans MS" pitchFamily="66" charset="0"/>
              </a:rPr>
              <a:t> are not all different</a:t>
            </a:r>
            <a:r>
              <a:rPr lang="en-US" sz="2000" dirty="0">
                <a:latin typeface="Comic Sans MS" pitchFamily="66" charset="0"/>
              </a:rPr>
              <a:t> (to simplify further, we will look at </a:t>
            </a:r>
            <a:r>
              <a:rPr lang="en-US" sz="2000" u="sng" dirty="0">
                <a:latin typeface="Comic Sans MS" pitchFamily="66" charset="0"/>
              </a:rPr>
              <a:t>correlation matrix</a:t>
            </a:r>
            <a:r>
              <a:rPr lang="en-US" sz="2000" dirty="0">
                <a:latin typeface="Comic Sans MS" pitchFamily="66" charset="0"/>
              </a:rPr>
              <a:t> instead):</a:t>
            </a:r>
            <a:endParaRPr lang="en-US" sz="2000" u="sng" dirty="0">
              <a:latin typeface="Comic Sans MS" pitchFamily="66" charset="0"/>
            </a:endParaRPr>
          </a:p>
        </p:txBody>
      </p:sp>
      <p:graphicFrame>
        <p:nvGraphicFramePr>
          <p:cNvPr id="11267" name="Object 10"/>
          <p:cNvGraphicFramePr>
            <a:graphicFrameLocks noChangeAspect="1"/>
          </p:cNvGraphicFramePr>
          <p:nvPr>
            <p:extLst>
              <p:ext uri="{D42A27DB-BD31-4B8C-83A1-F6EECF244321}">
                <p14:modId xmlns:p14="http://schemas.microsoft.com/office/powerpoint/2010/main" val="2803652610"/>
              </p:ext>
            </p:extLst>
          </p:nvPr>
        </p:nvGraphicFramePr>
        <p:xfrm>
          <a:off x="5961063" y="4783138"/>
          <a:ext cx="2746375" cy="1709737"/>
        </p:xfrm>
        <a:graphic>
          <a:graphicData uri="http://schemas.openxmlformats.org/presentationml/2006/ole">
            <mc:AlternateContent xmlns:mc="http://schemas.openxmlformats.org/markup-compatibility/2006">
              <mc:Choice xmlns:v="urn:schemas-microsoft-com:vml" Requires="v">
                <p:oleObj name="Equation" r:id="rId5" imgW="1511280" imgH="939600" progId="Equation.3">
                  <p:embed/>
                </p:oleObj>
              </mc:Choice>
              <mc:Fallback>
                <p:oleObj name="Equation" r:id="rId5" imgW="1511280" imgH="939600" progId="Equation.3">
                  <p:embed/>
                  <p:pic>
                    <p:nvPicPr>
                      <p:cNvPr id="0" name="Picture 11"/>
                      <p:cNvPicPr>
                        <a:picLocks noChangeAspect="1" noChangeArrowheads="1"/>
                      </p:cNvPicPr>
                      <p:nvPr/>
                    </p:nvPicPr>
                    <p:blipFill>
                      <a:blip r:embed="rId6"/>
                      <a:srcRect/>
                      <a:stretch>
                        <a:fillRect/>
                      </a:stretch>
                    </p:blipFill>
                    <p:spPr bwMode="auto">
                      <a:xfrm>
                        <a:off x="5961063" y="4783138"/>
                        <a:ext cx="2746375" cy="170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11"/>
          <p:cNvSpPr txBox="1">
            <a:spLocks noChangeArrowheads="1"/>
          </p:cNvSpPr>
          <p:nvPr/>
        </p:nvSpPr>
        <p:spPr bwMode="auto">
          <a:xfrm>
            <a:off x="5979988" y="2556714"/>
            <a:ext cx="2257425" cy="366712"/>
          </a:xfrm>
          <a:prstGeom prst="rect">
            <a:avLst/>
          </a:prstGeom>
          <a:noFill/>
          <a:ln w="9525">
            <a:noFill/>
            <a:miter lim="800000"/>
            <a:headEnd/>
            <a:tailEnd/>
          </a:ln>
        </p:spPr>
        <p:txBody>
          <a:bodyPr wrap="none">
            <a:spAutoFit/>
          </a:bodyPr>
          <a:lstStyle/>
          <a:p>
            <a:r>
              <a:rPr lang="en-US" dirty="0">
                <a:latin typeface="Comic Sans MS" pitchFamily="66" charset="0"/>
              </a:rPr>
              <a:t>(most general case)</a:t>
            </a:r>
          </a:p>
        </p:txBody>
      </p:sp>
      <p:sp>
        <p:nvSpPr>
          <p:cNvPr id="11274" name="Text Box 12"/>
          <p:cNvSpPr txBox="1">
            <a:spLocks noChangeArrowheads="1"/>
          </p:cNvSpPr>
          <p:nvPr/>
        </p:nvSpPr>
        <p:spPr bwMode="auto">
          <a:xfrm>
            <a:off x="208964" y="4524774"/>
            <a:ext cx="5734636" cy="1754326"/>
          </a:xfrm>
          <a:prstGeom prst="rect">
            <a:avLst/>
          </a:prstGeom>
          <a:noFill/>
          <a:ln w="9525">
            <a:noFill/>
            <a:miter lim="800000"/>
            <a:headEnd/>
            <a:tailEnd/>
          </a:ln>
        </p:spPr>
        <p:txBody>
          <a:bodyPr wrap="square">
            <a:spAutoFit/>
          </a:bodyPr>
          <a:lstStyle/>
          <a:p>
            <a:r>
              <a:rPr lang="en-US" u="sng" dirty="0">
                <a:latin typeface="Comic Sans MS" pitchFamily="66" charset="0"/>
              </a:rPr>
              <a:t>Example 1</a:t>
            </a:r>
            <a:r>
              <a:rPr lang="en-US" dirty="0">
                <a:latin typeface="Comic Sans MS" pitchFamily="66" charset="0"/>
              </a:rPr>
              <a:t>: “adjacent” values have fixed correlation </a:t>
            </a:r>
            <a:r>
              <a:rPr lang="en-US" i="1" dirty="0">
                <a:latin typeface="Comic Sans MS" pitchFamily="66" charset="0"/>
                <a:sym typeface="Symbol" panose="05050102010706020507" pitchFamily="18" charset="2"/>
              </a:rPr>
              <a:t></a:t>
            </a:r>
            <a:r>
              <a:rPr lang="en-US" dirty="0">
                <a:latin typeface="Comic Sans MS" pitchFamily="66" charset="0"/>
              </a:rPr>
              <a:t>, which induces correlations at larger </a:t>
            </a:r>
            <a:r>
              <a:rPr lang="en-US" dirty="0" err="1">
                <a:latin typeface="Comic Sans MS" pitchFamily="66" charset="0"/>
              </a:rPr>
              <a:t>d’istances</a:t>
            </a:r>
            <a:r>
              <a:rPr lang="en-US" dirty="0">
                <a:latin typeface="Comic Sans MS" pitchFamily="66" charset="0"/>
              </a:rPr>
              <a:t>’</a:t>
            </a:r>
          </a:p>
          <a:p>
            <a:endParaRPr lang="en-US" dirty="0">
              <a:latin typeface="Comic Sans MS" pitchFamily="66" charset="0"/>
            </a:endParaRPr>
          </a:p>
          <a:p>
            <a:r>
              <a:rPr lang="en-US" dirty="0">
                <a:latin typeface="Comic Sans MS" pitchFamily="66" charset="0"/>
              </a:rPr>
              <a:t>This is known as first-order autocorrelation</a:t>
            </a:r>
          </a:p>
          <a:p>
            <a:r>
              <a:rPr lang="en-US" dirty="0">
                <a:latin typeface="Comic Sans MS" pitchFamily="66" charset="0"/>
              </a:rPr>
              <a:t>(first-order autoregressive process) </a:t>
            </a:r>
            <a:r>
              <a:rPr lang="en-US" u="sng" dirty="0">
                <a:latin typeface="Comic Sans MS" pitchFamily="66" charset="0"/>
              </a:rPr>
              <a:t>if</a:t>
            </a:r>
            <a:r>
              <a:rPr lang="en-US" dirty="0">
                <a:latin typeface="Comic Sans MS" pitchFamily="66" charset="0"/>
              </a:rPr>
              <a:t> observations are equidistant in time or space:</a:t>
            </a:r>
          </a:p>
        </p:txBody>
      </p:sp>
      <p:graphicFrame>
        <p:nvGraphicFramePr>
          <p:cNvPr id="12" name="Object 11"/>
          <p:cNvGraphicFramePr>
            <a:graphicFrameLocks noChangeAspect="1"/>
          </p:cNvGraphicFramePr>
          <p:nvPr/>
        </p:nvGraphicFramePr>
        <p:xfrm>
          <a:off x="1050102" y="6242835"/>
          <a:ext cx="1785564" cy="486972"/>
        </p:xfrm>
        <a:graphic>
          <a:graphicData uri="http://schemas.openxmlformats.org/presentationml/2006/ole">
            <mc:AlternateContent xmlns:mc="http://schemas.openxmlformats.org/markup-compatibility/2006">
              <mc:Choice xmlns:v="urn:schemas-microsoft-com:vml" Requires="v">
                <p:oleObj name="Equation" r:id="rId7" imgW="838200" imgH="228600" progId="Equation.3">
                  <p:embed/>
                </p:oleObj>
              </mc:Choice>
              <mc:Fallback>
                <p:oleObj name="Equation" r:id="rId7" imgW="838200" imgH="2286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102" y="6242835"/>
                        <a:ext cx="1785564" cy="486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020603" y="6318606"/>
            <a:ext cx="892039" cy="369332"/>
          </a:xfrm>
          <a:prstGeom prst="rect">
            <a:avLst/>
          </a:prstGeom>
          <a:noFill/>
        </p:spPr>
        <p:txBody>
          <a:bodyPr wrap="none" rtlCol="0">
            <a:spAutoFit/>
          </a:bodyPr>
          <a:lstStyle/>
          <a:p>
            <a:r>
              <a:rPr lang="en-US" dirty="0"/>
              <a:t>where:</a:t>
            </a:r>
          </a:p>
        </p:txBody>
      </p:sp>
      <p:graphicFrame>
        <p:nvGraphicFramePr>
          <p:cNvPr id="2" name="Object 5"/>
          <p:cNvGraphicFramePr>
            <a:graphicFrameLocks noChangeAspect="1"/>
          </p:cNvGraphicFramePr>
          <p:nvPr/>
        </p:nvGraphicFramePr>
        <p:xfrm>
          <a:off x="3971658" y="6247472"/>
          <a:ext cx="1814512" cy="514350"/>
        </p:xfrm>
        <a:graphic>
          <a:graphicData uri="http://schemas.openxmlformats.org/presentationml/2006/ole">
            <mc:AlternateContent xmlns:mc="http://schemas.openxmlformats.org/markup-compatibility/2006">
              <mc:Choice xmlns:v="urn:schemas-microsoft-com:vml" Requires="v">
                <p:oleObj name="Equation" r:id="rId9" imgW="850531" imgH="241195" progId="Equation.3">
                  <p:embed/>
                </p:oleObj>
              </mc:Choice>
              <mc:Fallback>
                <p:oleObj name="Equation" r:id="rId9" imgW="850531" imgH="241195"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658" y="6247472"/>
                        <a:ext cx="181451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4"/>
          <p:cNvSpPr>
            <a:spLocks noGrp="1"/>
          </p:cNvSpPr>
          <p:nvPr>
            <p:ph type="sldNum" sz="quarter" idx="11"/>
          </p:nvPr>
        </p:nvSpPr>
        <p:spPr>
          <a:noFill/>
        </p:spPr>
        <p:txBody>
          <a:bodyPr/>
          <a:lstStyle/>
          <a:p>
            <a:fld id="{2D0E59A2-A458-43EA-856B-66535911DD0F}" type="slidenum">
              <a:rPr lang="en-US" smtClean="0"/>
              <a:pPr/>
              <a:t>27</a:t>
            </a:fld>
            <a:endParaRPr lang="en-US"/>
          </a:p>
        </p:txBody>
      </p:sp>
      <p:sp>
        <p:nvSpPr>
          <p:cNvPr id="12294"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sp>
        <p:nvSpPr>
          <p:cNvPr id="12295" name="Text Box 10"/>
          <p:cNvSpPr txBox="1">
            <a:spLocks noChangeArrowheads="1"/>
          </p:cNvSpPr>
          <p:nvPr/>
        </p:nvSpPr>
        <p:spPr bwMode="auto">
          <a:xfrm>
            <a:off x="528637" y="4313655"/>
            <a:ext cx="3983037" cy="2031325"/>
          </a:xfrm>
          <a:prstGeom prst="rect">
            <a:avLst/>
          </a:prstGeom>
          <a:noFill/>
          <a:ln w="9525">
            <a:noFill/>
            <a:miter lim="800000"/>
            <a:headEnd/>
            <a:tailEnd/>
          </a:ln>
        </p:spPr>
        <p:txBody>
          <a:bodyPr>
            <a:spAutoFit/>
          </a:bodyPr>
          <a:lstStyle/>
          <a:p>
            <a:r>
              <a:rPr lang="en-US" u="sng" dirty="0">
                <a:latin typeface="Comic Sans MS" pitchFamily="66" charset="0"/>
              </a:rPr>
              <a:t>Example 3</a:t>
            </a:r>
            <a:r>
              <a:rPr lang="en-US" dirty="0">
                <a:latin typeface="Comic Sans MS" pitchFamily="66" charset="0"/>
              </a:rPr>
              <a:t>: Correlations decrease with “distance” (e.g. spatial data)</a:t>
            </a:r>
          </a:p>
          <a:p>
            <a:r>
              <a:rPr lang="en-US" dirty="0">
                <a:latin typeface="Comic Sans MS" pitchFamily="66" charset="0"/>
              </a:rPr>
              <a:t>This matrix is for a case where observations are equally spaced along a line. In general, correlation is a function of the distance between each pair of observations.</a:t>
            </a:r>
          </a:p>
        </p:txBody>
      </p:sp>
      <p:graphicFrame>
        <p:nvGraphicFramePr>
          <p:cNvPr id="12290" name="Object 11"/>
          <p:cNvGraphicFramePr>
            <a:graphicFrameLocks noChangeAspect="1"/>
          </p:cNvGraphicFramePr>
          <p:nvPr/>
        </p:nvGraphicFramePr>
        <p:xfrm>
          <a:off x="5108575" y="1516063"/>
          <a:ext cx="2982913" cy="2251075"/>
        </p:xfrm>
        <a:graphic>
          <a:graphicData uri="http://schemas.openxmlformats.org/presentationml/2006/ole">
            <mc:AlternateContent xmlns:mc="http://schemas.openxmlformats.org/markup-compatibility/2006">
              <mc:Choice xmlns:v="urn:schemas-microsoft-com:vml" Requires="v">
                <p:oleObj name="Equation" r:id="rId3" imgW="1549400" imgH="1168400" progId="Equation.3">
                  <p:embed/>
                </p:oleObj>
              </mc:Choice>
              <mc:Fallback>
                <p:oleObj name="Equation" r:id="rId3" imgW="1549400" imgH="11684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575" y="1516063"/>
                        <a:ext cx="2982913" cy="225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Text Box 12"/>
          <p:cNvSpPr txBox="1">
            <a:spLocks noChangeArrowheads="1"/>
          </p:cNvSpPr>
          <p:nvPr/>
        </p:nvSpPr>
        <p:spPr bwMode="auto">
          <a:xfrm>
            <a:off x="493713" y="1982788"/>
            <a:ext cx="4127500" cy="1465262"/>
          </a:xfrm>
          <a:prstGeom prst="rect">
            <a:avLst/>
          </a:prstGeom>
          <a:noFill/>
          <a:ln w="9525">
            <a:noFill/>
            <a:miter lim="800000"/>
            <a:headEnd/>
            <a:tailEnd/>
          </a:ln>
        </p:spPr>
        <p:txBody>
          <a:bodyPr>
            <a:spAutoFit/>
          </a:bodyPr>
          <a:lstStyle/>
          <a:p>
            <a:r>
              <a:rPr lang="en-US" u="sng" dirty="0">
                <a:latin typeface="Comic Sans MS" pitchFamily="66" charset="0"/>
              </a:rPr>
              <a:t>Example 2</a:t>
            </a:r>
            <a:r>
              <a:rPr lang="en-US" dirty="0">
                <a:latin typeface="Comic Sans MS" pitchFamily="66" charset="0"/>
              </a:rPr>
              <a:t>: Groups of observations are correlated (fixed within-group correlations </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i</a:t>
            </a:r>
            <a:r>
              <a:rPr lang="en-US" dirty="0">
                <a:latin typeface="Comic Sans MS" pitchFamily="66" charset="0"/>
              </a:rPr>
              <a:t>), no correlation (</a:t>
            </a:r>
            <a:r>
              <a:rPr lang="en-US" dirty="0">
                <a:latin typeface="Times New Roman" panose="02020603050405020304" pitchFamily="18" charset="0"/>
                <a:cs typeface="Times New Roman" panose="02020603050405020304" pitchFamily="18" charset="0"/>
              </a:rPr>
              <a:t>=0</a:t>
            </a:r>
            <a:r>
              <a:rPr lang="en-US" dirty="0">
                <a:latin typeface="Comic Sans MS" pitchFamily="66" charset="0"/>
              </a:rPr>
              <a:t>) between groups (2 groups with 3 and 2 observations in this example)</a:t>
            </a:r>
          </a:p>
        </p:txBody>
      </p:sp>
      <p:sp>
        <p:nvSpPr>
          <p:cNvPr id="12297" name="Line 13"/>
          <p:cNvSpPr>
            <a:spLocks noChangeShapeType="1"/>
          </p:cNvSpPr>
          <p:nvPr/>
        </p:nvSpPr>
        <p:spPr bwMode="auto">
          <a:xfrm>
            <a:off x="7094538" y="1644650"/>
            <a:ext cx="0" cy="2046288"/>
          </a:xfrm>
          <a:prstGeom prst="line">
            <a:avLst/>
          </a:prstGeom>
          <a:noFill/>
          <a:ln w="9525">
            <a:solidFill>
              <a:schemeClr val="tx1"/>
            </a:solidFill>
            <a:prstDash val="dash"/>
            <a:round/>
            <a:headEnd/>
            <a:tailEnd/>
          </a:ln>
        </p:spPr>
        <p:txBody>
          <a:bodyPr/>
          <a:lstStyle/>
          <a:p>
            <a:endParaRPr lang="en-US"/>
          </a:p>
        </p:txBody>
      </p:sp>
      <p:sp>
        <p:nvSpPr>
          <p:cNvPr id="12298" name="Line 14"/>
          <p:cNvSpPr>
            <a:spLocks noChangeShapeType="1"/>
          </p:cNvSpPr>
          <p:nvPr/>
        </p:nvSpPr>
        <p:spPr bwMode="auto">
          <a:xfrm>
            <a:off x="5775325" y="2862263"/>
            <a:ext cx="2205038" cy="0"/>
          </a:xfrm>
          <a:prstGeom prst="line">
            <a:avLst/>
          </a:prstGeom>
          <a:noFill/>
          <a:ln w="9525">
            <a:solidFill>
              <a:schemeClr val="tx1"/>
            </a:solidFill>
            <a:prstDash val="dash"/>
            <a:round/>
            <a:headEnd/>
            <a:tailEnd/>
          </a:ln>
        </p:spPr>
        <p:txBody>
          <a:bodyPr/>
          <a:lstStyle/>
          <a:p>
            <a:endParaRPr lang="en-US"/>
          </a:p>
        </p:txBody>
      </p:sp>
      <p:graphicFrame>
        <p:nvGraphicFramePr>
          <p:cNvPr id="12291" name="Object 15"/>
          <p:cNvGraphicFramePr>
            <a:graphicFrameLocks noChangeAspect="1"/>
          </p:cNvGraphicFramePr>
          <p:nvPr/>
        </p:nvGraphicFramePr>
        <p:xfrm>
          <a:off x="4689475" y="4224338"/>
          <a:ext cx="3813175" cy="2251075"/>
        </p:xfrm>
        <a:graphic>
          <a:graphicData uri="http://schemas.openxmlformats.org/presentationml/2006/ole">
            <mc:AlternateContent xmlns:mc="http://schemas.openxmlformats.org/markup-compatibility/2006">
              <mc:Choice xmlns:v="urn:schemas-microsoft-com:vml" Requires="v">
                <p:oleObj name="Equation" r:id="rId5" imgW="1981200" imgH="1168400" progId="Equation.3">
                  <p:embed/>
                </p:oleObj>
              </mc:Choice>
              <mc:Fallback>
                <p:oleObj name="Equation" r:id="rId5" imgW="1981200" imgH="11684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4224338"/>
                        <a:ext cx="3813175" cy="225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4"/>
          <p:cNvSpPr>
            <a:spLocks noGrp="1"/>
          </p:cNvSpPr>
          <p:nvPr>
            <p:ph type="sldNum" sz="quarter" idx="11"/>
          </p:nvPr>
        </p:nvSpPr>
        <p:spPr>
          <a:noFill/>
        </p:spPr>
        <p:txBody>
          <a:bodyPr/>
          <a:lstStyle/>
          <a:p>
            <a:fld id="{28949116-527C-434F-A5BD-8785632C06CF}" type="slidenum">
              <a:rPr lang="en-US" smtClean="0"/>
              <a:pPr/>
              <a:t>28</a:t>
            </a:fld>
            <a:endParaRPr lang="en-US"/>
          </a:p>
        </p:txBody>
      </p:sp>
      <p:sp>
        <p:nvSpPr>
          <p:cNvPr id="53252" name="Rectangle 2"/>
          <p:cNvSpPr>
            <a:spLocks noGrp="1" noChangeArrowheads="1"/>
          </p:cNvSpPr>
          <p:nvPr>
            <p:ph type="title"/>
          </p:nvPr>
        </p:nvSpPr>
        <p:spPr>
          <a:xfrm>
            <a:off x="1150938" y="214313"/>
            <a:ext cx="7993062" cy="852487"/>
          </a:xfrm>
        </p:spPr>
        <p:txBody>
          <a:bodyPr/>
          <a:lstStyle/>
          <a:p>
            <a:pPr eaLnBrk="1" hangingPunct="1"/>
            <a:r>
              <a:rPr lang="en-US" sz="4000"/>
              <a:t>Generalized least-squares (GLS)</a:t>
            </a:r>
          </a:p>
        </p:txBody>
      </p:sp>
      <p:sp>
        <p:nvSpPr>
          <p:cNvPr id="53253" name="Rectangle 3"/>
          <p:cNvSpPr>
            <a:spLocks noGrp="1" noChangeArrowheads="1"/>
          </p:cNvSpPr>
          <p:nvPr>
            <p:ph type="body" idx="1"/>
          </p:nvPr>
        </p:nvSpPr>
        <p:spPr>
          <a:xfrm>
            <a:off x="421240" y="1657350"/>
            <a:ext cx="8533848" cy="4724400"/>
          </a:xfrm>
        </p:spPr>
        <p:txBody>
          <a:bodyPr/>
          <a:lstStyle/>
          <a:p>
            <a:pPr eaLnBrk="1" hangingPunct="1"/>
            <a:r>
              <a:rPr lang="en-US" sz="2800" dirty="0"/>
              <a:t>As long as the variance-covariance matrix has a certain structure (positive-definite), GLS will result in “best linear unbiased estimates”</a:t>
            </a:r>
          </a:p>
          <a:p>
            <a:pPr lvl="1" eaLnBrk="1" hangingPunct="1"/>
            <a:r>
              <a:rPr lang="en-US" sz="2400" dirty="0"/>
              <a:t>Generalized LS estimate minimizes the </a:t>
            </a:r>
            <a:r>
              <a:rPr lang="en-US" sz="2400" b="1" dirty="0"/>
              <a:t>generalized residual sum of squares</a:t>
            </a:r>
            <a:r>
              <a:rPr lang="en-US" sz="2400" dirty="0"/>
              <a:t>:</a:t>
            </a:r>
            <a:br>
              <a:rPr lang="en-US" sz="2400" dirty="0"/>
            </a:br>
            <a:endParaRPr lang="en-US" sz="2400" dirty="0"/>
          </a:p>
          <a:p>
            <a:pPr lvl="1" eaLnBrk="1" hangingPunct="1"/>
            <a:endParaRPr lang="en-US" sz="2400" dirty="0"/>
          </a:p>
          <a:p>
            <a:pPr eaLnBrk="1" hangingPunct="1"/>
            <a:r>
              <a:rPr lang="en-US" sz="2800" dirty="0"/>
              <a:t>Variance estimates can be obtained using generalized </a:t>
            </a:r>
            <a:r>
              <a:rPr lang="en-US" sz="2800" dirty="0" err="1"/>
              <a:t>var-cov</a:t>
            </a:r>
            <a:r>
              <a:rPr lang="en-US" sz="2800" dirty="0"/>
              <a:t> matrix </a:t>
            </a:r>
            <a:r>
              <a:rPr lang="en-US" sz="2800" b="1" dirty="0">
                <a:latin typeface="Times New Roman" pitchFamily="18" charset="0"/>
                <a:cs typeface="Times New Roman" pitchFamily="18" charset="0"/>
              </a:rPr>
              <a:t>W</a:t>
            </a:r>
          </a:p>
          <a:p>
            <a:pPr eaLnBrk="1" hangingPunct="1"/>
            <a:r>
              <a:rPr lang="en-US" sz="2800" dirty="0"/>
              <a:t>F-tests / t-tests are valid (using appropriate generalized </a:t>
            </a:r>
            <a:r>
              <a:rPr lang="en-US" sz="2800" i="1" dirty="0">
                <a:latin typeface="Times New Roman" pitchFamily="18" charset="0"/>
                <a:cs typeface="Times New Roman" pitchFamily="18" charset="0"/>
              </a:rPr>
              <a:t>RSS</a:t>
            </a:r>
            <a:r>
              <a:rPr lang="en-US" sz="2800" i="1" baseline="-25000" dirty="0">
                <a:latin typeface="Times New Roman" pitchFamily="18" charset="0"/>
                <a:cs typeface="Times New Roman" pitchFamily="18" charset="0"/>
              </a:rPr>
              <a:t>G</a:t>
            </a:r>
            <a:r>
              <a:rPr lang="en-US" sz="2800" dirty="0"/>
              <a:t>)</a:t>
            </a:r>
          </a:p>
        </p:txBody>
      </p:sp>
      <p:graphicFrame>
        <p:nvGraphicFramePr>
          <p:cNvPr id="36865" name="Object 1"/>
          <p:cNvGraphicFramePr>
            <a:graphicFrameLocks noChangeAspect="1"/>
          </p:cNvGraphicFramePr>
          <p:nvPr/>
        </p:nvGraphicFramePr>
        <p:xfrm>
          <a:off x="2566988" y="3930649"/>
          <a:ext cx="3810944" cy="548883"/>
        </p:xfrm>
        <a:graphic>
          <a:graphicData uri="http://schemas.openxmlformats.org/presentationml/2006/ole">
            <mc:AlternateContent xmlns:mc="http://schemas.openxmlformats.org/markup-compatibility/2006">
              <mc:Choice xmlns:v="urn:schemas-microsoft-com:vml" Requires="v">
                <p:oleObj name="Equation" r:id="rId2" imgW="1587500" imgH="228600" progId="Equation.3">
                  <p:embed/>
                </p:oleObj>
              </mc:Choice>
              <mc:Fallback>
                <p:oleObj name="Equation" r:id="rId2" imgW="1587500" imgH="2286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3930649"/>
                        <a:ext cx="3810944" cy="5488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a:spLocks noGrp="1"/>
          </p:cNvSpPr>
          <p:nvPr>
            <p:ph type="sldNum" sz="quarter" idx="11"/>
          </p:nvPr>
        </p:nvSpPr>
        <p:spPr>
          <a:noFill/>
        </p:spPr>
        <p:txBody>
          <a:bodyPr/>
          <a:lstStyle/>
          <a:p>
            <a:fld id="{A607B54A-29D6-4909-A48D-46590E293EE1}" type="slidenum">
              <a:rPr lang="en-US" smtClean="0"/>
              <a:pPr/>
              <a:t>29</a:t>
            </a:fld>
            <a:endParaRPr lang="en-US"/>
          </a:p>
        </p:txBody>
      </p:sp>
      <p:sp>
        <p:nvSpPr>
          <p:cNvPr id="54276" name="Rectangle 2"/>
          <p:cNvSpPr>
            <a:spLocks noGrp="1" noChangeArrowheads="1"/>
          </p:cNvSpPr>
          <p:nvPr>
            <p:ph type="title"/>
          </p:nvPr>
        </p:nvSpPr>
        <p:spPr/>
        <p:txBody>
          <a:bodyPr/>
          <a:lstStyle/>
          <a:p>
            <a:pPr eaLnBrk="1" hangingPunct="1"/>
            <a:r>
              <a:rPr lang="en-US"/>
              <a:t>GLS fitting in R</a:t>
            </a:r>
          </a:p>
        </p:txBody>
      </p:sp>
      <p:sp>
        <p:nvSpPr>
          <p:cNvPr id="54277" name="Rectangle 3"/>
          <p:cNvSpPr>
            <a:spLocks noGrp="1" noChangeArrowheads="1"/>
          </p:cNvSpPr>
          <p:nvPr>
            <p:ph type="body" idx="1"/>
          </p:nvPr>
        </p:nvSpPr>
        <p:spPr>
          <a:xfrm>
            <a:off x="698643" y="1559137"/>
            <a:ext cx="8589195" cy="2182813"/>
          </a:xfrm>
        </p:spPr>
        <p:txBody>
          <a:bodyPr/>
          <a:lstStyle/>
          <a:p>
            <a:pPr eaLnBrk="1" hangingPunct="1">
              <a:lnSpc>
                <a:spcPct val="90000"/>
              </a:lnSpc>
            </a:pPr>
            <a:r>
              <a:rPr lang="en-US" sz="2800" dirty="0"/>
              <a:t>Functions: </a:t>
            </a:r>
            <a:r>
              <a:rPr lang="en-US" sz="2800" dirty="0" err="1">
                <a:latin typeface="Courier New" pitchFamily="49" charset="0"/>
              </a:rPr>
              <a:t>gls</a:t>
            </a:r>
            <a:r>
              <a:rPr lang="en-US" sz="2800" dirty="0">
                <a:latin typeface="Courier New" pitchFamily="49" charset="0"/>
              </a:rPr>
              <a:t> </a:t>
            </a:r>
            <a:r>
              <a:rPr lang="en-US" sz="2400" dirty="0">
                <a:latin typeface="Comic Sans MS" pitchFamily="66" charset="0"/>
              </a:rPr>
              <a:t>(linear)</a:t>
            </a:r>
            <a:r>
              <a:rPr lang="en-US" sz="2400" dirty="0">
                <a:latin typeface="Courier New" pitchFamily="49" charset="0"/>
              </a:rPr>
              <a:t>, </a:t>
            </a:r>
            <a:r>
              <a:rPr lang="en-US" sz="2800" dirty="0" err="1">
                <a:latin typeface="Courier New" pitchFamily="49" charset="0"/>
              </a:rPr>
              <a:t>gnls</a:t>
            </a:r>
            <a:r>
              <a:rPr lang="en-US" sz="2800" dirty="0">
                <a:latin typeface="Courier New" pitchFamily="49" charset="0"/>
              </a:rPr>
              <a:t> </a:t>
            </a:r>
            <a:r>
              <a:rPr lang="en-US" sz="2400" dirty="0">
                <a:latin typeface="Comic Sans MS" pitchFamily="66" charset="0"/>
              </a:rPr>
              <a:t>(non-linear)</a:t>
            </a:r>
            <a:endParaRPr lang="en-US" sz="2000" dirty="0">
              <a:latin typeface="Comic Sans MS" pitchFamily="66" charset="0"/>
            </a:endParaRPr>
          </a:p>
          <a:p>
            <a:pPr eaLnBrk="1" hangingPunct="1">
              <a:lnSpc>
                <a:spcPct val="90000"/>
              </a:lnSpc>
            </a:pPr>
            <a:r>
              <a:rPr lang="en-US" sz="2800" dirty="0"/>
              <a:t>Example: GLS regression of rock sole catch-per-unit-effort on year (test for linear trend)</a:t>
            </a:r>
          </a:p>
          <a:p>
            <a:pPr lvl="1" eaLnBrk="1" hangingPunct="1">
              <a:lnSpc>
                <a:spcPct val="80000"/>
              </a:lnSpc>
            </a:pPr>
            <a:r>
              <a:rPr lang="en-US" sz="2400" dirty="0"/>
              <a:t>minor impact on value of coefficients (both unbiased)</a:t>
            </a:r>
          </a:p>
          <a:p>
            <a:pPr lvl="1" eaLnBrk="1" hangingPunct="1">
              <a:lnSpc>
                <a:spcPct val="80000"/>
              </a:lnSpc>
            </a:pPr>
            <a:r>
              <a:rPr lang="en-US" sz="2400" dirty="0"/>
              <a:t>strong impact on variances (higher uncertainty!)</a:t>
            </a:r>
          </a:p>
        </p:txBody>
      </p:sp>
      <p:pic>
        <p:nvPicPr>
          <p:cNvPr id="54278" name="Picture 6"/>
          <p:cNvPicPr>
            <a:picLocks noChangeAspect="1" noChangeArrowheads="1"/>
          </p:cNvPicPr>
          <p:nvPr/>
        </p:nvPicPr>
        <p:blipFill>
          <a:blip r:embed="rId2" cstate="print"/>
          <a:srcRect/>
          <a:stretch>
            <a:fillRect/>
          </a:stretch>
        </p:blipFill>
        <p:spPr bwMode="auto">
          <a:xfrm>
            <a:off x="231775" y="3041650"/>
            <a:ext cx="4384675" cy="3749675"/>
          </a:xfrm>
          <a:prstGeom prst="rect">
            <a:avLst/>
          </a:prstGeom>
          <a:noFill/>
          <a:ln w="9525">
            <a:noFill/>
            <a:miter lim="800000"/>
            <a:headEnd/>
            <a:tailEnd/>
          </a:ln>
        </p:spPr>
      </p:pic>
      <p:sp>
        <p:nvSpPr>
          <p:cNvPr id="54279" name="Line 7"/>
          <p:cNvSpPr>
            <a:spLocks noChangeShapeType="1"/>
          </p:cNvSpPr>
          <p:nvPr/>
        </p:nvSpPr>
        <p:spPr bwMode="auto">
          <a:xfrm flipH="1">
            <a:off x="4151313" y="3933825"/>
            <a:ext cx="666750" cy="957263"/>
          </a:xfrm>
          <a:prstGeom prst="line">
            <a:avLst/>
          </a:prstGeom>
          <a:noFill/>
          <a:ln w="9525">
            <a:solidFill>
              <a:srgbClr val="009900"/>
            </a:solidFill>
            <a:round/>
            <a:headEnd/>
            <a:tailEnd type="triangle" w="med" len="med"/>
          </a:ln>
        </p:spPr>
        <p:txBody>
          <a:bodyPr/>
          <a:lstStyle/>
          <a:p>
            <a:endParaRPr lang="en-US"/>
          </a:p>
        </p:txBody>
      </p:sp>
      <p:sp>
        <p:nvSpPr>
          <p:cNvPr id="54280" name="Text Box 8"/>
          <p:cNvSpPr txBox="1">
            <a:spLocks noChangeArrowheads="1"/>
          </p:cNvSpPr>
          <p:nvPr/>
        </p:nvSpPr>
        <p:spPr bwMode="auto">
          <a:xfrm>
            <a:off x="4856163" y="3609975"/>
            <a:ext cx="4030662" cy="1474788"/>
          </a:xfrm>
          <a:prstGeom prst="rect">
            <a:avLst/>
          </a:prstGeom>
          <a:noFill/>
          <a:ln w="9525">
            <a:solidFill>
              <a:schemeClr val="tx1"/>
            </a:solidFill>
            <a:miter lim="800000"/>
            <a:headEnd/>
            <a:tailEnd/>
          </a:ln>
        </p:spPr>
        <p:txBody>
          <a:bodyPr>
            <a:spAutoFit/>
          </a:bodyPr>
          <a:lstStyle/>
          <a:p>
            <a:r>
              <a:rPr lang="en-US" u="sng" dirty="0">
                <a:solidFill>
                  <a:srgbClr val="009900"/>
                </a:solidFill>
                <a:latin typeface="Comic Sans MS" pitchFamily="66" charset="0"/>
              </a:rPr>
              <a:t>GLS fit:</a:t>
            </a:r>
          </a:p>
          <a:p>
            <a:r>
              <a:rPr lang="en-US" dirty="0" err="1">
                <a:solidFill>
                  <a:srgbClr val="009900"/>
                </a:solidFill>
                <a:latin typeface="Courier New" pitchFamily="49" charset="0"/>
              </a:rPr>
              <a:t>gls</a:t>
            </a:r>
            <a:r>
              <a:rPr lang="en-US" dirty="0">
                <a:solidFill>
                  <a:srgbClr val="009900"/>
                </a:solidFill>
                <a:latin typeface="Courier New" pitchFamily="49" charset="0"/>
              </a:rPr>
              <a:t>(</a:t>
            </a:r>
            <a:r>
              <a:rPr lang="en-US" dirty="0" err="1">
                <a:solidFill>
                  <a:srgbClr val="009900"/>
                </a:solidFill>
                <a:latin typeface="Courier New" pitchFamily="49" charset="0"/>
              </a:rPr>
              <a:t>y~x</a:t>
            </a:r>
            <a:r>
              <a:rPr lang="en-US" dirty="0">
                <a:solidFill>
                  <a:srgbClr val="009900"/>
                </a:solidFill>
                <a:latin typeface="Courier New" pitchFamily="49" charset="0"/>
              </a:rPr>
              <a:t>, </a:t>
            </a:r>
            <a:r>
              <a:rPr lang="en-US" dirty="0" err="1">
                <a:solidFill>
                  <a:srgbClr val="009900"/>
                </a:solidFill>
                <a:latin typeface="Courier New" pitchFamily="49" charset="0"/>
              </a:rPr>
              <a:t>correl</a:t>
            </a:r>
            <a:r>
              <a:rPr lang="en-US" dirty="0">
                <a:solidFill>
                  <a:srgbClr val="009900"/>
                </a:solidFill>
                <a:latin typeface="Courier New" pitchFamily="49" charset="0"/>
              </a:rPr>
              <a:t> = corAR1(),</a:t>
            </a:r>
          </a:p>
          <a:p>
            <a:r>
              <a:rPr lang="en-US" dirty="0">
                <a:solidFill>
                  <a:srgbClr val="009900"/>
                </a:solidFill>
                <a:latin typeface="Courier New" pitchFamily="49" charset="0"/>
              </a:rPr>
              <a:t>                method="ML")</a:t>
            </a:r>
          </a:p>
          <a:p>
            <a:r>
              <a:rPr lang="en-US" dirty="0">
                <a:solidFill>
                  <a:srgbClr val="009900"/>
                </a:solidFill>
                <a:latin typeface="Comic Sans MS" pitchFamily="66" charset="0"/>
              </a:rPr>
              <a:t> Slope         se      p-value</a:t>
            </a:r>
          </a:p>
          <a:p>
            <a:r>
              <a:rPr lang="en-US" dirty="0">
                <a:solidFill>
                  <a:srgbClr val="009900"/>
                </a:solidFill>
                <a:latin typeface="Comic Sans MS" pitchFamily="66" charset="0"/>
              </a:rPr>
              <a:t>-0.051	0.045	    0.261</a:t>
            </a:r>
          </a:p>
        </p:txBody>
      </p:sp>
      <p:sp>
        <p:nvSpPr>
          <p:cNvPr id="54281" name="Text Box 9"/>
          <p:cNvSpPr txBox="1">
            <a:spLocks noChangeArrowheads="1"/>
          </p:cNvSpPr>
          <p:nvPr/>
        </p:nvSpPr>
        <p:spPr bwMode="auto">
          <a:xfrm>
            <a:off x="4870450" y="5153025"/>
            <a:ext cx="2938463" cy="1474788"/>
          </a:xfrm>
          <a:prstGeom prst="rect">
            <a:avLst/>
          </a:prstGeom>
          <a:noFill/>
          <a:ln w="9525">
            <a:solidFill>
              <a:schemeClr val="tx1"/>
            </a:solidFill>
            <a:miter lim="800000"/>
            <a:headEnd/>
            <a:tailEnd/>
          </a:ln>
        </p:spPr>
        <p:txBody>
          <a:bodyPr wrap="none">
            <a:spAutoFit/>
          </a:bodyPr>
          <a:lstStyle/>
          <a:p>
            <a:r>
              <a:rPr lang="en-US" u="sng">
                <a:solidFill>
                  <a:schemeClr val="hlink"/>
                </a:solidFill>
                <a:latin typeface="Comic Sans MS" pitchFamily="66" charset="0"/>
              </a:rPr>
              <a:t>OLS fit:</a:t>
            </a:r>
          </a:p>
          <a:p>
            <a:r>
              <a:rPr lang="en-US">
                <a:solidFill>
                  <a:schemeClr val="hlink"/>
                </a:solidFill>
                <a:latin typeface="Courier New" pitchFamily="49" charset="0"/>
              </a:rPr>
              <a:t>lm(y~x) </a:t>
            </a:r>
            <a:r>
              <a:rPr lang="en-US">
                <a:solidFill>
                  <a:schemeClr val="hlink"/>
                </a:solidFill>
                <a:latin typeface="Comic Sans MS" pitchFamily="66" charset="0"/>
              </a:rPr>
              <a:t>OR</a:t>
            </a:r>
            <a:r>
              <a:rPr lang="en-US">
                <a:solidFill>
                  <a:schemeClr val="hlink"/>
                </a:solidFill>
                <a:latin typeface="Courier New" pitchFamily="49" charset="0"/>
              </a:rPr>
              <a:t> gls(y~x)</a:t>
            </a:r>
          </a:p>
          <a:p>
            <a:endParaRPr lang="en-US">
              <a:solidFill>
                <a:schemeClr val="hlink"/>
              </a:solidFill>
              <a:latin typeface="Courier New" pitchFamily="49" charset="0"/>
            </a:endParaRPr>
          </a:p>
          <a:p>
            <a:r>
              <a:rPr lang="en-US">
                <a:solidFill>
                  <a:schemeClr val="hlink"/>
                </a:solidFill>
              </a:rPr>
              <a:t>  </a:t>
            </a:r>
            <a:r>
              <a:rPr lang="en-US">
                <a:solidFill>
                  <a:schemeClr val="hlink"/>
                </a:solidFill>
                <a:latin typeface="Comic Sans MS" pitchFamily="66" charset="0"/>
              </a:rPr>
              <a:t>Slope         se      p-value</a:t>
            </a:r>
          </a:p>
          <a:p>
            <a:r>
              <a:rPr lang="en-US">
                <a:solidFill>
                  <a:schemeClr val="hlink"/>
                </a:solidFill>
                <a:latin typeface="Comic Sans MS" pitchFamily="66" charset="0"/>
              </a:rPr>
              <a:t>-0.064   0.031        0.049</a:t>
            </a:r>
          </a:p>
        </p:txBody>
      </p:sp>
      <p:sp>
        <p:nvSpPr>
          <p:cNvPr id="54282" name="Line 10"/>
          <p:cNvSpPr>
            <a:spLocks noChangeShapeType="1"/>
          </p:cNvSpPr>
          <p:nvPr/>
        </p:nvSpPr>
        <p:spPr bwMode="auto">
          <a:xfrm flipH="1" flipV="1">
            <a:off x="4310063" y="5094288"/>
            <a:ext cx="485775" cy="228600"/>
          </a:xfrm>
          <a:prstGeom prst="line">
            <a:avLst/>
          </a:prstGeom>
          <a:noFill/>
          <a:ln w="9525">
            <a:solidFill>
              <a:schemeClr val="hlink"/>
            </a:solidFill>
            <a:round/>
            <a:headEnd/>
            <a:tailEnd type="triangle" w="med" len="med"/>
          </a:ln>
        </p:spPr>
        <p:txBody>
          <a:bodyPr/>
          <a:lstStyle/>
          <a:p>
            <a:endParaRPr lang="en-US"/>
          </a:p>
        </p:txBody>
      </p:sp>
      <p:sp>
        <p:nvSpPr>
          <p:cNvPr id="54283" name="Line 11"/>
          <p:cNvSpPr>
            <a:spLocks noChangeShapeType="1"/>
          </p:cNvSpPr>
          <p:nvPr/>
        </p:nvSpPr>
        <p:spPr bwMode="auto">
          <a:xfrm flipH="1" flipV="1">
            <a:off x="6556375" y="4989513"/>
            <a:ext cx="1720850" cy="590550"/>
          </a:xfrm>
          <a:prstGeom prst="line">
            <a:avLst/>
          </a:prstGeom>
          <a:noFill/>
          <a:ln w="9525">
            <a:solidFill>
              <a:schemeClr val="tx1"/>
            </a:solidFill>
            <a:round/>
            <a:headEnd/>
            <a:tailEnd type="triangle" w="med" len="med"/>
          </a:ln>
        </p:spPr>
        <p:txBody>
          <a:bodyPr/>
          <a:lstStyle/>
          <a:p>
            <a:endParaRPr lang="en-US"/>
          </a:p>
        </p:txBody>
      </p:sp>
      <p:sp>
        <p:nvSpPr>
          <p:cNvPr id="54284" name="Freeform 14"/>
          <p:cNvSpPr>
            <a:spLocks/>
          </p:cNvSpPr>
          <p:nvPr/>
        </p:nvSpPr>
        <p:spPr bwMode="auto">
          <a:xfrm>
            <a:off x="6432550" y="5997575"/>
            <a:ext cx="1858963" cy="773113"/>
          </a:xfrm>
          <a:custGeom>
            <a:avLst/>
            <a:gdLst>
              <a:gd name="T0" fmla="*/ 2147483647 w 1171"/>
              <a:gd name="T1" fmla="*/ 0 h 487"/>
              <a:gd name="T2" fmla="*/ 2147483647 w 1171"/>
              <a:gd name="T3" fmla="*/ 2147483647 h 487"/>
              <a:gd name="T4" fmla="*/ 2147483647 w 1171"/>
              <a:gd name="T5" fmla="*/ 2147483647 h 487"/>
              <a:gd name="T6" fmla="*/ 2147483647 w 1171"/>
              <a:gd name="T7" fmla="*/ 2147483647 h 487"/>
              <a:gd name="T8" fmla="*/ 0 w 1171"/>
              <a:gd name="T9" fmla="*/ 2147483647 h 487"/>
              <a:gd name="T10" fmla="*/ 0 60000 65536"/>
              <a:gd name="T11" fmla="*/ 0 60000 65536"/>
              <a:gd name="T12" fmla="*/ 0 60000 65536"/>
              <a:gd name="T13" fmla="*/ 0 60000 65536"/>
              <a:gd name="T14" fmla="*/ 0 60000 65536"/>
              <a:gd name="T15" fmla="*/ 0 w 1171"/>
              <a:gd name="T16" fmla="*/ 0 h 487"/>
              <a:gd name="T17" fmla="*/ 1171 w 1171"/>
              <a:gd name="T18" fmla="*/ 487 h 487"/>
            </a:gdLst>
            <a:ahLst/>
            <a:cxnLst>
              <a:cxn ang="T10">
                <a:pos x="T0" y="T1"/>
              </a:cxn>
              <a:cxn ang="T11">
                <a:pos x="T2" y="T3"/>
              </a:cxn>
              <a:cxn ang="T12">
                <a:pos x="T4" y="T5"/>
              </a:cxn>
              <a:cxn ang="T13">
                <a:pos x="T6" y="T7"/>
              </a:cxn>
              <a:cxn ang="T14">
                <a:pos x="T8" y="T9"/>
              </a:cxn>
            </a:cxnLst>
            <a:rect l="T15" t="T16" r="T17" b="T18"/>
            <a:pathLst>
              <a:path w="1171" h="487">
                <a:moveTo>
                  <a:pt x="1171" y="0"/>
                </a:moveTo>
                <a:cubicBezTo>
                  <a:pt x="1128" y="118"/>
                  <a:pt x="1086" y="236"/>
                  <a:pt x="1034" y="313"/>
                </a:cubicBezTo>
                <a:cubicBezTo>
                  <a:pt x="982" y="390"/>
                  <a:pt x="958" y="433"/>
                  <a:pt x="859" y="459"/>
                </a:cubicBezTo>
                <a:cubicBezTo>
                  <a:pt x="760" y="485"/>
                  <a:pt x="582" y="487"/>
                  <a:pt x="439" y="469"/>
                </a:cubicBezTo>
                <a:cubicBezTo>
                  <a:pt x="296" y="451"/>
                  <a:pt x="148" y="401"/>
                  <a:pt x="0" y="352"/>
                </a:cubicBezTo>
              </a:path>
            </a:pathLst>
          </a:custGeom>
          <a:noFill/>
          <a:ln w="9525">
            <a:solidFill>
              <a:schemeClr val="tx1"/>
            </a:solidFill>
            <a:round/>
            <a:headEnd/>
            <a:tailEnd type="triangle" w="med" len="med"/>
          </a:ln>
        </p:spPr>
        <p:txBody>
          <a:bodyPr/>
          <a:lstStyle/>
          <a:p>
            <a:endParaRPr lang="en-US"/>
          </a:p>
        </p:txBody>
      </p:sp>
      <p:sp>
        <p:nvSpPr>
          <p:cNvPr id="54285" name="Text Box 15"/>
          <p:cNvSpPr txBox="1">
            <a:spLocks noChangeArrowheads="1"/>
          </p:cNvSpPr>
          <p:nvPr/>
        </p:nvSpPr>
        <p:spPr bwMode="auto">
          <a:xfrm>
            <a:off x="7889875" y="5570538"/>
            <a:ext cx="1055688" cy="366712"/>
          </a:xfrm>
          <a:prstGeom prst="rect">
            <a:avLst/>
          </a:prstGeom>
          <a:noFill/>
          <a:ln w="9525">
            <a:noFill/>
            <a:miter lim="800000"/>
            <a:headEnd/>
            <a:tailEnd/>
          </a:ln>
        </p:spPr>
        <p:txBody>
          <a:bodyPr wrap="none">
            <a:spAutoFit/>
          </a:bodyPr>
          <a:lstStyle/>
          <a:p>
            <a:r>
              <a:rPr lang="en-US"/>
              <a:t>compare</a:t>
            </a:r>
          </a:p>
        </p:txBody>
      </p:sp>
      <p:sp>
        <p:nvSpPr>
          <p:cNvPr id="2" name="TextBox 1"/>
          <p:cNvSpPr txBox="1"/>
          <p:nvPr/>
        </p:nvSpPr>
        <p:spPr>
          <a:xfrm>
            <a:off x="6801499" y="902368"/>
            <a:ext cx="1968809" cy="461665"/>
          </a:xfrm>
          <a:prstGeom prst="rect">
            <a:avLst/>
          </a:prstGeom>
          <a:noFill/>
        </p:spPr>
        <p:txBody>
          <a:bodyPr wrap="none" rtlCol="0">
            <a:spAutoFit/>
          </a:bodyPr>
          <a:lstStyle/>
          <a:p>
            <a:pPr algn="r"/>
            <a:r>
              <a:rPr lang="en-US" sz="2400" dirty="0">
                <a:solidFill>
                  <a:srgbClr val="FF0000"/>
                </a:solidFill>
                <a:latin typeface="Times New Roman" panose="02020603050405020304" pitchFamily="18" charset="0"/>
                <a:cs typeface="Times New Roman" panose="02020603050405020304" pitchFamily="18" charset="0"/>
              </a:rPr>
              <a:t>Package: </a:t>
            </a:r>
            <a:r>
              <a:rPr lang="en-US" sz="2400" i="1" dirty="0" err="1">
                <a:solidFill>
                  <a:srgbClr val="FF0000"/>
                </a:solidFill>
                <a:latin typeface="Times New Roman" panose="02020603050405020304" pitchFamily="18" charset="0"/>
                <a:cs typeface="Times New Roman" panose="02020603050405020304" pitchFamily="18" charset="0"/>
              </a:rPr>
              <a:t>nlme</a:t>
            </a:r>
            <a:endParaRPr lang="en-US" sz="2400" i="1" dirty="0">
              <a:solidFill>
                <a:srgbClr val="FF0000"/>
              </a:solidFill>
              <a:latin typeface="Times New Roman" panose="02020603050405020304" pitchFamily="18" charset="0"/>
              <a:cs typeface="Times New Roman" panose="02020603050405020304" pitchFamily="18" charset="0"/>
            </a:endParaRPr>
          </a:p>
        </p:txBody>
      </p:sp>
      <p:cxnSp>
        <p:nvCxnSpPr>
          <p:cNvPr id="4" name="Straight Arrow Connector 3"/>
          <p:cNvCxnSpPr>
            <a:stCxn id="2" idx="1"/>
          </p:cNvCxnSpPr>
          <p:nvPr/>
        </p:nvCxnSpPr>
        <p:spPr bwMode="auto">
          <a:xfrm flipH="1">
            <a:off x="3573379" y="1133201"/>
            <a:ext cx="3228120" cy="515125"/>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cxnSp>
        <p:nvCxnSpPr>
          <p:cNvPr id="16" name="Straight Arrow Connector 15"/>
          <p:cNvCxnSpPr>
            <a:stCxn id="2" idx="1"/>
          </p:cNvCxnSpPr>
          <p:nvPr/>
        </p:nvCxnSpPr>
        <p:spPr bwMode="auto">
          <a:xfrm flipH="1">
            <a:off x="5943600" y="1133201"/>
            <a:ext cx="857899" cy="454967"/>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sp>
        <p:nvSpPr>
          <p:cNvPr id="7" name="Oval 6"/>
          <p:cNvSpPr/>
          <p:nvPr/>
        </p:nvSpPr>
        <p:spPr bwMode="auto">
          <a:xfrm>
            <a:off x="6749716" y="4427621"/>
            <a:ext cx="1046749" cy="661737"/>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0" name="Oval 19"/>
          <p:cNvSpPr/>
          <p:nvPr/>
        </p:nvSpPr>
        <p:spPr bwMode="auto">
          <a:xfrm>
            <a:off x="6829924" y="5963648"/>
            <a:ext cx="1046749" cy="661737"/>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 Student Project</a:t>
            </a:r>
          </a:p>
        </p:txBody>
      </p:sp>
      <p:sp>
        <p:nvSpPr>
          <p:cNvPr id="8" name="Content Placeholder 7"/>
          <p:cNvSpPr>
            <a:spLocks noGrp="1"/>
          </p:cNvSpPr>
          <p:nvPr>
            <p:ph idx="1"/>
          </p:nvPr>
        </p:nvSpPr>
        <p:spPr>
          <a:xfrm>
            <a:off x="513412" y="1448506"/>
            <a:ext cx="8692600" cy="4724400"/>
          </a:xfrm>
        </p:spPr>
        <p:txBody>
          <a:bodyPr/>
          <a:lstStyle/>
          <a:p>
            <a:r>
              <a:rPr lang="en-US" sz="2400" dirty="0"/>
              <a:t>How to format your data?</a:t>
            </a:r>
          </a:p>
          <a:p>
            <a:pPr lvl="1"/>
            <a:r>
              <a:rPr lang="en-US" sz="2000" dirty="0"/>
              <a:t>Observations / samples (rows)  x variables (columns)</a:t>
            </a:r>
          </a:p>
          <a:p>
            <a:pPr lvl="1"/>
            <a:r>
              <a:rPr lang="en-US" sz="2000" dirty="0"/>
              <a:t>Include any potentially relevant information</a:t>
            </a:r>
          </a:p>
          <a:p>
            <a:pPr lvl="2"/>
            <a:r>
              <a:rPr lang="en-US" sz="1800" dirty="0"/>
              <a:t>Aspects of sampling design (incl. spatial / temporal info)</a:t>
            </a:r>
          </a:p>
          <a:p>
            <a:pPr lvl="2"/>
            <a:r>
              <a:rPr lang="en-US" sz="1800" dirty="0"/>
              <a:t>Experimental design aspects (Treatment, Replicate)</a:t>
            </a:r>
          </a:p>
          <a:p>
            <a:pPr lvl="2"/>
            <a:r>
              <a:rPr lang="en-US" sz="1800" dirty="0"/>
              <a:t>Environmental covariates (measured, derived)</a:t>
            </a:r>
          </a:p>
        </p:txBody>
      </p:sp>
      <p:sp>
        <p:nvSpPr>
          <p:cNvPr id="5" name="Slide Number Placeholder 4"/>
          <p:cNvSpPr>
            <a:spLocks noGrp="1"/>
          </p:cNvSpPr>
          <p:nvPr>
            <p:ph type="sldNum" sz="quarter" idx="11"/>
          </p:nvPr>
        </p:nvSpPr>
        <p:spPr/>
        <p:txBody>
          <a:bodyPr/>
          <a:lstStyle/>
          <a:p>
            <a:pPr>
              <a:defRPr/>
            </a:pPr>
            <a:fld id="{A4E9DDF0-F21B-498A-8F2F-FCC4C677A688}" type="slidenum">
              <a:rPr lang="en-US" smtClean="0"/>
              <a:pPr>
                <a:defRPr/>
              </a:pPr>
              <a:t>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89299408"/>
              </p:ext>
            </p:extLst>
          </p:nvPr>
        </p:nvGraphicFramePr>
        <p:xfrm>
          <a:off x="203200" y="3769362"/>
          <a:ext cx="8178699" cy="1286690"/>
        </p:xfrm>
        <a:graphic>
          <a:graphicData uri="http://schemas.openxmlformats.org/drawingml/2006/table">
            <a:tbl>
              <a:tblPr firstRow="1" bandRow="1"/>
              <a:tblGrid>
                <a:gridCol w="924427">
                  <a:extLst>
                    <a:ext uri="{9D8B030D-6E8A-4147-A177-3AD203B41FA5}">
                      <a16:colId xmlns:a16="http://schemas.microsoft.com/office/drawing/2014/main" val="3397020142"/>
                    </a:ext>
                  </a:extLst>
                </a:gridCol>
                <a:gridCol w="769179">
                  <a:extLst>
                    <a:ext uri="{9D8B030D-6E8A-4147-A177-3AD203B41FA5}">
                      <a16:colId xmlns:a16="http://schemas.microsoft.com/office/drawing/2014/main" val="3456188695"/>
                    </a:ext>
                  </a:extLst>
                </a:gridCol>
                <a:gridCol w="769179">
                  <a:extLst>
                    <a:ext uri="{9D8B030D-6E8A-4147-A177-3AD203B41FA5}">
                      <a16:colId xmlns:a16="http://schemas.microsoft.com/office/drawing/2014/main" val="2107815780"/>
                    </a:ext>
                  </a:extLst>
                </a:gridCol>
                <a:gridCol w="635101">
                  <a:extLst>
                    <a:ext uri="{9D8B030D-6E8A-4147-A177-3AD203B41FA5}">
                      <a16:colId xmlns:a16="http://schemas.microsoft.com/office/drawing/2014/main" val="1963121326"/>
                    </a:ext>
                  </a:extLst>
                </a:gridCol>
                <a:gridCol w="705668">
                  <a:extLst>
                    <a:ext uri="{9D8B030D-6E8A-4147-A177-3AD203B41FA5}">
                      <a16:colId xmlns:a16="http://schemas.microsoft.com/office/drawing/2014/main" val="1848740320"/>
                    </a:ext>
                  </a:extLst>
                </a:gridCol>
                <a:gridCol w="917369">
                  <a:extLst>
                    <a:ext uri="{9D8B030D-6E8A-4147-A177-3AD203B41FA5}">
                      <a16:colId xmlns:a16="http://schemas.microsoft.com/office/drawing/2014/main" val="239652569"/>
                    </a:ext>
                  </a:extLst>
                </a:gridCol>
                <a:gridCol w="846802">
                  <a:extLst>
                    <a:ext uri="{9D8B030D-6E8A-4147-A177-3AD203B41FA5}">
                      <a16:colId xmlns:a16="http://schemas.microsoft.com/office/drawing/2014/main" val="2402899571"/>
                    </a:ext>
                  </a:extLst>
                </a:gridCol>
                <a:gridCol w="564535">
                  <a:extLst>
                    <a:ext uri="{9D8B030D-6E8A-4147-A177-3AD203B41FA5}">
                      <a16:colId xmlns:a16="http://schemas.microsoft.com/office/drawing/2014/main" val="3187162858"/>
                    </a:ext>
                  </a:extLst>
                </a:gridCol>
                <a:gridCol w="705668">
                  <a:extLst>
                    <a:ext uri="{9D8B030D-6E8A-4147-A177-3AD203B41FA5}">
                      <a16:colId xmlns:a16="http://schemas.microsoft.com/office/drawing/2014/main" val="4017448614"/>
                    </a:ext>
                  </a:extLst>
                </a:gridCol>
                <a:gridCol w="776236">
                  <a:extLst>
                    <a:ext uri="{9D8B030D-6E8A-4147-A177-3AD203B41FA5}">
                      <a16:colId xmlns:a16="http://schemas.microsoft.com/office/drawing/2014/main" val="859116016"/>
                    </a:ext>
                  </a:extLst>
                </a:gridCol>
                <a:gridCol w="564535">
                  <a:extLst>
                    <a:ext uri="{9D8B030D-6E8A-4147-A177-3AD203B41FA5}">
                      <a16:colId xmlns:a16="http://schemas.microsoft.com/office/drawing/2014/main" val="2731654166"/>
                    </a:ext>
                  </a:extLst>
                </a:gridCol>
              </a:tblGrid>
              <a:tr h="487680">
                <a:tc>
                  <a:txBody>
                    <a:bodyPr/>
                    <a:lstStyle/>
                    <a:p>
                      <a:pPr marL="0" marR="0" indent="0" algn="ctr">
                        <a:spcBef>
                          <a:spcPts val="0"/>
                        </a:spcBef>
                        <a:spcAft>
                          <a:spcPts val="0"/>
                        </a:spcAft>
                      </a:pPr>
                      <a:r>
                        <a:rPr lang="en-GB" sz="1600" b="1" i="1" dirty="0">
                          <a:solidFill>
                            <a:srgbClr val="0070C0"/>
                          </a:solidFill>
                          <a:effectLst/>
                          <a:latin typeface="Times New Roman" panose="02020603050405020304" pitchFamily="18" charset="0"/>
                          <a:ea typeface="Times New Roman" panose="02020603050405020304" pitchFamily="18" charset="0"/>
                        </a:rPr>
                        <a:t>Case.ID / Sample</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US" sz="1600" b="1" dirty="0">
                          <a:effectLst/>
                          <a:latin typeface="Times New Roman" panose="02020603050405020304" pitchFamily="18" charset="0"/>
                          <a:ea typeface="Times New Roman" panose="02020603050405020304" pitchFamily="18" charset="0"/>
                        </a:rPr>
                        <a:t>Chl.</a:t>
                      </a:r>
                      <a:r>
                        <a:rPr lang="en-US" sz="1600" b="1" baseline="0" dirty="0">
                          <a:effectLst/>
                          <a:latin typeface="Times New Roman" panose="02020603050405020304" pitchFamily="18" charset="0"/>
                          <a:ea typeface="Times New Roman" panose="02020603050405020304" pitchFamily="18" charset="0"/>
                        </a:rPr>
                        <a:t> a</a:t>
                      </a:r>
                      <a:endParaRPr lang="en-US" sz="16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92D050"/>
                    </a:solidFill>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Station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Lat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Long</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Location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Stratum</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Year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Month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Season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DOY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526867862"/>
                  </a:ext>
                </a:extLst>
              </a:tr>
              <a:tr h="31133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US" sz="1600" dirty="0">
                          <a:effectLst/>
                          <a:latin typeface="Times New Roman" panose="02020603050405020304" pitchFamily="18" charset="0"/>
                          <a:ea typeface="Times New Roman" panose="02020603050405020304" pitchFamily="18" charset="0"/>
                        </a:rPr>
                        <a:t>12.6</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FB1</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58.25</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-134.9</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err="1">
                          <a:effectLst/>
                          <a:latin typeface="Times New Roman" panose="02020603050405020304" pitchFamily="18" charset="0"/>
                          <a:ea typeface="Times New Roman" panose="02020603050405020304" pitchFamily="18" charset="0"/>
                        </a:rPr>
                        <a:t>FunterB</a:t>
                      </a:r>
                      <a:endParaRPr lang="en-GB"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surface</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2018</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Spring</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86</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42539993"/>
                  </a:ext>
                </a:extLst>
              </a:tr>
              <a:tr h="24384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 2</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9.2</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ea typeface="Times New Roman" panose="02020603050405020304" pitchFamily="18" charset="0"/>
                        </a:rPr>
                        <a:t> FB1</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58.19</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-134.9</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err="1">
                          <a:effectLst/>
                          <a:latin typeface="Times New Roman" panose="02020603050405020304" pitchFamily="18" charset="0"/>
                          <a:ea typeface="Times New Roman" panose="02020603050405020304" pitchFamily="18" charset="0"/>
                        </a:rPr>
                        <a:t>FunterB</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surface</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2018</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Spring</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86</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271477125"/>
                  </a:ext>
                </a:extLst>
              </a:tr>
              <a:tr h="24384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 3</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23.2</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effectLst/>
                          <a:latin typeface="Times New Roman" panose="02020603050405020304" pitchFamily="18" charset="0"/>
                          <a:ea typeface="Times New Roman" panose="02020603050405020304" pitchFamily="18" charset="0"/>
                        </a:rPr>
                        <a:t> FB2</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err="1">
                          <a:effectLst/>
                          <a:latin typeface="Times New Roman" panose="02020603050405020304" pitchFamily="18" charset="0"/>
                          <a:ea typeface="Times New Roman" panose="02020603050405020304" pitchFamily="18" charset="0"/>
                        </a:rPr>
                        <a:t>FunterB</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9842554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00411115"/>
              </p:ext>
            </p:extLst>
          </p:nvPr>
        </p:nvGraphicFramePr>
        <p:xfrm>
          <a:off x="1041175" y="5421088"/>
          <a:ext cx="7238775" cy="1219200"/>
        </p:xfrm>
        <a:graphic>
          <a:graphicData uri="http://schemas.openxmlformats.org/drawingml/2006/table">
            <a:tbl>
              <a:tblPr firstRow="1" bandRow="1"/>
              <a:tblGrid>
                <a:gridCol w="977608">
                  <a:extLst>
                    <a:ext uri="{9D8B030D-6E8A-4147-A177-3AD203B41FA5}">
                      <a16:colId xmlns:a16="http://schemas.microsoft.com/office/drawing/2014/main" val="3127559372"/>
                    </a:ext>
                  </a:extLst>
                </a:gridCol>
                <a:gridCol w="738803">
                  <a:extLst>
                    <a:ext uri="{9D8B030D-6E8A-4147-A177-3AD203B41FA5}">
                      <a16:colId xmlns:a16="http://schemas.microsoft.com/office/drawing/2014/main" val="1338863085"/>
                    </a:ext>
                  </a:extLst>
                </a:gridCol>
                <a:gridCol w="1268651">
                  <a:extLst>
                    <a:ext uri="{9D8B030D-6E8A-4147-A177-3AD203B41FA5}">
                      <a16:colId xmlns:a16="http://schemas.microsoft.com/office/drawing/2014/main" val="853644430"/>
                    </a:ext>
                  </a:extLst>
                </a:gridCol>
                <a:gridCol w="820893">
                  <a:extLst>
                    <a:ext uri="{9D8B030D-6E8A-4147-A177-3AD203B41FA5}">
                      <a16:colId xmlns:a16="http://schemas.microsoft.com/office/drawing/2014/main" val="1351402583"/>
                    </a:ext>
                  </a:extLst>
                </a:gridCol>
                <a:gridCol w="671639">
                  <a:extLst>
                    <a:ext uri="{9D8B030D-6E8A-4147-A177-3AD203B41FA5}">
                      <a16:colId xmlns:a16="http://schemas.microsoft.com/office/drawing/2014/main" val="2535967499"/>
                    </a:ext>
                  </a:extLst>
                </a:gridCol>
                <a:gridCol w="895518">
                  <a:extLst>
                    <a:ext uri="{9D8B030D-6E8A-4147-A177-3AD203B41FA5}">
                      <a16:colId xmlns:a16="http://schemas.microsoft.com/office/drawing/2014/main" val="324716356"/>
                    </a:ext>
                  </a:extLst>
                </a:gridCol>
                <a:gridCol w="970145">
                  <a:extLst>
                    <a:ext uri="{9D8B030D-6E8A-4147-A177-3AD203B41FA5}">
                      <a16:colId xmlns:a16="http://schemas.microsoft.com/office/drawing/2014/main" val="2471557227"/>
                    </a:ext>
                  </a:extLst>
                </a:gridCol>
                <a:gridCol w="895518">
                  <a:extLst>
                    <a:ext uri="{9D8B030D-6E8A-4147-A177-3AD203B41FA5}">
                      <a16:colId xmlns:a16="http://schemas.microsoft.com/office/drawing/2014/main" val="2224581401"/>
                    </a:ext>
                  </a:extLst>
                </a:gridCol>
              </a:tblGrid>
              <a:tr h="0">
                <a:tc>
                  <a:txBody>
                    <a:bodyPr/>
                    <a:lstStyle/>
                    <a:p>
                      <a:pPr marL="0" marR="0" indent="0" algn="ctr">
                        <a:spcBef>
                          <a:spcPts val="0"/>
                        </a:spcBef>
                        <a:spcAft>
                          <a:spcPts val="0"/>
                        </a:spcAft>
                      </a:pPr>
                      <a:r>
                        <a:rPr lang="en-GB" sz="1600" b="1" i="1">
                          <a:solidFill>
                            <a:srgbClr val="0070C0"/>
                          </a:solidFill>
                          <a:effectLst/>
                          <a:latin typeface="Times New Roman" panose="02020603050405020304" pitchFamily="18" charset="0"/>
                          <a:ea typeface="Times New Roman" panose="02020603050405020304" pitchFamily="18" charset="0"/>
                        </a:rPr>
                        <a:t>Case.ID / Sample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Depth</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Temperature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Salinity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dirty="0">
                          <a:effectLst/>
                          <a:latin typeface="Times New Roman" panose="02020603050405020304" pitchFamily="18" charset="0"/>
                          <a:ea typeface="Times New Roman" panose="02020603050405020304" pitchFamily="18" charset="0"/>
                        </a:rPr>
                        <a:t>PAR</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Weather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a:effectLst/>
                          <a:latin typeface="Times New Roman" panose="02020603050405020304" pitchFamily="18" charset="0"/>
                          <a:ea typeface="Times New Roman" panose="02020603050405020304" pitchFamily="18" charset="0"/>
                        </a:rPr>
                        <a:t>Fishery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indent="0" algn="ctr">
                        <a:spcBef>
                          <a:spcPts val="0"/>
                        </a:spcBef>
                        <a:spcAft>
                          <a:spcPts val="0"/>
                        </a:spcAft>
                      </a:pPr>
                      <a:r>
                        <a:rPr lang="en-GB" sz="1600" b="1" i="1" dirty="0" err="1">
                          <a:effectLst/>
                          <a:latin typeface="Times New Roman" panose="02020603050405020304" pitchFamily="18" charset="0"/>
                          <a:ea typeface="Times New Roman" panose="02020603050405020304" pitchFamily="18" charset="0"/>
                        </a:rPr>
                        <a:t>Precip</a:t>
                      </a:r>
                      <a:endParaRPr lang="en-US" sz="1600" dirty="0">
                        <a:effectLst/>
                        <a:latin typeface="Times New Roman" panose="02020603050405020304" pitchFamily="18" charset="0"/>
                        <a:ea typeface="Times New Roman" panose="02020603050405020304" pitchFamily="18" charset="0"/>
                      </a:endParaRPr>
                    </a:p>
                    <a:p>
                      <a:pPr marL="0" marR="0" indent="0" algn="ctr">
                        <a:spcBef>
                          <a:spcPts val="0"/>
                        </a:spcBef>
                        <a:spcAft>
                          <a:spcPts val="0"/>
                        </a:spcAft>
                      </a:pPr>
                      <a:r>
                        <a:rPr lang="en-GB" sz="1600" i="1" dirty="0">
                          <a:effectLst/>
                          <a:latin typeface="Times New Roman" panose="02020603050405020304" pitchFamily="18" charset="0"/>
                          <a:ea typeface="Times New Roman" panose="02020603050405020304" pitchFamily="18" charset="0"/>
                        </a:rPr>
                        <a:t>(lagged)</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107347192"/>
                  </a:ext>
                </a:extLst>
              </a:tr>
              <a:tr h="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a:effectLst/>
                          <a:latin typeface="Times New Roman" panose="02020603050405020304" pitchFamily="18" charset="0"/>
                          <a:ea typeface="Times New Roman" panose="02020603050405020304" pitchFamily="18" charset="0"/>
                        </a:rPr>
                        <a:t>7</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a:effectLst/>
                          <a:latin typeface="Times New Roman" panose="02020603050405020304" pitchFamily="18" charset="0"/>
                          <a:ea typeface="Times New Roman" panose="02020603050405020304" pitchFamily="18" charset="0"/>
                        </a:rPr>
                        <a:t>2.3</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a:effectLst/>
                          <a:latin typeface="Times New Roman" panose="02020603050405020304" pitchFamily="18" charset="0"/>
                          <a:ea typeface="Times New Roman" panose="02020603050405020304" pitchFamily="18" charset="0"/>
                        </a:rPr>
                        <a:t>26.3</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12.6</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a:effectLst/>
                          <a:latin typeface="Times New Roman" panose="02020603050405020304" pitchFamily="18" charset="0"/>
                          <a:ea typeface="Times New Roman" panose="02020603050405020304" pitchFamily="18" charset="0"/>
                        </a:rPr>
                        <a:t>rainy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a:effectLst/>
                          <a:latin typeface="Times New Roman" panose="02020603050405020304" pitchFamily="18" charset="0"/>
                          <a:ea typeface="Times New Roman" panose="02020603050405020304" pitchFamily="18" charset="0"/>
                        </a:rPr>
                        <a:t>open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23</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231112088"/>
                  </a:ext>
                </a:extLst>
              </a:tr>
              <a:tr h="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27906733"/>
                  </a:ext>
                </a:extLst>
              </a:tr>
              <a:tr h="0">
                <a:tc>
                  <a:txBody>
                    <a:bodyPr/>
                    <a:lstStyle/>
                    <a:p>
                      <a:pPr marL="0" marR="0" indent="0" algn="ctr">
                        <a:spcBef>
                          <a:spcPts val="0"/>
                        </a:spcBef>
                        <a:spcAft>
                          <a:spcPts val="0"/>
                        </a:spcAft>
                      </a:pPr>
                      <a:r>
                        <a:rPr lang="en-GB" sz="1600" dirty="0">
                          <a:effectLst/>
                          <a:latin typeface="Times New Roman" panose="02020603050405020304" pitchFamily="18" charset="0"/>
                          <a:ea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indent="0">
                        <a:spcBef>
                          <a:spcPts val="0"/>
                        </a:spcBef>
                        <a:spcAft>
                          <a:spcPts val="0"/>
                        </a:spcAft>
                      </a:pPr>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35338768"/>
                  </a:ext>
                </a:extLst>
              </a:tr>
            </a:tbl>
          </a:graphicData>
        </a:graphic>
      </p:graphicFrame>
      <p:sp>
        <p:nvSpPr>
          <p:cNvPr id="11" name="TextBox 10"/>
          <p:cNvSpPr txBox="1"/>
          <p:nvPr/>
        </p:nvSpPr>
        <p:spPr>
          <a:xfrm>
            <a:off x="457200" y="5693230"/>
            <a:ext cx="478016" cy="523220"/>
          </a:xfrm>
          <a:prstGeom prst="rect">
            <a:avLst/>
          </a:prstGeom>
          <a:noFill/>
        </p:spPr>
        <p:txBody>
          <a:bodyPr wrap="none" rtlCol="0">
            <a:spAutoFit/>
          </a:bodyPr>
          <a:lstStyle/>
          <a:p>
            <a:r>
              <a:rPr lang="en-US" sz="2800" dirty="0"/>
              <a:t>…</a:t>
            </a:r>
          </a:p>
        </p:txBody>
      </p:sp>
      <p:sp>
        <p:nvSpPr>
          <p:cNvPr id="12" name="TextBox 11"/>
          <p:cNvSpPr txBox="1"/>
          <p:nvPr/>
        </p:nvSpPr>
        <p:spPr>
          <a:xfrm>
            <a:off x="8379102" y="3629678"/>
            <a:ext cx="478016" cy="523220"/>
          </a:xfrm>
          <a:prstGeom prst="rect">
            <a:avLst/>
          </a:prstGeom>
          <a:noFill/>
        </p:spPr>
        <p:txBody>
          <a:bodyPr wrap="none" rtlCol="0">
            <a:spAutoFit/>
          </a:bodyPr>
          <a:lstStyle/>
          <a:p>
            <a:r>
              <a:rPr lang="en-US" sz="2800" dirty="0"/>
              <a:t>…</a:t>
            </a:r>
          </a:p>
        </p:txBody>
      </p:sp>
      <p:sp>
        <p:nvSpPr>
          <p:cNvPr id="13" name="TextBox 12"/>
          <p:cNvSpPr txBox="1"/>
          <p:nvPr/>
        </p:nvSpPr>
        <p:spPr>
          <a:xfrm>
            <a:off x="8379101" y="4086877"/>
            <a:ext cx="478016" cy="523220"/>
          </a:xfrm>
          <a:prstGeom prst="rect">
            <a:avLst/>
          </a:prstGeom>
          <a:noFill/>
        </p:spPr>
        <p:txBody>
          <a:bodyPr wrap="none" rtlCol="0">
            <a:spAutoFit/>
          </a:bodyPr>
          <a:lstStyle/>
          <a:p>
            <a:r>
              <a:rPr lang="en-US" sz="2800" dirty="0"/>
              <a:t>…</a:t>
            </a:r>
          </a:p>
        </p:txBody>
      </p:sp>
      <p:sp>
        <p:nvSpPr>
          <p:cNvPr id="14" name="TextBox 13"/>
          <p:cNvSpPr txBox="1"/>
          <p:nvPr/>
        </p:nvSpPr>
        <p:spPr>
          <a:xfrm>
            <a:off x="454300" y="5311524"/>
            <a:ext cx="478016" cy="523220"/>
          </a:xfrm>
          <a:prstGeom prst="rect">
            <a:avLst/>
          </a:prstGeom>
          <a:noFill/>
        </p:spPr>
        <p:txBody>
          <a:bodyPr wrap="none" rtlCol="0">
            <a:spAutoFit/>
          </a:bodyPr>
          <a:lstStyle/>
          <a:p>
            <a:r>
              <a:rPr lang="en-US" sz="2800" dirty="0"/>
              <a:t>…</a:t>
            </a:r>
          </a:p>
        </p:txBody>
      </p:sp>
      <p:sp>
        <p:nvSpPr>
          <p:cNvPr id="16" name="Freeform 15"/>
          <p:cNvSpPr/>
          <p:nvPr/>
        </p:nvSpPr>
        <p:spPr bwMode="auto">
          <a:xfrm>
            <a:off x="272264" y="4648200"/>
            <a:ext cx="8514843" cy="1197429"/>
          </a:xfrm>
          <a:custGeom>
            <a:avLst/>
            <a:gdLst>
              <a:gd name="connsiteX0" fmla="*/ 8087965 w 8514843"/>
              <a:gd name="connsiteY0" fmla="*/ 0 h 1197429"/>
              <a:gd name="connsiteX1" fmla="*/ 8349222 w 8514843"/>
              <a:gd name="connsiteY1" fmla="*/ 119743 h 1197429"/>
              <a:gd name="connsiteX2" fmla="*/ 8512507 w 8514843"/>
              <a:gd name="connsiteY2" fmla="*/ 402771 h 1197429"/>
              <a:gd name="connsiteX3" fmla="*/ 8229479 w 8514843"/>
              <a:gd name="connsiteY3" fmla="*/ 631371 h 1197429"/>
              <a:gd name="connsiteX4" fmla="*/ 7859365 w 8514843"/>
              <a:gd name="connsiteY4" fmla="*/ 653143 h 1197429"/>
              <a:gd name="connsiteX5" fmla="*/ 674793 w 8514843"/>
              <a:gd name="connsiteY5" fmla="*/ 598714 h 1197429"/>
              <a:gd name="connsiteX6" fmla="*/ 304679 w 8514843"/>
              <a:gd name="connsiteY6" fmla="*/ 1197429 h 1197429"/>
              <a:gd name="connsiteX7" fmla="*/ 304679 w 8514843"/>
              <a:gd name="connsiteY7" fmla="*/ 1197429 h 119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4843" h="1197429">
                <a:moveTo>
                  <a:pt x="8087965" y="0"/>
                </a:moveTo>
                <a:cubicBezTo>
                  <a:pt x="8183215" y="26307"/>
                  <a:pt x="8278465" y="52615"/>
                  <a:pt x="8349222" y="119743"/>
                </a:cubicBezTo>
                <a:cubicBezTo>
                  <a:pt x="8419979" y="186871"/>
                  <a:pt x="8532464" y="317500"/>
                  <a:pt x="8512507" y="402771"/>
                </a:cubicBezTo>
                <a:cubicBezTo>
                  <a:pt x="8492550" y="488042"/>
                  <a:pt x="8338336" y="589642"/>
                  <a:pt x="8229479" y="631371"/>
                </a:cubicBezTo>
                <a:cubicBezTo>
                  <a:pt x="8120622" y="673100"/>
                  <a:pt x="7859365" y="653143"/>
                  <a:pt x="7859365" y="653143"/>
                </a:cubicBezTo>
                <a:cubicBezTo>
                  <a:pt x="6600251" y="647700"/>
                  <a:pt x="1933907" y="508000"/>
                  <a:pt x="674793" y="598714"/>
                </a:cubicBezTo>
                <a:cubicBezTo>
                  <a:pt x="-584321" y="689428"/>
                  <a:pt x="304679" y="1197429"/>
                  <a:pt x="304679" y="1197429"/>
                </a:cubicBezTo>
                <a:lnTo>
                  <a:pt x="304679" y="1197429"/>
                </a:lnTo>
              </a:path>
            </a:pathLst>
          </a:custGeom>
          <a:noFill/>
          <a:ln w="19050" cap="flat" cmpd="sng" algn="ctr">
            <a:solidFill>
              <a:srgbClr val="0000FF"/>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245149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Assigned reading</a:t>
            </a:r>
          </a:p>
        </p:txBody>
      </p:sp>
      <p:sp>
        <p:nvSpPr>
          <p:cNvPr id="3" name="Content Placeholder 2"/>
          <p:cNvSpPr>
            <a:spLocks noGrp="1"/>
          </p:cNvSpPr>
          <p:nvPr>
            <p:ph idx="1"/>
          </p:nvPr>
        </p:nvSpPr>
        <p:spPr>
          <a:xfrm>
            <a:off x="830263" y="1924050"/>
            <a:ext cx="8181390" cy="4724400"/>
          </a:xfrm>
        </p:spPr>
        <p:txBody>
          <a:bodyPr/>
          <a:lstStyle/>
          <a:p>
            <a:r>
              <a:rPr lang="en-US" dirty="0" err="1"/>
              <a:t>Jennrich</a:t>
            </a:r>
            <a:r>
              <a:rPr lang="en-US" dirty="0"/>
              <a:t> (1995). An introduction to computational statistics (p. 67-71 and p. 188-190)</a:t>
            </a:r>
          </a:p>
          <a:p>
            <a:r>
              <a:rPr lang="en-US" dirty="0"/>
              <a:t>Faraway (2005). Linear models with R</a:t>
            </a:r>
            <a:br>
              <a:rPr lang="en-US" dirty="0"/>
            </a:br>
            <a:r>
              <a:rPr lang="en-US" dirty="0"/>
              <a:t>(p. 89-94)</a:t>
            </a:r>
          </a:p>
          <a:p>
            <a:pPr marL="0" indent="0">
              <a:buNone/>
            </a:pPr>
            <a:endParaRPr lang="en-US" dirty="0"/>
          </a:p>
          <a:p>
            <a:pPr marL="0" indent="0">
              <a:buNone/>
            </a:pPr>
            <a:r>
              <a:rPr lang="en-US" dirty="0"/>
              <a:t>    </a:t>
            </a:r>
            <a:r>
              <a:rPr lang="en-US" dirty="0">
                <a:sym typeface="Wingdings" panose="05000000000000000000" pitchFamily="2" charset="2"/>
              </a:rPr>
              <a:t> pdf files in ‘Readings’</a:t>
            </a:r>
            <a:endParaRPr lang="en-US" dirty="0"/>
          </a:p>
        </p:txBody>
      </p:sp>
      <p:sp>
        <p:nvSpPr>
          <p:cNvPr id="5" name="Slide Number Placeholder 4"/>
          <p:cNvSpPr>
            <a:spLocks noGrp="1"/>
          </p:cNvSpPr>
          <p:nvPr>
            <p:ph type="sldNum" sz="quarter" idx="11"/>
          </p:nvPr>
        </p:nvSpPr>
        <p:spPr/>
        <p:txBody>
          <a:bodyPr/>
          <a:lstStyle/>
          <a:p>
            <a:pPr>
              <a:defRPr/>
            </a:pPr>
            <a:fld id="{A4E9DDF0-F21B-498A-8F2F-FCC4C677A688}" type="slidenum">
              <a:rPr lang="en-US" smtClean="0"/>
              <a:pPr>
                <a:defRPr/>
              </a:pPr>
              <a:t>30</a:t>
            </a:fld>
            <a:endParaRPr lang="en-US"/>
          </a:p>
        </p:txBody>
      </p:sp>
    </p:spTree>
    <p:extLst>
      <p:ext uri="{BB962C8B-B14F-4D97-AF65-F5344CB8AC3E}">
        <p14:creationId xmlns:p14="http://schemas.microsoft.com/office/powerpoint/2010/main" val="161515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4"/>
          <p:cNvSpPr>
            <a:spLocks noGrp="1"/>
          </p:cNvSpPr>
          <p:nvPr>
            <p:ph type="sldNum" sz="quarter" idx="11"/>
          </p:nvPr>
        </p:nvSpPr>
        <p:spPr>
          <a:noFill/>
        </p:spPr>
        <p:txBody>
          <a:bodyPr/>
          <a:lstStyle/>
          <a:p>
            <a:fld id="{DC4F754D-A3BB-4ED1-B7BB-7818F4C3CBE5}" type="slidenum">
              <a:rPr lang="en-US" smtClean="0"/>
              <a:pPr/>
              <a:t>31</a:t>
            </a:fld>
            <a:endParaRPr lang="en-US"/>
          </a:p>
        </p:txBody>
      </p:sp>
      <p:sp>
        <p:nvSpPr>
          <p:cNvPr id="72708" name="Rectangle 4"/>
          <p:cNvSpPr>
            <a:spLocks noChangeArrowheads="1"/>
          </p:cNvSpPr>
          <p:nvPr/>
        </p:nvSpPr>
        <p:spPr bwMode="auto">
          <a:xfrm>
            <a:off x="0" y="6462713"/>
            <a:ext cx="3036888" cy="395287"/>
          </a:xfrm>
          <a:prstGeom prst="rect">
            <a:avLst/>
          </a:prstGeom>
          <a:solidFill>
            <a:schemeClr val="bg1"/>
          </a:solidFill>
          <a:ln w="9525">
            <a:noFill/>
            <a:miter lim="800000"/>
            <a:headEnd/>
            <a:tailEnd/>
          </a:ln>
        </p:spPr>
        <p:txBody>
          <a:bodyPr wrap="none" anchor="ctr"/>
          <a:lstStyle/>
          <a:p>
            <a:endParaRPr lang="en-US"/>
          </a:p>
        </p:txBody>
      </p:sp>
      <p:sp>
        <p:nvSpPr>
          <p:cNvPr id="72709" name="Rectangle 2"/>
          <p:cNvSpPr>
            <a:spLocks noGrp="1" noChangeArrowheads="1"/>
          </p:cNvSpPr>
          <p:nvPr>
            <p:ph type="title"/>
          </p:nvPr>
        </p:nvSpPr>
        <p:spPr/>
        <p:txBody>
          <a:bodyPr/>
          <a:lstStyle/>
          <a:p>
            <a:pPr eaLnBrk="1" hangingPunct="1"/>
            <a:r>
              <a:rPr lang="en-US"/>
              <a:t>Further reading</a:t>
            </a:r>
          </a:p>
        </p:txBody>
      </p:sp>
      <p:sp>
        <p:nvSpPr>
          <p:cNvPr id="72710" name="Rectangle 3"/>
          <p:cNvSpPr>
            <a:spLocks noGrp="1" noChangeArrowheads="1"/>
          </p:cNvSpPr>
          <p:nvPr>
            <p:ph type="body" idx="1"/>
          </p:nvPr>
        </p:nvSpPr>
        <p:spPr>
          <a:xfrm>
            <a:off x="391278" y="2020821"/>
            <a:ext cx="8407400" cy="4352989"/>
          </a:xfrm>
        </p:spPr>
        <p:txBody>
          <a:bodyPr/>
          <a:lstStyle/>
          <a:p>
            <a:pPr eaLnBrk="1" hangingPunct="1">
              <a:spcBef>
                <a:spcPts val="500"/>
              </a:spcBef>
              <a:buFont typeface="Wingdings" pitchFamily="2" charset="2"/>
              <a:buNone/>
            </a:pPr>
            <a:r>
              <a:rPr lang="en-US" sz="2800" dirty="0"/>
              <a:t>Least-squares regression (&amp; more):</a:t>
            </a:r>
          </a:p>
          <a:p>
            <a:pPr eaLnBrk="1" hangingPunct="1">
              <a:spcBef>
                <a:spcPts val="500"/>
              </a:spcBef>
            </a:pPr>
            <a:r>
              <a:rPr lang="en-US" sz="2400" dirty="0" err="1"/>
              <a:t>Jennrich</a:t>
            </a:r>
            <a:r>
              <a:rPr lang="en-US" sz="2400" dirty="0"/>
              <a:t>, R.I., 1995. An introduction to computational statistics: Regression analysis. Prentice Hall, Englewood Cliffs, NJ.</a:t>
            </a:r>
            <a:br>
              <a:rPr lang="en-US" sz="2400" dirty="0"/>
            </a:br>
            <a:endParaRPr lang="en-US" sz="2400" dirty="0"/>
          </a:p>
          <a:p>
            <a:pPr eaLnBrk="1" hangingPunct="1">
              <a:spcBef>
                <a:spcPts val="500"/>
              </a:spcBef>
            </a:pPr>
            <a:r>
              <a:rPr lang="en-US" sz="2400" dirty="0" err="1"/>
              <a:t>Hilborn</a:t>
            </a:r>
            <a:r>
              <a:rPr lang="en-US" sz="2400" dirty="0"/>
              <a:t>, R., </a:t>
            </a:r>
            <a:r>
              <a:rPr lang="en-US" sz="2400" dirty="0" err="1"/>
              <a:t>Mangel</a:t>
            </a:r>
            <a:r>
              <a:rPr lang="en-US" sz="2400" dirty="0"/>
              <a:t>, M., 1997. T</a:t>
            </a:r>
            <a:r>
              <a:rPr lang="en-US" sz="2400" i="1" dirty="0"/>
              <a:t>he ecological detective: Confronting models with data.</a:t>
            </a:r>
            <a:r>
              <a:rPr lang="en-US" sz="2400" dirty="0"/>
              <a:t> Princeton University Press, Princeton, NJ. (</a:t>
            </a:r>
            <a:r>
              <a:rPr lang="en-US" sz="2400" dirty="0" err="1"/>
              <a:t>Chpt</a:t>
            </a:r>
            <a:r>
              <a:rPr lang="en-US" sz="2400" dirty="0"/>
              <a:t>. 5, 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endParaRPr lang="en-US">
              <a:latin typeface="Arial" charset="0"/>
            </a:endParaRPr>
          </a:p>
        </p:txBody>
      </p:sp>
      <p:sp>
        <p:nvSpPr>
          <p:cNvPr id="2053" name="Slide Number Placeholder 4"/>
          <p:cNvSpPr>
            <a:spLocks noGrp="1"/>
          </p:cNvSpPr>
          <p:nvPr>
            <p:ph type="sldNum" sz="quarter" idx="11"/>
          </p:nvPr>
        </p:nvSpPr>
        <p:spPr>
          <a:noFill/>
        </p:spPr>
        <p:txBody>
          <a:bodyPr/>
          <a:lstStyle/>
          <a:p>
            <a:fld id="{B54EFEB8-FDF5-4C79-89BC-F3F745949796}" type="slidenum">
              <a:rPr lang="en-US" smtClean="0"/>
              <a:pPr/>
              <a:t>4</a:t>
            </a:fld>
            <a:endParaRPr lang="en-US"/>
          </a:p>
        </p:txBody>
      </p:sp>
      <p:sp>
        <p:nvSpPr>
          <p:cNvPr id="2054" name="Rectangle 5"/>
          <p:cNvSpPr>
            <a:spLocks noChangeArrowheads="1"/>
          </p:cNvSpPr>
          <p:nvPr/>
        </p:nvSpPr>
        <p:spPr bwMode="auto">
          <a:xfrm>
            <a:off x="0" y="159804"/>
            <a:ext cx="9144000" cy="6858000"/>
          </a:xfrm>
          <a:prstGeom prst="rect">
            <a:avLst/>
          </a:prstGeom>
          <a:solidFill>
            <a:schemeClr val="bg1"/>
          </a:solidFill>
          <a:ln w="9525" algn="ctr">
            <a:solidFill>
              <a:schemeClr val="bg1"/>
            </a:solidFill>
            <a:round/>
            <a:headEnd/>
            <a:tailEnd/>
          </a:ln>
        </p:spPr>
        <p:txBody>
          <a:bodyPr/>
          <a:lstStyle/>
          <a:p>
            <a:endParaRPr lang="en-US">
              <a:latin typeface="Tahoma" pitchFamily="34" charset="0"/>
            </a:endParaRPr>
          </a:p>
        </p:txBody>
      </p:sp>
      <p:sp>
        <p:nvSpPr>
          <p:cNvPr id="91" name="Rounded Rectangle 90"/>
          <p:cNvSpPr/>
          <p:nvPr/>
        </p:nvSpPr>
        <p:spPr bwMode="auto">
          <a:xfrm>
            <a:off x="5801670" y="5649132"/>
            <a:ext cx="665163" cy="373062"/>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gam</a:t>
            </a:r>
            <a:endParaRPr lang="en-US" sz="1600" dirty="0">
              <a:latin typeface="Courier New" pitchFamily="49" charset="0"/>
              <a:cs typeface="Courier New" pitchFamily="49" charset="0"/>
            </a:endParaRPr>
          </a:p>
        </p:txBody>
      </p:sp>
      <p:sp>
        <p:nvSpPr>
          <p:cNvPr id="2056" name="TextBox 6"/>
          <p:cNvSpPr txBox="1">
            <a:spLocks noChangeArrowheads="1"/>
          </p:cNvSpPr>
          <p:nvPr/>
        </p:nvSpPr>
        <p:spPr bwMode="auto">
          <a:xfrm>
            <a:off x="1031875" y="2079625"/>
            <a:ext cx="2728632" cy="400110"/>
          </a:xfrm>
          <a:prstGeom prst="rect">
            <a:avLst/>
          </a:prstGeom>
          <a:noFill/>
          <a:ln w="9525">
            <a:solidFill>
              <a:schemeClr val="tx1"/>
            </a:solidFill>
            <a:miter lim="800000"/>
            <a:headEnd/>
            <a:tailEnd/>
          </a:ln>
        </p:spPr>
        <p:txBody>
          <a:bodyPr wrap="none">
            <a:spAutoFit/>
          </a:bodyPr>
          <a:lstStyle/>
          <a:p>
            <a:r>
              <a:rPr lang="en-US" sz="2000" b="1" dirty="0"/>
              <a:t>Linear relationships</a:t>
            </a:r>
          </a:p>
        </p:txBody>
      </p:sp>
      <p:sp>
        <p:nvSpPr>
          <p:cNvPr id="2057" name="TextBox 7"/>
          <p:cNvSpPr txBox="1">
            <a:spLocks noChangeArrowheads="1"/>
          </p:cNvSpPr>
          <p:nvPr/>
        </p:nvSpPr>
        <p:spPr bwMode="auto">
          <a:xfrm>
            <a:off x="5137150" y="2098675"/>
            <a:ext cx="3363421" cy="400110"/>
          </a:xfrm>
          <a:prstGeom prst="rect">
            <a:avLst/>
          </a:prstGeom>
          <a:noFill/>
          <a:ln w="9525">
            <a:solidFill>
              <a:schemeClr val="tx1"/>
            </a:solidFill>
            <a:miter lim="800000"/>
            <a:headEnd/>
            <a:tailEnd/>
          </a:ln>
        </p:spPr>
        <p:txBody>
          <a:bodyPr wrap="none">
            <a:spAutoFit/>
          </a:bodyPr>
          <a:lstStyle/>
          <a:p>
            <a:r>
              <a:rPr lang="en-US" sz="2000" b="1"/>
              <a:t>Non-linear  relationships</a:t>
            </a:r>
          </a:p>
        </p:txBody>
      </p:sp>
      <p:sp>
        <p:nvSpPr>
          <p:cNvPr id="2058" name="TextBox 8"/>
          <p:cNvSpPr txBox="1">
            <a:spLocks noChangeArrowheads="1"/>
          </p:cNvSpPr>
          <p:nvPr/>
        </p:nvSpPr>
        <p:spPr bwMode="auto">
          <a:xfrm>
            <a:off x="3327926" y="609600"/>
            <a:ext cx="1664237" cy="707886"/>
          </a:xfrm>
          <a:prstGeom prst="rect">
            <a:avLst/>
          </a:prstGeom>
          <a:noFill/>
          <a:ln w="9525">
            <a:solidFill>
              <a:schemeClr val="tx1"/>
            </a:solidFill>
            <a:miter lim="800000"/>
            <a:headEnd/>
            <a:tailEnd/>
          </a:ln>
        </p:spPr>
        <p:txBody>
          <a:bodyPr wrap="none">
            <a:spAutoFit/>
          </a:bodyPr>
          <a:lstStyle/>
          <a:p>
            <a:pPr algn="ctr"/>
            <a:r>
              <a:rPr lang="en-US" sz="2000" b="1"/>
              <a:t>Data</a:t>
            </a:r>
          </a:p>
          <a:p>
            <a:pPr algn="ctr"/>
            <a:r>
              <a:rPr lang="en-US" sz="2000" b="1"/>
              <a:t>Exploration</a:t>
            </a:r>
          </a:p>
        </p:txBody>
      </p:sp>
      <p:sp>
        <p:nvSpPr>
          <p:cNvPr id="2059" name="TextBox 10"/>
          <p:cNvSpPr txBox="1">
            <a:spLocks noChangeArrowheads="1"/>
          </p:cNvSpPr>
          <p:nvPr/>
        </p:nvSpPr>
        <p:spPr bwMode="auto">
          <a:xfrm>
            <a:off x="7138988" y="0"/>
            <a:ext cx="1797050" cy="1831975"/>
          </a:xfrm>
          <a:prstGeom prst="rect">
            <a:avLst/>
          </a:prstGeom>
          <a:noFill/>
          <a:ln w="9525">
            <a:noFill/>
            <a:miter lim="800000"/>
            <a:headEnd/>
            <a:tailEnd/>
          </a:ln>
        </p:spPr>
        <p:txBody>
          <a:bodyPr wrap="none">
            <a:spAutoFit/>
          </a:bodyPr>
          <a:lstStyle/>
          <a:p>
            <a:pPr>
              <a:spcAft>
                <a:spcPts val="300"/>
              </a:spcAft>
            </a:pPr>
            <a:r>
              <a:rPr lang="en-US" sz="1400">
                <a:solidFill>
                  <a:srgbClr val="FF0000"/>
                </a:solidFill>
              </a:rPr>
              <a:t>Shapiro-Wilks</a:t>
            </a:r>
          </a:p>
          <a:p>
            <a:pPr>
              <a:spcAft>
                <a:spcPts val="300"/>
              </a:spcAft>
            </a:pPr>
            <a:r>
              <a:rPr lang="en-US" sz="1400">
                <a:solidFill>
                  <a:srgbClr val="FF0000"/>
                </a:solidFill>
              </a:rPr>
              <a:t>Histograms</a:t>
            </a:r>
          </a:p>
          <a:p>
            <a:pPr>
              <a:spcAft>
                <a:spcPts val="300"/>
              </a:spcAft>
            </a:pPr>
            <a:r>
              <a:rPr lang="en-US" sz="1400">
                <a:solidFill>
                  <a:srgbClr val="FF0000"/>
                </a:solidFill>
              </a:rPr>
              <a:t>Q-Q plots</a:t>
            </a:r>
          </a:p>
          <a:p>
            <a:pPr>
              <a:spcAft>
                <a:spcPts val="300"/>
              </a:spcAft>
            </a:pPr>
            <a:r>
              <a:rPr lang="en-US" sz="1400">
                <a:solidFill>
                  <a:srgbClr val="FF0000"/>
                </a:solidFill>
              </a:rPr>
              <a:t>Dotplots</a:t>
            </a:r>
          </a:p>
          <a:p>
            <a:pPr>
              <a:spcAft>
                <a:spcPts val="300"/>
              </a:spcAft>
            </a:pPr>
            <a:r>
              <a:rPr lang="en-US" sz="1400">
                <a:solidFill>
                  <a:srgbClr val="FF0000"/>
                </a:solidFill>
              </a:rPr>
              <a:t>Boxplots</a:t>
            </a:r>
          </a:p>
          <a:p>
            <a:pPr>
              <a:spcAft>
                <a:spcPts val="300"/>
              </a:spcAft>
            </a:pPr>
            <a:r>
              <a:rPr lang="en-US" sz="1400">
                <a:solidFill>
                  <a:srgbClr val="FF0000"/>
                </a:solidFill>
              </a:rPr>
              <a:t>Pairwise scatterplots</a:t>
            </a:r>
          </a:p>
          <a:p>
            <a:pPr>
              <a:spcAft>
                <a:spcPts val="300"/>
              </a:spcAft>
            </a:pPr>
            <a:r>
              <a:rPr lang="en-US" sz="1400">
                <a:solidFill>
                  <a:srgbClr val="FF0000"/>
                </a:solidFill>
              </a:rPr>
              <a:t>Coplots/Lattice plots</a:t>
            </a:r>
          </a:p>
        </p:txBody>
      </p:sp>
      <p:sp>
        <p:nvSpPr>
          <p:cNvPr id="2060" name="TextBox 11"/>
          <p:cNvSpPr txBox="1">
            <a:spLocks noChangeArrowheads="1"/>
          </p:cNvSpPr>
          <p:nvPr/>
        </p:nvSpPr>
        <p:spPr bwMode="auto">
          <a:xfrm>
            <a:off x="5353050" y="206375"/>
            <a:ext cx="1149350" cy="338138"/>
          </a:xfrm>
          <a:prstGeom prst="rect">
            <a:avLst/>
          </a:prstGeom>
          <a:noFill/>
          <a:ln w="9525">
            <a:noFill/>
            <a:miter lim="800000"/>
            <a:headEnd/>
            <a:tailEnd/>
          </a:ln>
        </p:spPr>
        <p:txBody>
          <a:bodyPr wrap="none">
            <a:spAutoFit/>
          </a:bodyPr>
          <a:lstStyle/>
          <a:p>
            <a:r>
              <a:rPr lang="en-US" sz="1600">
                <a:solidFill>
                  <a:srgbClr val="0000FF"/>
                </a:solidFill>
              </a:rPr>
              <a:t>Normality?</a:t>
            </a:r>
          </a:p>
        </p:txBody>
      </p:sp>
      <p:sp>
        <p:nvSpPr>
          <p:cNvPr id="2061" name="TextBox 13"/>
          <p:cNvSpPr txBox="1">
            <a:spLocks noChangeArrowheads="1"/>
          </p:cNvSpPr>
          <p:nvPr/>
        </p:nvSpPr>
        <p:spPr bwMode="auto">
          <a:xfrm>
            <a:off x="5400675" y="658813"/>
            <a:ext cx="976313" cy="339725"/>
          </a:xfrm>
          <a:prstGeom prst="rect">
            <a:avLst/>
          </a:prstGeom>
          <a:noFill/>
          <a:ln w="9525">
            <a:noFill/>
            <a:miter lim="800000"/>
            <a:headEnd/>
            <a:tailEnd/>
          </a:ln>
        </p:spPr>
        <p:txBody>
          <a:bodyPr wrap="none">
            <a:spAutoFit/>
          </a:bodyPr>
          <a:lstStyle/>
          <a:p>
            <a:r>
              <a:rPr lang="en-US" sz="1600">
                <a:solidFill>
                  <a:srgbClr val="0000FF"/>
                </a:solidFill>
              </a:rPr>
              <a:t>Outliers?</a:t>
            </a:r>
          </a:p>
        </p:txBody>
      </p:sp>
      <p:sp>
        <p:nvSpPr>
          <p:cNvPr id="2062" name="TextBox 14"/>
          <p:cNvSpPr txBox="1">
            <a:spLocks noChangeArrowheads="1"/>
          </p:cNvSpPr>
          <p:nvPr/>
        </p:nvSpPr>
        <p:spPr bwMode="auto">
          <a:xfrm>
            <a:off x="5319713" y="1085850"/>
            <a:ext cx="1358900" cy="584200"/>
          </a:xfrm>
          <a:prstGeom prst="rect">
            <a:avLst/>
          </a:prstGeom>
          <a:noFill/>
          <a:ln w="9525">
            <a:noFill/>
            <a:miter lim="800000"/>
            <a:headEnd/>
            <a:tailEnd/>
          </a:ln>
        </p:spPr>
        <p:txBody>
          <a:bodyPr wrap="none">
            <a:spAutoFit/>
          </a:bodyPr>
          <a:lstStyle/>
          <a:p>
            <a:r>
              <a:rPr lang="en-US" sz="1600">
                <a:solidFill>
                  <a:srgbClr val="0033CC"/>
                </a:solidFill>
              </a:rPr>
              <a:t>Collinearity?</a:t>
            </a:r>
          </a:p>
          <a:p>
            <a:r>
              <a:rPr lang="en-US" sz="1600">
                <a:solidFill>
                  <a:srgbClr val="0033CC"/>
                </a:solidFill>
              </a:rPr>
              <a:t>Interactions?</a:t>
            </a:r>
          </a:p>
        </p:txBody>
      </p:sp>
      <p:sp>
        <p:nvSpPr>
          <p:cNvPr id="2063" name="TextBox 16"/>
          <p:cNvSpPr txBox="1">
            <a:spLocks noChangeArrowheads="1"/>
          </p:cNvSpPr>
          <p:nvPr/>
        </p:nvSpPr>
        <p:spPr bwMode="auto">
          <a:xfrm>
            <a:off x="1352550" y="644525"/>
            <a:ext cx="1636713" cy="338138"/>
          </a:xfrm>
          <a:prstGeom prst="rect">
            <a:avLst/>
          </a:prstGeom>
          <a:noFill/>
          <a:ln w="9525">
            <a:noFill/>
            <a:miter lim="800000"/>
            <a:headEnd/>
            <a:tailEnd/>
          </a:ln>
        </p:spPr>
        <p:txBody>
          <a:bodyPr wrap="none">
            <a:spAutoFit/>
          </a:bodyPr>
          <a:lstStyle/>
          <a:p>
            <a:r>
              <a:rPr lang="en-US" sz="1600">
                <a:solidFill>
                  <a:srgbClr val="FF0000"/>
                </a:solidFill>
              </a:rPr>
              <a:t>Transformation?</a:t>
            </a:r>
          </a:p>
        </p:txBody>
      </p:sp>
      <p:sp>
        <p:nvSpPr>
          <p:cNvPr id="2064" name="TextBox 17"/>
          <p:cNvSpPr txBox="1">
            <a:spLocks noChangeArrowheads="1"/>
          </p:cNvSpPr>
          <p:nvPr/>
        </p:nvSpPr>
        <p:spPr bwMode="auto">
          <a:xfrm>
            <a:off x="161925" y="590550"/>
            <a:ext cx="1200150" cy="522288"/>
          </a:xfrm>
          <a:prstGeom prst="rect">
            <a:avLst/>
          </a:prstGeom>
          <a:noFill/>
          <a:ln w="9525">
            <a:noFill/>
            <a:miter lim="800000"/>
            <a:headEnd/>
            <a:tailEnd/>
          </a:ln>
        </p:spPr>
        <p:txBody>
          <a:bodyPr wrap="none">
            <a:spAutoFit/>
          </a:bodyPr>
          <a:lstStyle/>
          <a:p>
            <a:pPr algn="r"/>
            <a:r>
              <a:rPr lang="en-US" sz="1400">
                <a:solidFill>
                  <a:srgbClr val="0000FF"/>
                </a:solidFill>
              </a:rPr>
              <a:t>Explanatory?</a:t>
            </a:r>
          </a:p>
          <a:p>
            <a:pPr algn="r"/>
            <a:r>
              <a:rPr lang="en-US" sz="1400">
                <a:solidFill>
                  <a:srgbClr val="0000FF"/>
                </a:solidFill>
              </a:rPr>
              <a:t>Response?</a:t>
            </a:r>
          </a:p>
        </p:txBody>
      </p:sp>
      <p:sp>
        <p:nvSpPr>
          <p:cNvPr id="2065" name="Left Brace 30"/>
          <p:cNvSpPr>
            <a:spLocks/>
          </p:cNvSpPr>
          <p:nvPr/>
        </p:nvSpPr>
        <p:spPr bwMode="auto">
          <a:xfrm>
            <a:off x="6769100" y="14288"/>
            <a:ext cx="119063" cy="693737"/>
          </a:xfrm>
          <a:prstGeom prst="leftBrace">
            <a:avLst>
              <a:gd name="adj1" fmla="val 8254"/>
              <a:gd name="adj2" fmla="val 50000"/>
            </a:avLst>
          </a:prstGeom>
          <a:solidFill>
            <a:schemeClr val="bg1"/>
          </a:solidFill>
          <a:ln w="9525" algn="ctr">
            <a:solidFill>
              <a:schemeClr val="tx1"/>
            </a:solidFill>
            <a:round/>
            <a:headEnd/>
            <a:tailEnd/>
          </a:ln>
        </p:spPr>
        <p:txBody>
          <a:bodyPr/>
          <a:lstStyle/>
          <a:p>
            <a:endParaRPr lang="en-US">
              <a:latin typeface="Tahoma" pitchFamily="34" charset="0"/>
            </a:endParaRPr>
          </a:p>
        </p:txBody>
      </p:sp>
      <p:cxnSp>
        <p:nvCxnSpPr>
          <p:cNvPr id="2066" name="Straight Arrow Connector 34"/>
          <p:cNvCxnSpPr>
            <a:cxnSpLocks noChangeShapeType="1"/>
            <a:stCxn id="2060" idx="3"/>
            <a:endCxn id="2065" idx="1"/>
          </p:cNvCxnSpPr>
          <p:nvPr/>
        </p:nvCxnSpPr>
        <p:spPr bwMode="auto">
          <a:xfrm flipV="1">
            <a:off x="6502400" y="361950"/>
            <a:ext cx="266700" cy="14288"/>
          </a:xfrm>
          <a:prstGeom prst="straightConnector1">
            <a:avLst/>
          </a:prstGeom>
          <a:noFill/>
          <a:ln w="9525" algn="ctr">
            <a:solidFill>
              <a:schemeClr val="tx1"/>
            </a:solidFill>
            <a:round/>
            <a:headEnd/>
            <a:tailEnd type="arrow" w="med" len="med"/>
          </a:ln>
        </p:spPr>
      </p:cxnSp>
      <p:sp>
        <p:nvSpPr>
          <p:cNvPr id="2067" name="Left Brace 35"/>
          <p:cNvSpPr>
            <a:spLocks/>
          </p:cNvSpPr>
          <p:nvPr/>
        </p:nvSpPr>
        <p:spPr bwMode="auto">
          <a:xfrm>
            <a:off x="6991350" y="354013"/>
            <a:ext cx="161925" cy="900112"/>
          </a:xfrm>
          <a:prstGeom prst="leftBrace">
            <a:avLst>
              <a:gd name="adj1" fmla="val 8364"/>
              <a:gd name="adj2" fmla="val 50000"/>
            </a:avLst>
          </a:prstGeom>
          <a:solidFill>
            <a:schemeClr val="bg1"/>
          </a:solidFill>
          <a:ln w="9525" algn="ctr">
            <a:solidFill>
              <a:schemeClr val="tx1"/>
            </a:solidFill>
            <a:round/>
            <a:headEnd/>
            <a:tailEnd/>
          </a:ln>
        </p:spPr>
        <p:txBody>
          <a:bodyPr/>
          <a:lstStyle/>
          <a:p>
            <a:endParaRPr lang="en-US">
              <a:latin typeface="Tahoma" pitchFamily="34" charset="0"/>
            </a:endParaRPr>
          </a:p>
        </p:txBody>
      </p:sp>
      <p:cxnSp>
        <p:nvCxnSpPr>
          <p:cNvPr id="2068" name="Straight Arrow Connector 37"/>
          <p:cNvCxnSpPr>
            <a:cxnSpLocks noChangeShapeType="1"/>
            <a:stCxn id="2061" idx="3"/>
            <a:endCxn id="2067" idx="1"/>
          </p:cNvCxnSpPr>
          <p:nvPr/>
        </p:nvCxnSpPr>
        <p:spPr bwMode="auto">
          <a:xfrm flipV="1">
            <a:off x="6376988" y="803275"/>
            <a:ext cx="614362" cy="25400"/>
          </a:xfrm>
          <a:prstGeom prst="straightConnector1">
            <a:avLst/>
          </a:prstGeom>
          <a:noFill/>
          <a:ln w="9525" algn="ctr">
            <a:solidFill>
              <a:schemeClr val="tx1"/>
            </a:solidFill>
            <a:round/>
            <a:headEnd/>
            <a:tailEnd type="arrow" w="med" len="med"/>
          </a:ln>
        </p:spPr>
      </p:cxnSp>
      <p:sp>
        <p:nvSpPr>
          <p:cNvPr id="2069" name="Left Brace 41"/>
          <p:cNvSpPr>
            <a:spLocks/>
          </p:cNvSpPr>
          <p:nvPr/>
        </p:nvSpPr>
        <p:spPr bwMode="auto">
          <a:xfrm>
            <a:off x="7024688" y="1347788"/>
            <a:ext cx="114300" cy="392112"/>
          </a:xfrm>
          <a:prstGeom prst="leftBrace">
            <a:avLst>
              <a:gd name="adj1" fmla="val 8211"/>
              <a:gd name="adj2" fmla="val 50000"/>
            </a:avLst>
          </a:prstGeom>
          <a:solidFill>
            <a:schemeClr val="bg1"/>
          </a:solidFill>
          <a:ln w="9525" algn="ctr">
            <a:solidFill>
              <a:schemeClr val="tx1"/>
            </a:solidFill>
            <a:round/>
            <a:headEnd/>
            <a:tailEnd/>
          </a:ln>
        </p:spPr>
        <p:txBody>
          <a:bodyPr/>
          <a:lstStyle/>
          <a:p>
            <a:endParaRPr lang="en-US">
              <a:latin typeface="Tahoma" pitchFamily="34" charset="0"/>
            </a:endParaRPr>
          </a:p>
        </p:txBody>
      </p:sp>
      <p:cxnSp>
        <p:nvCxnSpPr>
          <p:cNvPr id="2070" name="Straight Arrow Connector 43"/>
          <p:cNvCxnSpPr>
            <a:cxnSpLocks noChangeShapeType="1"/>
            <a:stCxn id="2062" idx="3"/>
            <a:endCxn id="2069" idx="1"/>
          </p:cNvCxnSpPr>
          <p:nvPr/>
        </p:nvCxnSpPr>
        <p:spPr bwMode="auto">
          <a:xfrm>
            <a:off x="6678613" y="1377950"/>
            <a:ext cx="346075" cy="165100"/>
          </a:xfrm>
          <a:prstGeom prst="straightConnector1">
            <a:avLst/>
          </a:prstGeom>
          <a:noFill/>
          <a:ln w="9525" algn="ctr">
            <a:solidFill>
              <a:schemeClr val="tx1"/>
            </a:solidFill>
            <a:round/>
            <a:headEnd/>
            <a:tailEnd type="arrow" w="med" len="med"/>
          </a:ln>
        </p:spPr>
      </p:cxnSp>
      <p:cxnSp>
        <p:nvCxnSpPr>
          <p:cNvPr id="2071" name="Curved Connector 49"/>
          <p:cNvCxnSpPr>
            <a:cxnSpLocks noChangeShapeType="1"/>
            <a:stCxn id="2058" idx="2"/>
            <a:endCxn id="2056" idx="0"/>
          </p:cNvCxnSpPr>
          <p:nvPr/>
        </p:nvCxnSpPr>
        <p:spPr bwMode="auto">
          <a:xfrm rot="5400000">
            <a:off x="2897049" y="816628"/>
            <a:ext cx="762139" cy="1763854"/>
          </a:xfrm>
          <a:prstGeom prst="curvedConnector3">
            <a:avLst>
              <a:gd name="adj1" fmla="val 50000"/>
            </a:avLst>
          </a:prstGeom>
          <a:noFill/>
          <a:ln w="9525" algn="ctr">
            <a:solidFill>
              <a:schemeClr val="tx1"/>
            </a:solidFill>
            <a:round/>
            <a:headEnd/>
            <a:tailEnd type="arrow" w="med" len="med"/>
          </a:ln>
        </p:spPr>
      </p:cxnSp>
      <p:cxnSp>
        <p:nvCxnSpPr>
          <p:cNvPr id="2072" name="Curved Connector 51"/>
          <p:cNvCxnSpPr>
            <a:cxnSpLocks noChangeShapeType="1"/>
            <a:stCxn id="2058" idx="1"/>
            <a:endCxn id="2063" idx="3"/>
          </p:cNvCxnSpPr>
          <p:nvPr/>
        </p:nvCxnSpPr>
        <p:spPr bwMode="auto">
          <a:xfrm rot="10800000">
            <a:off x="2989264" y="813595"/>
            <a:ext cx="338663" cy="149949"/>
          </a:xfrm>
          <a:prstGeom prst="curvedConnector3">
            <a:avLst>
              <a:gd name="adj1" fmla="val 50000"/>
            </a:avLst>
          </a:prstGeom>
          <a:noFill/>
          <a:ln w="9525" algn="ctr">
            <a:solidFill>
              <a:schemeClr val="tx1"/>
            </a:solidFill>
            <a:round/>
            <a:headEnd/>
            <a:tailEnd type="arrow" w="med" len="med"/>
          </a:ln>
        </p:spPr>
      </p:cxnSp>
      <p:cxnSp>
        <p:nvCxnSpPr>
          <p:cNvPr id="2073" name="Curved Connector 53"/>
          <p:cNvCxnSpPr>
            <a:cxnSpLocks noChangeShapeType="1"/>
            <a:stCxn id="2058" idx="3"/>
            <a:endCxn id="2060" idx="1"/>
          </p:cNvCxnSpPr>
          <p:nvPr/>
        </p:nvCxnSpPr>
        <p:spPr bwMode="auto">
          <a:xfrm flipV="1">
            <a:off x="4992163" y="375444"/>
            <a:ext cx="360887" cy="588099"/>
          </a:xfrm>
          <a:prstGeom prst="curvedConnector3">
            <a:avLst>
              <a:gd name="adj1" fmla="val 50000"/>
            </a:avLst>
          </a:prstGeom>
          <a:noFill/>
          <a:ln w="9525" algn="ctr">
            <a:solidFill>
              <a:schemeClr val="tx1"/>
            </a:solidFill>
            <a:round/>
            <a:headEnd/>
            <a:tailEnd type="arrow" w="med" len="med"/>
          </a:ln>
        </p:spPr>
      </p:cxnSp>
      <p:cxnSp>
        <p:nvCxnSpPr>
          <p:cNvPr id="2074" name="Curved Connector 55"/>
          <p:cNvCxnSpPr>
            <a:cxnSpLocks noChangeShapeType="1"/>
            <a:stCxn id="2058" idx="3"/>
            <a:endCxn id="2061" idx="1"/>
          </p:cNvCxnSpPr>
          <p:nvPr/>
        </p:nvCxnSpPr>
        <p:spPr bwMode="auto">
          <a:xfrm flipV="1">
            <a:off x="4992163" y="828676"/>
            <a:ext cx="408512" cy="134867"/>
          </a:xfrm>
          <a:prstGeom prst="curvedConnector3">
            <a:avLst>
              <a:gd name="adj1" fmla="val 50000"/>
            </a:avLst>
          </a:prstGeom>
          <a:noFill/>
          <a:ln w="9525" algn="ctr">
            <a:solidFill>
              <a:schemeClr val="tx1"/>
            </a:solidFill>
            <a:round/>
            <a:headEnd/>
            <a:tailEnd type="arrow" w="med" len="med"/>
          </a:ln>
        </p:spPr>
      </p:cxnSp>
      <p:cxnSp>
        <p:nvCxnSpPr>
          <p:cNvPr id="2075" name="Curved Connector 57"/>
          <p:cNvCxnSpPr>
            <a:cxnSpLocks noChangeShapeType="1"/>
            <a:stCxn id="2058" idx="3"/>
            <a:endCxn id="2062" idx="1"/>
          </p:cNvCxnSpPr>
          <p:nvPr/>
        </p:nvCxnSpPr>
        <p:spPr bwMode="auto">
          <a:xfrm>
            <a:off x="4992163" y="963543"/>
            <a:ext cx="327550" cy="414407"/>
          </a:xfrm>
          <a:prstGeom prst="curvedConnector3">
            <a:avLst>
              <a:gd name="adj1" fmla="val 50000"/>
            </a:avLst>
          </a:prstGeom>
          <a:noFill/>
          <a:ln w="9525" algn="ctr">
            <a:solidFill>
              <a:schemeClr val="tx1"/>
            </a:solidFill>
            <a:round/>
            <a:headEnd/>
            <a:tailEnd type="arrow" w="med" len="med"/>
          </a:ln>
        </p:spPr>
      </p:cxnSp>
      <p:cxnSp>
        <p:nvCxnSpPr>
          <p:cNvPr id="2076" name="Curved Connector 59"/>
          <p:cNvCxnSpPr>
            <a:cxnSpLocks noChangeShapeType="1"/>
            <a:stCxn id="2058" idx="2"/>
            <a:endCxn id="2057" idx="0"/>
          </p:cNvCxnSpPr>
          <p:nvPr/>
        </p:nvCxnSpPr>
        <p:spPr bwMode="auto">
          <a:xfrm rot="16200000" flipH="1">
            <a:off x="5098859" y="378672"/>
            <a:ext cx="781189" cy="2658816"/>
          </a:xfrm>
          <a:prstGeom prst="curvedConnector3">
            <a:avLst>
              <a:gd name="adj1" fmla="val 50000"/>
            </a:avLst>
          </a:prstGeom>
          <a:noFill/>
          <a:ln w="9525" algn="ctr">
            <a:solidFill>
              <a:schemeClr val="tx1"/>
            </a:solidFill>
            <a:round/>
            <a:headEnd/>
            <a:tailEnd type="arrow" w="med" len="med"/>
          </a:ln>
        </p:spPr>
      </p:cxnSp>
      <p:cxnSp>
        <p:nvCxnSpPr>
          <p:cNvPr id="2077" name="Straight Arrow Connector 63"/>
          <p:cNvCxnSpPr>
            <a:cxnSpLocks noChangeShapeType="1"/>
            <a:stCxn id="2056" idx="3"/>
            <a:endCxn id="2057" idx="1"/>
          </p:cNvCxnSpPr>
          <p:nvPr/>
        </p:nvCxnSpPr>
        <p:spPr bwMode="auto">
          <a:xfrm>
            <a:off x="3760507" y="2279680"/>
            <a:ext cx="1376643" cy="19050"/>
          </a:xfrm>
          <a:prstGeom prst="straightConnector1">
            <a:avLst/>
          </a:prstGeom>
          <a:noFill/>
          <a:ln w="9525" algn="ctr">
            <a:solidFill>
              <a:schemeClr val="tx1"/>
            </a:solidFill>
            <a:round/>
            <a:headEnd/>
            <a:tailEnd type="arrow" w="med" len="med"/>
          </a:ln>
        </p:spPr>
      </p:cxnSp>
      <p:sp>
        <p:nvSpPr>
          <p:cNvPr id="2078" name="TextBox 65"/>
          <p:cNvSpPr txBox="1">
            <a:spLocks noChangeArrowheads="1"/>
          </p:cNvSpPr>
          <p:nvPr/>
        </p:nvSpPr>
        <p:spPr bwMode="auto">
          <a:xfrm>
            <a:off x="4056063" y="2005013"/>
            <a:ext cx="401637" cy="307975"/>
          </a:xfrm>
          <a:prstGeom prst="rect">
            <a:avLst/>
          </a:prstGeom>
          <a:noFill/>
          <a:ln w="9525">
            <a:noFill/>
            <a:miter lim="800000"/>
            <a:headEnd/>
            <a:tailEnd/>
          </a:ln>
        </p:spPr>
        <p:txBody>
          <a:bodyPr wrap="none">
            <a:spAutoFit/>
          </a:bodyPr>
          <a:lstStyle/>
          <a:p>
            <a:r>
              <a:rPr lang="en-US" sz="1400"/>
              <a:t>No</a:t>
            </a:r>
          </a:p>
        </p:txBody>
      </p:sp>
      <p:sp>
        <p:nvSpPr>
          <p:cNvPr id="2079" name="TextBox 66"/>
          <p:cNvSpPr txBox="1">
            <a:spLocks noChangeArrowheads="1"/>
          </p:cNvSpPr>
          <p:nvPr/>
        </p:nvSpPr>
        <p:spPr bwMode="auto">
          <a:xfrm>
            <a:off x="-47169" y="3188114"/>
            <a:ext cx="966931" cy="523220"/>
          </a:xfrm>
          <a:prstGeom prst="rect">
            <a:avLst/>
          </a:prstGeom>
          <a:noFill/>
          <a:ln w="9525">
            <a:noFill/>
            <a:miter lim="800000"/>
            <a:headEnd/>
            <a:tailEnd/>
          </a:ln>
        </p:spPr>
        <p:txBody>
          <a:bodyPr wrap="none">
            <a:spAutoFit/>
          </a:bodyPr>
          <a:lstStyle/>
          <a:p>
            <a:pPr algn="ctr"/>
            <a:r>
              <a:rPr lang="en-US" sz="1400" dirty="0" err="1">
                <a:solidFill>
                  <a:srgbClr val="0000FF"/>
                </a:solidFill>
              </a:rPr>
              <a:t>independ</a:t>
            </a:r>
            <a:r>
              <a:rPr lang="en-US" sz="1400" dirty="0">
                <a:solidFill>
                  <a:srgbClr val="0000FF"/>
                </a:solidFill>
              </a:rPr>
              <a:t>.</a:t>
            </a:r>
          </a:p>
          <a:p>
            <a:pPr algn="ctr"/>
            <a:r>
              <a:rPr lang="en-US" sz="1400" dirty="0">
                <a:solidFill>
                  <a:srgbClr val="0000FF"/>
                </a:solidFill>
              </a:rPr>
              <a:t>normal</a:t>
            </a:r>
          </a:p>
        </p:txBody>
      </p:sp>
      <p:sp>
        <p:nvSpPr>
          <p:cNvPr id="2080" name="TextBox 67"/>
          <p:cNvSpPr txBox="1">
            <a:spLocks noChangeArrowheads="1"/>
          </p:cNvSpPr>
          <p:nvPr/>
        </p:nvSpPr>
        <p:spPr bwMode="auto">
          <a:xfrm>
            <a:off x="698500" y="3190875"/>
            <a:ext cx="1528763" cy="522288"/>
          </a:xfrm>
          <a:prstGeom prst="rect">
            <a:avLst/>
          </a:prstGeom>
          <a:noFill/>
          <a:ln w="9525">
            <a:noFill/>
            <a:miter lim="800000"/>
            <a:headEnd/>
            <a:tailEnd/>
          </a:ln>
        </p:spPr>
        <p:txBody>
          <a:bodyPr>
            <a:spAutoFit/>
          </a:bodyPr>
          <a:lstStyle/>
          <a:p>
            <a:pPr algn="ctr"/>
            <a:r>
              <a:rPr lang="en-US" sz="1400" dirty="0">
                <a:solidFill>
                  <a:srgbClr val="0000FF"/>
                </a:solidFill>
              </a:rPr>
              <a:t>Violation of independence</a:t>
            </a:r>
          </a:p>
        </p:txBody>
      </p:sp>
      <p:sp>
        <p:nvSpPr>
          <p:cNvPr id="2081" name="TextBox 68"/>
          <p:cNvSpPr txBox="1">
            <a:spLocks noChangeArrowheads="1"/>
          </p:cNvSpPr>
          <p:nvPr/>
        </p:nvSpPr>
        <p:spPr bwMode="auto">
          <a:xfrm>
            <a:off x="2105025" y="3151188"/>
            <a:ext cx="1376363" cy="738187"/>
          </a:xfrm>
          <a:prstGeom prst="rect">
            <a:avLst/>
          </a:prstGeom>
          <a:noFill/>
          <a:ln w="9525">
            <a:noFill/>
            <a:miter lim="800000"/>
            <a:headEnd/>
            <a:tailEnd/>
          </a:ln>
        </p:spPr>
        <p:txBody>
          <a:bodyPr>
            <a:spAutoFit/>
          </a:bodyPr>
          <a:lstStyle/>
          <a:p>
            <a:pPr algn="ctr"/>
            <a:r>
              <a:rPr lang="en-US" sz="1400" dirty="0">
                <a:solidFill>
                  <a:srgbClr val="0000FF"/>
                </a:solidFill>
              </a:rPr>
              <a:t>Violation of normality / homogeneity</a:t>
            </a:r>
          </a:p>
        </p:txBody>
      </p:sp>
      <p:sp>
        <p:nvSpPr>
          <p:cNvPr id="2082" name="TextBox 69"/>
          <p:cNvSpPr txBox="1">
            <a:spLocks noChangeArrowheads="1"/>
          </p:cNvSpPr>
          <p:nvPr/>
        </p:nvSpPr>
        <p:spPr bwMode="auto">
          <a:xfrm>
            <a:off x="3289300" y="3141663"/>
            <a:ext cx="1376363" cy="738187"/>
          </a:xfrm>
          <a:prstGeom prst="rect">
            <a:avLst/>
          </a:prstGeom>
          <a:noFill/>
          <a:ln w="9525">
            <a:noFill/>
            <a:miter lim="800000"/>
            <a:headEnd/>
            <a:tailEnd/>
          </a:ln>
        </p:spPr>
        <p:txBody>
          <a:bodyPr>
            <a:spAutoFit/>
          </a:bodyPr>
          <a:lstStyle/>
          <a:p>
            <a:pPr algn="ctr"/>
            <a:r>
              <a:rPr lang="en-US" sz="1400">
                <a:solidFill>
                  <a:srgbClr val="0000FF"/>
                </a:solidFill>
              </a:rPr>
              <a:t>Grouped data</a:t>
            </a:r>
          </a:p>
          <a:p>
            <a:pPr algn="ctr"/>
            <a:r>
              <a:rPr lang="en-US" sz="1400">
                <a:solidFill>
                  <a:srgbClr val="0000FF"/>
                </a:solidFill>
              </a:rPr>
              <a:t>(Random effects)</a:t>
            </a:r>
          </a:p>
        </p:txBody>
      </p:sp>
      <p:sp>
        <p:nvSpPr>
          <p:cNvPr id="2083" name="TextBox 70"/>
          <p:cNvSpPr txBox="1">
            <a:spLocks noChangeArrowheads="1"/>
          </p:cNvSpPr>
          <p:nvPr/>
        </p:nvSpPr>
        <p:spPr bwMode="auto">
          <a:xfrm>
            <a:off x="4645757" y="2915624"/>
            <a:ext cx="1165705" cy="523220"/>
          </a:xfrm>
          <a:prstGeom prst="rect">
            <a:avLst/>
          </a:prstGeom>
          <a:noFill/>
          <a:ln w="9525">
            <a:noFill/>
            <a:miter lim="800000"/>
            <a:headEnd/>
            <a:tailEnd/>
          </a:ln>
        </p:spPr>
        <p:txBody>
          <a:bodyPr wrap="none">
            <a:spAutoFit/>
          </a:bodyPr>
          <a:lstStyle/>
          <a:p>
            <a:pPr algn="ctr"/>
            <a:r>
              <a:rPr lang="en-US" sz="1400" dirty="0">
                <a:solidFill>
                  <a:srgbClr val="0000FF"/>
                </a:solidFill>
              </a:rPr>
              <a:t>independent</a:t>
            </a:r>
          </a:p>
          <a:p>
            <a:pPr algn="ctr"/>
            <a:r>
              <a:rPr lang="en-US" sz="1400" dirty="0">
                <a:solidFill>
                  <a:srgbClr val="0000FF"/>
                </a:solidFill>
              </a:rPr>
              <a:t>normal</a:t>
            </a:r>
          </a:p>
        </p:txBody>
      </p:sp>
      <p:cxnSp>
        <p:nvCxnSpPr>
          <p:cNvPr id="2084" name="Straight Connector 72"/>
          <p:cNvCxnSpPr>
            <a:cxnSpLocks noChangeShapeType="1"/>
          </p:cNvCxnSpPr>
          <p:nvPr/>
        </p:nvCxnSpPr>
        <p:spPr bwMode="auto">
          <a:xfrm rot="5400000">
            <a:off x="2492375" y="4719638"/>
            <a:ext cx="4276725" cy="0"/>
          </a:xfrm>
          <a:prstGeom prst="line">
            <a:avLst/>
          </a:prstGeom>
          <a:noFill/>
          <a:ln w="9525" algn="ctr">
            <a:solidFill>
              <a:schemeClr val="tx1"/>
            </a:solidFill>
            <a:prstDash val="dash"/>
            <a:round/>
            <a:headEnd/>
            <a:tailEnd/>
          </a:ln>
        </p:spPr>
      </p:cxnSp>
      <p:sp>
        <p:nvSpPr>
          <p:cNvPr id="2085" name="TextBox 73"/>
          <p:cNvSpPr txBox="1">
            <a:spLocks noChangeArrowheads="1"/>
          </p:cNvSpPr>
          <p:nvPr/>
        </p:nvSpPr>
        <p:spPr bwMode="auto">
          <a:xfrm>
            <a:off x="6605156" y="3092219"/>
            <a:ext cx="1222375" cy="738187"/>
          </a:xfrm>
          <a:prstGeom prst="rect">
            <a:avLst/>
          </a:prstGeom>
          <a:noFill/>
          <a:ln w="9525">
            <a:noFill/>
            <a:miter lim="800000"/>
            <a:headEnd/>
            <a:tailEnd/>
          </a:ln>
        </p:spPr>
        <p:txBody>
          <a:bodyPr>
            <a:spAutoFit/>
          </a:bodyPr>
          <a:lstStyle/>
          <a:p>
            <a:pPr algn="ctr"/>
            <a:r>
              <a:rPr lang="en-US" sz="1400" dirty="0">
                <a:solidFill>
                  <a:srgbClr val="0000FF"/>
                </a:solidFill>
              </a:rPr>
              <a:t>Violation of normality / homogeneity</a:t>
            </a:r>
          </a:p>
        </p:txBody>
      </p:sp>
      <p:sp>
        <p:nvSpPr>
          <p:cNvPr id="2086" name="TextBox 74"/>
          <p:cNvSpPr txBox="1">
            <a:spLocks noChangeArrowheads="1"/>
          </p:cNvSpPr>
          <p:nvPr/>
        </p:nvSpPr>
        <p:spPr bwMode="auto">
          <a:xfrm>
            <a:off x="7767638" y="3004197"/>
            <a:ext cx="1376362" cy="739775"/>
          </a:xfrm>
          <a:prstGeom prst="rect">
            <a:avLst/>
          </a:prstGeom>
          <a:noFill/>
          <a:ln w="9525">
            <a:noFill/>
            <a:miter lim="800000"/>
            <a:headEnd/>
            <a:tailEnd/>
          </a:ln>
        </p:spPr>
        <p:txBody>
          <a:bodyPr>
            <a:spAutoFit/>
          </a:bodyPr>
          <a:lstStyle/>
          <a:p>
            <a:pPr algn="ctr"/>
            <a:r>
              <a:rPr lang="en-US" sz="1400" dirty="0">
                <a:solidFill>
                  <a:srgbClr val="0000FF"/>
                </a:solidFill>
              </a:rPr>
              <a:t>Grouped data</a:t>
            </a:r>
          </a:p>
          <a:p>
            <a:pPr algn="ctr"/>
            <a:r>
              <a:rPr lang="en-US" sz="1400" dirty="0">
                <a:solidFill>
                  <a:srgbClr val="0000FF"/>
                </a:solidFill>
              </a:rPr>
              <a:t>Random effects</a:t>
            </a:r>
          </a:p>
        </p:txBody>
      </p:sp>
      <p:cxnSp>
        <p:nvCxnSpPr>
          <p:cNvPr id="2087" name="Curved Connector 76"/>
          <p:cNvCxnSpPr>
            <a:cxnSpLocks noChangeShapeType="1"/>
            <a:stCxn id="2056" idx="2"/>
            <a:endCxn id="2079" idx="0"/>
          </p:cNvCxnSpPr>
          <p:nvPr/>
        </p:nvCxnSpPr>
        <p:spPr bwMode="auto">
          <a:xfrm rot="5400000">
            <a:off x="1062055" y="1853977"/>
            <a:ext cx="708379" cy="1959894"/>
          </a:xfrm>
          <a:prstGeom prst="curvedConnector3">
            <a:avLst>
              <a:gd name="adj1" fmla="val 50000"/>
            </a:avLst>
          </a:prstGeom>
          <a:noFill/>
          <a:ln w="9525" algn="ctr">
            <a:solidFill>
              <a:schemeClr val="tx1"/>
            </a:solidFill>
            <a:round/>
            <a:headEnd/>
            <a:tailEnd type="arrow" w="med" len="med"/>
          </a:ln>
        </p:spPr>
      </p:cxnSp>
      <p:cxnSp>
        <p:nvCxnSpPr>
          <p:cNvPr id="2088" name="Curved Connector 78"/>
          <p:cNvCxnSpPr>
            <a:cxnSpLocks noChangeShapeType="1"/>
            <a:stCxn id="2056" idx="2"/>
            <a:endCxn id="2080" idx="0"/>
          </p:cNvCxnSpPr>
          <p:nvPr/>
        </p:nvCxnSpPr>
        <p:spPr bwMode="auto">
          <a:xfrm rot="5400000">
            <a:off x="1573967" y="2368651"/>
            <a:ext cx="711140" cy="933309"/>
          </a:xfrm>
          <a:prstGeom prst="curvedConnector3">
            <a:avLst>
              <a:gd name="adj1" fmla="val 50000"/>
            </a:avLst>
          </a:prstGeom>
          <a:noFill/>
          <a:ln w="9525" algn="ctr">
            <a:solidFill>
              <a:schemeClr val="tx1"/>
            </a:solidFill>
            <a:round/>
            <a:headEnd/>
            <a:tailEnd type="arrow" w="med" len="med"/>
          </a:ln>
        </p:spPr>
      </p:cxnSp>
      <p:cxnSp>
        <p:nvCxnSpPr>
          <p:cNvPr id="2089" name="Curved Connector 80"/>
          <p:cNvCxnSpPr>
            <a:cxnSpLocks noChangeShapeType="1"/>
            <a:stCxn id="2056" idx="2"/>
            <a:endCxn id="2081" idx="0"/>
          </p:cNvCxnSpPr>
          <p:nvPr/>
        </p:nvCxnSpPr>
        <p:spPr bwMode="auto">
          <a:xfrm rot="16200000" flipH="1">
            <a:off x="2258973" y="2616953"/>
            <a:ext cx="671453" cy="397016"/>
          </a:xfrm>
          <a:prstGeom prst="curvedConnector3">
            <a:avLst>
              <a:gd name="adj1" fmla="val 50000"/>
            </a:avLst>
          </a:prstGeom>
          <a:noFill/>
          <a:ln w="9525" algn="ctr">
            <a:solidFill>
              <a:schemeClr val="tx1"/>
            </a:solidFill>
            <a:round/>
            <a:headEnd/>
            <a:tailEnd type="arrow" w="med" len="med"/>
          </a:ln>
        </p:spPr>
      </p:cxnSp>
      <p:cxnSp>
        <p:nvCxnSpPr>
          <p:cNvPr id="2090" name="Curved Connector 82"/>
          <p:cNvCxnSpPr>
            <a:cxnSpLocks noChangeShapeType="1"/>
            <a:stCxn id="2056" idx="2"/>
            <a:endCxn id="2082" idx="0"/>
          </p:cNvCxnSpPr>
          <p:nvPr/>
        </p:nvCxnSpPr>
        <p:spPr bwMode="auto">
          <a:xfrm rot="16200000" flipH="1">
            <a:off x="2855872" y="2020053"/>
            <a:ext cx="661928" cy="1581291"/>
          </a:xfrm>
          <a:prstGeom prst="curvedConnector3">
            <a:avLst>
              <a:gd name="adj1" fmla="val 50000"/>
            </a:avLst>
          </a:prstGeom>
          <a:noFill/>
          <a:ln w="9525" algn="ctr">
            <a:solidFill>
              <a:schemeClr val="tx1"/>
            </a:solidFill>
            <a:round/>
            <a:headEnd/>
            <a:tailEnd type="arrow" w="med" len="med"/>
          </a:ln>
        </p:spPr>
      </p:cxnSp>
      <p:sp>
        <p:nvSpPr>
          <p:cNvPr id="2091" name="Rectangle 83"/>
          <p:cNvSpPr>
            <a:spLocks noChangeArrowheads="1"/>
          </p:cNvSpPr>
          <p:nvPr/>
        </p:nvSpPr>
        <p:spPr bwMode="auto">
          <a:xfrm>
            <a:off x="958850" y="3671888"/>
            <a:ext cx="1031875" cy="461962"/>
          </a:xfrm>
          <a:prstGeom prst="rect">
            <a:avLst/>
          </a:prstGeom>
          <a:noFill/>
          <a:ln w="9525">
            <a:noFill/>
            <a:miter lim="800000"/>
            <a:headEnd/>
            <a:tailEnd/>
          </a:ln>
        </p:spPr>
        <p:txBody>
          <a:bodyPr>
            <a:spAutoFit/>
          </a:bodyPr>
          <a:lstStyle/>
          <a:p>
            <a:pPr algn="ctr"/>
            <a:r>
              <a:rPr lang="en-US" sz="1200"/>
              <a:t>(time series, spatial data)</a:t>
            </a:r>
          </a:p>
        </p:txBody>
      </p:sp>
      <p:sp>
        <p:nvSpPr>
          <p:cNvPr id="2092" name="Rectangle 84"/>
          <p:cNvSpPr>
            <a:spLocks noChangeArrowheads="1"/>
          </p:cNvSpPr>
          <p:nvPr/>
        </p:nvSpPr>
        <p:spPr bwMode="auto">
          <a:xfrm>
            <a:off x="0" y="4748213"/>
            <a:ext cx="949911" cy="954107"/>
          </a:xfrm>
          <a:prstGeom prst="rect">
            <a:avLst/>
          </a:prstGeom>
          <a:noFill/>
          <a:ln w="9525">
            <a:noFill/>
            <a:miter lim="800000"/>
            <a:headEnd/>
            <a:tailEnd/>
          </a:ln>
        </p:spPr>
        <p:txBody>
          <a:bodyPr wrap="square">
            <a:spAutoFit/>
          </a:bodyPr>
          <a:lstStyle/>
          <a:p>
            <a:pPr algn="ctr"/>
            <a:r>
              <a:rPr lang="en-US" sz="1400" dirty="0">
                <a:solidFill>
                  <a:srgbClr val="FF0000"/>
                </a:solidFill>
              </a:rPr>
              <a:t>Linear Models</a:t>
            </a:r>
          </a:p>
          <a:p>
            <a:pPr algn="ctr"/>
            <a:r>
              <a:rPr lang="en-US" sz="1400" dirty="0">
                <a:solidFill>
                  <a:srgbClr val="FF0000"/>
                </a:solidFill>
              </a:rPr>
              <a:t>(OLS, WLS)</a:t>
            </a:r>
          </a:p>
        </p:txBody>
      </p:sp>
      <p:sp>
        <p:nvSpPr>
          <p:cNvPr id="2093" name="Rectangle 85"/>
          <p:cNvSpPr>
            <a:spLocks noChangeArrowheads="1"/>
          </p:cNvSpPr>
          <p:nvPr/>
        </p:nvSpPr>
        <p:spPr bwMode="auto">
          <a:xfrm>
            <a:off x="811213" y="4562475"/>
            <a:ext cx="1341437" cy="1076325"/>
          </a:xfrm>
          <a:prstGeom prst="rect">
            <a:avLst/>
          </a:prstGeom>
          <a:noFill/>
          <a:ln w="9525">
            <a:noFill/>
            <a:miter lim="800000"/>
            <a:headEnd/>
            <a:tailEnd/>
          </a:ln>
        </p:spPr>
        <p:txBody>
          <a:bodyPr>
            <a:spAutoFit/>
          </a:bodyPr>
          <a:lstStyle/>
          <a:p>
            <a:pPr algn="ctr"/>
            <a:r>
              <a:rPr lang="en-US" sz="1400" dirty="0">
                <a:solidFill>
                  <a:srgbClr val="FF0000"/>
                </a:solidFill>
              </a:rPr>
              <a:t>Generalized Least Squares</a:t>
            </a:r>
          </a:p>
          <a:p>
            <a:pPr algn="ctr"/>
            <a:r>
              <a:rPr lang="en-US" sz="1200" dirty="0">
                <a:solidFill>
                  <a:srgbClr val="FF0000"/>
                </a:solidFill>
              </a:rPr>
              <a:t>(Time series analysis, spatial models)</a:t>
            </a:r>
          </a:p>
        </p:txBody>
      </p:sp>
      <p:sp>
        <p:nvSpPr>
          <p:cNvPr id="2094" name="TextBox 86"/>
          <p:cNvSpPr txBox="1">
            <a:spLocks noChangeArrowheads="1"/>
          </p:cNvSpPr>
          <p:nvPr/>
        </p:nvSpPr>
        <p:spPr bwMode="auto">
          <a:xfrm>
            <a:off x="0" y="5681770"/>
            <a:ext cx="977900" cy="307975"/>
          </a:xfrm>
          <a:prstGeom prst="rect">
            <a:avLst/>
          </a:prstGeom>
          <a:noFill/>
          <a:ln w="9525">
            <a:noFill/>
            <a:miter lim="800000"/>
            <a:headEnd/>
            <a:tailEnd/>
          </a:ln>
        </p:spPr>
        <p:txBody>
          <a:bodyPr wrap="none">
            <a:spAutoFit/>
          </a:bodyPr>
          <a:lstStyle/>
          <a:p>
            <a:r>
              <a:rPr lang="en-US" sz="1400" dirty="0"/>
              <a:t>Y=</a:t>
            </a:r>
            <a:r>
              <a:rPr lang="en-US" sz="1400" b="1" dirty="0"/>
              <a:t>X</a:t>
            </a:r>
            <a:r>
              <a:rPr lang="el-GR" sz="1400" b="1" dirty="0"/>
              <a:t>β</a:t>
            </a:r>
            <a:r>
              <a:rPr lang="en-US" sz="1400" b="1" dirty="0"/>
              <a:t> </a:t>
            </a:r>
            <a:r>
              <a:rPr lang="en-US" sz="1400" dirty="0"/>
              <a:t>+ </a:t>
            </a:r>
            <a:r>
              <a:rPr lang="el-GR" sz="1400" dirty="0"/>
              <a:t>ε</a:t>
            </a:r>
            <a:endParaRPr lang="en-US" sz="1400" dirty="0"/>
          </a:p>
        </p:txBody>
      </p:sp>
      <p:sp>
        <p:nvSpPr>
          <p:cNvPr id="2095" name="TextBox 87"/>
          <p:cNvSpPr txBox="1">
            <a:spLocks noChangeArrowheads="1"/>
          </p:cNvSpPr>
          <p:nvPr/>
        </p:nvSpPr>
        <p:spPr bwMode="auto">
          <a:xfrm>
            <a:off x="-44450" y="5951645"/>
            <a:ext cx="1130438" cy="307777"/>
          </a:xfrm>
          <a:prstGeom prst="rect">
            <a:avLst/>
          </a:prstGeom>
          <a:noFill/>
          <a:ln w="9525">
            <a:noFill/>
            <a:miter lim="800000"/>
            <a:headEnd/>
            <a:tailEnd/>
          </a:ln>
        </p:spPr>
        <p:txBody>
          <a:bodyPr wrap="none">
            <a:spAutoFit/>
          </a:bodyPr>
          <a:lstStyle/>
          <a:p>
            <a:r>
              <a:rPr lang="el-GR" sz="1400" dirty="0"/>
              <a:t>ε</a:t>
            </a:r>
            <a:r>
              <a:rPr lang="en-US" sz="1400" dirty="0"/>
              <a:t> ~ </a:t>
            </a:r>
            <a:r>
              <a:rPr lang="en-US" sz="1400" i="1" dirty="0"/>
              <a:t>N</a:t>
            </a:r>
            <a:r>
              <a:rPr lang="en-US" sz="1400" dirty="0"/>
              <a:t>(0,</a:t>
            </a:r>
            <a:r>
              <a:rPr lang="el-GR" sz="1400" dirty="0"/>
              <a:t>σ</a:t>
            </a:r>
            <a:r>
              <a:rPr lang="en-US" sz="1400" baseline="-25000" dirty="0"/>
              <a:t>i</a:t>
            </a:r>
            <a:r>
              <a:rPr lang="en-US" sz="1400" baseline="30000" dirty="0"/>
              <a:t>2</a:t>
            </a:r>
            <a:r>
              <a:rPr lang="en-US" sz="1400" dirty="0"/>
              <a:t>)</a:t>
            </a:r>
          </a:p>
        </p:txBody>
      </p:sp>
      <p:cxnSp>
        <p:nvCxnSpPr>
          <p:cNvPr id="2096" name="Curved Connector 89"/>
          <p:cNvCxnSpPr>
            <a:cxnSpLocks noChangeShapeType="1"/>
            <a:stCxn id="2079" idx="2"/>
            <a:endCxn id="2092" idx="0"/>
          </p:cNvCxnSpPr>
          <p:nvPr/>
        </p:nvCxnSpPr>
        <p:spPr bwMode="auto">
          <a:xfrm rot="16200000" flipH="1">
            <a:off x="-62813" y="4210443"/>
            <a:ext cx="1036879" cy="38659"/>
          </a:xfrm>
          <a:prstGeom prst="curvedConnector3">
            <a:avLst>
              <a:gd name="adj1" fmla="val 50000"/>
            </a:avLst>
          </a:prstGeom>
          <a:noFill/>
          <a:ln w="9525" algn="ctr">
            <a:solidFill>
              <a:schemeClr val="tx1"/>
            </a:solidFill>
            <a:round/>
            <a:headEnd/>
            <a:tailEnd type="arrow" w="med" len="med"/>
          </a:ln>
        </p:spPr>
      </p:cxnSp>
      <p:cxnSp>
        <p:nvCxnSpPr>
          <p:cNvPr id="2097" name="Curved Connector 91"/>
          <p:cNvCxnSpPr>
            <a:cxnSpLocks noChangeShapeType="1"/>
            <a:stCxn id="2091" idx="2"/>
            <a:endCxn id="2093" idx="0"/>
          </p:cNvCxnSpPr>
          <p:nvPr/>
        </p:nvCxnSpPr>
        <p:spPr bwMode="auto">
          <a:xfrm rot="16200000" flipH="1">
            <a:off x="1264444" y="4344194"/>
            <a:ext cx="428625" cy="7937"/>
          </a:xfrm>
          <a:prstGeom prst="curvedConnector3">
            <a:avLst>
              <a:gd name="adj1" fmla="val 50000"/>
            </a:avLst>
          </a:prstGeom>
          <a:noFill/>
          <a:ln w="9525" algn="ctr">
            <a:solidFill>
              <a:schemeClr val="tx1"/>
            </a:solidFill>
            <a:round/>
            <a:headEnd/>
            <a:tailEnd type="arrow" w="med" len="med"/>
          </a:ln>
        </p:spPr>
      </p:cxnSp>
      <p:sp>
        <p:nvSpPr>
          <p:cNvPr id="2098" name="Rectangle 92"/>
          <p:cNvSpPr>
            <a:spLocks noChangeArrowheads="1"/>
          </p:cNvSpPr>
          <p:nvPr/>
        </p:nvSpPr>
        <p:spPr bwMode="auto">
          <a:xfrm>
            <a:off x="2006600" y="4233863"/>
            <a:ext cx="1320800" cy="738187"/>
          </a:xfrm>
          <a:prstGeom prst="rect">
            <a:avLst/>
          </a:prstGeom>
          <a:noFill/>
          <a:ln w="9525">
            <a:noFill/>
            <a:miter lim="800000"/>
            <a:headEnd/>
            <a:tailEnd/>
          </a:ln>
        </p:spPr>
        <p:txBody>
          <a:bodyPr>
            <a:spAutoFit/>
          </a:bodyPr>
          <a:lstStyle/>
          <a:p>
            <a:pPr algn="ctr"/>
            <a:r>
              <a:rPr lang="en-US" sz="1400">
                <a:solidFill>
                  <a:srgbClr val="FF0000"/>
                </a:solidFill>
              </a:rPr>
              <a:t>Generalized Linear Models</a:t>
            </a:r>
          </a:p>
          <a:p>
            <a:pPr algn="ctr"/>
            <a:r>
              <a:rPr lang="en-US" sz="1400">
                <a:solidFill>
                  <a:srgbClr val="FF0000"/>
                </a:solidFill>
              </a:rPr>
              <a:t>(GLM)</a:t>
            </a:r>
          </a:p>
        </p:txBody>
      </p:sp>
      <p:sp>
        <p:nvSpPr>
          <p:cNvPr id="2099" name="Rectangle 93"/>
          <p:cNvSpPr>
            <a:spLocks noChangeArrowheads="1"/>
          </p:cNvSpPr>
          <p:nvPr/>
        </p:nvSpPr>
        <p:spPr bwMode="auto">
          <a:xfrm>
            <a:off x="3248025" y="4540250"/>
            <a:ext cx="1371600" cy="523875"/>
          </a:xfrm>
          <a:prstGeom prst="rect">
            <a:avLst/>
          </a:prstGeom>
          <a:noFill/>
          <a:ln w="9525">
            <a:noFill/>
            <a:miter lim="800000"/>
            <a:headEnd/>
            <a:tailEnd/>
          </a:ln>
        </p:spPr>
        <p:txBody>
          <a:bodyPr>
            <a:spAutoFit/>
          </a:bodyPr>
          <a:lstStyle/>
          <a:p>
            <a:pPr algn="ctr"/>
            <a:r>
              <a:rPr lang="en-US" sz="1400">
                <a:solidFill>
                  <a:srgbClr val="FF0000"/>
                </a:solidFill>
              </a:rPr>
              <a:t>Linear Mixed Models (LMM)</a:t>
            </a:r>
          </a:p>
        </p:txBody>
      </p:sp>
      <p:cxnSp>
        <p:nvCxnSpPr>
          <p:cNvPr id="2100" name="Curved Connector 95"/>
          <p:cNvCxnSpPr>
            <a:cxnSpLocks noChangeShapeType="1"/>
            <a:stCxn id="2081" idx="2"/>
            <a:endCxn id="2098" idx="0"/>
          </p:cNvCxnSpPr>
          <p:nvPr/>
        </p:nvCxnSpPr>
        <p:spPr bwMode="auto">
          <a:xfrm rot="5400000">
            <a:off x="2557463" y="3998912"/>
            <a:ext cx="344488" cy="125413"/>
          </a:xfrm>
          <a:prstGeom prst="curvedConnector3">
            <a:avLst>
              <a:gd name="adj1" fmla="val 50000"/>
            </a:avLst>
          </a:prstGeom>
          <a:noFill/>
          <a:ln w="9525" algn="ctr">
            <a:solidFill>
              <a:schemeClr val="tx1"/>
            </a:solidFill>
            <a:round/>
            <a:headEnd/>
            <a:tailEnd type="arrow" w="med" len="med"/>
          </a:ln>
        </p:spPr>
      </p:cxnSp>
      <p:cxnSp>
        <p:nvCxnSpPr>
          <p:cNvPr id="2101" name="Curved Connector 97"/>
          <p:cNvCxnSpPr>
            <a:cxnSpLocks noChangeShapeType="1"/>
            <a:stCxn id="2082" idx="2"/>
            <a:endCxn id="2099" idx="0"/>
          </p:cNvCxnSpPr>
          <p:nvPr/>
        </p:nvCxnSpPr>
        <p:spPr bwMode="auto">
          <a:xfrm rot="5400000">
            <a:off x="3625850" y="4187825"/>
            <a:ext cx="660400" cy="44450"/>
          </a:xfrm>
          <a:prstGeom prst="curvedConnector3">
            <a:avLst>
              <a:gd name="adj1" fmla="val 50000"/>
            </a:avLst>
          </a:prstGeom>
          <a:noFill/>
          <a:ln w="9525" algn="ctr">
            <a:solidFill>
              <a:schemeClr val="tx1"/>
            </a:solidFill>
            <a:round/>
            <a:headEnd/>
            <a:tailEnd type="arrow" w="med" len="med"/>
          </a:ln>
        </p:spPr>
      </p:cxnSp>
      <p:sp>
        <p:nvSpPr>
          <p:cNvPr id="2102" name="TextBox 98"/>
          <p:cNvSpPr txBox="1">
            <a:spLocks noChangeArrowheads="1"/>
          </p:cNvSpPr>
          <p:nvPr/>
        </p:nvSpPr>
        <p:spPr bwMode="auto">
          <a:xfrm>
            <a:off x="2136775" y="5883275"/>
            <a:ext cx="615950" cy="430213"/>
          </a:xfrm>
          <a:prstGeom prst="rect">
            <a:avLst/>
          </a:prstGeom>
          <a:noFill/>
          <a:ln w="9525">
            <a:noFill/>
            <a:miter lim="800000"/>
            <a:headEnd/>
            <a:tailEnd/>
          </a:ln>
        </p:spPr>
        <p:txBody>
          <a:bodyPr wrap="none">
            <a:spAutoFit/>
          </a:bodyPr>
          <a:lstStyle/>
          <a:p>
            <a:pPr algn="ctr"/>
            <a:r>
              <a:rPr lang="en-US" sz="1100">
                <a:solidFill>
                  <a:srgbClr val="0000FF"/>
                </a:solidFill>
              </a:rPr>
              <a:t>iid</a:t>
            </a:r>
          </a:p>
          <a:p>
            <a:pPr algn="ctr"/>
            <a:r>
              <a:rPr lang="en-US" sz="1100">
                <a:solidFill>
                  <a:srgbClr val="0000FF"/>
                </a:solidFill>
              </a:rPr>
              <a:t>normal</a:t>
            </a:r>
          </a:p>
        </p:txBody>
      </p:sp>
      <p:sp>
        <p:nvSpPr>
          <p:cNvPr id="2103" name="TextBox 99"/>
          <p:cNvSpPr txBox="1">
            <a:spLocks noChangeArrowheads="1"/>
          </p:cNvSpPr>
          <p:nvPr/>
        </p:nvSpPr>
        <p:spPr bwMode="auto">
          <a:xfrm>
            <a:off x="2718487" y="5795963"/>
            <a:ext cx="930876" cy="430887"/>
          </a:xfrm>
          <a:prstGeom prst="rect">
            <a:avLst/>
          </a:prstGeom>
          <a:noFill/>
          <a:ln w="9525">
            <a:noFill/>
            <a:miter lim="800000"/>
            <a:headEnd/>
            <a:tailEnd/>
          </a:ln>
        </p:spPr>
        <p:txBody>
          <a:bodyPr wrap="square">
            <a:spAutoFit/>
          </a:bodyPr>
          <a:lstStyle/>
          <a:p>
            <a:pPr algn="ctr"/>
            <a:r>
              <a:rPr lang="en-US" sz="1100" dirty="0">
                <a:solidFill>
                  <a:srgbClr val="0000FF"/>
                </a:solidFill>
              </a:rPr>
              <a:t>Violation of </a:t>
            </a:r>
            <a:r>
              <a:rPr lang="en-US" sz="1100" dirty="0" err="1">
                <a:solidFill>
                  <a:srgbClr val="0000FF"/>
                </a:solidFill>
              </a:rPr>
              <a:t>independ</a:t>
            </a:r>
            <a:r>
              <a:rPr lang="en-US" sz="1100" dirty="0">
                <a:solidFill>
                  <a:srgbClr val="0000FF"/>
                </a:solidFill>
              </a:rPr>
              <a:t>.</a:t>
            </a:r>
          </a:p>
        </p:txBody>
      </p:sp>
      <p:sp>
        <p:nvSpPr>
          <p:cNvPr id="2104" name="TextBox 100"/>
          <p:cNvSpPr txBox="1">
            <a:spLocks noChangeArrowheads="1"/>
          </p:cNvSpPr>
          <p:nvPr/>
        </p:nvSpPr>
        <p:spPr bwMode="auto">
          <a:xfrm>
            <a:off x="3516313" y="5468938"/>
            <a:ext cx="1376362" cy="600075"/>
          </a:xfrm>
          <a:prstGeom prst="rect">
            <a:avLst/>
          </a:prstGeom>
          <a:noFill/>
          <a:ln w="9525">
            <a:noFill/>
            <a:miter lim="800000"/>
            <a:headEnd/>
            <a:tailEnd/>
          </a:ln>
        </p:spPr>
        <p:txBody>
          <a:bodyPr>
            <a:spAutoFit/>
          </a:bodyPr>
          <a:lstStyle/>
          <a:p>
            <a:pPr algn="ctr"/>
            <a:r>
              <a:rPr lang="en-US" sz="1100">
                <a:solidFill>
                  <a:srgbClr val="0000FF"/>
                </a:solidFill>
              </a:rPr>
              <a:t>Violation of normality / homogeneity</a:t>
            </a:r>
          </a:p>
        </p:txBody>
      </p:sp>
      <p:graphicFrame>
        <p:nvGraphicFramePr>
          <p:cNvPr id="2050" name="Object 7"/>
          <p:cNvGraphicFramePr>
            <a:graphicFrameLocks noChangeAspect="1"/>
          </p:cNvGraphicFramePr>
          <p:nvPr/>
        </p:nvGraphicFramePr>
        <p:xfrm>
          <a:off x="2193925" y="4908550"/>
          <a:ext cx="917575" cy="288925"/>
        </p:xfrm>
        <a:graphic>
          <a:graphicData uri="http://schemas.openxmlformats.org/presentationml/2006/ole">
            <mc:AlternateContent xmlns:mc="http://schemas.openxmlformats.org/markup-compatibility/2006">
              <mc:Choice xmlns:v="urn:schemas-microsoft-com:vml" Requires="v">
                <p:oleObj name="Equation" r:id="rId3" imgW="647419" imgH="203112" progId="Equation.3">
                  <p:embed/>
                </p:oleObj>
              </mc:Choice>
              <mc:Fallback>
                <p:oleObj name="Equation" r:id="rId3" imgW="64741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925" y="4908550"/>
                        <a:ext cx="917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105" name="Curved Connector 108"/>
          <p:cNvCxnSpPr>
            <a:cxnSpLocks noChangeShapeType="1"/>
            <a:stCxn id="2099" idx="2"/>
            <a:endCxn id="2102" idx="0"/>
          </p:cNvCxnSpPr>
          <p:nvPr/>
        </p:nvCxnSpPr>
        <p:spPr bwMode="auto">
          <a:xfrm rot="5400000">
            <a:off x="2779713" y="4729162"/>
            <a:ext cx="819150" cy="1489075"/>
          </a:xfrm>
          <a:prstGeom prst="curvedConnector3">
            <a:avLst>
              <a:gd name="adj1" fmla="val 50000"/>
            </a:avLst>
          </a:prstGeom>
          <a:noFill/>
          <a:ln w="9525" algn="ctr">
            <a:solidFill>
              <a:schemeClr val="tx1"/>
            </a:solidFill>
            <a:round/>
            <a:headEnd/>
            <a:tailEnd type="arrow" w="med" len="med"/>
          </a:ln>
        </p:spPr>
      </p:cxnSp>
      <p:cxnSp>
        <p:nvCxnSpPr>
          <p:cNvPr id="2106" name="Curved Connector 110"/>
          <p:cNvCxnSpPr>
            <a:cxnSpLocks noChangeShapeType="1"/>
            <a:stCxn id="2099" idx="2"/>
            <a:endCxn id="2103" idx="0"/>
          </p:cNvCxnSpPr>
          <p:nvPr/>
        </p:nvCxnSpPr>
        <p:spPr bwMode="auto">
          <a:xfrm rot="5400000">
            <a:off x="3192956" y="5055094"/>
            <a:ext cx="731838" cy="749900"/>
          </a:xfrm>
          <a:prstGeom prst="curvedConnector3">
            <a:avLst>
              <a:gd name="adj1" fmla="val 50000"/>
            </a:avLst>
          </a:prstGeom>
          <a:noFill/>
          <a:ln w="9525" algn="ctr">
            <a:solidFill>
              <a:schemeClr val="tx1"/>
            </a:solidFill>
            <a:round/>
            <a:headEnd/>
            <a:tailEnd type="arrow" w="med" len="med"/>
          </a:ln>
        </p:spPr>
      </p:cxnSp>
      <p:cxnSp>
        <p:nvCxnSpPr>
          <p:cNvPr id="2107" name="Curved Connector 114"/>
          <p:cNvCxnSpPr>
            <a:cxnSpLocks noChangeShapeType="1"/>
            <a:stCxn id="2099" idx="2"/>
            <a:endCxn id="2104" idx="0"/>
          </p:cNvCxnSpPr>
          <p:nvPr/>
        </p:nvCxnSpPr>
        <p:spPr bwMode="auto">
          <a:xfrm rot="16200000" flipH="1">
            <a:off x="3867150" y="5130800"/>
            <a:ext cx="404813" cy="271463"/>
          </a:xfrm>
          <a:prstGeom prst="curvedConnector3">
            <a:avLst>
              <a:gd name="adj1" fmla="val 50000"/>
            </a:avLst>
          </a:prstGeom>
          <a:noFill/>
          <a:ln w="9525" algn="ctr">
            <a:solidFill>
              <a:schemeClr val="tx1"/>
            </a:solidFill>
            <a:round/>
            <a:headEnd/>
            <a:tailEnd type="arrow" w="med" len="med"/>
          </a:ln>
        </p:spPr>
      </p:cxnSp>
      <p:sp>
        <p:nvSpPr>
          <p:cNvPr id="2108" name="TextBox 118"/>
          <p:cNvSpPr txBox="1">
            <a:spLocks noChangeArrowheads="1"/>
          </p:cNvSpPr>
          <p:nvPr/>
        </p:nvSpPr>
        <p:spPr bwMode="auto">
          <a:xfrm>
            <a:off x="4608298" y="3870406"/>
            <a:ext cx="893763" cy="646113"/>
          </a:xfrm>
          <a:prstGeom prst="rect">
            <a:avLst/>
          </a:prstGeom>
          <a:noFill/>
          <a:ln w="9525">
            <a:noFill/>
            <a:miter lim="800000"/>
            <a:headEnd/>
            <a:tailEnd/>
          </a:ln>
        </p:spPr>
        <p:txBody>
          <a:bodyPr>
            <a:spAutoFit/>
          </a:bodyPr>
          <a:lstStyle/>
          <a:p>
            <a:pPr algn="ctr"/>
            <a:r>
              <a:rPr lang="en-US" sz="1200" dirty="0">
                <a:solidFill>
                  <a:srgbClr val="0000FF"/>
                </a:solidFill>
              </a:rPr>
              <a:t>known</a:t>
            </a:r>
          </a:p>
          <a:p>
            <a:pPr algn="ctr"/>
            <a:r>
              <a:rPr lang="en-US" sz="1200" dirty="0">
                <a:solidFill>
                  <a:srgbClr val="0000FF"/>
                </a:solidFill>
              </a:rPr>
              <a:t>functional </a:t>
            </a:r>
          </a:p>
          <a:p>
            <a:pPr algn="ctr"/>
            <a:r>
              <a:rPr lang="en-US" sz="1200" dirty="0">
                <a:solidFill>
                  <a:srgbClr val="0000FF"/>
                </a:solidFill>
              </a:rPr>
              <a:t>form?</a:t>
            </a:r>
          </a:p>
        </p:txBody>
      </p:sp>
      <p:sp>
        <p:nvSpPr>
          <p:cNvPr id="2109" name="TextBox 119"/>
          <p:cNvSpPr txBox="1">
            <a:spLocks noChangeArrowheads="1"/>
          </p:cNvSpPr>
          <p:nvPr/>
        </p:nvSpPr>
        <p:spPr bwMode="auto">
          <a:xfrm>
            <a:off x="5597639" y="3777144"/>
            <a:ext cx="893762" cy="646113"/>
          </a:xfrm>
          <a:prstGeom prst="rect">
            <a:avLst/>
          </a:prstGeom>
          <a:noFill/>
          <a:ln w="9525">
            <a:noFill/>
            <a:miter lim="800000"/>
            <a:headEnd/>
            <a:tailEnd/>
          </a:ln>
        </p:spPr>
        <p:txBody>
          <a:bodyPr>
            <a:spAutoFit/>
          </a:bodyPr>
          <a:lstStyle/>
          <a:p>
            <a:pPr algn="ctr"/>
            <a:r>
              <a:rPr lang="en-US" sz="1200" dirty="0">
                <a:solidFill>
                  <a:srgbClr val="0000FF"/>
                </a:solidFill>
              </a:rPr>
              <a:t>unknown</a:t>
            </a:r>
          </a:p>
          <a:p>
            <a:pPr algn="ctr"/>
            <a:r>
              <a:rPr lang="en-US" sz="1200" dirty="0">
                <a:solidFill>
                  <a:srgbClr val="0000FF"/>
                </a:solidFill>
              </a:rPr>
              <a:t>functional </a:t>
            </a:r>
          </a:p>
          <a:p>
            <a:pPr algn="ctr"/>
            <a:r>
              <a:rPr lang="en-US" sz="1200" dirty="0">
                <a:solidFill>
                  <a:srgbClr val="0000FF"/>
                </a:solidFill>
              </a:rPr>
              <a:t>form?</a:t>
            </a:r>
          </a:p>
        </p:txBody>
      </p:sp>
      <p:sp>
        <p:nvSpPr>
          <p:cNvPr id="2110" name="Rectangle 120"/>
          <p:cNvSpPr>
            <a:spLocks noChangeArrowheads="1"/>
          </p:cNvSpPr>
          <p:nvPr/>
        </p:nvSpPr>
        <p:spPr bwMode="auto">
          <a:xfrm>
            <a:off x="4584785" y="4785795"/>
            <a:ext cx="1130300" cy="892175"/>
          </a:xfrm>
          <a:prstGeom prst="rect">
            <a:avLst/>
          </a:prstGeom>
          <a:noFill/>
          <a:ln w="9525">
            <a:noFill/>
            <a:miter lim="800000"/>
            <a:headEnd/>
            <a:tailEnd/>
          </a:ln>
        </p:spPr>
        <p:txBody>
          <a:bodyPr>
            <a:spAutoFit/>
          </a:bodyPr>
          <a:lstStyle/>
          <a:p>
            <a:pPr algn="ctr"/>
            <a:r>
              <a:rPr lang="en-US" sz="1400" dirty="0">
                <a:solidFill>
                  <a:srgbClr val="FF0000"/>
                </a:solidFill>
              </a:rPr>
              <a:t>Non-linear Models</a:t>
            </a:r>
            <a:endParaRPr lang="en-US" sz="1100" dirty="0">
              <a:solidFill>
                <a:srgbClr val="FF0000"/>
              </a:solidFill>
            </a:endParaRPr>
          </a:p>
          <a:p>
            <a:pPr algn="ctr"/>
            <a:r>
              <a:rPr lang="en-US" sz="1100" dirty="0">
                <a:solidFill>
                  <a:srgbClr val="FF0000"/>
                </a:solidFill>
              </a:rPr>
              <a:t>(least-squares regression)</a:t>
            </a:r>
          </a:p>
        </p:txBody>
      </p:sp>
      <p:sp>
        <p:nvSpPr>
          <p:cNvPr id="2111" name="Rectangle 121"/>
          <p:cNvSpPr>
            <a:spLocks noChangeArrowheads="1"/>
          </p:cNvSpPr>
          <p:nvPr/>
        </p:nvSpPr>
        <p:spPr bwMode="auto">
          <a:xfrm>
            <a:off x="5708651" y="4664437"/>
            <a:ext cx="936625" cy="522288"/>
          </a:xfrm>
          <a:prstGeom prst="rect">
            <a:avLst/>
          </a:prstGeom>
          <a:noFill/>
          <a:ln w="9525">
            <a:noFill/>
            <a:miter lim="800000"/>
            <a:headEnd/>
            <a:tailEnd/>
          </a:ln>
        </p:spPr>
        <p:txBody>
          <a:bodyPr>
            <a:spAutoFit/>
          </a:bodyPr>
          <a:lstStyle/>
          <a:p>
            <a:pPr algn="ctr"/>
            <a:r>
              <a:rPr lang="en-US" sz="1400" dirty="0" err="1">
                <a:solidFill>
                  <a:srgbClr val="FF0000"/>
                </a:solidFill>
              </a:rPr>
              <a:t>AdditiveModels</a:t>
            </a:r>
            <a:endParaRPr lang="en-US" sz="1400" dirty="0">
              <a:solidFill>
                <a:srgbClr val="FF0000"/>
              </a:solidFill>
            </a:endParaRPr>
          </a:p>
        </p:txBody>
      </p:sp>
      <p:cxnSp>
        <p:nvCxnSpPr>
          <p:cNvPr id="2112" name="Curved Connector 123"/>
          <p:cNvCxnSpPr>
            <a:cxnSpLocks noChangeShapeType="1"/>
            <a:stCxn id="2083" idx="2"/>
            <a:endCxn id="2108" idx="0"/>
          </p:cNvCxnSpPr>
          <p:nvPr/>
        </p:nvCxnSpPr>
        <p:spPr bwMode="auto">
          <a:xfrm rot="5400000">
            <a:off x="4926114" y="3567910"/>
            <a:ext cx="431562" cy="173430"/>
          </a:xfrm>
          <a:prstGeom prst="curvedConnector3">
            <a:avLst>
              <a:gd name="adj1" fmla="val 50000"/>
            </a:avLst>
          </a:prstGeom>
          <a:noFill/>
          <a:ln w="9525" algn="ctr">
            <a:solidFill>
              <a:schemeClr val="tx1"/>
            </a:solidFill>
            <a:round/>
            <a:headEnd/>
            <a:tailEnd type="arrow" w="med" len="med"/>
          </a:ln>
        </p:spPr>
      </p:cxnSp>
      <p:cxnSp>
        <p:nvCxnSpPr>
          <p:cNvPr id="2113" name="Curved Connector 125"/>
          <p:cNvCxnSpPr>
            <a:cxnSpLocks noChangeShapeType="1"/>
            <a:stCxn id="2083" idx="2"/>
            <a:endCxn id="2109" idx="0"/>
          </p:cNvCxnSpPr>
          <p:nvPr/>
        </p:nvCxnSpPr>
        <p:spPr bwMode="auto">
          <a:xfrm rot="16200000" flipH="1">
            <a:off x="5467415" y="3200039"/>
            <a:ext cx="338300" cy="815910"/>
          </a:xfrm>
          <a:prstGeom prst="curvedConnector3">
            <a:avLst>
              <a:gd name="adj1" fmla="val 50000"/>
            </a:avLst>
          </a:prstGeom>
          <a:noFill/>
          <a:ln w="9525" algn="ctr">
            <a:solidFill>
              <a:schemeClr val="tx1"/>
            </a:solidFill>
            <a:round/>
            <a:headEnd/>
            <a:tailEnd type="arrow" w="med" len="med"/>
          </a:ln>
        </p:spPr>
      </p:cxnSp>
      <p:sp>
        <p:nvSpPr>
          <p:cNvPr id="2114" name="TextBox 126"/>
          <p:cNvSpPr txBox="1">
            <a:spLocks noChangeArrowheads="1"/>
          </p:cNvSpPr>
          <p:nvPr/>
        </p:nvSpPr>
        <p:spPr bwMode="auto">
          <a:xfrm>
            <a:off x="5706848" y="5123995"/>
            <a:ext cx="1071563" cy="306387"/>
          </a:xfrm>
          <a:prstGeom prst="rect">
            <a:avLst/>
          </a:prstGeom>
          <a:noFill/>
          <a:ln w="9525">
            <a:noFill/>
            <a:miter lim="800000"/>
            <a:headEnd/>
            <a:tailEnd/>
          </a:ln>
        </p:spPr>
        <p:txBody>
          <a:bodyPr wrap="none">
            <a:spAutoFit/>
          </a:bodyPr>
          <a:lstStyle/>
          <a:p>
            <a:r>
              <a:rPr lang="en-US" sz="1400" dirty="0"/>
              <a:t>Y=f(</a:t>
            </a:r>
            <a:r>
              <a:rPr lang="en-US" sz="1400" b="1" dirty="0"/>
              <a:t>X) </a:t>
            </a:r>
            <a:r>
              <a:rPr lang="en-US" sz="1400" dirty="0"/>
              <a:t>+ </a:t>
            </a:r>
            <a:r>
              <a:rPr lang="el-GR" sz="1400" dirty="0"/>
              <a:t>ε</a:t>
            </a:r>
            <a:endParaRPr lang="en-US" sz="1400" dirty="0"/>
          </a:p>
        </p:txBody>
      </p:sp>
      <p:sp>
        <p:nvSpPr>
          <p:cNvPr id="2115" name="TextBox 127"/>
          <p:cNvSpPr txBox="1">
            <a:spLocks noChangeArrowheads="1"/>
          </p:cNvSpPr>
          <p:nvPr/>
        </p:nvSpPr>
        <p:spPr bwMode="auto">
          <a:xfrm>
            <a:off x="5795748" y="5383437"/>
            <a:ext cx="960438" cy="277813"/>
          </a:xfrm>
          <a:prstGeom prst="rect">
            <a:avLst/>
          </a:prstGeom>
          <a:noFill/>
          <a:ln w="9525">
            <a:noFill/>
            <a:miter lim="800000"/>
            <a:headEnd/>
            <a:tailEnd/>
          </a:ln>
        </p:spPr>
        <p:txBody>
          <a:bodyPr wrap="none">
            <a:spAutoFit/>
          </a:bodyPr>
          <a:lstStyle/>
          <a:p>
            <a:r>
              <a:rPr lang="el-GR" sz="1200" dirty="0"/>
              <a:t>ε</a:t>
            </a:r>
            <a:r>
              <a:rPr lang="en-US" sz="1200" dirty="0"/>
              <a:t> ~ </a:t>
            </a:r>
            <a:r>
              <a:rPr lang="en-US" sz="1200" i="1" dirty="0"/>
              <a:t>N</a:t>
            </a:r>
            <a:r>
              <a:rPr lang="en-US" sz="1200" dirty="0"/>
              <a:t>(0,</a:t>
            </a:r>
            <a:r>
              <a:rPr lang="el-GR" sz="1200" dirty="0"/>
              <a:t>σ</a:t>
            </a:r>
            <a:r>
              <a:rPr lang="en-US" sz="1200" baseline="30000" dirty="0"/>
              <a:t>2</a:t>
            </a:r>
            <a:r>
              <a:rPr lang="en-US" sz="1200" dirty="0"/>
              <a:t>)</a:t>
            </a:r>
          </a:p>
        </p:txBody>
      </p:sp>
      <p:sp>
        <p:nvSpPr>
          <p:cNvPr id="2116" name="Rectangle 128"/>
          <p:cNvSpPr>
            <a:spLocks noChangeArrowheads="1"/>
          </p:cNvSpPr>
          <p:nvPr/>
        </p:nvSpPr>
        <p:spPr bwMode="auto">
          <a:xfrm>
            <a:off x="6724650" y="4341813"/>
            <a:ext cx="1219200" cy="739775"/>
          </a:xfrm>
          <a:prstGeom prst="rect">
            <a:avLst/>
          </a:prstGeom>
          <a:noFill/>
          <a:ln w="9525">
            <a:noFill/>
            <a:miter lim="800000"/>
            <a:headEnd/>
            <a:tailEnd/>
          </a:ln>
        </p:spPr>
        <p:txBody>
          <a:bodyPr>
            <a:spAutoFit/>
          </a:bodyPr>
          <a:lstStyle/>
          <a:p>
            <a:pPr algn="ctr"/>
            <a:r>
              <a:rPr lang="en-US" sz="1400">
                <a:solidFill>
                  <a:srgbClr val="FF0000"/>
                </a:solidFill>
              </a:rPr>
              <a:t>Generalized</a:t>
            </a:r>
          </a:p>
          <a:p>
            <a:pPr algn="ctr"/>
            <a:r>
              <a:rPr lang="en-US" sz="1400">
                <a:solidFill>
                  <a:srgbClr val="FF0000"/>
                </a:solidFill>
              </a:rPr>
              <a:t>Additive Models</a:t>
            </a:r>
          </a:p>
        </p:txBody>
      </p:sp>
      <p:sp>
        <p:nvSpPr>
          <p:cNvPr id="2117" name="Rectangle 129"/>
          <p:cNvSpPr>
            <a:spLocks noChangeArrowheads="1"/>
          </p:cNvSpPr>
          <p:nvPr/>
        </p:nvSpPr>
        <p:spPr bwMode="auto">
          <a:xfrm>
            <a:off x="8013700" y="4246563"/>
            <a:ext cx="1130300" cy="738187"/>
          </a:xfrm>
          <a:prstGeom prst="rect">
            <a:avLst/>
          </a:prstGeom>
          <a:noFill/>
          <a:ln w="9525">
            <a:noFill/>
            <a:miter lim="800000"/>
            <a:headEnd/>
            <a:tailEnd/>
          </a:ln>
        </p:spPr>
        <p:txBody>
          <a:bodyPr>
            <a:spAutoFit/>
          </a:bodyPr>
          <a:lstStyle/>
          <a:p>
            <a:pPr algn="ctr"/>
            <a:r>
              <a:rPr lang="en-US" sz="1400">
                <a:solidFill>
                  <a:srgbClr val="FF0000"/>
                </a:solidFill>
              </a:rPr>
              <a:t>Non-linear Mixed Models</a:t>
            </a:r>
          </a:p>
        </p:txBody>
      </p:sp>
      <p:cxnSp>
        <p:nvCxnSpPr>
          <p:cNvPr id="2118" name="Curved Connector 131"/>
          <p:cNvCxnSpPr>
            <a:cxnSpLocks noChangeShapeType="1"/>
            <a:stCxn id="2085" idx="2"/>
            <a:endCxn id="2116" idx="0"/>
          </p:cNvCxnSpPr>
          <p:nvPr/>
        </p:nvCxnSpPr>
        <p:spPr bwMode="auto">
          <a:xfrm rot="16200000" flipH="1">
            <a:off x="7019594" y="4027156"/>
            <a:ext cx="511407" cy="117906"/>
          </a:xfrm>
          <a:prstGeom prst="curvedConnector3">
            <a:avLst>
              <a:gd name="adj1" fmla="val 50000"/>
            </a:avLst>
          </a:prstGeom>
          <a:noFill/>
          <a:ln w="9525" algn="ctr">
            <a:solidFill>
              <a:schemeClr val="tx1"/>
            </a:solidFill>
            <a:round/>
            <a:headEnd/>
            <a:tailEnd type="arrow" w="med" len="med"/>
          </a:ln>
        </p:spPr>
      </p:cxnSp>
      <p:cxnSp>
        <p:nvCxnSpPr>
          <p:cNvPr id="2119" name="Curved Connector 133"/>
          <p:cNvCxnSpPr>
            <a:cxnSpLocks noChangeShapeType="1"/>
            <a:stCxn id="2086" idx="2"/>
            <a:endCxn id="2117" idx="0"/>
          </p:cNvCxnSpPr>
          <p:nvPr/>
        </p:nvCxnSpPr>
        <p:spPr bwMode="auto">
          <a:xfrm rot="16200000" flipH="1">
            <a:off x="8266039" y="3933751"/>
            <a:ext cx="502591" cy="123031"/>
          </a:xfrm>
          <a:prstGeom prst="curvedConnector3">
            <a:avLst>
              <a:gd name="adj1" fmla="val 50000"/>
            </a:avLst>
          </a:prstGeom>
          <a:noFill/>
          <a:ln w="9525" algn="ctr">
            <a:solidFill>
              <a:schemeClr val="tx1"/>
            </a:solidFill>
            <a:round/>
            <a:headEnd/>
            <a:tailEnd type="arrow" w="med" len="med"/>
          </a:ln>
        </p:spPr>
      </p:cxnSp>
      <p:graphicFrame>
        <p:nvGraphicFramePr>
          <p:cNvPr id="2051" name="Object 3"/>
          <p:cNvGraphicFramePr>
            <a:graphicFrameLocks noChangeAspect="1"/>
          </p:cNvGraphicFramePr>
          <p:nvPr/>
        </p:nvGraphicFramePr>
        <p:xfrm>
          <a:off x="6865938" y="5062538"/>
          <a:ext cx="1112837" cy="288925"/>
        </p:xfrm>
        <a:graphic>
          <a:graphicData uri="http://schemas.openxmlformats.org/presentationml/2006/ole">
            <mc:AlternateContent xmlns:mc="http://schemas.openxmlformats.org/markup-compatibility/2006">
              <mc:Choice xmlns:v="urn:schemas-microsoft-com:vml" Requires="v">
                <p:oleObj name="Equation" r:id="rId5" imgW="787058" imgH="203112" progId="Equation.3">
                  <p:embed/>
                </p:oleObj>
              </mc:Choice>
              <mc:Fallback>
                <p:oleObj name="Equation" r:id="rId5" imgW="78705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5938" y="5062538"/>
                        <a:ext cx="1112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120" name="Curved Connector 137"/>
          <p:cNvCxnSpPr>
            <a:cxnSpLocks noChangeShapeType="1"/>
            <a:stCxn id="2057" idx="2"/>
            <a:endCxn id="2083" idx="0"/>
          </p:cNvCxnSpPr>
          <p:nvPr/>
        </p:nvCxnSpPr>
        <p:spPr bwMode="auto">
          <a:xfrm rot="5400000">
            <a:off x="5815317" y="1912079"/>
            <a:ext cx="416839" cy="1590251"/>
          </a:xfrm>
          <a:prstGeom prst="curvedConnector3">
            <a:avLst>
              <a:gd name="adj1" fmla="val 50000"/>
            </a:avLst>
          </a:prstGeom>
          <a:noFill/>
          <a:ln w="9525" algn="ctr">
            <a:solidFill>
              <a:schemeClr val="tx1"/>
            </a:solidFill>
            <a:round/>
            <a:headEnd/>
            <a:tailEnd type="arrow" w="med" len="med"/>
          </a:ln>
        </p:spPr>
      </p:cxnSp>
      <p:cxnSp>
        <p:nvCxnSpPr>
          <p:cNvPr id="2121" name="Curved Connector 139"/>
          <p:cNvCxnSpPr>
            <a:cxnSpLocks noChangeShapeType="1"/>
            <a:stCxn id="2057" idx="2"/>
            <a:endCxn id="2085" idx="0"/>
          </p:cNvCxnSpPr>
          <p:nvPr/>
        </p:nvCxnSpPr>
        <p:spPr bwMode="auto">
          <a:xfrm rot="16200000" flipH="1">
            <a:off x="6720885" y="2596760"/>
            <a:ext cx="593434" cy="397483"/>
          </a:xfrm>
          <a:prstGeom prst="curvedConnector3">
            <a:avLst>
              <a:gd name="adj1" fmla="val 50000"/>
            </a:avLst>
          </a:prstGeom>
          <a:noFill/>
          <a:ln w="9525" algn="ctr">
            <a:solidFill>
              <a:schemeClr val="tx1"/>
            </a:solidFill>
            <a:round/>
            <a:headEnd/>
            <a:tailEnd type="arrow" w="med" len="med"/>
          </a:ln>
        </p:spPr>
      </p:cxnSp>
      <p:cxnSp>
        <p:nvCxnSpPr>
          <p:cNvPr id="2122" name="Shape 143"/>
          <p:cNvCxnSpPr>
            <a:cxnSpLocks noChangeShapeType="1"/>
            <a:stCxn id="2057" idx="2"/>
            <a:endCxn id="2086" idx="0"/>
          </p:cNvCxnSpPr>
          <p:nvPr/>
        </p:nvCxnSpPr>
        <p:spPr bwMode="auto">
          <a:xfrm rot="16200000" flipH="1">
            <a:off x="7384634" y="1933012"/>
            <a:ext cx="505412" cy="1636958"/>
          </a:xfrm>
          <a:prstGeom prst="curvedConnector3">
            <a:avLst>
              <a:gd name="adj1" fmla="val 50000"/>
            </a:avLst>
          </a:prstGeom>
          <a:noFill/>
          <a:ln w="9525" algn="ctr">
            <a:solidFill>
              <a:schemeClr val="tx1"/>
            </a:solidFill>
            <a:round/>
            <a:headEnd/>
            <a:tailEnd type="arrow" w="med" len="med"/>
          </a:ln>
        </p:spPr>
      </p:cxnSp>
      <p:sp>
        <p:nvSpPr>
          <p:cNvPr id="2124" name="Rectangle 146"/>
          <p:cNvSpPr>
            <a:spLocks noChangeArrowheads="1"/>
          </p:cNvSpPr>
          <p:nvPr/>
        </p:nvSpPr>
        <p:spPr bwMode="auto">
          <a:xfrm>
            <a:off x="7422292" y="6011221"/>
            <a:ext cx="1408670" cy="738664"/>
          </a:xfrm>
          <a:prstGeom prst="rect">
            <a:avLst/>
          </a:prstGeom>
          <a:noFill/>
          <a:ln w="9525">
            <a:noFill/>
            <a:miter lim="800000"/>
            <a:headEnd/>
            <a:tailEnd/>
          </a:ln>
        </p:spPr>
        <p:txBody>
          <a:bodyPr wrap="square">
            <a:spAutoFit/>
          </a:bodyPr>
          <a:lstStyle/>
          <a:p>
            <a:pPr algn="ctr"/>
            <a:r>
              <a:rPr lang="en-US" sz="1400" dirty="0">
                <a:solidFill>
                  <a:srgbClr val="FF0000"/>
                </a:solidFill>
              </a:rPr>
              <a:t>Generalized</a:t>
            </a:r>
          </a:p>
          <a:p>
            <a:pPr algn="ctr"/>
            <a:r>
              <a:rPr lang="en-US" sz="1400" dirty="0">
                <a:solidFill>
                  <a:srgbClr val="FF0000"/>
                </a:solidFill>
              </a:rPr>
              <a:t>Additive Mixed Models</a:t>
            </a:r>
          </a:p>
        </p:txBody>
      </p:sp>
      <p:sp>
        <p:nvSpPr>
          <p:cNvPr id="2125" name="Rectangle 147"/>
          <p:cNvSpPr>
            <a:spLocks noChangeArrowheads="1"/>
          </p:cNvSpPr>
          <p:nvPr/>
        </p:nvSpPr>
        <p:spPr bwMode="auto">
          <a:xfrm>
            <a:off x="3609975" y="6318381"/>
            <a:ext cx="1201738" cy="307975"/>
          </a:xfrm>
          <a:prstGeom prst="rect">
            <a:avLst/>
          </a:prstGeom>
          <a:noFill/>
          <a:ln w="9525">
            <a:noFill/>
            <a:miter lim="800000"/>
            <a:headEnd/>
            <a:tailEnd/>
          </a:ln>
        </p:spPr>
        <p:txBody>
          <a:bodyPr>
            <a:spAutoFit/>
          </a:bodyPr>
          <a:lstStyle/>
          <a:p>
            <a:pPr algn="ctr"/>
            <a:r>
              <a:rPr lang="en-US" sz="1400" dirty="0">
                <a:solidFill>
                  <a:srgbClr val="FF0000"/>
                </a:solidFill>
              </a:rPr>
              <a:t>GLMM</a:t>
            </a:r>
          </a:p>
        </p:txBody>
      </p:sp>
      <p:cxnSp>
        <p:nvCxnSpPr>
          <p:cNvPr id="2126" name="Curved Connector 151"/>
          <p:cNvCxnSpPr>
            <a:cxnSpLocks noChangeShapeType="1"/>
            <a:stCxn id="2108" idx="2"/>
            <a:endCxn id="2110" idx="0"/>
          </p:cNvCxnSpPr>
          <p:nvPr/>
        </p:nvCxnSpPr>
        <p:spPr bwMode="auto">
          <a:xfrm rot="16200000" flipH="1">
            <a:off x="4967919" y="4603779"/>
            <a:ext cx="269276" cy="94755"/>
          </a:xfrm>
          <a:prstGeom prst="curvedConnector3">
            <a:avLst>
              <a:gd name="adj1" fmla="val 50000"/>
            </a:avLst>
          </a:prstGeom>
          <a:noFill/>
          <a:ln w="9525" algn="ctr">
            <a:solidFill>
              <a:schemeClr val="tx1"/>
            </a:solidFill>
            <a:round/>
            <a:headEnd/>
            <a:tailEnd type="arrow" w="med" len="med"/>
          </a:ln>
        </p:spPr>
      </p:cxnSp>
      <p:cxnSp>
        <p:nvCxnSpPr>
          <p:cNvPr id="2127" name="Curved Connector 153"/>
          <p:cNvCxnSpPr>
            <a:cxnSpLocks noChangeShapeType="1"/>
            <a:stCxn id="2109" idx="2"/>
            <a:endCxn id="2111" idx="0"/>
          </p:cNvCxnSpPr>
          <p:nvPr/>
        </p:nvCxnSpPr>
        <p:spPr bwMode="auto">
          <a:xfrm rot="16200000" flipH="1">
            <a:off x="5990152" y="4477625"/>
            <a:ext cx="241180" cy="132444"/>
          </a:xfrm>
          <a:prstGeom prst="curvedConnector3">
            <a:avLst>
              <a:gd name="adj1" fmla="val 50000"/>
            </a:avLst>
          </a:prstGeom>
          <a:noFill/>
          <a:ln w="9525" algn="ctr">
            <a:solidFill>
              <a:schemeClr val="tx1"/>
            </a:solidFill>
            <a:round/>
            <a:headEnd/>
            <a:tailEnd type="arrow" w="med" len="med"/>
          </a:ln>
        </p:spPr>
      </p:cxnSp>
      <p:sp>
        <p:nvSpPr>
          <p:cNvPr id="95" name="Rounded Rectangle 94"/>
          <p:cNvSpPr/>
          <p:nvPr/>
        </p:nvSpPr>
        <p:spPr bwMode="auto">
          <a:xfrm>
            <a:off x="4760183" y="5625455"/>
            <a:ext cx="762000" cy="322262"/>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nls</a:t>
            </a:r>
            <a:endParaRPr lang="en-US" sz="1600" dirty="0">
              <a:latin typeface="Courier New" pitchFamily="49" charset="0"/>
              <a:cs typeface="Courier New" pitchFamily="49" charset="0"/>
            </a:endParaRPr>
          </a:p>
        </p:txBody>
      </p:sp>
      <p:sp>
        <p:nvSpPr>
          <p:cNvPr id="97" name="Rounded Rectangle 96"/>
          <p:cNvSpPr/>
          <p:nvPr/>
        </p:nvSpPr>
        <p:spPr bwMode="auto">
          <a:xfrm>
            <a:off x="150813" y="6348520"/>
            <a:ext cx="549275" cy="368300"/>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a:latin typeface="Courier New" pitchFamily="49" charset="0"/>
                <a:cs typeface="Courier New" pitchFamily="49" charset="0"/>
              </a:rPr>
              <a:t>lm</a:t>
            </a:r>
          </a:p>
        </p:txBody>
      </p:sp>
      <p:sp>
        <p:nvSpPr>
          <p:cNvPr id="102" name="Rounded Rectangle 101"/>
          <p:cNvSpPr/>
          <p:nvPr/>
        </p:nvSpPr>
        <p:spPr bwMode="auto">
          <a:xfrm>
            <a:off x="1181100" y="5681663"/>
            <a:ext cx="630238" cy="368300"/>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gls</a:t>
            </a:r>
            <a:endParaRPr lang="en-US" sz="1600" dirty="0">
              <a:latin typeface="Courier New" pitchFamily="49" charset="0"/>
              <a:cs typeface="Courier New" pitchFamily="49" charset="0"/>
            </a:endParaRPr>
          </a:p>
        </p:txBody>
      </p:sp>
      <p:sp>
        <p:nvSpPr>
          <p:cNvPr id="104" name="Rounded Rectangle 103"/>
          <p:cNvSpPr/>
          <p:nvPr/>
        </p:nvSpPr>
        <p:spPr bwMode="auto">
          <a:xfrm>
            <a:off x="2176463" y="5181600"/>
            <a:ext cx="630237" cy="368300"/>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glm</a:t>
            </a:r>
            <a:endParaRPr lang="en-US" sz="1600" dirty="0">
              <a:latin typeface="Courier New" pitchFamily="49" charset="0"/>
              <a:cs typeface="Courier New" pitchFamily="49" charset="0"/>
            </a:endParaRPr>
          </a:p>
        </p:txBody>
      </p:sp>
      <p:sp>
        <p:nvSpPr>
          <p:cNvPr id="110" name="Rounded Rectangle 109"/>
          <p:cNvSpPr/>
          <p:nvPr/>
        </p:nvSpPr>
        <p:spPr bwMode="auto">
          <a:xfrm>
            <a:off x="8143875" y="4967288"/>
            <a:ext cx="917575" cy="649287"/>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nlme</a:t>
            </a:r>
            <a:endParaRPr lang="en-US" sz="1600" dirty="0">
              <a:latin typeface="Courier New" pitchFamily="49" charset="0"/>
              <a:cs typeface="Courier New" pitchFamily="49" charset="0"/>
            </a:endParaRPr>
          </a:p>
          <a:p>
            <a:pPr algn="ctr">
              <a:defRPr/>
            </a:pPr>
            <a:r>
              <a:rPr lang="en-US" sz="1600" dirty="0" err="1">
                <a:latin typeface="Courier New" pitchFamily="49" charset="0"/>
                <a:cs typeface="Courier New" pitchFamily="49" charset="0"/>
              </a:rPr>
              <a:t>lmer</a:t>
            </a:r>
            <a:endParaRPr lang="en-US" sz="1600" dirty="0">
              <a:latin typeface="Courier New" pitchFamily="49" charset="0"/>
              <a:cs typeface="Courier New" pitchFamily="49" charset="0"/>
            </a:endParaRPr>
          </a:p>
        </p:txBody>
      </p:sp>
      <p:sp>
        <p:nvSpPr>
          <p:cNvPr id="112" name="Rounded Rectangle 111"/>
          <p:cNvSpPr/>
          <p:nvPr/>
        </p:nvSpPr>
        <p:spPr bwMode="auto">
          <a:xfrm>
            <a:off x="2151063" y="6489700"/>
            <a:ext cx="630237" cy="368300"/>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lme</a:t>
            </a:r>
            <a:endParaRPr lang="en-US" sz="1600" dirty="0">
              <a:latin typeface="Courier New" pitchFamily="49" charset="0"/>
              <a:cs typeface="Courier New" pitchFamily="49" charset="0"/>
            </a:endParaRPr>
          </a:p>
        </p:txBody>
      </p:sp>
      <p:sp>
        <p:nvSpPr>
          <p:cNvPr id="113" name="Rounded Rectangle 112"/>
          <p:cNvSpPr/>
          <p:nvPr/>
        </p:nvSpPr>
        <p:spPr bwMode="auto">
          <a:xfrm>
            <a:off x="7733903" y="6697361"/>
            <a:ext cx="833437" cy="322455"/>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gamm</a:t>
            </a:r>
            <a:endParaRPr lang="en-US" sz="1600" dirty="0">
              <a:latin typeface="Courier New" pitchFamily="49" charset="0"/>
              <a:cs typeface="Courier New" pitchFamily="49" charset="0"/>
            </a:endParaRPr>
          </a:p>
        </p:txBody>
      </p:sp>
      <p:sp>
        <p:nvSpPr>
          <p:cNvPr id="114" name="Rounded Rectangle 113"/>
          <p:cNvSpPr/>
          <p:nvPr/>
        </p:nvSpPr>
        <p:spPr bwMode="auto">
          <a:xfrm>
            <a:off x="7064375" y="5348288"/>
            <a:ext cx="665163" cy="373062"/>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gam</a:t>
            </a:r>
            <a:endParaRPr lang="en-US" sz="1600" dirty="0">
              <a:latin typeface="Courier New" pitchFamily="49" charset="0"/>
              <a:cs typeface="Courier New" pitchFamily="49" charset="0"/>
            </a:endParaRPr>
          </a:p>
        </p:txBody>
      </p:sp>
      <p:sp>
        <p:nvSpPr>
          <p:cNvPr id="2136" name="Left Brace 141"/>
          <p:cNvSpPr>
            <a:spLocks/>
          </p:cNvSpPr>
          <p:nvPr/>
        </p:nvSpPr>
        <p:spPr bwMode="auto">
          <a:xfrm rot="-5400000">
            <a:off x="2674123" y="5587228"/>
            <a:ext cx="303212" cy="1400132"/>
          </a:xfrm>
          <a:prstGeom prst="leftBrace">
            <a:avLst>
              <a:gd name="adj1" fmla="val 8297"/>
              <a:gd name="adj2" fmla="val 26782"/>
            </a:avLst>
          </a:prstGeom>
          <a:noFill/>
          <a:ln w="9525" algn="ctr">
            <a:solidFill>
              <a:schemeClr val="tx1"/>
            </a:solidFill>
            <a:round/>
            <a:headEnd/>
            <a:tailEnd/>
          </a:ln>
        </p:spPr>
        <p:txBody>
          <a:bodyPr/>
          <a:lstStyle/>
          <a:p>
            <a:endParaRPr lang="en-US">
              <a:latin typeface="Tahoma" pitchFamily="34" charset="0"/>
            </a:endParaRPr>
          </a:p>
        </p:txBody>
      </p:sp>
      <p:cxnSp>
        <p:nvCxnSpPr>
          <p:cNvPr id="2137" name="Curved Connector 149"/>
          <p:cNvCxnSpPr>
            <a:cxnSpLocks noChangeShapeType="1"/>
            <a:stCxn id="2104" idx="2"/>
            <a:endCxn id="2125" idx="0"/>
          </p:cNvCxnSpPr>
          <p:nvPr/>
        </p:nvCxnSpPr>
        <p:spPr bwMode="auto">
          <a:xfrm rot="16200000" flipH="1">
            <a:off x="4082985" y="6190522"/>
            <a:ext cx="249368" cy="6350"/>
          </a:xfrm>
          <a:prstGeom prst="curvedConnector3">
            <a:avLst>
              <a:gd name="adj1" fmla="val 50000"/>
            </a:avLst>
          </a:prstGeom>
          <a:noFill/>
          <a:ln w="9525" algn="ctr">
            <a:solidFill>
              <a:schemeClr val="tx1"/>
            </a:solidFill>
            <a:round/>
            <a:headEnd/>
            <a:tailEnd type="arrow" w="med" len="med"/>
          </a:ln>
        </p:spPr>
      </p:cxnSp>
      <p:sp>
        <p:nvSpPr>
          <p:cNvPr id="155" name="Rounded Rectangle 154"/>
          <p:cNvSpPr/>
          <p:nvPr/>
        </p:nvSpPr>
        <p:spPr bwMode="auto">
          <a:xfrm>
            <a:off x="3835400" y="6580318"/>
            <a:ext cx="725488" cy="368300"/>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lmer</a:t>
            </a:r>
            <a:endParaRPr lang="en-US" sz="1600" dirty="0">
              <a:latin typeface="Courier New" pitchFamily="49" charset="0"/>
              <a:cs typeface="Courier New" pitchFamily="49" charset="0"/>
            </a:endParaRPr>
          </a:p>
        </p:txBody>
      </p:sp>
      <p:sp>
        <p:nvSpPr>
          <p:cNvPr id="98" name="TextBox 67"/>
          <p:cNvSpPr txBox="1">
            <a:spLocks noChangeArrowheads="1"/>
          </p:cNvSpPr>
          <p:nvPr/>
        </p:nvSpPr>
        <p:spPr bwMode="auto">
          <a:xfrm>
            <a:off x="5684109" y="6235926"/>
            <a:ext cx="1276864" cy="523220"/>
          </a:xfrm>
          <a:prstGeom prst="rect">
            <a:avLst/>
          </a:prstGeom>
          <a:noFill/>
          <a:ln w="9525">
            <a:noFill/>
            <a:miter lim="800000"/>
            <a:headEnd/>
            <a:tailEnd/>
          </a:ln>
        </p:spPr>
        <p:txBody>
          <a:bodyPr wrap="square">
            <a:spAutoFit/>
          </a:bodyPr>
          <a:lstStyle/>
          <a:p>
            <a:pPr algn="ctr"/>
            <a:r>
              <a:rPr lang="en-US" sz="1400" dirty="0">
                <a:solidFill>
                  <a:srgbClr val="0000FF"/>
                </a:solidFill>
              </a:rPr>
              <a:t>Violation of independence</a:t>
            </a:r>
          </a:p>
        </p:txBody>
      </p:sp>
      <p:sp>
        <p:nvSpPr>
          <p:cNvPr id="108" name="Rounded Rectangle 107"/>
          <p:cNvSpPr/>
          <p:nvPr/>
        </p:nvSpPr>
        <p:spPr bwMode="auto">
          <a:xfrm>
            <a:off x="4832919" y="6696869"/>
            <a:ext cx="762000" cy="322262"/>
          </a:xfrm>
          <a:prstGeom prst="roundRect">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a:lstStyle/>
          <a:p>
            <a:pPr algn="ctr">
              <a:defRPr/>
            </a:pPr>
            <a:r>
              <a:rPr lang="en-US" sz="1600" dirty="0" err="1">
                <a:latin typeface="Courier New" pitchFamily="49" charset="0"/>
                <a:cs typeface="Courier New" pitchFamily="49" charset="0"/>
              </a:rPr>
              <a:t>gnls</a:t>
            </a:r>
            <a:endParaRPr lang="en-US" sz="1600" dirty="0">
              <a:latin typeface="Courier New" pitchFamily="49" charset="0"/>
              <a:cs typeface="Courier New" pitchFamily="49" charset="0"/>
            </a:endParaRPr>
          </a:p>
        </p:txBody>
      </p:sp>
      <p:cxnSp>
        <p:nvCxnSpPr>
          <p:cNvPr id="109" name="Curved Connector 137"/>
          <p:cNvCxnSpPr>
            <a:cxnSpLocks noChangeShapeType="1"/>
            <a:stCxn id="95" idx="2"/>
            <a:endCxn id="98" idx="1"/>
          </p:cNvCxnSpPr>
          <p:nvPr/>
        </p:nvCxnSpPr>
        <p:spPr bwMode="auto">
          <a:xfrm rot="16200000" flipH="1">
            <a:off x="5137737" y="5951163"/>
            <a:ext cx="549819" cy="542926"/>
          </a:xfrm>
          <a:prstGeom prst="curvedConnector2">
            <a:avLst/>
          </a:prstGeom>
          <a:noFill/>
          <a:ln w="9525" algn="ctr">
            <a:solidFill>
              <a:schemeClr val="tx1"/>
            </a:solidFill>
            <a:round/>
            <a:headEnd/>
            <a:tailEnd type="arrow" w="med" len="med"/>
          </a:ln>
        </p:spPr>
      </p:cxnSp>
      <p:cxnSp>
        <p:nvCxnSpPr>
          <p:cNvPr id="129" name="Curved Connector 153"/>
          <p:cNvCxnSpPr>
            <a:cxnSpLocks noChangeShapeType="1"/>
            <a:stCxn id="98" idx="2"/>
            <a:endCxn id="108" idx="3"/>
          </p:cNvCxnSpPr>
          <p:nvPr/>
        </p:nvCxnSpPr>
        <p:spPr bwMode="auto">
          <a:xfrm rot="5400000">
            <a:off x="5909303" y="6444762"/>
            <a:ext cx="98854" cy="727622"/>
          </a:xfrm>
          <a:prstGeom prst="curvedConnector2">
            <a:avLst/>
          </a:prstGeom>
          <a:noFill/>
          <a:ln w="9525" algn="ctr">
            <a:solidFill>
              <a:schemeClr val="tx1"/>
            </a:solidFill>
            <a:round/>
            <a:headEnd/>
            <a:tailEnd type="arrow" w="med" len="med"/>
          </a:ln>
        </p:spPr>
      </p:cxnSp>
      <p:cxnSp>
        <p:nvCxnSpPr>
          <p:cNvPr id="132" name="Curved Connector 153"/>
          <p:cNvCxnSpPr>
            <a:cxnSpLocks noChangeShapeType="1"/>
            <a:stCxn id="91" idx="2"/>
            <a:endCxn id="98" idx="0"/>
          </p:cNvCxnSpPr>
          <p:nvPr/>
        </p:nvCxnSpPr>
        <p:spPr bwMode="auto">
          <a:xfrm rot="16200000" flipH="1">
            <a:off x="6121530" y="6034915"/>
            <a:ext cx="213732" cy="188289"/>
          </a:xfrm>
          <a:prstGeom prst="curvedConnector3">
            <a:avLst>
              <a:gd name="adj1" fmla="val 50000"/>
            </a:avLst>
          </a:prstGeom>
          <a:noFill/>
          <a:ln w="9525" algn="ctr">
            <a:solidFill>
              <a:schemeClr val="tx1"/>
            </a:solidFill>
            <a:round/>
            <a:headEnd/>
            <a:tailEnd type="arrow" w="med" len="med"/>
          </a:ln>
        </p:spPr>
      </p:cxnSp>
      <p:cxnSp>
        <p:nvCxnSpPr>
          <p:cNvPr id="158" name="Curved Connector 153"/>
          <p:cNvCxnSpPr>
            <a:cxnSpLocks noChangeShapeType="1"/>
            <a:stCxn id="114" idx="2"/>
            <a:endCxn id="98" idx="0"/>
          </p:cNvCxnSpPr>
          <p:nvPr/>
        </p:nvCxnSpPr>
        <p:spPr bwMode="auto">
          <a:xfrm rot="5400000">
            <a:off x="6602461" y="5441430"/>
            <a:ext cx="514576" cy="1074416"/>
          </a:xfrm>
          <a:prstGeom prst="curvedConnector3">
            <a:avLst>
              <a:gd name="adj1" fmla="val 50000"/>
            </a:avLst>
          </a:prstGeom>
          <a:noFill/>
          <a:ln w="9525" algn="ctr">
            <a:solidFill>
              <a:schemeClr val="tx1"/>
            </a:solidFill>
            <a:round/>
            <a:headEnd/>
            <a:tailEnd type="arrow" w="med" len="med"/>
          </a:ln>
        </p:spPr>
      </p:cxnSp>
      <p:cxnSp>
        <p:nvCxnSpPr>
          <p:cNvPr id="162" name="Curved Connector 153"/>
          <p:cNvCxnSpPr>
            <a:cxnSpLocks noChangeShapeType="1"/>
            <a:stCxn id="98" idx="3"/>
            <a:endCxn id="2124" idx="1"/>
          </p:cNvCxnSpPr>
          <p:nvPr/>
        </p:nvCxnSpPr>
        <p:spPr bwMode="auto">
          <a:xfrm flipV="1">
            <a:off x="6960973" y="6380553"/>
            <a:ext cx="461319" cy="116983"/>
          </a:xfrm>
          <a:prstGeom prst="curvedConnector3">
            <a:avLst>
              <a:gd name="adj1" fmla="val 50000"/>
            </a:avLst>
          </a:prstGeom>
          <a:noFill/>
          <a:ln w="9525" algn="ctr">
            <a:solidFill>
              <a:schemeClr val="tx1"/>
            </a:solidFill>
            <a:round/>
            <a:headEnd/>
            <a:tailEnd type="arrow" w="med" len="med"/>
          </a:ln>
        </p:spPr>
      </p:cxnSp>
      <p:cxnSp>
        <p:nvCxnSpPr>
          <p:cNvPr id="166" name="Curved Connector 133"/>
          <p:cNvCxnSpPr>
            <a:cxnSpLocks noChangeShapeType="1"/>
            <a:stCxn id="110" idx="2"/>
            <a:endCxn id="2124" idx="0"/>
          </p:cNvCxnSpPr>
          <p:nvPr/>
        </p:nvCxnSpPr>
        <p:spPr bwMode="auto">
          <a:xfrm rot="5400000">
            <a:off x="8167322" y="5575880"/>
            <a:ext cx="394646" cy="476036"/>
          </a:xfrm>
          <a:prstGeom prst="curvedConnector3">
            <a:avLst>
              <a:gd name="adj1" fmla="val 50000"/>
            </a:avLst>
          </a:prstGeom>
          <a:noFill/>
          <a:ln w="9525" algn="ctr">
            <a:solidFill>
              <a:schemeClr val="tx1"/>
            </a:solidFill>
            <a:round/>
            <a:headEnd/>
            <a:tailEnd type="arrow" w="med" len="med"/>
          </a:ln>
        </p:spPr>
      </p:cxnSp>
      <p:cxnSp>
        <p:nvCxnSpPr>
          <p:cNvPr id="175" name="Curved Connector 95"/>
          <p:cNvCxnSpPr>
            <a:cxnSpLocks noChangeShapeType="1"/>
            <a:stCxn id="2103" idx="3"/>
            <a:endCxn id="2125" idx="0"/>
          </p:cNvCxnSpPr>
          <p:nvPr/>
        </p:nvCxnSpPr>
        <p:spPr bwMode="auto">
          <a:xfrm>
            <a:off x="3649363" y="6011407"/>
            <a:ext cx="561481" cy="306974"/>
          </a:xfrm>
          <a:prstGeom prst="curvedConnector2">
            <a:avLst/>
          </a:prstGeom>
          <a:noFill/>
          <a:ln w="9525" algn="ctr">
            <a:solidFill>
              <a:schemeClr val="tx1"/>
            </a:solidFill>
            <a:round/>
            <a:headEnd/>
            <a:tailEnd type="arrow" w="med" len="med"/>
          </a:ln>
        </p:spPr>
      </p:cxnSp>
      <p:sp>
        <p:nvSpPr>
          <p:cNvPr id="2" name="Oval 1"/>
          <p:cNvSpPr/>
          <p:nvPr/>
        </p:nvSpPr>
        <p:spPr bwMode="auto">
          <a:xfrm>
            <a:off x="-18806" y="5123995"/>
            <a:ext cx="966931" cy="602455"/>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00" name="Oval 99"/>
          <p:cNvSpPr/>
          <p:nvPr/>
        </p:nvSpPr>
        <p:spPr bwMode="auto">
          <a:xfrm>
            <a:off x="869084" y="4519553"/>
            <a:ext cx="1234954" cy="766731"/>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8383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endParaRPr lang="en-US" dirty="0"/>
          </a:p>
        </p:txBody>
      </p:sp>
      <p:sp>
        <p:nvSpPr>
          <p:cNvPr id="51203" name="Slide Number Placeholder 4"/>
          <p:cNvSpPr>
            <a:spLocks noGrp="1"/>
          </p:cNvSpPr>
          <p:nvPr>
            <p:ph type="sldNum" sz="quarter" idx="11"/>
          </p:nvPr>
        </p:nvSpPr>
        <p:spPr>
          <a:noFill/>
        </p:spPr>
        <p:txBody>
          <a:bodyPr/>
          <a:lstStyle/>
          <a:p>
            <a:fld id="{2172E163-3602-4EBF-B66D-F09127620092}" type="slidenum">
              <a:rPr lang="en-US" smtClean="0"/>
              <a:pPr/>
              <a:t>5</a:t>
            </a:fld>
            <a:endParaRPr lang="en-US"/>
          </a:p>
        </p:txBody>
      </p:sp>
      <p:sp>
        <p:nvSpPr>
          <p:cNvPr id="51204" name="Rectangle 2"/>
          <p:cNvSpPr>
            <a:spLocks noGrp="1" noChangeArrowheads="1"/>
          </p:cNvSpPr>
          <p:nvPr>
            <p:ph type="title"/>
          </p:nvPr>
        </p:nvSpPr>
        <p:spPr>
          <a:xfrm>
            <a:off x="1150938" y="515938"/>
            <a:ext cx="7793037" cy="852487"/>
          </a:xfrm>
        </p:spPr>
        <p:txBody>
          <a:bodyPr/>
          <a:lstStyle/>
          <a:p>
            <a:pPr eaLnBrk="1" hangingPunct="1"/>
            <a:r>
              <a:rPr lang="en-US" sz="4000" dirty="0"/>
              <a:t>Estimation methods</a:t>
            </a:r>
          </a:p>
        </p:txBody>
      </p:sp>
      <p:sp>
        <p:nvSpPr>
          <p:cNvPr id="51205" name="Rectangle 3"/>
          <p:cNvSpPr>
            <a:spLocks noGrp="1" noChangeArrowheads="1"/>
          </p:cNvSpPr>
          <p:nvPr>
            <p:ph type="body" idx="1"/>
          </p:nvPr>
        </p:nvSpPr>
        <p:spPr>
          <a:xfrm>
            <a:off x="1282700" y="1943100"/>
            <a:ext cx="7799388" cy="4610100"/>
          </a:xfrm>
        </p:spPr>
        <p:txBody>
          <a:bodyPr/>
          <a:lstStyle/>
          <a:p>
            <a:pPr eaLnBrk="1" hangingPunct="1"/>
            <a:r>
              <a:rPr lang="en-GB" dirty="0">
                <a:solidFill>
                  <a:srgbClr val="FF0000"/>
                </a:solidFill>
              </a:rPr>
              <a:t>Ordinary least-squares (OLS)</a:t>
            </a:r>
          </a:p>
          <a:p>
            <a:pPr eaLnBrk="1" hangingPunct="1"/>
            <a:r>
              <a:rPr lang="en-GB" dirty="0">
                <a:solidFill>
                  <a:srgbClr val="FF0000"/>
                </a:solidFill>
              </a:rPr>
              <a:t>Weighted least-squares (WLS)</a:t>
            </a:r>
          </a:p>
          <a:p>
            <a:pPr eaLnBrk="1" hangingPunct="1"/>
            <a:r>
              <a:rPr lang="en-GB" dirty="0">
                <a:solidFill>
                  <a:srgbClr val="FF0000"/>
                </a:solidFill>
              </a:rPr>
              <a:t>Generalized least-squares (GLS)</a:t>
            </a:r>
          </a:p>
          <a:p>
            <a:pPr eaLnBrk="1" hangingPunct="1"/>
            <a:r>
              <a:rPr lang="en-GB" dirty="0"/>
              <a:t>Maximum likelihood estimation (MLE)</a:t>
            </a:r>
            <a:endParaRPr lang="en-US" dirty="0"/>
          </a:p>
          <a:p>
            <a:pPr eaLnBrk="1" hangingPunct="1"/>
            <a:r>
              <a:rPr lang="en-GB" dirty="0"/>
              <a:t>(Bayesian estimation)</a:t>
            </a:r>
          </a:p>
          <a:p>
            <a:pPr eaLnBrk="1" hangingPunct="1"/>
            <a:r>
              <a:rPr lang="en-GB" dirty="0"/>
              <a:t>(Bootstrap estimation)</a:t>
            </a:r>
          </a:p>
          <a:p>
            <a:pPr lvl="1" eaLnBrk="1" hangingPunct="1">
              <a:buFont typeface="Wingdings" pitchFamily="2" charset="2"/>
              <a:buNone/>
            </a:pPr>
            <a:endParaRPr lang="en-US" dirty="0"/>
          </a:p>
        </p:txBody>
      </p:sp>
      <p:sp>
        <p:nvSpPr>
          <p:cNvPr id="51206" name="Line 4"/>
          <p:cNvSpPr>
            <a:spLocks noChangeShapeType="1"/>
          </p:cNvSpPr>
          <p:nvPr/>
        </p:nvSpPr>
        <p:spPr bwMode="auto">
          <a:xfrm>
            <a:off x="754710" y="3729620"/>
            <a:ext cx="8027988" cy="0"/>
          </a:xfrm>
          <a:prstGeom prst="line">
            <a:avLst/>
          </a:prstGeom>
          <a:noFill/>
          <a:ln w="9525">
            <a:solidFill>
              <a:schemeClr val="tx1"/>
            </a:solidFill>
            <a:round/>
            <a:headEnd/>
            <a:tailEnd/>
          </a:ln>
        </p:spPr>
        <p:txBody>
          <a:bodyPr/>
          <a:lstStyle/>
          <a:p>
            <a:endParaRPr lang="en-US"/>
          </a:p>
        </p:txBody>
      </p:sp>
      <p:sp>
        <p:nvSpPr>
          <p:cNvPr id="51207" name="AutoShape 5"/>
          <p:cNvSpPr>
            <a:spLocks/>
          </p:cNvSpPr>
          <p:nvPr/>
        </p:nvSpPr>
        <p:spPr bwMode="auto">
          <a:xfrm>
            <a:off x="1055564" y="2090551"/>
            <a:ext cx="371475" cy="1546027"/>
          </a:xfrm>
          <a:prstGeom prst="leftBrace">
            <a:avLst>
              <a:gd name="adj1" fmla="val 22958"/>
              <a:gd name="adj2" fmla="val 50000"/>
            </a:avLst>
          </a:prstGeom>
          <a:noFill/>
          <a:ln w="9525">
            <a:solidFill>
              <a:schemeClr val="tx1"/>
            </a:solidFill>
            <a:round/>
            <a:headEnd/>
            <a:tailEnd/>
          </a:ln>
        </p:spPr>
        <p:txBody>
          <a:bodyPr wrap="none" anchor="ctr"/>
          <a:lstStyle/>
          <a:p>
            <a:endParaRPr lang="en-US"/>
          </a:p>
        </p:txBody>
      </p:sp>
      <p:sp>
        <p:nvSpPr>
          <p:cNvPr id="51208" name="Text Box 6"/>
          <p:cNvSpPr txBox="1">
            <a:spLocks noChangeArrowheads="1"/>
          </p:cNvSpPr>
          <p:nvPr/>
        </p:nvSpPr>
        <p:spPr bwMode="auto">
          <a:xfrm>
            <a:off x="0" y="2648231"/>
            <a:ext cx="1008062" cy="457200"/>
          </a:xfrm>
          <a:prstGeom prst="rect">
            <a:avLst/>
          </a:prstGeom>
          <a:noFill/>
          <a:ln w="9525">
            <a:noFill/>
            <a:miter lim="800000"/>
            <a:headEnd/>
            <a:tailEnd/>
          </a:ln>
        </p:spPr>
        <p:txBody>
          <a:bodyPr wrap="none">
            <a:spAutoFit/>
          </a:bodyPr>
          <a:lstStyle/>
          <a:p>
            <a:r>
              <a:rPr lang="en-US" sz="2400" dirty="0">
                <a:solidFill>
                  <a:schemeClr val="hlink"/>
                </a:solidFill>
              </a:rPr>
              <a:t>Today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&amp; Outcomes</a:t>
            </a:r>
          </a:p>
        </p:txBody>
      </p:sp>
      <p:sp>
        <p:nvSpPr>
          <p:cNvPr id="3" name="Content Placeholder 2"/>
          <p:cNvSpPr>
            <a:spLocks noGrp="1"/>
          </p:cNvSpPr>
          <p:nvPr>
            <p:ph idx="1"/>
          </p:nvPr>
        </p:nvSpPr>
        <p:spPr>
          <a:xfrm>
            <a:off x="346837" y="1495100"/>
            <a:ext cx="8744881" cy="4724400"/>
          </a:xfrm>
        </p:spPr>
        <p:txBody>
          <a:bodyPr/>
          <a:lstStyle/>
          <a:p>
            <a:r>
              <a:rPr lang="en-US" dirty="0"/>
              <a:t>You should understand …</a:t>
            </a:r>
          </a:p>
          <a:p>
            <a:pPr lvl="1"/>
            <a:r>
              <a:rPr lang="en-US" dirty="0"/>
              <a:t>… the principle of least-squares regression</a:t>
            </a:r>
          </a:p>
          <a:p>
            <a:pPr lvl="1"/>
            <a:r>
              <a:rPr lang="en-US" dirty="0"/>
              <a:t>… the difference between ordinary least-square regression, weighted LS regression, and generalized LS regression</a:t>
            </a:r>
          </a:p>
          <a:p>
            <a:pPr lvl="1"/>
            <a:r>
              <a:rPr lang="en-US" dirty="0"/>
              <a:t>… potential pitfalls of non-linear LS regression</a:t>
            </a:r>
          </a:p>
          <a:p>
            <a:r>
              <a:rPr lang="en-US" dirty="0"/>
              <a:t>You should be able to…</a:t>
            </a:r>
          </a:p>
          <a:p>
            <a:pPr lvl="1"/>
            <a:r>
              <a:rPr lang="en-US" dirty="0"/>
              <a:t>…choose appropriate weights and do a weighted LS regression</a:t>
            </a:r>
          </a:p>
          <a:p>
            <a:pPr lvl="1"/>
            <a:r>
              <a:rPr lang="en-US" dirty="0"/>
              <a:t>… fit a generalized LS regression model</a:t>
            </a:r>
          </a:p>
          <a:p>
            <a:pPr lvl="1"/>
            <a:endParaRPr lang="en-US" dirty="0"/>
          </a:p>
        </p:txBody>
      </p:sp>
      <p:sp>
        <p:nvSpPr>
          <p:cNvPr id="5" name="Slide Number Placeholder 4"/>
          <p:cNvSpPr>
            <a:spLocks noGrp="1"/>
          </p:cNvSpPr>
          <p:nvPr>
            <p:ph type="sldNum" sz="quarter" idx="11"/>
          </p:nvPr>
        </p:nvSpPr>
        <p:spPr/>
        <p:txBody>
          <a:bodyPr/>
          <a:lstStyle/>
          <a:p>
            <a:pPr>
              <a:defRPr/>
            </a:pPr>
            <a:fld id="{A4E9DDF0-F21B-498A-8F2F-FCC4C677A688}"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11"/>
          </p:nvPr>
        </p:nvSpPr>
        <p:spPr>
          <a:noFill/>
        </p:spPr>
        <p:txBody>
          <a:bodyPr/>
          <a:lstStyle/>
          <a:p>
            <a:fld id="{F053887B-30FB-4737-A19E-A2F002ED180D}" type="slidenum">
              <a:rPr lang="en-US" smtClean="0"/>
              <a:pPr/>
              <a:t>7</a:t>
            </a:fld>
            <a:endParaRPr lang="en-US"/>
          </a:p>
        </p:txBody>
      </p:sp>
      <p:sp>
        <p:nvSpPr>
          <p:cNvPr id="40964" name="Rectangle 2"/>
          <p:cNvSpPr>
            <a:spLocks noGrp="1" noChangeArrowheads="1"/>
          </p:cNvSpPr>
          <p:nvPr>
            <p:ph type="title"/>
          </p:nvPr>
        </p:nvSpPr>
        <p:spPr/>
        <p:txBody>
          <a:bodyPr/>
          <a:lstStyle/>
          <a:p>
            <a:pPr eaLnBrk="1" hangingPunct="1"/>
            <a:r>
              <a:rPr lang="en-US"/>
              <a:t>Statistical estimation</a:t>
            </a:r>
          </a:p>
        </p:txBody>
      </p:sp>
      <p:sp>
        <p:nvSpPr>
          <p:cNvPr id="40965" name="Rectangle 3"/>
          <p:cNvSpPr>
            <a:spLocks noGrp="1" noChangeArrowheads="1"/>
          </p:cNvSpPr>
          <p:nvPr>
            <p:ph type="body" idx="1"/>
          </p:nvPr>
        </p:nvSpPr>
        <p:spPr>
          <a:xfrm>
            <a:off x="1182688" y="1891862"/>
            <a:ext cx="7656512" cy="4661338"/>
          </a:xfrm>
        </p:spPr>
        <p:txBody>
          <a:bodyPr/>
          <a:lstStyle/>
          <a:p>
            <a:pPr eaLnBrk="1" hangingPunct="1">
              <a:lnSpc>
                <a:spcPct val="150000"/>
              </a:lnSpc>
            </a:pPr>
            <a:r>
              <a:rPr lang="en-US" sz="2800" dirty="0"/>
              <a:t>Methods for estimating model parameters</a:t>
            </a:r>
          </a:p>
          <a:p>
            <a:pPr lvl="1" eaLnBrk="1" hangingPunct="1">
              <a:lnSpc>
                <a:spcPct val="150000"/>
              </a:lnSpc>
            </a:pPr>
            <a:r>
              <a:rPr lang="en-GB" sz="2400" dirty="0"/>
              <a:t>Ordinary least-squares (OLS)</a:t>
            </a:r>
          </a:p>
          <a:p>
            <a:pPr lvl="1" eaLnBrk="1" hangingPunct="1">
              <a:lnSpc>
                <a:spcPct val="150000"/>
              </a:lnSpc>
            </a:pPr>
            <a:r>
              <a:rPr lang="en-GB" sz="2400" dirty="0"/>
              <a:t>Weighted least-squares (WLS)</a:t>
            </a:r>
          </a:p>
          <a:p>
            <a:pPr lvl="1" eaLnBrk="1" hangingPunct="1">
              <a:lnSpc>
                <a:spcPct val="150000"/>
              </a:lnSpc>
            </a:pPr>
            <a:r>
              <a:rPr lang="en-GB" sz="2400" dirty="0"/>
              <a:t>Generalized least-squares (GLS)</a:t>
            </a:r>
          </a:p>
          <a:p>
            <a:pPr lvl="1" eaLnBrk="1" hangingPunct="1">
              <a:lnSpc>
                <a:spcPct val="150000"/>
              </a:lnSpc>
            </a:pPr>
            <a:r>
              <a:rPr lang="en-GB" sz="2400" dirty="0"/>
              <a:t>Maximum likelihood estimation (MLE)</a:t>
            </a:r>
            <a:endParaRPr lang="en-US" sz="2400" dirty="0"/>
          </a:p>
          <a:p>
            <a:pPr lvl="1" eaLnBrk="1" hangingPunct="1">
              <a:lnSpc>
                <a:spcPct val="150000"/>
              </a:lnSpc>
            </a:pPr>
            <a:r>
              <a:rPr lang="en-GB" sz="2400" dirty="0"/>
              <a:t>(Bayesian estimation)</a:t>
            </a:r>
          </a:p>
          <a:p>
            <a:pPr lvl="1" eaLnBrk="1" hangingPunct="1">
              <a:lnSpc>
                <a:spcPct val="150000"/>
              </a:lnSpc>
              <a:buFont typeface="Wingdings" pitchFamily="2" charset="2"/>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lide Number Placeholder 4"/>
          <p:cNvSpPr>
            <a:spLocks noGrp="1"/>
          </p:cNvSpPr>
          <p:nvPr>
            <p:ph type="sldNum" sz="quarter" idx="11"/>
          </p:nvPr>
        </p:nvSpPr>
        <p:spPr>
          <a:noFill/>
        </p:spPr>
        <p:txBody>
          <a:bodyPr/>
          <a:lstStyle/>
          <a:p>
            <a:fld id="{41C69C30-732B-4D5A-B06F-451E80182514}" type="slidenum">
              <a:rPr lang="en-US" smtClean="0"/>
              <a:pPr/>
              <a:t>8</a:t>
            </a:fld>
            <a:endParaRPr lang="en-US"/>
          </a:p>
        </p:txBody>
      </p:sp>
      <p:sp>
        <p:nvSpPr>
          <p:cNvPr id="2055" name="Rectangle 2"/>
          <p:cNvSpPr>
            <a:spLocks noGrp="1" noChangeArrowheads="1"/>
          </p:cNvSpPr>
          <p:nvPr>
            <p:ph type="title"/>
          </p:nvPr>
        </p:nvSpPr>
        <p:spPr/>
        <p:txBody>
          <a:bodyPr/>
          <a:lstStyle/>
          <a:p>
            <a:pPr eaLnBrk="1" hangingPunct="1"/>
            <a:r>
              <a:rPr lang="en-US"/>
              <a:t>Least-squares estimation</a:t>
            </a:r>
          </a:p>
        </p:txBody>
      </p:sp>
      <p:sp>
        <p:nvSpPr>
          <p:cNvPr id="2056" name="Rectangle 3"/>
          <p:cNvSpPr>
            <a:spLocks noGrp="1" noChangeArrowheads="1"/>
          </p:cNvSpPr>
          <p:nvPr>
            <p:ph type="body" idx="1"/>
          </p:nvPr>
        </p:nvSpPr>
        <p:spPr>
          <a:xfrm>
            <a:off x="685800" y="1812925"/>
            <a:ext cx="8269288" cy="4522788"/>
          </a:xfrm>
        </p:spPr>
        <p:txBody>
          <a:bodyPr/>
          <a:lstStyle/>
          <a:p>
            <a:pPr eaLnBrk="1" hangingPunct="1"/>
            <a:r>
              <a:rPr lang="en-US"/>
              <a:t>Method of fitting a curve (or surface) to data points so as to minimize the sum of the squares of the distances of the points from the curve (or surface)</a:t>
            </a:r>
          </a:p>
          <a:p>
            <a:pPr eaLnBrk="1" hangingPunct="1">
              <a:lnSpc>
                <a:spcPct val="120000"/>
              </a:lnSpc>
            </a:pPr>
            <a:r>
              <a:rPr lang="en-US" u="sng"/>
              <a:t>Some notation</a:t>
            </a:r>
            <a:br>
              <a:rPr lang="en-US"/>
            </a:br>
            <a:r>
              <a:rPr lang="en-US"/>
              <a:t>Data:</a:t>
            </a:r>
            <a:br>
              <a:rPr lang="en-US"/>
            </a:br>
            <a:r>
              <a:rPr lang="en-US"/>
              <a:t>Parameters:</a:t>
            </a:r>
            <a:br>
              <a:rPr lang="en-US"/>
            </a:br>
            <a:r>
              <a:rPr lang="en-US"/>
              <a:t>Predicted values:</a:t>
            </a:r>
          </a:p>
        </p:txBody>
      </p:sp>
      <p:graphicFrame>
        <p:nvGraphicFramePr>
          <p:cNvPr id="2050" name="Object 12"/>
          <p:cNvGraphicFramePr>
            <a:graphicFrameLocks noChangeAspect="1"/>
          </p:cNvGraphicFramePr>
          <p:nvPr/>
        </p:nvGraphicFramePr>
        <p:xfrm>
          <a:off x="4826000" y="5707063"/>
          <a:ext cx="1470025" cy="577850"/>
        </p:xfrm>
        <a:graphic>
          <a:graphicData uri="http://schemas.openxmlformats.org/presentationml/2006/ole">
            <mc:AlternateContent xmlns:mc="http://schemas.openxmlformats.org/markup-compatibility/2006">
              <mc:Choice xmlns:v="urn:schemas-microsoft-com:vml" Requires="v">
                <p:oleObj name="Equation" r:id="rId3" imgW="647419" imgH="253890" progId="Equation.3">
                  <p:embed/>
                </p:oleObj>
              </mc:Choice>
              <mc:Fallback>
                <p:oleObj name="Equation" r:id="rId3" imgW="647419" imgH="25389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5707063"/>
                        <a:ext cx="147002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3"/>
          <p:cNvGraphicFramePr>
            <a:graphicFrameLocks noChangeAspect="1"/>
          </p:cNvGraphicFramePr>
          <p:nvPr/>
        </p:nvGraphicFramePr>
        <p:xfrm>
          <a:off x="3683000" y="5149850"/>
          <a:ext cx="4465638" cy="547688"/>
        </p:xfrm>
        <a:graphic>
          <a:graphicData uri="http://schemas.openxmlformats.org/presentationml/2006/ole">
            <mc:AlternateContent xmlns:mc="http://schemas.openxmlformats.org/markup-compatibility/2006">
              <mc:Choice xmlns:v="urn:schemas-microsoft-com:vml" Requires="v">
                <p:oleObj name="Equation" r:id="rId5" imgW="1968500" imgH="241300" progId="Equation.3">
                  <p:embed/>
                </p:oleObj>
              </mc:Choice>
              <mc:Fallback>
                <p:oleObj name="Equation" r:id="rId5" imgW="19685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5149850"/>
                        <a:ext cx="4465638"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4"/>
          <p:cNvGraphicFramePr>
            <a:graphicFrameLocks noChangeAspect="1"/>
          </p:cNvGraphicFramePr>
          <p:nvPr/>
        </p:nvGraphicFramePr>
        <p:xfrm>
          <a:off x="2327275" y="4545013"/>
          <a:ext cx="4754563" cy="547687"/>
        </p:xfrm>
        <a:graphic>
          <a:graphicData uri="http://schemas.openxmlformats.org/presentationml/2006/ole">
            <mc:AlternateContent xmlns:mc="http://schemas.openxmlformats.org/markup-compatibility/2006">
              <mc:Choice xmlns:v="urn:schemas-microsoft-com:vml" Requires="v">
                <p:oleObj name="Equation" r:id="rId7" imgW="2095500" imgH="241300" progId="Equation.3">
                  <p:embed/>
                </p:oleObj>
              </mc:Choice>
              <mc:Fallback>
                <p:oleObj name="Equation" r:id="rId7" imgW="2095500" imgH="24130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7275" y="4545013"/>
                        <a:ext cx="47545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a:spLocks noGrp="1"/>
          </p:cNvSpPr>
          <p:nvPr>
            <p:ph type="sldNum" sz="quarter" idx="11"/>
          </p:nvPr>
        </p:nvSpPr>
        <p:spPr>
          <a:noFill/>
        </p:spPr>
        <p:txBody>
          <a:bodyPr/>
          <a:lstStyle/>
          <a:p>
            <a:fld id="{D68E9B19-A4D5-480C-8743-9BCD27D7DC1A}" type="slidenum">
              <a:rPr lang="en-US" smtClean="0"/>
              <a:pPr/>
              <a:t>9</a:t>
            </a:fld>
            <a:endParaRPr lang="en-US"/>
          </a:p>
        </p:txBody>
      </p:sp>
      <p:sp>
        <p:nvSpPr>
          <p:cNvPr id="44036" name="Rectangle 2"/>
          <p:cNvSpPr>
            <a:spLocks noGrp="1" noChangeArrowheads="1"/>
          </p:cNvSpPr>
          <p:nvPr>
            <p:ph type="title"/>
          </p:nvPr>
        </p:nvSpPr>
        <p:spPr/>
        <p:txBody>
          <a:bodyPr/>
          <a:lstStyle/>
          <a:p>
            <a:pPr eaLnBrk="1" hangingPunct="1"/>
            <a:r>
              <a:rPr lang="en-US" sz="4000"/>
              <a:t>Ordinary least-squares (OLS)</a:t>
            </a:r>
          </a:p>
        </p:txBody>
      </p:sp>
      <p:sp>
        <p:nvSpPr>
          <p:cNvPr id="44037" name="Rectangle 3"/>
          <p:cNvSpPr>
            <a:spLocks noGrp="1" noChangeArrowheads="1"/>
          </p:cNvSpPr>
          <p:nvPr>
            <p:ph type="body" idx="1"/>
          </p:nvPr>
        </p:nvSpPr>
        <p:spPr>
          <a:xfrm>
            <a:off x="723900" y="1765738"/>
            <a:ext cx="8231188" cy="4897820"/>
          </a:xfrm>
        </p:spPr>
        <p:txBody>
          <a:bodyPr/>
          <a:lstStyle/>
          <a:p>
            <a:pPr eaLnBrk="1" hangingPunct="1">
              <a:lnSpc>
                <a:spcPct val="150000"/>
              </a:lnSpc>
            </a:pPr>
            <a:r>
              <a:rPr lang="en-US" dirty="0"/>
              <a:t>Assumptions</a:t>
            </a:r>
          </a:p>
          <a:p>
            <a:pPr lvl="1" eaLnBrk="1" hangingPunct="1">
              <a:lnSpc>
                <a:spcPct val="150000"/>
              </a:lnSpc>
            </a:pPr>
            <a:r>
              <a:rPr lang="en-US" dirty="0"/>
              <a:t>Independent, identically distributed errors (</a:t>
            </a:r>
            <a:r>
              <a:rPr lang="en-US" dirty="0" err="1"/>
              <a:t>iid</a:t>
            </a:r>
            <a:r>
              <a:rPr lang="en-US" dirty="0"/>
              <a:t>)!!</a:t>
            </a:r>
          </a:p>
          <a:p>
            <a:pPr lvl="1" eaLnBrk="1" hangingPunct="1">
              <a:lnSpc>
                <a:spcPct val="150000"/>
              </a:lnSpc>
            </a:pPr>
            <a:r>
              <a:rPr lang="en-US" dirty="0"/>
              <a:t>Normality NOT required for fitting!</a:t>
            </a:r>
          </a:p>
          <a:p>
            <a:pPr lvl="1" eaLnBrk="1" hangingPunct="1">
              <a:lnSpc>
                <a:spcPct val="150000"/>
              </a:lnSpc>
            </a:pPr>
            <a:r>
              <a:rPr lang="en-US" dirty="0"/>
              <a:t>Normality assumed for drawing inferences (testing coefficients &amp; constructing confidence intervals)</a:t>
            </a:r>
          </a:p>
          <a:p>
            <a:pPr lvl="1" eaLnBrk="1" hangingPunct="1">
              <a:lnSpc>
                <a:spcPct val="150000"/>
              </a:lnSpc>
            </a:pPr>
            <a:endParaRPr lang="en-US" dirty="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8983</TotalTime>
  <Words>2629</Words>
  <Application>Microsoft Office PowerPoint</Application>
  <PresentationFormat>On-screen Show (4:3)</PresentationFormat>
  <Paragraphs>459</Paragraphs>
  <Slides>31</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4" baseType="lpstr">
      <vt:lpstr>Adobe Song Std L</vt:lpstr>
      <vt:lpstr>Arial</vt:lpstr>
      <vt:lpstr>Arial Narrow</vt:lpstr>
      <vt:lpstr>Cambria</vt:lpstr>
      <vt:lpstr>Cambria Math</vt:lpstr>
      <vt:lpstr>Comic Sans MS</vt:lpstr>
      <vt:lpstr>Courier New</vt:lpstr>
      <vt:lpstr>Tahoma</vt:lpstr>
      <vt:lpstr>Times New Roman</vt:lpstr>
      <vt:lpstr>Wingdings</vt:lpstr>
      <vt:lpstr>Blends</vt:lpstr>
      <vt:lpstr>Equation</vt:lpstr>
      <vt:lpstr>Graph Sheet</vt:lpstr>
      <vt:lpstr>FISH 604 Module 4:  Statistical estimation I</vt:lpstr>
      <vt:lpstr>Review of Module 3: Exploratory data analysis</vt:lpstr>
      <vt:lpstr>Preview – Student Project</vt:lpstr>
      <vt:lpstr>PowerPoint Presentation</vt:lpstr>
      <vt:lpstr>Estimation methods</vt:lpstr>
      <vt:lpstr>Objectives &amp; Outcomes</vt:lpstr>
      <vt:lpstr>Statistical estimation</vt:lpstr>
      <vt:lpstr>Least-squares estimation</vt:lpstr>
      <vt:lpstr>Ordinary least-squares (OLS)</vt:lpstr>
      <vt:lpstr>Ordinary least-squares (OLS)</vt:lpstr>
      <vt:lpstr>Ordinary least-squares (OLS)</vt:lpstr>
      <vt:lpstr>Least-squares fitting in R</vt:lpstr>
      <vt:lpstr>Weighted least-squares (WLS)</vt:lpstr>
      <vt:lpstr>Weighted least-squares (WLS)</vt:lpstr>
      <vt:lpstr>Weighted least-squares (WLS)</vt:lpstr>
      <vt:lpstr>Weighting vs. transformation</vt:lpstr>
      <vt:lpstr>Weighting vs. transformation</vt:lpstr>
      <vt:lpstr>Weighted least-squares (WLS)</vt:lpstr>
      <vt:lpstr>Weighted least-squares (WLS)</vt:lpstr>
      <vt:lpstr>Weighted least-squares (WLS)</vt:lpstr>
      <vt:lpstr>WLS fitting in R</vt:lpstr>
      <vt:lpstr>Generalized least-squares (GLS)</vt:lpstr>
      <vt:lpstr>Generalized least-squares (GLS)</vt:lpstr>
      <vt:lpstr>Generalized least-squares (GLS)</vt:lpstr>
      <vt:lpstr>Example:  Unequal residual variances</vt:lpstr>
      <vt:lpstr>Generalized least-squares (GLS)</vt:lpstr>
      <vt:lpstr>Generalized least-squares (GLS)</vt:lpstr>
      <vt:lpstr>Generalized least-squares (GLS)</vt:lpstr>
      <vt:lpstr>GLS fitting in R</vt:lpstr>
      <vt:lpstr>Assigned reading</vt:lpstr>
      <vt:lpstr>Further reading</vt:lpstr>
    </vt:vector>
  </TitlesOfParts>
  <Company>Sigma 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MSL / FISH 694 Modern Applied Statistics in Marine Research</dc:title>
  <dc:creator>Franz Mueter</dc:creator>
  <cp:lastModifiedBy>Luke Henslee</cp:lastModifiedBy>
  <cp:revision>131</cp:revision>
  <cp:lastPrinted>1601-01-01T00:00:00Z</cp:lastPrinted>
  <dcterms:created xsi:type="dcterms:W3CDTF">2005-11-17T00:46:48Z</dcterms:created>
  <dcterms:modified xsi:type="dcterms:W3CDTF">2021-09-09T23:16:06Z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