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4" r:id="rId5"/>
    <p:sldId id="285" r:id="rId6"/>
    <p:sldId id="259" r:id="rId7"/>
    <p:sldId id="286" r:id="rId8"/>
    <p:sldId id="28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h8592@gmail.com" initials="h" lastIdx="1" clrIdx="0">
    <p:extLst>
      <p:ext uri="{19B8F6BF-5375-455C-9EA6-DF929625EA0E}">
        <p15:presenceInfo xmlns:p15="http://schemas.microsoft.com/office/powerpoint/2012/main" userId="b0fb68b0140d0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3E3"/>
    <a:srgbClr val="ECE6E6"/>
    <a:srgbClr val="D8DCDD"/>
    <a:srgbClr val="EDE7E7"/>
    <a:srgbClr val="E7E1E1"/>
    <a:srgbClr val="EBEDEE"/>
    <a:srgbClr val="E9E9E9"/>
    <a:srgbClr val="E4E3E1"/>
    <a:srgbClr val="E6E4E5"/>
    <a:srgbClr val="D1D1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83" autoAdjust="0"/>
  </p:normalViewPr>
  <p:slideViewPr>
    <p:cSldViewPr snapToGrid="0" showGuides="1">
      <p:cViewPr varScale="1">
        <p:scale>
          <a:sx n="81" d="100"/>
          <a:sy n="81" d="100"/>
        </p:scale>
        <p:origin x="17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7T16:53:01.98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DDC8-01E6-4020-82B7-993B172B384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D90B-B99C-4251-93BF-00DA74D52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8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/npm/issues/198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npmjs.org/post/180565383195/details-about-the-event-stream-incident.html" TargetMode="External"/><Relationship Id="rId4" Type="http://schemas.openxmlformats.org/officeDocument/2006/relationships/hyperlink" Target="https://www.npmjs.com/package/event-strea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그 역사가 오래된 만큼 사건 사고도 많았다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과거 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npm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v5.7.0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에서 파일시스템 권한을 바꿀 수 있는 버그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발견된 적도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사용하면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파일의 소유권을 변경하게 되어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없게된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적이 있었다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비트코인과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관련된 사건 사고도 있었다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EventStream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패키지 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v3.3.6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에서 악의적인 의존성이 추가되어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, 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개발자의 컴퓨터에서 </a:t>
            </a:r>
            <a:r>
              <a:rPr lang="ko-KR" alt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비트코인을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훔치고자 하는 악의적인 코드가 존재한 바 있다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D90B-B99C-4251-93BF-00DA74D52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2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패키지 매니저보다 디스크 공간을 적게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패키지를 저장하는 방식이 다른 패키지 매니저와 다르기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여러 프로젝트에서 사용되는 패키지를 단 한 번만 다운로드하고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패키지가 필요한 다른 프로젝트에서는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심볼릭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링크를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여러 프로젝트에서 동일한 패키지를 사용하는 경우에 특히 유용합니다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심볼릭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링크 특정 파일이나 디렉터리에 대한 참조를 포함하는 특별한 파일이다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운영체제에서 ‘바로 가기’ 와 같은 기능을 한다고 보면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이전에 설치한 패키지를 캐시로 저장하여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패키지를 다시 다운로드하지 않아도 되기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D90B-B99C-4251-93BF-00DA74D52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2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패키지의 무결성을 검증한다는 것은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다운로드한 패키지 파일이 제공되는 패키지의 실제 내용과 일치하는지 확인하는 과정입니다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악성 코드나 해킹 등의 위협으로부터 시스템을 보호하기 위한 중요한 작업입니다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D90B-B99C-4251-93BF-00DA74D52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0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표준화된 패키지 관리 시스템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생태계에서 표준으로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채택되어있는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 관리 시스템으로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개발자들이 익숙합니다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반해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아직까지 비교적 새로운 시스템이며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사용자 커뮤니티가 작고 플러그인이나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등에서 지원이 부족할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호환성 문제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호환성이 높긴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여전히 일부 라이브러리와 호환되지 않을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호환성 문제는 일부 개발자들이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것을 주저하게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설정 및 배포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사용하려면 초기 설정이 필요하며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변경하는 것도 일정한 작업이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개발한 프로젝트를 배포할 때에도 일부 호스팅 서비스에서는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지원하지 않을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개발자의 선호도 개발자는 개개인의 선호도에 따라 다른 패키지 관리 시스템을 선호합니다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개발자의 취향이나 프로젝트의 특성에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하나를 선택하는 것이 일반적입니다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D90B-B99C-4251-93BF-00DA74D52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1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2001847" y="1671614"/>
            <a:ext cx="86116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+mj-lt"/>
              </a:rPr>
              <a:t>NPM      vs      PNPM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85330" y="76200"/>
            <a:ext cx="1122134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 smtClean="0">
                <a:latin typeface="+mn-ea"/>
              </a:rPr>
              <a:t>         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643467" y="1651000"/>
            <a:ext cx="10625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4"/>
                </a:solidFill>
              </a:rPr>
              <a:t>npm</a:t>
            </a:r>
            <a:r>
              <a:rPr lang="ko-KR" altLang="en-US" sz="2400" b="1" dirty="0">
                <a:solidFill>
                  <a:schemeClr val="accent4"/>
                </a:solidFill>
              </a:rPr>
              <a:t>은 </a:t>
            </a:r>
            <a:r>
              <a:rPr lang="en-US" altLang="ko-KR" sz="2400" b="1" dirty="0">
                <a:solidFill>
                  <a:schemeClr val="accent4"/>
                </a:solidFill>
              </a:rPr>
              <a:t>Node Package Manager</a:t>
            </a:r>
            <a:r>
              <a:rPr lang="ko-KR" altLang="en-US" sz="2400" b="1" dirty="0">
                <a:solidFill>
                  <a:schemeClr val="accent4"/>
                </a:solidFill>
              </a:rPr>
              <a:t>의 약자로</a:t>
            </a:r>
            <a:r>
              <a:rPr lang="en-US" altLang="ko-KR" sz="2400" b="1" dirty="0">
                <a:solidFill>
                  <a:schemeClr val="accent4"/>
                </a:solidFill>
              </a:rPr>
              <a:t>, Node.js </a:t>
            </a:r>
            <a:r>
              <a:rPr lang="ko-KR" altLang="en-US" sz="2400" b="1" dirty="0">
                <a:solidFill>
                  <a:schemeClr val="accent4"/>
                </a:solidFill>
              </a:rPr>
              <a:t>기반의 패키지 관리자입니다</a:t>
            </a:r>
            <a:r>
              <a:rPr lang="en-US" altLang="ko-KR" sz="2400" b="1" dirty="0">
                <a:solidFill>
                  <a:schemeClr val="accent4"/>
                </a:solidFill>
              </a:rPr>
              <a:t>. Node.js</a:t>
            </a:r>
            <a:r>
              <a:rPr lang="ko-KR" altLang="en-US" sz="2400" b="1" dirty="0">
                <a:solidFill>
                  <a:schemeClr val="accent4"/>
                </a:solidFill>
              </a:rPr>
              <a:t>는 </a:t>
            </a:r>
            <a:r>
              <a:rPr lang="en-US" altLang="ko-KR" sz="2400" b="1" dirty="0">
                <a:solidFill>
                  <a:schemeClr val="accent4"/>
                </a:solidFill>
              </a:rPr>
              <a:t>JavaScript </a:t>
            </a:r>
            <a:r>
              <a:rPr lang="ko-KR" altLang="en-US" sz="2400" b="1" dirty="0">
                <a:solidFill>
                  <a:schemeClr val="accent4"/>
                </a:solidFill>
              </a:rPr>
              <a:t>실행 환경이며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en-US" altLang="ko-KR" sz="2400" b="1" dirty="0" err="1">
                <a:solidFill>
                  <a:schemeClr val="accent4"/>
                </a:solidFill>
              </a:rPr>
              <a:t>npm</a:t>
            </a:r>
            <a:r>
              <a:rPr lang="ko-KR" altLang="en-US" sz="2400" b="1" dirty="0">
                <a:solidFill>
                  <a:schemeClr val="accent4"/>
                </a:solidFill>
              </a:rPr>
              <a:t>은 </a:t>
            </a:r>
            <a:r>
              <a:rPr lang="en-US" altLang="ko-KR" sz="2400" b="1" dirty="0">
                <a:solidFill>
                  <a:schemeClr val="accent4"/>
                </a:solidFill>
              </a:rPr>
              <a:t>Node.js</a:t>
            </a:r>
            <a:r>
              <a:rPr lang="ko-KR" altLang="en-US" sz="2400" b="1" dirty="0">
                <a:solidFill>
                  <a:schemeClr val="accent4"/>
                </a:solidFill>
              </a:rPr>
              <a:t>로 작성된 모듈을 손쉽게 설치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관리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업데이트할 수 있도록 도와줍니다</a:t>
            </a:r>
            <a:r>
              <a:rPr lang="en-US" altLang="ko-KR" sz="24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accent4"/>
              </a:solidFill>
            </a:endParaRPr>
          </a:p>
          <a:p>
            <a:r>
              <a:rPr lang="en-US" altLang="ko-KR" sz="2400" b="1" dirty="0" err="1">
                <a:solidFill>
                  <a:schemeClr val="accent4"/>
                </a:solidFill>
              </a:rPr>
              <a:t>npm</a:t>
            </a:r>
            <a:r>
              <a:rPr lang="ko-KR" altLang="en-US" sz="2400" b="1" dirty="0">
                <a:solidFill>
                  <a:schemeClr val="accent4"/>
                </a:solidFill>
              </a:rPr>
              <a:t>을 사용하면 다른 개발자들이 작성한 모듈을 사용하거나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자신이 작성한 모듈을 공유할 수 있습니다</a:t>
            </a:r>
            <a:r>
              <a:rPr lang="en-US" altLang="ko-KR" sz="2400" b="1" dirty="0">
                <a:solidFill>
                  <a:schemeClr val="accent4"/>
                </a:solidFill>
              </a:rPr>
              <a:t>. </a:t>
            </a:r>
            <a:r>
              <a:rPr lang="ko-KR" altLang="en-US" sz="2400" b="1" dirty="0">
                <a:solidFill>
                  <a:schemeClr val="accent4"/>
                </a:solidFill>
              </a:rPr>
              <a:t>이러한 모듈은 일반적으로 코드나 라이브러리 등을 포함하며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코드를 재사용하고 개발 시간을 단축할 수 있습니다</a:t>
            </a:r>
            <a:r>
              <a:rPr lang="en-US" altLang="ko-KR" sz="24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accent4"/>
              </a:solidFill>
            </a:endParaRPr>
          </a:p>
          <a:p>
            <a:r>
              <a:rPr lang="en-US" altLang="ko-KR" sz="2400" b="1" dirty="0" err="1">
                <a:solidFill>
                  <a:schemeClr val="accent4"/>
                </a:solidFill>
              </a:rPr>
              <a:t>npm</a:t>
            </a:r>
            <a:r>
              <a:rPr lang="ko-KR" altLang="en-US" sz="2400" b="1" dirty="0">
                <a:solidFill>
                  <a:schemeClr val="accent4"/>
                </a:solidFill>
              </a:rPr>
              <a:t>은 또한 프로젝트의 의존성을 관리하고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프로젝트 빌드를 자동화하며</a:t>
            </a:r>
            <a:r>
              <a:rPr lang="en-US" altLang="ko-KR" sz="2400" b="1" dirty="0">
                <a:solidFill>
                  <a:schemeClr val="accent4"/>
                </a:solidFill>
              </a:rPr>
              <a:t>, </a:t>
            </a:r>
            <a:r>
              <a:rPr lang="ko-KR" altLang="en-US" sz="2400" b="1" dirty="0">
                <a:solidFill>
                  <a:schemeClr val="accent4"/>
                </a:solidFill>
              </a:rPr>
              <a:t>패키지를 배포하는데 사용됩니다</a:t>
            </a:r>
            <a:r>
              <a:rPr lang="en-US" altLang="ko-KR" sz="2400" b="1" dirty="0">
                <a:solidFill>
                  <a:schemeClr val="accent4"/>
                </a:solidFill>
              </a:rPr>
              <a:t>. </a:t>
            </a:r>
            <a:r>
              <a:rPr lang="ko-KR" altLang="en-US" sz="2400" b="1" dirty="0">
                <a:solidFill>
                  <a:schemeClr val="accent4"/>
                </a:solidFill>
              </a:rPr>
              <a:t>따라서</a:t>
            </a:r>
            <a:r>
              <a:rPr lang="en-US" altLang="ko-KR" sz="2400" b="1" dirty="0">
                <a:solidFill>
                  <a:schemeClr val="accent4"/>
                </a:solidFill>
              </a:rPr>
              <a:t>, JavaScript </a:t>
            </a:r>
            <a:r>
              <a:rPr lang="ko-KR" altLang="en-US" sz="2400" b="1" dirty="0">
                <a:solidFill>
                  <a:schemeClr val="accent4"/>
                </a:solidFill>
              </a:rPr>
              <a:t>프로그래밍에서 매우 중요한 역할을 합니다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0" y="0"/>
            <a:ext cx="72426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accent1"/>
                </a:solidFill>
                <a:latin typeface="+mj-lt"/>
              </a:rPr>
              <a:t>What is NPM 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78006" y="16933"/>
            <a:ext cx="60179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1"/>
                </a:solidFill>
              </a:rPr>
              <a:t>What is </a:t>
            </a:r>
            <a:r>
              <a:rPr lang="en-US" altLang="ko-KR" sz="6600" dirty="0" smtClean="0">
                <a:solidFill>
                  <a:schemeClr val="accent1"/>
                </a:solidFill>
              </a:rPr>
              <a:t>PNPM </a:t>
            </a:r>
            <a:endParaRPr lang="ko-KR" altLang="en-US" sz="6600" dirty="0">
              <a:solidFill>
                <a:schemeClr val="accent1"/>
              </a:solidFill>
            </a:endParaRPr>
          </a:p>
          <a:p>
            <a:pPr algn="ctr"/>
            <a:endParaRPr lang="ko-KR" altLang="en-US" sz="6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97780" y="1300788"/>
            <a:ext cx="1097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/>
                </a:solidFill>
              </a:rPr>
              <a:t>pnpm</a:t>
            </a:r>
            <a:r>
              <a:rPr lang="ko-KR" altLang="en-US" dirty="0">
                <a:solidFill>
                  <a:schemeClr val="accent4"/>
                </a:solidFill>
              </a:rPr>
              <a:t>은 </a:t>
            </a:r>
            <a:r>
              <a:rPr lang="en-US" altLang="ko-KR" dirty="0">
                <a:solidFill>
                  <a:schemeClr val="accent4"/>
                </a:solidFill>
              </a:rPr>
              <a:t>Node.js </a:t>
            </a:r>
            <a:r>
              <a:rPr lang="ko-KR" altLang="en-US" dirty="0">
                <a:solidFill>
                  <a:schemeClr val="accent4"/>
                </a:solidFill>
              </a:rPr>
              <a:t>프로젝트의 패키지 매니저 중 하나입니다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en-US" altLang="ko-KR" dirty="0" err="1">
                <a:solidFill>
                  <a:schemeClr val="accent4"/>
                </a:solidFill>
              </a:rPr>
              <a:t>npm</a:t>
            </a:r>
            <a:r>
              <a:rPr lang="ko-KR" altLang="en-US" dirty="0">
                <a:solidFill>
                  <a:schemeClr val="accent4"/>
                </a:solidFill>
              </a:rPr>
              <a:t>과 마찬가지로 패키지 설치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업데이트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의존성 관리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배포 등을 처리합니다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ko-KR" altLang="en-US" dirty="0">
                <a:solidFill>
                  <a:schemeClr val="accent4"/>
                </a:solidFill>
              </a:rPr>
              <a:t>하지만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en-US" altLang="ko-KR" dirty="0" err="1">
                <a:solidFill>
                  <a:schemeClr val="accent4"/>
                </a:solidFill>
              </a:rPr>
              <a:t>npm</a:t>
            </a:r>
            <a:r>
              <a:rPr lang="ko-KR" altLang="en-US" dirty="0">
                <a:solidFill>
                  <a:schemeClr val="accent4"/>
                </a:solidFill>
              </a:rPr>
              <a:t>과는 다른 방식으로 동작합니다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기존의 </a:t>
            </a:r>
            <a:r>
              <a:rPr lang="en-US" altLang="ko-KR" dirty="0" err="1">
                <a:solidFill>
                  <a:schemeClr val="accent4"/>
                </a:solidFill>
              </a:rPr>
              <a:t>npm</a:t>
            </a:r>
            <a:r>
              <a:rPr lang="ko-KR" altLang="en-US" dirty="0">
                <a:solidFill>
                  <a:schemeClr val="accent4"/>
                </a:solidFill>
              </a:rPr>
              <a:t>은 패키지를 설치할 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각각의 </a:t>
            </a:r>
            <a:r>
              <a:rPr lang="ko-KR" altLang="en-US" dirty="0" err="1">
                <a:solidFill>
                  <a:schemeClr val="accent4"/>
                </a:solidFill>
              </a:rPr>
              <a:t>패키지마다</a:t>
            </a:r>
            <a:r>
              <a:rPr lang="ko-KR" altLang="en-US" dirty="0">
                <a:solidFill>
                  <a:schemeClr val="accent4"/>
                </a:solidFill>
              </a:rPr>
              <a:t> 별도의 디렉토리를 생성하고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패키지가 의존하는 모든 패키지를 해당 디렉토리에 설치합니다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ko-KR" altLang="en-US" dirty="0">
                <a:solidFill>
                  <a:schemeClr val="accent4"/>
                </a:solidFill>
              </a:rPr>
              <a:t>이로 인해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프로젝트 디렉토리에 많은 중복 파일과 폴더가 생성되어 용량 낭비와 설치 시간이 증가하는 문제가 있습니다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하지만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en-US" altLang="ko-KR" dirty="0" err="1">
                <a:solidFill>
                  <a:schemeClr val="accent4"/>
                </a:solidFill>
              </a:rPr>
              <a:t>pnpm</a:t>
            </a:r>
            <a:r>
              <a:rPr lang="ko-KR" altLang="en-US" dirty="0">
                <a:solidFill>
                  <a:schemeClr val="accent4"/>
                </a:solidFill>
              </a:rPr>
              <a:t>은 하나의 패키지 저장소를 공유하며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각각의 </a:t>
            </a:r>
            <a:r>
              <a:rPr lang="ko-KR" altLang="en-US" dirty="0" err="1">
                <a:solidFill>
                  <a:schemeClr val="accent4"/>
                </a:solidFill>
              </a:rPr>
              <a:t>패키지마다</a:t>
            </a:r>
            <a:r>
              <a:rPr lang="ko-KR" altLang="en-US" dirty="0">
                <a:solidFill>
                  <a:schemeClr val="accent4"/>
                </a:solidFill>
              </a:rPr>
              <a:t> 디렉토리를 별도로 생성하지 않고 하나의 저장소에서 필요한 모든 패키지를 공유하여 사용합니다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ko-KR" altLang="en-US" dirty="0">
                <a:solidFill>
                  <a:schemeClr val="accent4"/>
                </a:solidFill>
              </a:rPr>
              <a:t>이로 인해 용량과 설치 시간을 절약할 수 있습니다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또한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en-US" altLang="ko-KR" dirty="0" err="1">
                <a:solidFill>
                  <a:schemeClr val="accent4"/>
                </a:solidFill>
              </a:rPr>
              <a:t>pnpm</a:t>
            </a:r>
            <a:r>
              <a:rPr lang="ko-KR" altLang="en-US" dirty="0">
                <a:solidFill>
                  <a:schemeClr val="accent4"/>
                </a:solidFill>
              </a:rPr>
              <a:t>은 다양한 기능을 지원합니다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ko-KR" altLang="en-US" dirty="0">
                <a:solidFill>
                  <a:schemeClr val="accent4"/>
                </a:solidFill>
              </a:rPr>
              <a:t>예를 들어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여러 버전의 패키지를 동시에 설치할 수 있는 </a:t>
            </a:r>
            <a:r>
              <a:rPr lang="en-US" altLang="ko-KR" dirty="0">
                <a:solidFill>
                  <a:schemeClr val="accent4"/>
                </a:solidFill>
              </a:rPr>
              <a:t>"</a:t>
            </a:r>
            <a:r>
              <a:rPr lang="ko-KR" altLang="en-US" dirty="0">
                <a:solidFill>
                  <a:schemeClr val="accent4"/>
                </a:solidFill>
              </a:rPr>
              <a:t>공유 모드</a:t>
            </a:r>
            <a:r>
              <a:rPr lang="en-US" altLang="ko-KR" dirty="0">
                <a:solidFill>
                  <a:schemeClr val="accent4"/>
                </a:solidFill>
              </a:rPr>
              <a:t>"</a:t>
            </a:r>
            <a:r>
              <a:rPr lang="ko-KR" altLang="en-US" dirty="0">
                <a:solidFill>
                  <a:schemeClr val="accent4"/>
                </a:solidFill>
              </a:rPr>
              <a:t>와 패키지를 설치하지 않고 바로 실행할 수 있는 </a:t>
            </a:r>
            <a:r>
              <a:rPr lang="en-US" altLang="ko-KR" dirty="0">
                <a:solidFill>
                  <a:schemeClr val="accent4"/>
                </a:solidFill>
              </a:rPr>
              <a:t>"Zero-install" </a:t>
            </a:r>
            <a:r>
              <a:rPr lang="ko-KR" altLang="en-US" dirty="0">
                <a:solidFill>
                  <a:schemeClr val="accent4"/>
                </a:solidFill>
              </a:rPr>
              <a:t>등의 기능이 있습니다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따라서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en-US" altLang="ko-KR" dirty="0" err="1">
                <a:solidFill>
                  <a:schemeClr val="accent4"/>
                </a:solidFill>
              </a:rPr>
              <a:t>pnpm</a:t>
            </a:r>
            <a:r>
              <a:rPr lang="ko-KR" altLang="en-US" dirty="0">
                <a:solidFill>
                  <a:schemeClr val="accent4"/>
                </a:solidFill>
              </a:rPr>
              <a:t>은 </a:t>
            </a:r>
            <a:r>
              <a:rPr lang="en-US" altLang="ko-KR" dirty="0" err="1">
                <a:solidFill>
                  <a:schemeClr val="accent4"/>
                </a:solidFill>
              </a:rPr>
              <a:t>npm</a:t>
            </a:r>
            <a:r>
              <a:rPr lang="ko-KR" altLang="en-US" dirty="0">
                <a:solidFill>
                  <a:schemeClr val="accent4"/>
                </a:solidFill>
              </a:rPr>
              <a:t>의 문제점을 보완하고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패키지 설치와 관리를 보다 효율적으로 처리할 수 있도록 도와줍니다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6655" y="-3048000"/>
            <a:ext cx="6096000" cy="6858000"/>
          </a:xfrm>
          <a:prstGeom prst="rect">
            <a:avLst/>
          </a:prstGeom>
          <a:solidFill>
            <a:schemeClr val="accent6"/>
          </a:solidFill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495300" y="310423"/>
            <a:ext cx="5157181" cy="1415772"/>
            <a:chOff x="901700" y="2721114"/>
            <a:chExt cx="5157181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51571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+mj-lt"/>
                </a:rPr>
                <a:t>NPM</a:t>
              </a:r>
              <a:r>
                <a:rPr lang="ko-KR" altLang="en-US" sz="4400" dirty="0" smtClean="0">
                  <a:latin typeface="+mj-lt"/>
                </a:rPr>
                <a:t>의 장점과 단점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spc="-3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13399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+mj-lt"/>
              </a:rPr>
              <a:t>장점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652481" y="13414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lt"/>
              </a:rPr>
              <a:t>단</a:t>
            </a:r>
            <a:r>
              <a:rPr lang="ko-KR" altLang="en-US" sz="3600" dirty="0" smtClean="0">
                <a:latin typeface="+mj-lt"/>
              </a:rPr>
              <a:t>점</a:t>
            </a:r>
            <a:endParaRPr lang="ko-KR" alt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2318686"/>
            <a:ext cx="4972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dirty="0" smtClean="0">
                <a:latin typeface="+mj-lt"/>
              </a:rPr>
              <a:t>큰 </a:t>
            </a:r>
            <a:r>
              <a:rPr lang="ko-KR" altLang="en-US" dirty="0">
                <a:latin typeface="+mj-lt"/>
              </a:rPr>
              <a:t>생태계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매우 큰 패키지 생태계를 보유하고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이로 인해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다양한 라이브러리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프레임워크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툴 등을 사용할 수 있습니다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2.</a:t>
            </a:r>
            <a:r>
              <a:rPr lang="ko-KR" altLang="en-US" dirty="0" smtClean="0">
                <a:latin typeface="+mj-lt"/>
              </a:rPr>
              <a:t>쉬운 </a:t>
            </a:r>
            <a:r>
              <a:rPr lang="ko-KR" altLang="en-US" dirty="0">
                <a:latin typeface="+mj-lt"/>
              </a:rPr>
              <a:t>사용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사용이 간단합니다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패키지를 설치하고 관리하기 위한 간단한 명령어만으로 모든 작업을 처리할 수 있습니다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3.</a:t>
            </a:r>
            <a:r>
              <a:rPr lang="ko-KR" altLang="en-US" dirty="0" smtClean="0">
                <a:latin typeface="+mj-lt"/>
              </a:rPr>
              <a:t>다양한 </a:t>
            </a:r>
            <a:r>
              <a:rPr lang="ko-KR" altLang="en-US" dirty="0">
                <a:latin typeface="+mj-lt"/>
              </a:rPr>
              <a:t>기능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다양한 기능을 제공합니다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예를 들어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의존성 관리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버전 관리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패키지 배포 등의 기능을 지원합니다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4.</a:t>
            </a:r>
            <a:r>
              <a:rPr lang="ko-KR" altLang="en-US" dirty="0" smtClean="0">
                <a:latin typeface="+mj-lt"/>
              </a:rPr>
              <a:t>커뮤니티 </a:t>
            </a:r>
            <a:r>
              <a:rPr lang="ko-KR" altLang="en-US" dirty="0">
                <a:latin typeface="+mj-lt"/>
              </a:rPr>
              <a:t>지원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커뮤니티 지원을 받고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이를 통해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문제가 발생했을 때 다른 개발자들의 도움을 받을 수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578590" y="2318686"/>
            <a:ext cx="6413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dirty="0" smtClean="0">
                <a:latin typeface="+mj-lt"/>
              </a:rPr>
              <a:t>버전 </a:t>
            </a:r>
            <a:r>
              <a:rPr lang="ko-KR" altLang="en-US" dirty="0">
                <a:latin typeface="+mj-lt"/>
              </a:rPr>
              <a:t>충돌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버전 관리를 지원합니다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하지만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버전 충돌이 발생할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여러 패키지를 설치할 때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서로 다른 패키지들이 동일한 의존성 패키지의 다른 버전을 필요로 할 경우 충돌이 발생할 수 있습니다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2.</a:t>
            </a:r>
            <a:r>
              <a:rPr lang="ko-KR" altLang="en-US" dirty="0" smtClean="0">
                <a:latin typeface="+mj-lt"/>
              </a:rPr>
              <a:t>보안 </a:t>
            </a:r>
            <a:r>
              <a:rPr lang="ko-KR" altLang="en-US" dirty="0">
                <a:latin typeface="+mj-lt"/>
              </a:rPr>
              <a:t>취약점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패키지의 보안 취약점이 발견될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이러한 취약점을 악용하는 공격이 발생할 수 있습니다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3.</a:t>
            </a:r>
            <a:r>
              <a:rPr lang="ko-KR" altLang="en-US" dirty="0" smtClean="0">
                <a:latin typeface="+mj-lt"/>
              </a:rPr>
              <a:t>의존성 </a:t>
            </a:r>
            <a:r>
              <a:rPr lang="ko-KR" altLang="en-US" dirty="0">
                <a:latin typeface="+mj-lt"/>
              </a:rPr>
              <a:t>문제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을 사용하면 프로젝트 의존성이 너무 깊어질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이로 인해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프로젝트 구성이 복잡해지고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유지보수가 어려워질 수 있습니다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4.</a:t>
            </a:r>
            <a:r>
              <a:rPr lang="ko-KR" altLang="en-US" dirty="0" smtClean="0">
                <a:latin typeface="+mj-lt"/>
              </a:rPr>
              <a:t>느린 </a:t>
            </a:r>
            <a:r>
              <a:rPr lang="ko-KR" altLang="en-US" dirty="0">
                <a:latin typeface="+mj-lt"/>
              </a:rPr>
              <a:t>설치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패키지를 설치할 때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빠른 속도를 보장하지 않습니다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의존성을 모두 다운로드하고 설치하기 때문에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시간이 오래 걸릴 수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3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495300" y="1079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19549" y="43353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보안 취약점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652480" y="43353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의존성 문제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1598250"/>
            <a:ext cx="4972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은 매우 큰 패키지 생태계를 가지고 있기 때문에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여러 패키지들이 서로 의존하고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이때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하나의 패키지에 보안 취약점이 발견될 경우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그것으로 인해 다른 여러 패키지도 영향을 받을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예를 들어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악성 코드가 포함된 패키지를 다운로드하면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해당 코드가 시스템에 침투해 보안 위협을 초래할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이러한 보안 취약점을 악용하는 공격이 발생할 수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652480" y="1598250"/>
            <a:ext cx="6413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을 사용하면 여러 개의 패키지를 다운로드하고 설치할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이때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다운로드한 패키지들이 서로 의존하고 있기 때문에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의존성 관리가 중요합니다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하나의 패키지를 업그레이드하거나 제거하면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그것을 의존하는 다른 패키지들도 영향을 받습니다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때로는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의존성이 깊어질 수 있어 프로젝트 구성이 복잡해지고 유지보수가 어려워질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또한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패키지를 다운로드하고 설치하는 과정에서 많은 시간이 소요될 수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300" y="4833219"/>
            <a:ext cx="1063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Söhne"/>
              </a:rPr>
              <a:t>이러한 단점을 극복하기 위해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00B050"/>
                </a:solidFill>
                <a:latin typeface="Söhne"/>
              </a:rPr>
              <a:t>npm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은 보안 검증 과정과 의존성 관리 도구를 제공하고 있습니다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. </a:t>
            </a:r>
            <a:r>
              <a:rPr lang="en-US" altLang="ko-KR" dirty="0" err="1">
                <a:solidFill>
                  <a:srgbClr val="00B050"/>
                </a:solidFill>
                <a:latin typeface="Söhne"/>
              </a:rPr>
              <a:t>npm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패키지들은 주기적으로 보안 검증을 받으며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00B050"/>
                </a:solidFill>
                <a:latin typeface="Söhne"/>
              </a:rPr>
              <a:t>npm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 audit 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도구를 사용해 보안 취약점을 검사할 수 있습니다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또한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의존성 관리 도구인 </a:t>
            </a:r>
            <a:r>
              <a:rPr lang="en-US" altLang="ko-KR" dirty="0" err="1">
                <a:solidFill>
                  <a:srgbClr val="00B050"/>
                </a:solidFill>
                <a:latin typeface="Söhne"/>
              </a:rPr>
              <a:t>npm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-check, </a:t>
            </a:r>
            <a:r>
              <a:rPr lang="en-US" altLang="ko-KR" dirty="0" err="1">
                <a:solidFill>
                  <a:srgbClr val="00B050"/>
                </a:solidFill>
                <a:latin typeface="Söhne"/>
              </a:rPr>
              <a:t>npm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-merge-driver </a:t>
            </a:r>
            <a:r>
              <a:rPr lang="ko-KR" altLang="en-US" dirty="0">
                <a:solidFill>
                  <a:srgbClr val="00B050"/>
                </a:solidFill>
                <a:latin typeface="Söhne"/>
              </a:rPr>
              <a:t>등을 사용해 프로젝트 구성을 더욱 쉽게 관리할 수 있습니다</a:t>
            </a:r>
            <a:r>
              <a:rPr lang="en-US" altLang="ko-KR" dirty="0">
                <a:solidFill>
                  <a:srgbClr val="00B050"/>
                </a:solidFill>
                <a:latin typeface="Söhne"/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2808" y="-3663523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495300" y="310423"/>
            <a:ext cx="5516254" cy="1415772"/>
            <a:chOff x="901700" y="2721114"/>
            <a:chExt cx="5516254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+mj-lt"/>
                </a:rPr>
                <a:t>PNPM</a:t>
              </a:r>
              <a:r>
                <a:rPr lang="ko-KR" altLang="en-US" sz="4400" dirty="0" smtClean="0">
                  <a:latin typeface="+mj-lt"/>
                </a:rPr>
                <a:t>의 장점과 단점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spc="-3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13399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+mj-lt"/>
              </a:rPr>
              <a:t>장점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7092808" y="13399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lt"/>
              </a:rPr>
              <a:t>단</a:t>
            </a:r>
            <a:r>
              <a:rPr lang="ko-KR" altLang="en-US" sz="3600" dirty="0" smtClean="0">
                <a:latin typeface="+mj-lt"/>
              </a:rPr>
              <a:t>점</a:t>
            </a:r>
            <a:endParaRPr lang="ko-KR" alt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2041688"/>
            <a:ext cx="61733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b="1" dirty="0" smtClean="0">
                <a:latin typeface="+mj-lt"/>
              </a:rPr>
              <a:t>디스크 </a:t>
            </a:r>
            <a:r>
              <a:rPr lang="ko-KR" altLang="en-US" b="1" dirty="0">
                <a:latin typeface="+mj-lt"/>
              </a:rPr>
              <a:t>공간 절약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모든 프로젝트에서 중복된 패키지를 공유하여 저장합니다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이로 인해 디스크 공간을 절약할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2.</a:t>
            </a:r>
            <a:r>
              <a:rPr lang="ko-KR" altLang="en-US" b="1" dirty="0" smtClean="0">
                <a:latin typeface="+mj-lt"/>
              </a:rPr>
              <a:t>빠른 </a:t>
            </a:r>
            <a:r>
              <a:rPr lang="ko-KR" altLang="en-US" b="1" dirty="0">
                <a:latin typeface="+mj-lt"/>
              </a:rPr>
              <a:t>설치 속도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과 달리 패키지를 병렬로 설치합니다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또한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이미 다운로드한 패키지가 있는 경우 캐시를 이용하여 다시 다운로드하지 않습니다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이를 통해 빠른 설치 속도를 보장할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3.</a:t>
            </a:r>
            <a:r>
              <a:rPr lang="ko-KR" altLang="en-US" b="1" dirty="0" smtClean="0">
                <a:latin typeface="+mj-lt"/>
              </a:rPr>
              <a:t>관리 </a:t>
            </a:r>
            <a:r>
              <a:rPr lang="ko-KR" altLang="en-US" b="1" dirty="0">
                <a:latin typeface="+mj-lt"/>
              </a:rPr>
              <a:t>용이성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모든 프로젝트에서 사용되는 패키지를 전역으로 설치하지 않고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각 프로젝트의 </a:t>
            </a:r>
            <a:r>
              <a:rPr lang="en-US" altLang="ko-KR" dirty="0" err="1">
                <a:latin typeface="+mj-lt"/>
              </a:rPr>
              <a:t>node_modules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디렉토리에 설치합니다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이로 인해 프로젝트마다 패키지 버전이 충돌하는 문제를 방지할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4.</a:t>
            </a:r>
            <a:r>
              <a:rPr lang="ko-KR" altLang="en-US" b="1" dirty="0" smtClean="0">
                <a:latin typeface="+mj-lt"/>
              </a:rPr>
              <a:t>보안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패키지 설치 시 </a:t>
            </a:r>
            <a:r>
              <a:rPr lang="en-US" altLang="ko-KR" dirty="0">
                <a:latin typeface="+mj-lt"/>
              </a:rPr>
              <a:t>checksum</a:t>
            </a:r>
            <a:r>
              <a:rPr lang="ko-KR" altLang="en-US" dirty="0">
                <a:latin typeface="+mj-lt"/>
              </a:rPr>
              <a:t>을 사용하여 </a:t>
            </a:r>
            <a:r>
              <a:rPr lang="ko-KR" altLang="en-US" dirty="0" err="1">
                <a:latin typeface="+mj-lt"/>
              </a:rPr>
              <a:t>보안성을</a:t>
            </a:r>
            <a:r>
              <a:rPr lang="ko-KR" altLang="en-US" dirty="0">
                <a:latin typeface="+mj-lt"/>
              </a:rPr>
              <a:t> 강화합니다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7092808" y="2041688"/>
            <a:ext cx="4480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b="1" dirty="0" smtClean="0">
                <a:latin typeface="+mj-lt"/>
              </a:rPr>
              <a:t>학습 </a:t>
            </a:r>
            <a:r>
              <a:rPr lang="ko-KR" altLang="en-US" b="1" dirty="0">
                <a:latin typeface="+mj-lt"/>
              </a:rPr>
              <a:t>곡선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과 다른 패키지 매니저이기 때문에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처음 사용할 때 학습 곡선이 높을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2.</a:t>
            </a:r>
            <a:r>
              <a:rPr lang="ko-KR" altLang="en-US" b="1" dirty="0" smtClean="0">
                <a:latin typeface="+mj-lt"/>
              </a:rPr>
              <a:t>호환성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일부 프로젝트에서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이 호환되지 않을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3.</a:t>
            </a:r>
            <a:r>
              <a:rPr lang="ko-KR" altLang="en-US" b="1" dirty="0" smtClean="0">
                <a:latin typeface="+mj-lt"/>
              </a:rPr>
              <a:t>문서화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dirty="0" err="1">
                <a:latin typeface="+mj-lt"/>
              </a:rPr>
              <a:t>npm</a:t>
            </a:r>
            <a:r>
              <a:rPr lang="ko-KR" altLang="en-US" dirty="0">
                <a:latin typeface="+mj-lt"/>
              </a:rPr>
              <a:t>과 비교하여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의 문서화가 부족한 것으로 알려져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495300" y="107986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spc="-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519549" y="433533"/>
            <a:ext cx="516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+mj-lt"/>
              </a:rPr>
              <a:t>PNPM </a:t>
            </a:r>
            <a:r>
              <a:rPr lang="ko-KR" altLang="en-US" sz="3600" dirty="0" smtClean="0">
                <a:solidFill>
                  <a:srgbClr val="FF0000"/>
                </a:solidFill>
                <a:latin typeface="+mj-lt"/>
              </a:rPr>
              <a:t>보안이 좋은 이유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495300" y="1598250"/>
            <a:ext cx="10940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1.Checksum </a:t>
            </a:r>
            <a:r>
              <a:rPr lang="ko-KR" altLang="en-US" dirty="0" smtClean="0">
                <a:latin typeface="+mj-lt"/>
              </a:rPr>
              <a:t>이라는 기능으로 패키지의 무결성을 검증한다</a:t>
            </a:r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Checksum</a:t>
            </a:r>
            <a:r>
              <a:rPr lang="ko-KR" altLang="en-US" dirty="0">
                <a:latin typeface="+mj-lt"/>
              </a:rPr>
              <a:t>은 파일의 내용이나 데이터 블록의 정합성을 검사하기 위해 사용되는 해시 함수입니다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이를 통해 다운로드한 파일이 원본과 일치하는지 확인할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패키지 설치 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각 패키지의 </a:t>
            </a:r>
            <a:r>
              <a:rPr lang="en-US" altLang="ko-KR" dirty="0">
                <a:latin typeface="+mj-lt"/>
              </a:rPr>
              <a:t>checksum</a:t>
            </a:r>
            <a:r>
              <a:rPr lang="ko-KR" altLang="en-US" dirty="0">
                <a:latin typeface="+mj-lt"/>
              </a:rPr>
              <a:t>을 계산하고 검증하여 패키지가 변조되지 않았는지 확인합니다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이를 통해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패키지 무결성을 보장할 수 있습니다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만약 패키지가 변조되었다면</a:t>
            </a:r>
            <a:r>
              <a:rPr lang="en-US" altLang="ko-KR" dirty="0">
                <a:latin typeface="+mj-lt"/>
              </a:rPr>
              <a:t>, checksum </a:t>
            </a:r>
            <a:r>
              <a:rPr lang="ko-KR" altLang="en-US" dirty="0">
                <a:latin typeface="+mj-lt"/>
              </a:rPr>
              <a:t>검증 과정에서 오류가 발생하여 설치가 중단됩니다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이를 통해 악성 패키지가 설치되는 것을 방지할 수 있습니다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또한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pnpm</a:t>
            </a:r>
            <a:r>
              <a:rPr lang="ko-KR" altLang="en-US" dirty="0">
                <a:latin typeface="+mj-lt"/>
              </a:rPr>
              <a:t>은 패키지 저장소에서 패키지를 다운로드하기 전에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패키지의 제공자가 검증된 지갑을 가지고 있는지 확인합니다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이를 통해 패키지 제공자의 신원을 검증하여 </a:t>
            </a:r>
            <a:r>
              <a:rPr lang="ko-KR" altLang="en-US" dirty="0" err="1">
                <a:latin typeface="+mj-lt"/>
              </a:rPr>
              <a:t>보안성을</a:t>
            </a:r>
            <a:r>
              <a:rPr lang="ko-KR" altLang="en-US" dirty="0">
                <a:latin typeface="+mj-lt"/>
              </a:rPr>
              <a:t> 높입니다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549" y="5486362"/>
            <a:ext cx="10634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pnpm</a:t>
            </a:r>
            <a:r>
              <a:rPr lang="ko-KR" altLang="en-US" dirty="0">
                <a:solidFill>
                  <a:srgbClr val="00B050"/>
                </a:solidFill>
              </a:rPr>
              <a:t>은 이러한 보안 기능들을 제공함으로써 </a:t>
            </a:r>
            <a:r>
              <a:rPr lang="en-US" altLang="ko-KR" dirty="0" err="1">
                <a:solidFill>
                  <a:srgbClr val="00B050"/>
                </a:solidFill>
              </a:rPr>
              <a:t>npm</a:t>
            </a:r>
            <a:r>
              <a:rPr lang="ko-KR" altLang="en-US" dirty="0">
                <a:solidFill>
                  <a:srgbClr val="00B050"/>
                </a:solidFill>
              </a:rPr>
              <a:t>과 비교하여 보안 측면에서 더욱 강력한 </a:t>
            </a:r>
            <a:r>
              <a:rPr lang="ko-KR" altLang="en-US" dirty="0" err="1">
                <a:solidFill>
                  <a:srgbClr val="00B050"/>
                </a:solidFill>
              </a:rPr>
              <a:t>보안성을</a:t>
            </a:r>
            <a:r>
              <a:rPr lang="ko-KR" altLang="en-US" dirty="0">
                <a:solidFill>
                  <a:srgbClr val="00B050"/>
                </a:solidFill>
              </a:rPr>
              <a:t> 제공합니다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하지만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앞서 말씀드린 것처럼 </a:t>
            </a:r>
            <a:r>
              <a:rPr lang="en-US" altLang="ko-KR" dirty="0" err="1">
                <a:solidFill>
                  <a:srgbClr val="00B050"/>
                </a:solidFill>
              </a:rPr>
              <a:t>pnpm</a:t>
            </a:r>
            <a:r>
              <a:rPr lang="ko-KR" altLang="en-US" dirty="0">
                <a:solidFill>
                  <a:srgbClr val="00B050"/>
                </a:solidFill>
              </a:rPr>
              <a:t>은 모든 패키지와 호환되지 않을 수 있습니다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따라서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패키지를 설치하기 전에 충분한 검증과 테스트를 진행해야 합니다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804392" y="1077173"/>
            <a:ext cx="5097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/>
                </a:solidFill>
              </a:rPr>
              <a:t>NPM</a:t>
            </a:r>
            <a:r>
              <a:rPr lang="ko-KR" altLang="en-US" sz="4400" spc="-300" dirty="0" smtClean="0">
                <a:solidFill>
                  <a:schemeClr val="bg1"/>
                </a:solidFill>
              </a:rPr>
              <a:t>이 아직까지 더 사용되는 이유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47367" y="1077173"/>
            <a:ext cx="417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 smtClean="0"/>
              <a:t>표준화된 </a:t>
            </a:r>
            <a:r>
              <a:rPr lang="ko-KR" altLang="en-US" dirty="0"/>
              <a:t>패키지 관리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/>
              <a:t>호환성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/>
              <a:t>초기 설정 및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/>
              <a:t>개발자의 선호도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3828328" y="2396177"/>
            <a:ext cx="4416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mtClean="0">
                <a:latin typeface="+mj-lt"/>
              </a:rPr>
              <a:t>감사합니다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1271</Words>
  <Application>Microsoft Office PowerPoint</Application>
  <PresentationFormat>와이드스크린</PresentationFormat>
  <Paragraphs>96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Montserrat Black</vt:lpstr>
      <vt:lpstr>Montserrat SemiBold</vt:lpstr>
      <vt:lpstr>Pretendard</vt:lpstr>
      <vt:lpstr>Pretendard ExtraBold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hgh8592@gmail.com</cp:lastModifiedBy>
  <cp:revision>33</cp:revision>
  <dcterms:created xsi:type="dcterms:W3CDTF">2021-10-22T06:13:27Z</dcterms:created>
  <dcterms:modified xsi:type="dcterms:W3CDTF">2023-04-18T01:55:22Z</dcterms:modified>
</cp:coreProperties>
</file>