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2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682"/>
  </p:normalViewPr>
  <p:slideViewPr>
    <p:cSldViewPr snapToGrid="0">
      <p:cViewPr varScale="1">
        <p:scale>
          <a:sx n="127" d="100"/>
          <a:sy n="127" d="100"/>
        </p:scale>
        <p:origin x="184" y="6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58300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17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Based upon the above slides, we chose the predictors blah blah for white wine and blah blah for red but according to random forest blah blah.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981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Based upon the above slides, we chose the predictors blah blah for white wine and blah blah for red but according to random forest blah blah.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62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79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82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5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886100"/>
            <a:ext cx="6968100" cy="84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Wine Quality Data Set</a:t>
            </a:r>
            <a:endParaRPr sz="480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02400" y="4225600"/>
            <a:ext cx="52098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Junhyuk Jang, Seunghwan Hyun, Sang Ok Suh</a:t>
            </a: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-176375" y="1823900"/>
            <a:ext cx="4821000" cy="36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Best Predictors for Red Wine</a:t>
            </a:r>
            <a:endParaRPr sz="2000"/>
          </a:p>
        </p:txBody>
      </p:sp>
      <p:pic>
        <p:nvPicPr>
          <p:cNvPr id="57" name="Shape 57" descr="Image result for wine 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300" y="1245725"/>
            <a:ext cx="3436575" cy="337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14" y="1607636"/>
            <a:ext cx="1481160" cy="1321536"/>
          </a:xfrm>
          <a:prstGeom prst="rect">
            <a:avLst/>
          </a:prstGeom>
        </p:spPr>
      </p:pic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38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Exploratory</a:t>
            </a:r>
            <a:endParaRPr sz="3500"/>
          </a:p>
        </p:txBody>
      </p:sp>
      <p:sp>
        <p:nvSpPr>
          <p:cNvPr id="64" name="Shape 64"/>
          <p:cNvSpPr txBox="1"/>
          <p:nvPr/>
        </p:nvSpPr>
        <p:spPr>
          <a:xfrm>
            <a:off x="339425" y="792147"/>
            <a:ext cx="55911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Q1. What is the relationship between the four measures of </a:t>
            </a:r>
            <a:r>
              <a:rPr lang="en-US" dirty="0" smtClean="0">
                <a:solidFill>
                  <a:srgbClr val="FFFFFF"/>
                </a:solidFill>
              </a:rPr>
              <a:t>A</a:t>
            </a:r>
            <a:r>
              <a:rPr lang="en" dirty="0" err="1" smtClean="0">
                <a:solidFill>
                  <a:srgbClr val="FFFFFF"/>
                </a:solidFill>
              </a:rPr>
              <a:t>cidity</a:t>
            </a:r>
            <a:r>
              <a:rPr lang="en" dirty="0">
                <a:solidFill>
                  <a:srgbClr val="FFFFFF"/>
                </a:solidFill>
              </a:rPr>
              <a:t>?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73" y="1636275"/>
            <a:ext cx="1481161" cy="13215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11" y="1607636"/>
            <a:ext cx="1481160" cy="13215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0311" y="1171714"/>
            <a:ext cx="159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Volatile Acidity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27076" y="1123554"/>
            <a:ext cx="138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Fixed Acidity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09827" y="1123554"/>
            <a:ext cx="138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Citric Acid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00473" y="1123554"/>
            <a:ext cx="138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Citric Acid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544" y="2099127"/>
            <a:ext cx="530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/>
                </a:solidFill>
              </a:rPr>
              <a:t>PH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60985" y="2099127"/>
            <a:ext cx="530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/>
                </a:solidFill>
              </a:rPr>
              <a:t>PH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49855" y="2099127"/>
            <a:ext cx="530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/>
                </a:solidFill>
              </a:rPr>
              <a:t>PH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91473" y="2079031"/>
            <a:ext cx="70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Fixed </a:t>
            </a:r>
            <a:r>
              <a:rPr lang="en-US" dirty="0" smtClean="0">
                <a:solidFill>
                  <a:schemeClr val="tx1"/>
                </a:solidFill>
              </a:rPr>
              <a:t>Acidity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Shape 64"/>
          <p:cNvSpPr txBox="1"/>
          <p:nvPr/>
        </p:nvSpPr>
        <p:spPr>
          <a:xfrm>
            <a:off x="339425" y="2942571"/>
            <a:ext cx="6761048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Q</a:t>
            </a:r>
            <a:r>
              <a:rPr lang="en-US" dirty="0" smtClean="0">
                <a:solidFill>
                  <a:srgbClr val="FFFFFF"/>
                </a:solidFill>
              </a:rPr>
              <a:t>2</a:t>
            </a:r>
            <a:r>
              <a:rPr lang="en" dirty="0" smtClean="0">
                <a:solidFill>
                  <a:srgbClr val="FFFFFF"/>
                </a:solidFill>
              </a:rPr>
              <a:t>. </a:t>
            </a:r>
            <a:r>
              <a:rPr lang="en-US" dirty="0" smtClean="0">
                <a:solidFill>
                  <a:srgbClr val="FFFFFF"/>
                </a:solidFill>
              </a:rPr>
              <a:t>Does a significant relationship exist between Acidity and Quality of Wine</a:t>
            </a:r>
            <a:r>
              <a:rPr lang="en" dirty="0" smtClean="0">
                <a:solidFill>
                  <a:srgbClr val="FFFFFF"/>
                </a:solidFill>
              </a:rPr>
              <a:t>?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720957" y="1630331"/>
            <a:ext cx="3670162" cy="1321536"/>
            <a:chOff x="2720957" y="1621955"/>
            <a:chExt cx="3670162" cy="1321536"/>
          </a:xfrm>
        </p:grpSpPr>
        <p:pic>
          <p:nvPicPr>
            <p:cNvPr id="23" name="Shape 6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20957" y="1621955"/>
              <a:ext cx="1479384" cy="13215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9959" y="1649681"/>
              <a:ext cx="1481160" cy="1292897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73" y="1621955"/>
            <a:ext cx="1481161" cy="13215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45" y="3714500"/>
            <a:ext cx="1416400" cy="9850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06" y="3714500"/>
            <a:ext cx="1479384" cy="10049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91" y="3719316"/>
            <a:ext cx="1481160" cy="100600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87" y="3714500"/>
            <a:ext cx="1482856" cy="9762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41806" y="3321279"/>
            <a:ext cx="159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/>
                </a:solidFill>
              </a:rPr>
              <a:t>Volatile </a:t>
            </a:r>
            <a:r>
              <a:rPr lang="en-US" sz="1600" dirty="0" smtClean="0">
                <a:solidFill>
                  <a:schemeClr val="tx1"/>
                </a:solidFill>
              </a:rPr>
              <a:t>Acidity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66786" y="3303424"/>
            <a:ext cx="1473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  Fixed Acidity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40809" y="3291135"/>
            <a:ext cx="138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Citric Acid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9704" y="3263071"/>
            <a:ext cx="586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tx1"/>
                </a:solidFill>
              </a:rPr>
              <a:t>PH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7" y="3705735"/>
            <a:ext cx="1416400" cy="985009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2700854" y="3710117"/>
            <a:ext cx="5209241" cy="1009318"/>
            <a:chOff x="2911869" y="3710117"/>
            <a:chExt cx="5209241" cy="1009318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869" y="3714500"/>
              <a:ext cx="1479384" cy="100493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106" y="3713434"/>
              <a:ext cx="1481160" cy="100600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254" y="3710117"/>
              <a:ext cx="1482856" cy="97624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38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Exploratory</a:t>
            </a:r>
            <a:endParaRPr sz="3500"/>
          </a:p>
        </p:txBody>
      </p:sp>
      <p:sp>
        <p:nvSpPr>
          <p:cNvPr id="2" name="TextBox 1"/>
          <p:cNvSpPr txBox="1"/>
          <p:nvPr/>
        </p:nvSpPr>
        <p:spPr>
          <a:xfrm>
            <a:off x="311501" y="834013"/>
            <a:ext cx="5657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3. Does Alcohol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ontent and Density affect Wine Quality?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6" y="1262878"/>
            <a:ext cx="1698030" cy="167019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2864197" y="1225443"/>
            <a:ext cx="5577983" cy="1782652"/>
            <a:chOff x="2864197" y="1225443"/>
            <a:chExt cx="5577983" cy="178265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4197" y="1225443"/>
              <a:ext cx="2542434" cy="174506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5433" y="1225443"/>
              <a:ext cx="2706747" cy="1782652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311500" y="3108394"/>
            <a:ext cx="671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. Is there a significant relationship between Sulfur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ioxide and Wine Quality?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184111" y="3436959"/>
            <a:ext cx="4346638" cy="1527691"/>
            <a:chOff x="2184111" y="3436959"/>
            <a:chExt cx="4346638" cy="152769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111" y="3447008"/>
              <a:ext cx="1664822" cy="148350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727" y="3436959"/>
              <a:ext cx="2195022" cy="1527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30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Multinomial Logistic Regression</a:t>
            </a:r>
            <a:endParaRPr sz="3300"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23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Full Model: </a:t>
            </a:r>
            <a:r>
              <a:rPr lang="en-US" sz="1600" dirty="0" smtClean="0">
                <a:solidFill>
                  <a:schemeClr val="tx1"/>
                </a:solidFill>
              </a:rPr>
              <a:t>Volatile Acidity, </a:t>
            </a:r>
            <a:r>
              <a:rPr lang="en-US" sz="1600" dirty="0" smtClean="0">
                <a:solidFill>
                  <a:srgbClr val="FF0000"/>
                </a:solidFill>
              </a:rPr>
              <a:t>Citric Acid</a:t>
            </a:r>
            <a:r>
              <a:rPr lang="en-US" sz="1600" dirty="0" smtClean="0">
                <a:solidFill>
                  <a:schemeClr val="tx1"/>
                </a:solidFill>
              </a:rPr>
              <a:t>, Alcoho</a:t>
            </a:r>
            <a:r>
              <a:rPr lang="en-US" sz="1600" dirty="0" smtClean="0">
                <a:solidFill>
                  <a:schemeClr val="tx1"/>
                </a:solidFill>
              </a:rPr>
              <a:t>l, </a:t>
            </a:r>
            <a:r>
              <a:rPr lang="en-US" sz="1600" dirty="0" err="1" smtClean="0">
                <a:solidFill>
                  <a:schemeClr val="tx1"/>
                </a:solidFill>
              </a:rPr>
              <a:t>Sulphates</a:t>
            </a:r>
            <a:r>
              <a:rPr lang="en-US" sz="1600" dirty="0" smtClean="0">
                <a:solidFill>
                  <a:schemeClr val="tx1"/>
                </a:solidFill>
              </a:rPr>
              <a:t>, Bound Sulfur Dioxide</a:t>
            </a:r>
          </a:p>
          <a:p>
            <a:pPr lvl="0" indent="-406400">
              <a:buSzPts val="2800"/>
              <a:buFont typeface="Arial"/>
              <a:buChar char="-"/>
            </a:pPr>
            <a:r>
              <a:rPr lang="en-US" sz="2400" dirty="0" smtClean="0">
                <a:solidFill>
                  <a:schemeClr val="tx1"/>
                </a:solidFill>
              </a:rPr>
              <a:t>Reduced Model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Volatile </a:t>
            </a:r>
            <a:r>
              <a:rPr lang="en-US" sz="1600" dirty="0" smtClean="0">
                <a:solidFill>
                  <a:schemeClr val="tx1"/>
                </a:solidFill>
              </a:rPr>
              <a:t>Acidity, Alcohol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Sulphates</a:t>
            </a:r>
            <a:r>
              <a:rPr lang="en-US" sz="1600" dirty="0">
                <a:solidFill>
                  <a:schemeClr val="tx1"/>
                </a:solidFill>
              </a:rPr>
              <a:t>, Bound Sulfur Dioxide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-"/>
            </a:pPr>
            <a:r>
              <a:rPr lang="en" sz="2400" dirty="0" smtClean="0">
                <a:solidFill>
                  <a:schemeClr val="tx1"/>
                </a:solidFill>
              </a:rPr>
              <a:t>Independent </a:t>
            </a:r>
            <a:r>
              <a:rPr lang="en" sz="2400" dirty="0">
                <a:solidFill>
                  <a:schemeClr val="tx1"/>
                </a:solidFill>
              </a:rPr>
              <a:t>variables (VIF)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dirty="0">
                <a:solidFill>
                  <a:schemeClr val="tx1"/>
                </a:solidFill>
              </a:rPr>
              <a:t>5-fold Cross Validation(</a:t>
            </a:r>
            <a:r>
              <a:rPr lang="en" sz="2400" dirty="0" err="1">
                <a:solidFill>
                  <a:schemeClr val="tx1"/>
                </a:solidFill>
              </a:rPr>
              <a:t>Overfitting</a:t>
            </a:r>
            <a:r>
              <a:rPr lang="en" sz="2400" dirty="0">
                <a:solidFill>
                  <a:schemeClr val="tx1"/>
                </a:solidFill>
              </a:rPr>
              <a:t>)</a:t>
            </a:r>
            <a:endParaRPr sz="2400" dirty="0">
              <a:solidFill>
                <a:schemeClr val="tx1"/>
              </a:solidFill>
            </a:endParaRPr>
          </a:p>
          <a:p>
            <a:pPr marL="914400" lvl="1" indent="-36195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 dirty="0">
                <a:solidFill>
                  <a:schemeClr val="tx1"/>
                </a:solidFill>
              </a:rPr>
              <a:t>In-sample(64.95%) vs Out-sample(62.88%)</a:t>
            </a:r>
            <a:endParaRPr sz="21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dirty="0">
                <a:solidFill>
                  <a:schemeClr val="tx1"/>
                </a:solidFill>
              </a:rPr>
              <a:t>Full Model  vs Reduced Model</a:t>
            </a:r>
            <a:endParaRPr sz="2400" dirty="0">
              <a:solidFill>
                <a:schemeClr val="tx1"/>
              </a:solidFill>
            </a:endParaRP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dirty="0">
                <a:solidFill>
                  <a:schemeClr val="tx1"/>
                </a:solidFill>
              </a:rPr>
              <a:t>64.93% vs 65.21% (Accuracy rate)</a:t>
            </a:r>
            <a:endParaRPr sz="2400" dirty="0">
              <a:solidFill>
                <a:schemeClr val="tx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250" y="2760525"/>
            <a:ext cx="2433100" cy="1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Random Forest</a:t>
            </a:r>
            <a:endParaRPr sz="350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dirty="0">
                <a:solidFill>
                  <a:schemeClr val="tx1"/>
                </a:solidFill>
              </a:rPr>
              <a:t>Train(75%), Test(25%)</a:t>
            </a:r>
            <a:endParaRPr sz="2400" dirty="0">
              <a:solidFill>
                <a:schemeClr val="tx1"/>
              </a:solidFill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dirty="0">
                <a:solidFill>
                  <a:schemeClr val="tx1"/>
                </a:solidFill>
              </a:rPr>
              <a:t>Reduced Model(4 Variables)</a:t>
            </a:r>
            <a:endParaRPr sz="2400" dirty="0">
              <a:solidFill>
                <a:schemeClr val="tx1"/>
              </a:solidFill>
            </a:endParaRPr>
          </a:p>
          <a:p>
            <a:pPr marL="914400" lvl="1" indent="-355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dirty="0">
                <a:solidFill>
                  <a:schemeClr val="tx1"/>
                </a:solidFill>
              </a:rPr>
              <a:t>Accuracy rate: 75.07%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dirty="0">
                <a:solidFill>
                  <a:schemeClr val="tx1"/>
                </a:solidFill>
              </a:rPr>
              <a:t>Full Model(5 Variables)</a:t>
            </a:r>
            <a:endParaRPr sz="2400" dirty="0">
              <a:solidFill>
                <a:schemeClr val="tx1"/>
              </a:solidFill>
            </a:endParaRP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000" dirty="0">
                <a:solidFill>
                  <a:schemeClr val="tx1"/>
                </a:solidFill>
              </a:rPr>
              <a:t>Accuracy rate: 74.25%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275" y="1728800"/>
            <a:ext cx="3560350" cy="19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5403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Conclusion</a:t>
            </a:r>
            <a:endParaRPr sz="3500"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97250" y="1431600"/>
            <a:ext cx="8149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</a:rPr>
              <a:t>Multinomial Logistic                                     Random Forest    Regression                 </a:t>
            </a:r>
            <a:endParaRPr sz="22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</a:rPr>
              <a:t>		</a:t>
            </a:r>
            <a:r>
              <a:rPr lang="en-US" sz="2200" dirty="0" smtClean="0">
                <a:solidFill>
                  <a:schemeClr val="tx1"/>
                </a:solidFill>
              </a:rPr>
              <a:t>     </a:t>
            </a:r>
            <a:r>
              <a:rPr lang="en" sz="2200" dirty="0" smtClean="0">
                <a:solidFill>
                  <a:schemeClr val="tx1"/>
                </a:solidFill>
              </a:rPr>
              <a:t>               </a:t>
            </a:r>
            <a:r>
              <a:rPr lang="en" sz="2200" dirty="0">
                <a:solidFill>
                  <a:schemeClr val="tx1"/>
                </a:solidFill>
              </a:rPr>
              <a:t>VS</a:t>
            </a:r>
            <a:endParaRPr sz="2200" dirty="0">
              <a:solidFill>
                <a:schemeClr val="tx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</a:rPr>
              <a:t>							      </a:t>
            </a:r>
            <a:endParaRPr sz="2200" dirty="0">
              <a:solidFill>
                <a:schemeClr val="tx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 dirty="0">
                <a:solidFill>
                  <a:schemeClr val="tx1"/>
                </a:solidFill>
              </a:rPr>
              <a:t>                                                                VS</a:t>
            </a:r>
            <a:endParaRPr sz="2200" dirty="0">
              <a:solidFill>
                <a:schemeClr val="tx1"/>
              </a:solidFill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75" y="2344276"/>
            <a:ext cx="2727925" cy="21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275" y="2404213"/>
            <a:ext cx="3655487" cy="20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248716">
            <a:off x="7117899" y="524460"/>
            <a:ext cx="2021079" cy="1188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243</Words>
  <Application>Microsoft Macintosh PowerPoint</Application>
  <PresentationFormat>On-screen Show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Lato</vt:lpstr>
      <vt:lpstr>Simple Dark</vt:lpstr>
      <vt:lpstr>Wine Quality Data Set</vt:lpstr>
      <vt:lpstr>Data Exploratory</vt:lpstr>
      <vt:lpstr>Data Exploratory</vt:lpstr>
      <vt:lpstr>Multinomial Logistic Regression</vt:lpstr>
      <vt:lpstr>Random Forest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Data Set</dc:title>
  <cp:lastModifiedBy>Microsoft Office User</cp:lastModifiedBy>
  <cp:revision>10</cp:revision>
  <dcterms:modified xsi:type="dcterms:W3CDTF">2018-06-10T07:12:58Z</dcterms:modified>
</cp:coreProperties>
</file>