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9" r:id="rId2"/>
    <p:sldId id="284" r:id="rId3"/>
    <p:sldId id="293" r:id="rId4"/>
    <p:sldId id="298" r:id="rId5"/>
    <p:sldId id="299" r:id="rId6"/>
    <p:sldId id="300" r:id="rId7"/>
    <p:sldId id="287" r:id="rId8"/>
    <p:sldId id="288" r:id="rId9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요온" initials="요" lastIdx="1" clrIdx="0">
    <p:extLst>
      <p:ext uri="{19B8F6BF-5375-455C-9EA6-DF929625EA0E}">
        <p15:presenceInfo xmlns:p15="http://schemas.microsoft.com/office/powerpoint/2012/main" userId="469a66875683e8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C9DEF1"/>
    <a:srgbClr val="C6E0B4"/>
    <a:srgbClr val="0000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23318-82A0-4E11-87A9-01D90863384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7EDD0-4719-4EBB-B64E-C002E4E77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0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FD68F0-C925-427C-BF5A-F74644F11B20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1030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2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3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22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 bwMode="auto">
          <a:xfrm>
            <a:off x="25762" y="642918"/>
            <a:ext cx="9880238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직사각형 2"/>
          <p:cNvSpPr/>
          <p:nvPr userDrawn="1"/>
        </p:nvSpPr>
        <p:spPr bwMode="auto">
          <a:xfrm>
            <a:off x="1" y="0"/>
            <a:ext cx="117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61609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09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0" y="1709742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0" y="4589467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21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46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0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0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61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11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12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1" y="987429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9" indent="0">
              <a:buNone/>
              <a:defRPr sz="1000"/>
            </a:lvl7pPr>
            <a:lvl8pPr marL="3200480" indent="0">
              <a:buNone/>
              <a:defRPr sz="1000"/>
            </a:lvl8pPr>
            <a:lvl9pPr marL="365769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1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1" y="987429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9" indent="0">
              <a:buNone/>
              <a:defRPr sz="1000"/>
            </a:lvl7pPr>
            <a:lvl8pPr marL="3200480" indent="0">
              <a:buNone/>
              <a:defRPr sz="1000"/>
            </a:lvl8pPr>
            <a:lvl9pPr marL="365769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7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FEF0-095F-429B-9CEB-BBF0F9A8DD8C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2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23" rtl="0" eaLnBrk="1" latinLnBrk="1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="" xmlns:a16="http://schemas.microsoft.com/office/drawing/2014/main" id="{8AE34C50-4384-469A-9245-96E6E9317A4F}"/>
              </a:ext>
            </a:extLst>
          </p:cNvPr>
          <p:cNvSpPr>
            <a:spLocks noGrp="1"/>
          </p:cNvSpPr>
          <p:nvPr/>
        </p:nvSpPr>
        <p:spPr>
          <a:xfrm>
            <a:off x="596348" y="1272388"/>
            <a:ext cx="7384773" cy="20091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3500" b="1" dirty="0">
                <a:solidFill>
                  <a:srgbClr val="002060"/>
                </a:solidFill>
                <a:latin typeface="+mn-ea"/>
              </a:rPr>
              <a:t>파일럿 </a:t>
            </a:r>
            <a:r>
              <a:rPr lang="ko-KR" altLang="en-US" sz="3500" b="1" dirty="0" smtClean="0">
                <a:solidFill>
                  <a:srgbClr val="002060"/>
                </a:solidFill>
                <a:latin typeface="+mn-ea"/>
              </a:rPr>
              <a:t>프로젝트</a:t>
            </a:r>
            <a:r>
              <a:rPr lang="en-US" altLang="ko-KR" sz="3500" b="1" dirty="0" smtClean="0">
                <a:solidFill>
                  <a:srgbClr val="002060"/>
                </a:solidFill>
                <a:latin typeface="+mn-ea"/>
              </a:rPr>
              <a:t>Ⅱ</a:t>
            </a:r>
            <a:r>
              <a:rPr lang="ko-KR" altLang="en-US" sz="3500" b="1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3500" b="1" dirty="0">
                <a:solidFill>
                  <a:srgbClr val="002060"/>
                </a:solidFill>
                <a:latin typeface="+mn-ea"/>
              </a:rPr>
              <a:t>결과 보고서</a:t>
            </a:r>
            <a:endParaRPr lang="en-US" altLang="ko-KR" sz="3500" b="1" dirty="0">
              <a:solidFill>
                <a:srgbClr val="002060"/>
              </a:solidFill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en-US" altLang="ko-KR" sz="2500" dirty="0" smtClean="0">
                <a:solidFill>
                  <a:srgbClr val="002060"/>
                </a:solidFill>
                <a:latin typeface="+mn-ea"/>
              </a:rPr>
              <a:t>&lt;</a:t>
            </a:r>
            <a:r>
              <a:rPr lang="ko-KR" altLang="en-US" sz="2500" dirty="0" smtClean="0">
                <a:solidFill>
                  <a:srgbClr val="002060"/>
                </a:solidFill>
                <a:latin typeface="+mn-ea"/>
              </a:rPr>
              <a:t>수신상품</a:t>
            </a:r>
            <a:r>
              <a:rPr lang="en-US" altLang="ko-KR" sz="2500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500" dirty="0" smtClean="0">
                <a:solidFill>
                  <a:srgbClr val="002060"/>
                </a:solidFill>
                <a:latin typeface="+mn-ea"/>
              </a:rPr>
              <a:t>가입실적현황</a:t>
            </a:r>
            <a:r>
              <a:rPr lang="en-US" altLang="ko-KR" sz="2500" dirty="0" smtClean="0">
                <a:solidFill>
                  <a:srgbClr val="002060"/>
                </a:solidFill>
                <a:latin typeface="+mn-ea"/>
              </a:rPr>
              <a:t>&gt;</a:t>
            </a:r>
            <a:endParaRPr lang="ko-KR" altLang="en-US" sz="2500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ACDB74AA-9727-4A28-BE49-2E8A9798B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466" y="0"/>
            <a:ext cx="406853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21130"/>
              </p:ext>
            </p:extLst>
          </p:nvPr>
        </p:nvGraphicFramePr>
        <p:xfrm>
          <a:off x="2897436" y="4076961"/>
          <a:ext cx="2940029" cy="1106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26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73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9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ko-KR" sz="16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oungmok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</a:t>
                      </a:r>
                      <a:r>
                        <a:rPr lang="en-US" altLang="ko-KR" sz="16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unho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526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팀원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광주은행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이건호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52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전북은행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김영목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53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258318"/>
              </p:ext>
            </p:extLst>
          </p:nvPr>
        </p:nvGraphicFramePr>
        <p:xfrm>
          <a:off x="3858811" y="4998145"/>
          <a:ext cx="5574808" cy="1301115"/>
        </p:xfrm>
        <a:graphic>
          <a:graphicData uri="http://schemas.openxmlformats.org/drawingml/2006/table">
            <a:tbl>
              <a:tblPr/>
              <a:tblGrid>
                <a:gridCol w="8800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555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98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098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0982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09823"/>
              </a:tblGrid>
              <a:tr h="115507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Major Task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75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07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 및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정의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선정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10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요건 정의 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Graph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정의 및 업무정의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5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</a:t>
                      </a:r>
                      <a:r>
                        <a:rPr lang="en-US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 err="1" smtClean="0">
                          <a:solidFill>
                            <a:srgbClr val="002060"/>
                          </a:solidFill>
                          <a:latin typeface="+mn-ea"/>
                        </a:rPr>
                        <a:t>Jupyter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  <a:latin typeface="+mn-ea"/>
                        </a:rPr>
                        <a:t> Code</a:t>
                      </a:r>
                      <a:r>
                        <a:rPr lang="en-US" altLang="ko-KR" sz="900" baseline="0" dirty="0" smtClean="0">
                          <a:solidFill>
                            <a:srgbClr val="002060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002060"/>
                          </a:solidFill>
                          <a:latin typeface="+mn-ea"/>
                        </a:rPr>
                        <a:t>구현 및 정리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10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</a:t>
                      </a:r>
                      <a:r>
                        <a:rPr lang="en-US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정리</a:t>
                      </a:r>
                      <a:endParaRPr lang="en-US" altLang="ko-KR" sz="9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제출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필요파일 정리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075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보고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발표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이등변 삼각형 21"/>
          <p:cNvSpPr/>
          <p:nvPr/>
        </p:nvSpPr>
        <p:spPr bwMode="auto">
          <a:xfrm flipH="1">
            <a:off x="9163049" y="5980627"/>
            <a:ext cx="638814" cy="638814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 sz="1662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91998" y="946046"/>
            <a:ext cx="3182410" cy="566874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 sz="1662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2157" y="1497635"/>
            <a:ext cx="263771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ts val="1846"/>
              </a:lnSpc>
            </a:pPr>
            <a:r>
              <a:rPr lang="en-US" altLang="ko-KR" sz="1846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[ Contents ]</a:t>
            </a:r>
            <a:endParaRPr lang="en-US" altLang="ko-KR" sz="1477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2410" y="2362001"/>
            <a:ext cx="3453908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Ⅰ. Project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목적 및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Schedule  · · · 2P</a:t>
            </a:r>
          </a:p>
          <a:p>
            <a:pPr>
              <a:lnSpc>
                <a:spcPct val="140000"/>
              </a:lnSpc>
            </a:pPr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Ⅱ. Project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보고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            	   ·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· · 3P</a:t>
            </a:r>
          </a:p>
          <a:p>
            <a:pPr>
              <a:lnSpc>
                <a:spcPct val="140000"/>
              </a:lnSpc>
            </a:pPr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Ⅲ. Project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결과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                   ·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· · 8P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Ⅳ. Project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모니터링            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·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· · 9P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이등변 삼각형 20"/>
          <p:cNvSpPr/>
          <p:nvPr/>
        </p:nvSpPr>
        <p:spPr bwMode="auto">
          <a:xfrm rot="5400000">
            <a:off x="201009" y="910743"/>
            <a:ext cx="782230" cy="830769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 sz="1662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33775" y="946046"/>
            <a:ext cx="6267449" cy="5668747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000" y="160225"/>
            <a:ext cx="9677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Ⅰ. </a:t>
            </a:r>
            <a:r>
              <a:rPr lang="en-US" altLang="ko-KR" sz="2000" b="1" dirty="0" smtClean="0">
                <a:solidFill>
                  <a:srgbClr val="002060"/>
                </a:solidFill>
                <a:latin typeface="+mn-ea"/>
              </a:rPr>
              <a:t>Project </a:t>
            </a:r>
            <a:r>
              <a:rPr lang="ko-KR" altLang="en-US" sz="2000" b="1" dirty="0" smtClean="0">
                <a:solidFill>
                  <a:srgbClr val="002060"/>
                </a:solidFill>
                <a:latin typeface="+mn-ea"/>
              </a:rPr>
              <a:t>목적 및</a:t>
            </a:r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  <a:latin typeface="+mn-ea"/>
              </a:rPr>
              <a:t>Schedule</a:t>
            </a:r>
            <a:endParaRPr lang="ko-KR" altLang="en-US" sz="20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A734ED90-502E-4EE8-A41C-7FBCAC65BF92}"/>
              </a:ext>
            </a:extLst>
          </p:cNvPr>
          <p:cNvSpPr txBox="1"/>
          <p:nvPr/>
        </p:nvSpPr>
        <p:spPr>
          <a:xfrm>
            <a:off x="3492503" y="939507"/>
            <a:ext cx="62674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+mn-ea"/>
              </a:rPr>
              <a:t> </a:t>
            </a:r>
            <a:r>
              <a:rPr lang="ko-KR" altLang="en-US" sz="1500" b="1" dirty="0" smtClean="0">
                <a:latin typeface="+mn-ea"/>
              </a:rPr>
              <a:t>□ 목적 및 정의</a:t>
            </a:r>
            <a:endParaRPr lang="ko-KR" altLang="en-US" sz="1500" b="1" dirty="0"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62A901AB-B98C-40EA-97E3-62D4158D6B81}"/>
              </a:ext>
            </a:extLst>
          </p:cNvPr>
          <p:cNvSpPr/>
          <p:nvPr/>
        </p:nvSpPr>
        <p:spPr>
          <a:xfrm>
            <a:off x="3916477" y="1560255"/>
            <a:ext cx="5517142" cy="313476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11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1. </a:t>
            </a:r>
            <a:r>
              <a:rPr lang="ko-KR" altLang="en-US" sz="11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목적 </a:t>
            </a:r>
            <a:r>
              <a:rPr lang="en-US" altLang="ko-KR" sz="11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1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수신상품 가입실적 분석 </a:t>
            </a:r>
            <a:r>
              <a:rPr lang="ko-KR" altLang="en-US" sz="1100" dirty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→ </a:t>
            </a:r>
            <a:r>
              <a:rPr lang="ko-KR" altLang="en-US" sz="11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분석에 따른 전략시행 → 가입실적 </a:t>
            </a:r>
            <a:r>
              <a:rPr lang="ko-KR" altLang="en-US" sz="1100" dirty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증대 </a:t>
            </a:r>
            <a:endParaRPr lang="en-US" altLang="ko-KR" sz="1100" dirty="0">
              <a:ln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</a:ln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1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2. </a:t>
            </a:r>
            <a:r>
              <a:rPr lang="ko-KR" altLang="en-US" sz="11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정의 및 </a:t>
            </a:r>
            <a:r>
              <a:rPr lang="en-US" altLang="ko-KR" sz="11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Mission</a:t>
            </a:r>
          </a:p>
          <a:p>
            <a:pPr>
              <a:lnSpc>
                <a:spcPct val="130000"/>
              </a:lnSpc>
            </a:pPr>
            <a:r>
              <a:rPr lang="en-US" altLang="ko-KR" sz="11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 (1) data : </a:t>
            </a:r>
            <a:r>
              <a:rPr lang="ko-KR" altLang="en-US" sz="11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예금</a:t>
            </a:r>
            <a:r>
              <a:rPr lang="en-US" altLang="ko-KR" sz="1100" dirty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1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적금</a:t>
            </a:r>
            <a:r>
              <a:rPr lang="en-US" altLang="ko-KR" sz="1100" dirty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100" dirty="0" err="1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펀드별</a:t>
            </a:r>
            <a:r>
              <a:rPr lang="en-US" altLang="ko-KR" sz="11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100" dirty="0" err="1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가입경로별</a:t>
            </a:r>
            <a:r>
              <a:rPr lang="ko-KR" altLang="en-US" sz="11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 실적현황</a:t>
            </a:r>
            <a:endParaRPr lang="en-US" altLang="ko-KR" sz="1100" dirty="0" smtClean="0">
              <a:ln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</a:ln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    ①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기간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: 2022.4.1(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금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) ~ 2022.4.15(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금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000" dirty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    ②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성별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: 1 –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남성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, 2 –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여성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</a:ln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     ③ 특이사항 </a:t>
            </a:r>
            <a:endParaRPr lang="en-US" altLang="ko-KR" sz="1000" dirty="0">
              <a:ln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</a:ln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	- </a:t>
            </a:r>
            <a:r>
              <a:rPr lang="ko-KR" altLang="en-US" sz="1000" dirty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변경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주말 창구 신규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(2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건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) → </a:t>
            </a:r>
            <a:r>
              <a:rPr lang="ko-KR" altLang="en-US" sz="1000" dirty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주말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비대면 신규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</a:ln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         - 100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건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, None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값 </a:t>
            </a:r>
            <a:r>
              <a:rPr lang="ko-KR" altLang="en-US" sz="1000" dirty="0" err="1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미존재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</a:ln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1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 (2) </a:t>
            </a:r>
            <a:r>
              <a:rPr lang="ko-KR" altLang="en-US" sz="11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진행방식 </a:t>
            </a:r>
            <a:r>
              <a:rPr lang="en-US" altLang="ko-KR" sz="11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: Mission</a:t>
            </a:r>
            <a:r>
              <a:rPr lang="ko-KR" altLang="en-US" sz="11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별 나눠서 수행 </a:t>
            </a:r>
            <a:r>
              <a:rPr lang="en-US" altLang="ko-KR" sz="11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→ Code </a:t>
            </a:r>
            <a:r>
              <a:rPr lang="ko-KR" altLang="en-US" sz="11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및 </a:t>
            </a:r>
            <a:r>
              <a:rPr lang="en-US" altLang="ko-KR" sz="11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Graph </a:t>
            </a:r>
            <a:r>
              <a:rPr lang="ko-KR" altLang="en-US" sz="11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합산</a:t>
            </a:r>
            <a:endParaRPr lang="en-US" altLang="ko-KR" sz="1100" dirty="0" smtClean="0">
              <a:ln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</a:ln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1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 (3) </a:t>
            </a:r>
            <a:r>
              <a:rPr lang="ko-KR" altLang="en-US" sz="11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사용 </a:t>
            </a:r>
            <a:r>
              <a:rPr lang="en-US" altLang="ko-KR" sz="1100" dirty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Tool </a:t>
            </a:r>
            <a:r>
              <a:rPr lang="en-US" altLang="ko-KR" sz="11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: </a:t>
            </a:r>
            <a:r>
              <a:rPr lang="en-US" altLang="ko-KR" sz="1100" dirty="0" err="1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Jupyter</a:t>
            </a:r>
            <a:r>
              <a:rPr lang="en-US" altLang="ko-KR" sz="11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 Notebook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1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(4) Mission</a:t>
            </a:r>
          </a:p>
          <a:p>
            <a:pPr>
              <a:lnSpc>
                <a:spcPct val="130000"/>
              </a:lnSpc>
            </a:pPr>
            <a:r>
              <a:rPr lang="en-US" altLang="ko-KR" sz="1000" dirty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   ① </a:t>
            </a:r>
            <a:r>
              <a:rPr lang="ko-KR" altLang="en-US" sz="1000" dirty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상품별 가입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비율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→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전략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높은 상품은 증대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낮은 상품은 마케팅 시행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</a:ln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   ② </a:t>
            </a:r>
            <a:r>
              <a:rPr lang="ko-KR" altLang="en-US" sz="1000" dirty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상품가입 유입경로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비율 </a:t>
            </a:r>
            <a:r>
              <a:rPr lang="en-US" altLang="ko-KR" sz="1000" dirty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→ </a:t>
            </a:r>
            <a:r>
              <a:rPr lang="ko-KR" altLang="en-US" sz="1000" dirty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전략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높은 유입경로에 집중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</a:ln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   ③ </a:t>
            </a:r>
            <a:r>
              <a:rPr lang="ko-KR" altLang="en-US" sz="1000" dirty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남녀 상품가입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비율 </a:t>
            </a:r>
            <a:r>
              <a:rPr lang="en-US" altLang="ko-KR" sz="1000" dirty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→ </a:t>
            </a:r>
            <a:r>
              <a:rPr lang="ko-KR" altLang="en-US" sz="1000" dirty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전략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고객 특성에 맞는 마케팅 시행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</a:ln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   ④ </a:t>
            </a:r>
            <a:r>
              <a:rPr lang="ko-KR" altLang="en-US" sz="1000" dirty="0" err="1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가입일자별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상품별 가입비율</a:t>
            </a:r>
            <a:r>
              <a:rPr lang="en-US" altLang="ko-KR" sz="1000" dirty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 → </a:t>
            </a:r>
            <a:r>
              <a:rPr lang="ko-KR" altLang="en-US" sz="1000" dirty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전략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</a:ln>
                <a:solidFill>
                  <a:srgbClr val="002060"/>
                </a:solidFill>
                <a:latin typeface="+mn-ea"/>
              </a:rPr>
              <a:t>높은 가입일과 상품에 집중</a:t>
            </a:r>
            <a:endParaRPr lang="en-US" altLang="ko-KR" sz="1000" dirty="0">
              <a:ln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</a:ln>
              <a:solidFill>
                <a:srgbClr val="002060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3916477" y="1262672"/>
            <a:ext cx="5517142" cy="279962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수신상품 가입실적 현황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2F1F4A34-EE1F-4E2F-8698-FDF9FC1F3C43}"/>
              </a:ext>
            </a:extLst>
          </p:cNvPr>
          <p:cNvSpPr txBox="1"/>
          <p:nvPr/>
        </p:nvSpPr>
        <p:spPr>
          <a:xfrm>
            <a:off x="3575047" y="4681519"/>
            <a:ext cx="62674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+mn-ea"/>
              </a:rPr>
              <a:t> </a:t>
            </a:r>
            <a:r>
              <a:rPr lang="ko-KR" altLang="en-US" sz="1500" b="1" dirty="0">
                <a:latin typeface="+mn-ea"/>
              </a:rPr>
              <a:t>□ </a:t>
            </a:r>
            <a:r>
              <a:rPr lang="en-US" altLang="ko-KR" sz="1500" b="1" dirty="0">
                <a:latin typeface="+mn-ea"/>
              </a:rPr>
              <a:t>Schedule</a:t>
            </a:r>
            <a:endParaRPr lang="ko-KR" altLang="en-US" sz="1500" b="1" dirty="0"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직사각형 17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슬라이드 번호 개체 틀 2">
            <a:extLst>
              <a:ext uri="{FF2B5EF4-FFF2-40B4-BE49-F238E27FC236}">
                <a16:creationId xmlns="" xmlns:a16="http://schemas.microsoft.com/office/drawing/2014/main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977" y="2072293"/>
            <a:ext cx="2178885" cy="11239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83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Ⅱ. Project </a:t>
            </a:r>
            <a:r>
              <a:rPr lang="ko-KR" altLang="en-US" sz="20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보고</a:t>
            </a:r>
            <a:endParaRPr lang="ko-KR" altLang="en-US" sz="20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Mission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="" xmlns:a16="http://schemas.microsoft.com/office/drawing/2014/main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3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" name="톱니 모양의 오른쪽 화살표 1"/>
          <p:cNvSpPr/>
          <p:nvPr/>
        </p:nvSpPr>
        <p:spPr>
          <a:xfrm rot="5400000">
            <a:off x="-1519617" y="2828575"/>
            <a:ext cx="5457791" cy="2164458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103502" y="1833460"/>
            <a:ext cx="2164459" cy="5201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Mission 1)</a:t>
            </a:r>
          </a:p>
          <a:p>
            <a:pPr algn="ctr">
              <a:lnSpc>
                <a:spcPct val="130000"/>
              </a:lnSpc>
            </a:pPr>
            <a:r>
              <a:rPr lang="en-US" altLang="ko-KR" sz="10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0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상품별 가입 비율</a:t>
            </a:r>
            <a:endParaRPr lang="en-US" altLang="ko-KR" sz="10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63537" y="1429843"/>
            <a:ext cx="6682971" cy="5137663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103502" y="2788665"/>
            <a:ext cx="2164459" cy="52014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맑은 고딕" panose="020B0503020000020004" pitchFamily="50" charset="-127"/>
              </a:rPr>
              <a:t>Mission 2)</a:t>
            </a:r>
          </a:p>
          <a:p>
            <a:pPr algn="ctr">
              <a:lnSpc>
                <a:spcPct val="130000"/>
              </a:lnSpc>
            </a:pPr>
            <a:r>
              <a:rPr lang="en-US" altLang="ko-KR" sz="1000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상품가입 유입경로 비율</a:t>
            </a:r>
            <a:endParaRPr lang="en-US" altLang="ko-KR" sz="1000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103502" y="3743870"/>
            <a:ext cx="2164459" cy="52014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맑은 고딕" panose="020B0503020000020004" pitchFamily="50" charset="-127"/>
              </a:rPr>
              <a:t>Mission 3)</a:t>
            </a:r>
          </a:p>
          <a:p>
            <a:pPr algn="ctr">
              <a:lnSpc>
                <a:spcPct val="130000"/>
              </a:lnSpc>
            </a:pPr>
            <a:r>
              <a:rPr lang="en-US" altLang="ko-KR" sz="1000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남녀 상품가입 비율</a:t>
            </a:r>
            <a:endParaRPr lang="en-US" altLang="ko-KR" sz="1000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103502" y="4699075"/>
            <a:ext cx="2164459" cy="52014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맑은 고딕" panose="020B0503020000020004" pitchFamily="50" charset="-127"/>
              </a:rPr>
              <a:t>Mission 4)</a:t>
            </a:r>
          </a:p>
          <a:p>
            <a:pPr algn="ctr">
              <a:lnSpc>
                <a:spcPct val="130000"/>
              </a:lnSpc>
            </a:pPr>
            <a:r>
              <a:rPr lang="en-US" altLang="ko-KR" sz="1000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000" dirty="0" err="1" smtClean="0">
                <a:solidFill>
                  <a:srgbClr val="002060"/>
                </a:solidFill>
                <a:latin typeface="맑은 고딕" panose="020B0503020000020004" pitchFamily="50" charset="-127"/>
              </a:rPr>
              <a:t>가입일자별</a:t>
            </a:r>
            <a:r>
              <a:rPr lang="en-US" altLang="ko-KR" sz="1000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상품별 가입비율</a:t>
            </a:r>
            <a:endParaRPr lang="en-US" altLang="ko-KR" sz="1000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2963537" y="949148"/>
            <a:ext cx="6682971" cy="366276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prstClr val="white"/>
                </a:solidFill>
                <a:latin typeface="맑은 고딕" panose="020B0503020000020004" pitchFamily="50" charset="-127"/>
              </a:rPr>
              <a:t> √ </a:t>
            </a:r>
            <a:r>
              <a:rPr lang="ko-KR" altLang="en-US" sz="1200" b="1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상품별 가입 비율</a:t>
            </a:r>
            <a:endParaRPr lang="en-US" altLang="ko-KR" sz="1200" b="1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0" name="직선 화살표 연결선 19"/>
          <p:cNvCxnSpPr>
            <a:stCxn id="8" idx="3"/>
          </p:cNvCxnSpPr>
          <p:nvPr/>
        </p:nvCxnSpPr>
        <p:spPr>
          <a:xfrm>
            <a:off x="2267961" y="2093532"/>
            <a:ext cx="672029" cy="6683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62A901AB-B98C-40EA-97E3-62D4158D6B81}"/>
              </a:ext>
            </a:extLst>
          </p:cNvPr>
          <p:cNvSpPr/>
          <p:nvPr/>
        </p:nvSpPr>
        <p:spPr>
          <a:xfrm>
            <a:off x="3084724" y="1923966"/>
            <a:ext cx="3142370" cy="260684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</a:rPr>
              <a:t>  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3109437" y="1468601"/>
            <a:ext cx="3117656" cy="366276"/>
          </a:xfrm>
          <a:prstGeom prst="rect">
            <a:avLst/>
          </a:prstGeom>
          <a:solidFill>
            <a:srgbClr val="4472C4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i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Graph</a:t>
            </a:r>
            <a:endParaRPr lang="en-US" altLang="ko-KR" sz="1200" i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6409799" y="1467184"/>
            <a:ext cx="3117656" cy="366276"/>
          </a:xfrm>
          <a:prstGeom prst="rect">
            <a:avLst/>
          </a:prstGeom>
          <a:solidFill>
            <a:srgbClr val="4472C4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i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Code</a:t>
            </a:r>
            <a:endParaRPr lang="en-US" altLang="ko-KR" sz="1200" i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3084723" y="4608592"/>
            <a:ext cx="3117656" cy="366276"/>
          </a:xfrm>
          <a:prstGeom prst="rect">
            <a:avLst/>
          </a:prstGeom>
          <a:solidFill>
            <a:srgbClr val="4472C4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i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전 </a:t>
            </a:r>
            <a:r>
              <a:rPr lang="ko-KR" altLang="en-US" sz="1200" i="1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략</a:t>
            </a:r>
            <a:endParaRPr lang="en-US" altLang="ko-KR" sz="1200" i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2A901AB-B98C-40EA-97E3-62D4158D6B81}"/>
              </a:ext>
            </a:extLst>
          </p:cNvPr>
          <p:cNvSpPr/>
          <p:nvPr/>
        </p:nvSpPr>
        <p:spPr>
          <a:xfrm>
            <a:off x="3082588" y="5024935"/>
            <a:ext cx="6444867" cy="145206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</a:rPr>
              <a:t>  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267" y="1983623"/>
            <a:ext cx="2024568" cy="249283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62A901AB-B98C-40EA-97E3-62D4158D6B81}"/>
              </a:ext>
            </a:extLst>
          </p:cNvPr>
          <p:cNvSpPr/>
          <p:nvPr/>
        </p:nvSpPr>
        <p:spPr>
          <a:xfrm>
            <a:off x="6385085" y="1923966"/>
            <a:ext cx="3142370" cy="260684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</a:rPr>
              <a:t>  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255" y="1983623"/>
            <a:ext cx="3196744" cy="2322013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3109437" y="5052648"/>
            <a:ext cx="2780617" cy="36627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noProof="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 </a:t>
            </a:r>
            <a:r>
              <a:rPr lang="ko-KR" altLang="en-US" sz="11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적금 </a:t>
            </a:r>
            <a:r>
              <a:rPr lang="en-US" altLang="ko-KR" sz="11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1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펀드 </a:t>
            </a:r>
            <a:r>
              <a:rPr lang="en-US" altLang="ko-KR" sz="11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1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예금 상품 순으로 가입</a:t>
            </a:r>
            <a:r>
              <a:rPr kumimoji="0" lang="en-US" altLang="ko-KR" sz="1100" b="1" i="0" u="none" strike="noStrike" kern="1200" cap="none" spc="0" normalizeH="0" noProof="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endParaRPr kumimoji="0" lang="en-US" altLang="ko-KR" sz="1100" b="1" i="0" u="none" strike="noStrike" kern="1200" cap="none" spc="0" normalizeH="0" baseline="0" noProof="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3109437" y="5363113"/>
            <a:ext cx="3777395" cy="36627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noProof="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lang="ko-KR" altLang="en-US" sz="11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적금 상품은 더욱 활성화</a:t>
            </a:r>
            <a:r>
              <a:rPr lang="en-US" altLang="ko-KR" sz="11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예금상품은 증대 방안 모색 </a:t>
            </a:r>
            <a:endParaRPr kumimoji="0" lang="en-US" altLang="ko-KR" sz="1100" b="1" i="0" u="none" strike="noStrike" kern="1200" cap="none" spc="0" normalizeH="0" baseline="0" noProof="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25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Ⅱ. Project </a:t>
            </a:r>
            <a:r>
              <a:rPr lang="ko-KR" altLang="en-US" sz="20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보고</a:t>
            </a:r>
            <a:endParaRPr lang="ko-KR" altLang="en-US" sz="20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Mission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="" xmlns:a16="http://schemas.microsoft.com/office/drawing/2014/main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4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" name="톱니 모양의 오른쪽 화살표 1"/>
          <p:cNvSpPr/>
          <p:nvPr/>
        </p:nvSpPr>
        <p:spPr>
          <a:xfrm rot="5400000">
            <a:off x="-1519617" y="2828575"/>
            <a:ext cx="5457791" cy="2164458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103502" y="1833460"/>
            <a:ext cx="2164459" cy="52014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맑은 고딕" panose="020B0503020000020004" pitchFamily="50" charset="-127"/>
              </a:rPr>
              <a:t>Mission 1)</a:t>
            </a:r>
          </a:p>
          <a:p>
            <a:pPr algn="ctr">
              <a:lnSpc>
                <a:spcPct val="13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000" dirty="0">
                <a:solidFill>
                  <a:srgbClr val="002060"/>
                </a:solidFill>
                <a:latin typeface="맑은 고딕" panose="020B0503020000020004" pitchFamily="50" charset="-127"/>
              </a:rPr>
              <a:t>상품별 가입 비율</a:t>
            </a:r>
            <a:endParaRPr lang="en-US" altLang="ko-KR" sz="1000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63537" y="1429843"/>
            <a:ext cx="6682971" cy="5137663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103502" y="2788665"/>
            <a:ext cx="2164459" cy="5201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Mission 2)</a:t>
            </a:r>
          </a:p>
          <a:p>
            <a:pPr algn="ctr">
              <a:lnSpc>
                <a:spcPct val="130000"/>
              </a:lnSpc>
            </a:pPr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상품가입 유입경로 비율</a:t>
            </a:r>
            <a:endParaRPr lang="en-US" altLang="ko-KR" sz="10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103502" y="3743870"/>
            <a:ext cx="2164459" cy="52014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맑은 고딕" panose="020B0503020000020004" pitchFamily="50" charset="-127"/>
              </a:rPr>
              <a:t>Mission 3)</a:t>
            </a:r>
          </a:p>
          <a:p>
            <a:pPr algn="ctr">
              <a:lnSpc>
                <a:spcPct val="130000"/>
              </a:lnSpc>
            </a:pPr>
            <a:r>
              <a:rPr lang="en-US" altLang="ko-KR" sz="1000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남녀 상품가입 비율</a:t>
            </a:r>
            <a:endParaRPr lang="en-US" altLang="ko-KR" sz="1000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103502" y="4699075"/>
            <a:ext cx="2164459" cy="52014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맑은 고딕" panose="020B0503020000020004" pitchFamily="50" charset="-127"/>
              </a:rPr>
              <a:t>Mission 4)</a:t>
            </a:r>
          </a:p>
          <a:p>
            <a:pPr algn="ctr">
              <a:lnSpc>
                <a:spcPct val="130000"/>
              </a:lnSpc>
            </a:pPr>
            <a:r>
              <a:rPr lang="en-US" altLang="ko-KR" sz="1000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000" dirty="0" err="1" smtClean="0">
                <a:solidFill>
                  <a:srgbClr val="002060"/>
                </a:solidFill>
                <a:latin typeface="맑은 고딕" panose="020B0503020000020004" pitchFamily="50" charset="-127"/>
              </a:rPr>
              <a:t>가입일자별</a:t>
            </a:r>
            <a:r>
              <a:rPr lang="en-US" altLang="ko-KR" sz="1000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상품별 가입비율</a:t>
            </a:r>
            <a:endParaRPr lang="en-US" altLang="ko-KR" sz="1000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2963537" y="949148"/>
            <a:ext cx="6682971" cy="366276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prstClr val="white"/>
                </a:solidFill>
                <a:latin typeface="맑은 고딕" panose="020B0503020000020004" pitchFamily="50" charset="-127"/>
              </a:rPr>
              <a:t> √ </a:t>
            </a:r>
            <a:r>
              <a:rPr lang="ko-KR" altLang="en-US" sz="1200" b="1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상품가입 유입경로 비율</a:t>
            </a:r>
            <a:endParaRPr lang="en-US" altLang="ko-KR" sz="1200" b="1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62A901AB-B98C-40EA-97E3-62D4158D6B81}"/>
              </a:ext>
            </a:extLst>
          </p:cNvPr>
          <p:cNvSpPr/>
          <p:nvPr/>
        </p:nvSpPr>
        <p:spPr>
          <a:xfrm>
            <a:off x="3076007" y="1987421"/>
            <a:ext cx="3142370" cy="4427541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</a:rPr>
              <a:t>  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3109437" y="1468601"/>
            <a:ext cx="3117656" cy="366276"/>
          </a:xfrm>
          <a:prstGeom prst="rect">
            <a:avLst/>
          </a:prstGeom>
          <a:solidFill>
            <a:srgbClr val="4472C4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i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Graph</a:t>
            </a:r>
            <a:endParaRPr lang="en-US" altLang="ko-KR" sz="1200" i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6409799" y="1467184"/>
            <a:ext cx="3117656" cy="366276"/>
          </a:xfrm>
          <a:prstGeom prst="rect">
            <a:avLst/>
          </a:prstGeom>
          <a:solidFill>
            <a:srgbClr val="4472C4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i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Code</a:t>
            </a:r>
            <a:endParaRPr lang="en-US" altLang="ko-KR" sz="1200" i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62A901AB-B98C-40EA-97E3-62D4158D6B81}"/>
              </a:ext>
            </a:extLst>
          </p:cNvPr>
          <p:cNvSpPr/>
          <p:nvPr/>
        </p:nvSpPr>
        <p:spPr>
          <a:xfrm>
            <a:off x="6385085" y="1923966"/>
            <a:ext cx="3142370" cy="260684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</a:rPr>
              <a:t>  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385085" y="4606086"/>
            <a:ext cx="3117656" cy="1745420"/>
            <a:chOff x="3084723" y="4608592"/>
            <a:chExt cx="3117656" cy="1745420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F61D94E4-6088-4793-AD22-475DBC4CB395}"/>
                </a:ext>
              </a:extLst>
            </p:cNvPr>
            <p:cNvSpPr/>
            <p:nvPr/>
          </p:nvSpPr>
          <p:spPr>
            <a:xfrm>
              <a:off x="3084723" y="4608592"/>
              <a:ext cx="3117656" cy="366276"/>
            </a:xfrm>
            <a:prstGeom prst="rect">
              <a:avLst/>
            </a:prstGeom>
            <a:solidFill>
              <a:srgbClr val="4472C4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i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white"/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1200" i="1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white"/>
                  </a:solidFill>
                  <a:latin typeface="맑은 고딕" panose="020B0503020000020004" pitchFamily="50" charset="-127"/>
                </a:rPr>
                <a:t>전 </a:t>
              </a:r>
              <a:r>
                <a:rPr lang="ko-KR" altLang="en-US" sz="1200" i="1" dirty="0" err="1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white"/>
                  </a:solidFill>
                  <a:latin typeface="맑은 고딕" panose="020B0503020000020004" pitchFamily="50" charset="-127"/>
                </a:rPr>
                <a:t>략</a:t>
              </a:r>
              <a:endParaRPr lang="en-US" altLang="ko-KR" sz="1200" i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62A901AB-B98C-40EA-97E3-62D4158D6B81}"/>
                </a:ext>
              </a:extLst>
            </p:cNvPr>
            <p:cNvSpPr/>
            <p:nvPr/>
          </p:nvSpPr>
          <p:spPr>
            <a:xfrm>
              <a:off x="3084723" y="5024936"/>
              <a:ext cx="3117656" cy="1329076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rgbClr val="002060"/>
                  </a:solidFill>
                  <a:latin typeface="맑은 고딕" panose="020B0503020000020004" pitchFamily="50" charset="-127"/>
                </a:rPr>
                <a:t>  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F61D94E4-6088-4793-AD22-475DBC4CB395}"/>
                </a:ext>
              </a:extLst>
            </p:cNvPr>
            <p:cNvSpPr/>
            <p:nvPr/>
          </p:nvSpPr>
          <p:spPr>
            <a:xfrm>
              <a:off x="3109437" y="5110701"/>
              <a:ext cx="2500531" cy="25017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1. </a:t>
              </a:r>
              <a:r>
                <a:rPr kumimoji="0" lang="ko-KR" altLang="en-US" sz="11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비대면 가입이 창구 가입의 약 </a:t>
              </a:r>
              <a:r>
                <a:rPr kumimoji="0" lang="en-US" altLang="ko-KR" sz="11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6</a:t>
              </a:r>
              <a:r>
                <a:rPr kumimoji="0" lang="ko-KR" altLang="en-US" sz="11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배 </a:t>
              </a:r>
              <a:endParaRPr kumimoji="0" lang="en-US" altLang="ko-KR" sz="1100" b="1" i="0" u="none" strike="noStrike" kern="1200" cap="none" spc="0" normalizeH="0" baseline="0" noProof="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F61D94E4-6088-4793-AD22-475DBC4CB395}"/>
                </a:ext>
              </a:extLst>
            </p:cNvPr>
            <p:cNvSpPr/>
            <p:nvPr/>
          </p:nvSpPr>
          <p:spPr>
            <a:xfrm>
              <a:off x="3109437" y="5586024"/>
              <a:ext cx="2948386" cy="36627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5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3.  </a:t>
              </a:r>
              <a:r>
                <a:rPr kumimoji="0" lang="ko-KR" altLang="en-US" sz="1100" b="1" i="0" u="none" strike="noStrike" kern="1200" cap="none" spc="-15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비대면 경로에 집중 판매</a:t>
              </a:r>
              <a:r>
                <a:rPr kumimoji="0" lang="en-US" altLang="ko-KR" sz="1100" b="1" i="0" u="none" strike="noStrike" kern="1200" cap="none" spc="-15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100" b="1" i="0" u="none" strike="noStrike" kern="1200" cap="none" spc="-15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대면 활성화 방안 모색</a:t>
              </a:r>
              <a:endParaRPr kumimoji="0" lang="en-US" altLang="ko-KR" sz="1100" b="1" i="0" u="none" strike="noStrike" kern="1200" cap="none" spc="-150" normalizeH="0" baseline="0" noProof="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F61D94E4-6088-4793-AD22-475DBC4CB395}"/>
                </a:ext>
              </a:extLst>
            </p:cNvPr>
            <p:cNvSpPr/>
            <p:nvPr/>
          </p:nvSpPr>
          <p:spPr>
            <a:xfrm>
              <a:off x="3109437" y="5367863"/>
              <a:ext cx="3025642" cy="25017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2. </a:t>
              </a:r>
              <a:r>
                <a:rPr kumimoji="0" lang="ko-KR" altLang="en-US" sz="11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대면 예금 </a:t>
              </a:r>
              <a:r>
                <a:rPr kumimoji="0" lang="en-US" altLang="ko-KR" sz="11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</a:t>
              </a:r>
              <a:r>
                <a:rPr kumimoji="0" lang="ko-KR" altLang="en-US" sz="11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</a:t>
              </a:r>
              <a:r>
                <a:rPr kumimoji="0" lang="en-US" altLang="ko-KR" sz="11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1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대면</a:t>
              </a:r>
              <a:r>
                <a:rPr kumimoji="0" lang="en-US" altLang="ko-KR" sz="11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1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비대면 상품순 동일</a:t>
              </a:r>
              <a:endParaRPr kumimoji="0" lang="en-US" altLang="ko-KR" sz="1100" b="1" i="0" u="none" strike="noStrike" kern="1200" cap="none" spc="0" normalizeH="0" baseline="0" noProof="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28" name="꺾인 연결선 27"/>
          <p:cNvCxnSpPr/>
          <p:nvPr/>
        </p:nvCxnSpPr>
        <p:spPr>
          <a:xfrm flipV="1">
            <a:off x="2282791" y="2093531"/>
            <a:ext cx="672029" cy="948522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080" y="1966137"/>
            <a:ext cx="2019888" cy="25318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618" y="1999240"/>
            <a:ext cx="3231304" cy="239883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078" y="4606086"/>
            <a:ext cx="3044227" cy="174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8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Ⅱ. Project </a:t>
            </a:r>
            <a:r>
              <a:rPr lang="ko-KR" altLang="en-US" sz="20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보고</a:t>
            </a:r>
            <a:endParaRPr lang="ko-KR" altLang="en-US" sz="20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Mission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="" xmlns:a16="http://schemas.microsoft.com/office/drawing/2014/main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5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" name="톱니 모양의 오른쪽 화살표 1"/>
          <p:cNvSpPr/>
          <p:nvPr/>
        </p:nvSpPr>
        <p:spPr>
          <a:xfrm rot="5400000">
            <a:off x="-1519617" y="2828575"/>
            <a:ext cx="5457791" cy="2164458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103502" y="1833460"/>
            <a:ext cx="2164459" cy="52014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맑은 고딕" panose="020B0503020000020004" pitchFamily="50" charset="-127"/>
              </a:rPr>
              <a:t>Mission 1)</a:t>
            </a:r>
          </a:p>
          <a:p>
            <a:pPr algn="ctr">
              <a:lnSpc>
                <a:spcPct val="13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000" dirty="0">
                <a:solidFill>
                  <a:srgbClr val="002060"/>
                </a:solidFill>
                <a:latin typeface="맑은 고딕" panose="020B0503020000020004" pitchFamily="50" charset="-127"/>
              </a:rPr>
              <a:t>상품별 가입 비율</a:t>
            </a:r>
            <a:endParaRPr lang="en-US" altLang="ko-KR" sz="1000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63537" y="1429843"/>
            <a:ext cx="6682971" cy="5137663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103502" y="2788665"/>
            <a:ext cx="2164459" cy="52014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맑은 고딕" panose="020B0503020000020004" pitchFamily="50" charset="-127"/>
              </a:rPr>
              <a:t>Mission 2)</a:t>
            </a:r>
          </a:p>
          <a:p>
            <a:pPr algn="ctr">
              <a:lnSpc>
                <a:spcPct val="13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000" dirty="0">
                <a:solidFill>
                  <a:srgbClr val="002060"/>
                </a:solidFill>
                <a:latin typeface="맑은 고딕" panose="020B0503020000020004" pitchFamily="50" charset="-127"/>
              </a:rPr>
              <a:t>상품가입 유입경로 비율</a:t>
            </a:r>
            <a:endParaRPr lang="en-US" altLang="ko-KR" sz="1000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103502" y="3743870"/>
            <a:ext cx="2164459" cy="5201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Mission 3)</a:t>
            </a:r>
          </a:p>
          <a:p>
            <a:pPr algn="ctr">
              <a:lnSpc>
                <a:spcPct val="130000"/>
              </a:lnSpc>
            </a:pPr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남녀 상품가입 비율</a:t>
            </a:r>
            <a:endParaRPr lang="en-US" altLang="ko-KR" sz="10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103502" y="4699075"/>
            <a:ext cx="2164459" cy="52014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맑은 고딕" panose="020B0503020000020004" pitchFamily="50" charset="-127"/>
              </a:rPr>
              <a:t>Mission 4)</a:t>
            </a:r>
          </a:p>
          <a:p>
            <a:pPr algn="ctr">
              <a:lnSpc>
                <a:spcPct val="130000"/>
              </a:lnSpc>
            </a:pPr>
            <a:r>
              <a:rPr lang="en-US" altLang="ko-KR" sz="1000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000" dirty="0" err="1" smtClean="0">
                <a:solidFill>
                  <a:srgbClr val="002060"/>
                </a:solidFill>
                <a:latin typeface="맑은 고딕" panose="020B0503020000020004" pitchFamily="50" charset="-127"/>
              </a:rPr>
              <a:t>가입일자별</a:t>
            </a:r>
            <a:r>
              <a:rPr lang="en-US" altLang="ko-KR" sz="1000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상품별 가입비율</a:t>
            </a:r>
            <a:endParaRPr lang="en-US" altLang="ko-KR" sz="1000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2963537" y="949148"/>
            <a:ext cx="6682971" cy="366276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prstClr val="white"/>
                </a:solidFill>
                <a:latin typeface="맑은 고딕" panose="020B0503020000020004" pitchFamily="50" charset="-127"/>
              </a:rPr>
              <a:t> √ </a:t>
            </a:r>
            <a:r>
              <a:rPr lang="ko-KR" altLang="en-US" sz="1200" b="1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남녀 상품가입 비율</a:t>
            </a:r>
            <a:endParaRPr lang="en-US" altLang="ko-KR" sz="1200" b="1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62A901AB-B98C-40EA-97E3-62D4158D6B81}"/>
              </a:ext>
            </a:extLst>
          </p:cNvPr>
          <p:cNvSpPr/>
          <p:nvPr/>
        </p:nvSpPr>
        <p:spPr>
          <a:xfrm>
            <a:off x="3076007" y="1987421"/>
            <a:ext cx="3142370" cy="4427541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</a:rPr>
              <a:t>  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3109437" y="1468601"/>
            <a:ext cx="3117656" cy="366276"/>
          </a:xfrm>
          <a:prstGeom prst="rect">
            <a:avLst/>
          </a:prstGeom>
          <a:solidFill>
            <a:srgbClr val="4472C4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i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Graph</a:t>
            </a:r>
            <a:endParaRPr lang="en-US" altLang="ko-KR" sz="1200" i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6409799" y="1467184"/>
            <a:ext cx="3117656" cy="366276"/>
          </a:xfrm>
          <a:prstGeom prst="rect">
            <a:avLst/>
          </a:prstGeom>
          <a:solidFill>
            <a:srgbClr val="4472C4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i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Code</a:t>
            </a:r>
            <a:endParaRPr lang="en-US" altLang="ko-KR" sz="1200" i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62A901AB-B98C-40EA-97E3-62D4158D6B81}"/>
              </a:ext>
            </a:extLst>
          </p:cNvPr>
          <p:cNvSpPr/>
          <p:nvPr/>
        </p:nvSpPr>
        <p:spPr>
          <a:xfrm>
            <a:off x="6385085" y="1923966"/>
            <a:ext cx="3142370" cy="260684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</a:rPr>
              <a:t>  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385085" y="4606086"/>
            <a:ext cx="3117656" cy="1745420"/>
            <a:chOff x="3084723" y="4608592"/>
            <a:chExt cx="3117656" cy="1745420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F61D94E4-6088-4793-AD22-475DBC4CB395}"/>
                </a:ext>
              </a:extLst>
            </p:cNvPr>
            <p:cNvSpPr/>
            <p:nvPr/>
          </p:nvSpPr>
          <p:spPr>
            <a:xfrm>
              <a:off x="3084723" y="4608592"/>
              <a:ext cx="3117656" cy="366276"/>
            </a:xfrm>
            <a:prstGeom prst="rect">
              <a:avLst/>
            </a:prstGeom>
            <a:solidFill>
              <a:srgbClr val="4472C4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i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white"/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1200" i="1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white"/>
                  </a:solidFill>
                  <a:latin typeface="맑은 고딕" panose="020B0503020000020004" pitchFamily="50" charset="-127"/>
                </a:rPr>
                <a:t>전 </a:t>
              </a:r>
              <a:r>
                <a:rPr lang="ko-KR" altLang="en-US" sz="1200" i="1" dirty="0" err="1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white"/>
                  </a:solidFill>
                  <a:latin typeface="맑은 고딕" panose="020B0503020000020004" pitchFamily="50" charset="-127"/>
                </a:rPr>
                <a:t>략</a:t>
              </a:r>
              <a:endParaRPr lang="en-US" altLang="ko-KR" sz="1200" i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62A901AB-B98C-40EA-97E3-62D4158D6B81}"/>
                </a:ext>
              </a:extLst>
            </p:cNvPr>
            <p:cNvSpPr/>
            <p:nvPr/>
          </p:nvSpPr>
          <p:spPr>
            <a:xfrm>
              <a:off x="3084723" y="5024936"/>
              <a:ext cx="3117656" cy="1329076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rgbClr val="002060"/>
                  </a:solidFill>
                  <a:latin typeface="맑은 고딕" panose="020B0503020000020004" pitchFamily="50" charset="-127"/>
                </a:rPr>
                <a:t>  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F61D94E4-6088-4793-AD22-475DBC4CB395}"/>
                </a:ext>
              </a:extLst>
            </p:cNvPr>
            <p:cNvSpPr/>
            <p:nvPr/>
          </p:nvSpPr>
          <p:spPr>
            <a:xfrm>
              <a:off x="3109437" y="5110701"/>
              <a:ext cx="2500531" cy="25017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1. </a:t>
              </a:r>
              <a:r>
                <a:rPr kumimoji="0" lang="ko-KR" altLang="en-US" sz="11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남녀 상품가입 비율은 동일 수준</a:t>
              </a:r>
              <a:endParaRPr kumimoji="0" lang="en-US" altLang="ko-KR" sz="1100" b="1" i="0" u="none" strike="noStrike" kern="1200" cap="none" spc="0" normalizeH="0" baseline="0" noProof="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F61D94E4-6088-4793-AD22-475DBC4CB395}"/>
                </a:ext>
              </a:extLst>
            </p:cNvPr>
            <p:cNvSpPr/>
            <p:nvPr/>
          </p:nvSpPr>
          <p:spPr>
            <a:xfrm>
              <a:off x="3109437" y="5586024"/>
              <a:ext cx="2948386" cy="36627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5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3.  </a:t>
              </a:r>
              <a:r>
                <a:rPr kumimoji="0" lang="ko-KR" altLang="en-US" sz="1100" b="1" i="0" u="none" strike="noStrike" kern="1200" cap="none" spc="-15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비대면 남성 고객을 위한 마케팅 시행</a:t>
              </a:r>
              <a:endParaRPr kumimoji="0" lang="en-US" altLang="ko-KR" sz="1100" b="1" i="0" u="none" strike="noStrike" kern="1200" cap="none" spc="-150" normalizeH="0" baseline="0" noProof="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F61D94E4-6088-4793-AD22-475DBC4CB395}"/>
                </a:ext>
              </a:extLst>
            </p:cNvPr>
            <p:cNvSpPr/>
            <p:nvPr/>
          </p:nvSpPr>
          <p:spPr>
            <a:xfrm>
              <a:off x="3109437" y="5367863"/>
              <a:ext cx="3025642" cy="25017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2. </a:t>
              </a:r>
              <a:r>
                <a:rPr kumimoji="0" lang="ko-KR" altLang="en-US" sz="11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남자의 비대면 비율이 여자보다 높음</a:t>
              </a:r>
              <a:endParaRPr kumimoji="0" lang="en-US" altLang="ko-KR" sz="1100" b="1" i="0" u="none" strike="noStrike" kern="1200" cap="none" spc="0" normalizeH="0" baseline="0" noProof="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35" name="꺾인 연결선 34"/>
          <p:cNvCxnSpPr/>
          <p:nvPr/>
        </p:nvCxnSpPr>
        <p:spPr>
          <a:xfrm flipV="1">
            <a:off x="2276678" y="2096872"/>
            <a:ext cx="672029" cy="1903727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841" y="2023272"/>
            <a:ext cx="2342209" cy="25028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517" y="4606086"/>
            <a:ext cx="2960435" cy="17454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670" y="1938252"/>
            <a:ext cx="3157200" cy="264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8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Ⅱ. Project </a:t>
            </a:r>
            <a:r>
              <a:rPr lang="ko-KR" altLang="en-US" sz="20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보고</a:t>
            </a:r>
            <a:endParaRPr lang="ko-KR" altLang="en-US" sz="20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Mission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="" xmlns:a16="http://schemas.microsoft.com/office/drawing/2014/main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6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" name="톱니 모양의 오른쪽 화살표 1"/>
          <p:cNvSpPr/>
          <p:nvPr/>
        </p:nvSpPr>
        <p:spPr>
          <a:xfrm rot="5400000">
            <a:off x="-1519617" y="2828575"/>
            <a:ext cx="5457791" cy="2164458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103502" y="1833460"/>
            <a:ext cx="2164459" cy="52014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맑은 고딕" panose="020B0503020000020004" pitchFamily="50" charset="-127"/>
              </a:rPr>
              <a:t>Mission 1)</a:t>
            </a:r>
          </a:p>
          <a:p>
            <a:pPr algn="ctr">
              <a:lnSpc>
                <a:spcPct val="13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000" dirty="0">
                <a:solidFill>
                  <a:srgbClr val="002060"/>
                </a:solidFill>
                <a:latin typeface="맑은 고딕" panose="020B0503020000020004" pitchFamily="50" charset="-127"/>
              </a:rPr>
              <a:t>상품별 가입 비율</a:t>
            </a:r>
            <a:endParaRPr lang="en-US" altLang="ko-KR" sz="1000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63537" y="1429843"/>
            <a:ext cx="6682971" cy="5137663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103502" y="2788665"/>
            <a:ext cx="2164459" cy="52014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맑은 고딕" panose="020B0503020000020004" pitchFamily="50" charset="-127"/>
              </a:rPr>
              <a:t>Mission 2)</a:t>
            </a:r>
          </a:p>
          <a:p>
            <a:pPr algn="ctr">
              <a:lnSpc>
                <a:spcPct val="13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000" dirty="0">
                <a:solidFill>
                  <a:srgbClr val="002060"/>
                </a:solidFill>
                <a:latin typeface="맑은 고딕" panose="020B0503020000020004" pitchFamily="50" charset="-127"/>
              </a:rPr>
              <a:t>상품가입 유입경로 비율</a:t>
            </a:r>
            <a:endParaRPr lang="en-US" altLang="ko-KR" sz="1000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103502" y="3743870"/>
            <a:ext cx="2164459" cy="52014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맑은 고딕" panose="020B0503020000020004" pitchFamily="50" charset="-127"/>
              </a:rPr>
              <a:t>Mission 3)</a:t>
            </a:r>
          </a:p>
          <a:p>
            <a:pPr algn="ctr">
              <a:lnSpc>
                <a:spcPct val="13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000" dirty="0">
                <a:solidFill>
                  <a:srgbClr val="002060"/>
                </a:solidFill>
                <a:latin typeface="맑은 고딕" panose="020B0503020000020004" pitchFamily="50" charset="-127"/>
              </a:rPr>
              <a:t>남녀 상품가입 비율</a:t>
            </a:r>
            <a:endParaRPr lang="en-US" altLang="ko-KR" sz="1000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103502" y="4699075"/>
            <a:ext cx="2164459" cy="5201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Mission 4)</a:t>
            </a:r>
          </a:p>
          <a:p>
            <a:pPr algn="ctr">
              <a:lnSpc>
                <a:spcPct val="130000"/>
              </a:lnSpc>
            </a:pPr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000" b="1" dirty="0" err="1">
                <a:solidFill>
                  <a:srgbClr val="002060"/>
                </a:solidFill>
                <a:latin typeface="맑은 고딕" panose="020B0503020000020004" pitchFamily="50" charset="-127"/>
              </a:rPr>
              <a:t>가입일자별</a:t>
            </a:r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상품별 가입비율</a:t>
            </a:r>
            <a:endParaRPr lang="en-US" altLang="ko-KR" sz="10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2963537" y="949148"/>
            <a:ext cx="6682971" cy="366276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prstClr val="white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√ </a:t>
            </a:r>
            <a:r>
              <a:rPr lang="ko-KR" altLang="en-US" sz="1200" b="1" dirty="0" err="1" smtClean="0">
                <a:solidFill>
                  <a:prstClr val="white"/>
                </a:solidFill>
                <a:latin typeface="맑은 고딕" panose="020B0503020000020004" pitchFamily="50" charset="-127"/>
              </a:rPr>
              <a:t>가입일자별</a:t>
            </a:r>
            <a:r>
              <a:rPr lang="en-US" altLang="ko-KR" sz="1200" b="1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상품별 가입비율</a:t>
            </a:r>
            <a:endParaRPr lang="en-US" altLang="ko-KR" sz="1200" b="1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62A901AB-B98C-40EA-97E3-62D4158D6B81}"/>
              </a:ext>
            </a:extLst>
          </p:cNvPr>
          <p:cNvSpPr/>
          <p:nvPr/>
        </p:nvSpPr>
        <p:spPr>
          <a:xfrm>
            <a:off x="3076007" y="1987421"/>
            <a:ext cx="3142370" cy="4427541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</a:rPr>
              <a:t>  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3109437" y="1468601"/>
            <a:ext cx="3117656" cy="366276"/>
          </a:xfrm>
          <a:prstGeom prst="rect">
            <a:avLst/>
          </a:prstGeom>
          <a:solidFill>
            <a:srgbClr val="4472C4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i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Graph</a:t>
            </a:r>
            <a:endParaRPr lang="en-US" altLang="ko-KR" sz="1200" i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6409799" y="1467184"/>
            <a:ext cx="3117656" cy="366276"/>
          </a:xfrm>
          <a:prstGeom prst="rect">
            <a:avLst/>
          </a:prstGeom>
          <a:solidFill>
            <a:srgbClr val="4472C4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i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Code</a:t>
            </a:r>
            <a:endParaRPr lang="en-US" altLang="ko-KR" sz="1200" i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62A901AB-B98C-40EA-97E3-62D4158D6B81}"/>
              </a:ext>
            </a:extLst>
          </p:cNvPr>
          <p:cNvSpPr/>
          <p:nvPr/>
        </p:nvSpPr>
        <p:spPr>
          <a:xfrm>
            <a:off x="6385085" y="1923966"/>
            <a:ext cx="3142370" cy="260684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</a:rPr>
              <a:t>  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385085" y="4606086"/>
            <a:ext cx="3117656" cy="1745420"/>
            <a:chOff x="3084723" y="4608592"/>
            <a:chExt cx="3117656" cy="1745420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F61D94E4-6088-4793-AD22-475DBC4CB395}"/>
                </a:ext>
              </a:extLst>
            </p:cNvPr>
            <p:cNvSpPr/>
            <p:nvPr/>
          </p:nvSpPr>
          <p:spPr>
            <a:xfrm>
              <a:off x="3084723" y="4608592"/>
              <a:ext cx="3117656" cy="366276"/>
            </a:xfrm>
            <a:prstGeom prst="rect">
              <a:avLst/>
            </a:prstGeom>
            <a:solidFill>
              <a:srgbClr val="4472C4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i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white"/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1200" i="1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white"/>
                  </a:solidFill>
                  <a:latin typeface="맑은 고딕" panose="020B0503020000020004" pitchFamily="50" charset="-127"/>
                </a:rPr>
                <a:t>전 </a:t>
              </a:r>
              <a:r>
                <a:rPr lang="ko-KR" altLang="en-US" sz="1200" i="1" dirty="0" err="1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white"/>
                  </a:solidFill>
                  <a:latin typeface="맑은 고딕" panose="020B0503020000020004" pitchFamily="50" charset="-127"/>
                </a:rPr>
                <a:t>략</a:t>
              </a:r>
              <a:endParaRPr lang="en-US" altLang="ko-KR" sz="1200" i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62A901AB-B98C-40EA-97E3-62D4158D6B81}"/>
                </a:ext>
              </a:extLst>
            </p:cNvPr>
            <p:cNvSpPr/>
            <p:nvPr/>
          </p:nvSpPr>
          <p:spPr>
            <a:xfrm>
              <a:off x="3084723" y="5024936"/>
              <a:ext cx="3117656" cy="1329076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rgbClr val="002060"/>
                  </a:solidFill>
                  <a:latin typeface="맑은 고딕" panose="020B0503020000020004" pitchFamily="50" charset="-127"/>
                </a:rPr>
                <a:t>  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F61D94E4-6088-4793-AD22-475DBC4CB395}"/>
                </a:ext>
              </a:extLst>
            </p:cNvPr>
            <p:cNvSpPr/>
            <p:nvPr/>
          </p:nvSpPr>
          <p:spPr>
            <a:xfrm>
              <a:off x="3109437" y="5110701"/>
              <a:ext cx="2800104" cy="25017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1. 1</a:t>
              </a:r>
              <a:r>
                <a:rPr kumimoji="0" lang="ko-KR" altLang="en-US" sz="11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일</a:t>
              </a:r>
              <a:r>
                <a:rPr kumimoji="0" lang="en-US" altLang="ko-KR" sz="11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1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금</a:t>
              </a:r>
              <a:r>
                <a:rPr kumimoji="0" lang="en-US" altLang="ko-KR" sz="11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  <a:r>
                <a:rPr kumimoji="0" lang="ko-KR" altLang="en-US" sz="11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과 </a:t>
              </a:r>
              <a:r>
                <a:rPr kumimoji="0" lang="en-US" altLang="ko-KR" sz="11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15</a:t>
              </a:r>
              <a:r>
                <a:rPr kumimoji="0" lang="ko-KR" altLang="en-US" sz="11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일</a:t>
              </a:r>
              <a:r>
                <a:rPr kumimoji="0" lang="en-US" altLang="ko-KR" sz="11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1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금</a:t>
              </a:r>
              <a:r>
                <a:rPr kumimoji="0" lang="en-US" altLang="ko-KR" sz="11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  <a:r>
                <a:rPr lang="ko-KR" altLang="en-US" sz="1100" b="1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가입건수가 높다</a:t>
              </a:r>
              <a:endParaRPr kumimoji="0" lang="en-US" altLang="ko-KR" sz="1100" b="1" i="0" u="none" strike="noStrike" kern="1200" cap="none" spc="0" normalizeH="0" baseline="0" noProof="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F61D94E4-6088-4793-AD22-475DBC4CB395}"/>
                </a:ext>
              </a:extLst>
            </p:cNvPr>
            <p:cNvSpPr/>
            <p:nvPr/>
          </p:nvSpPr>
          <p:spPr>
            <a:xfrm>
              <a:off x="3109437" y="5586024"/>
              <a:ext cx="2948386" cy="36627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5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3.  </a:t>
              </a:r>
              <a:r>
                <a:rPr kumimoji="0" lang="ko-KR" altLang="en-US" sz="1100" b="1" i="0" u="none" strike="noStrike" kern="1200" cap="none" spc="-15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금요일과  월요일에 다양한 상품 판매실시</a:t>
              </a:r>
              <a:endParaRPr kumimoji="0" lang="en-US" altLang="ko-KR" sz="1100" b="1" i="0" u="none" strike="noStrike" kern="1200" cap="none" spc="-150" normalizeH="0" baseline="0" noProof="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F61D94E4-6088-4793-AD22-475DBC4CB395}"/>
                </a:ext>
              </a:extLst>
            </p:cNvPr>
            <p:cNvSpPr/>
            <p:nvPr/>
          </p:nvSpPr>
          <p:spPr>
            <a:xfrm>
              <a:off x="3109437" y="5367863"/>
              <a:ext cx="3092942" cy="25017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2. </a:t>
              </a:r>
              <a:r>
                <a:rPr kumimoji="0" lang="ko-KR" altLang="en-US" sz="1000" b="1" i="0" u="none" strike="noStrike" kern="1200" cap="none" spc="0" normalizeH="0" noProof="0" dirty="0" err="1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요일별로는</a:t>
              </a:r>
              <a:r>
                <a:rPr kumimoji="0" lang="ko-KR" altLang="en-US" sz="10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금요일</a:t>
              </a:r>
              <a:r>
                <a:rPr kumimoji="0" lang="en-US" altLang="ko-KR" sz="10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&gt;</a:t>
              </a:r>
              <a:r>
                <a:rPr kumimoji="0" lang="ko-KR" altLang="en-US" sz="10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월요일</a:t>
              </a:r>
              <a:r>
                <a:rPr kumimoji="0" lang="en-US" altLang="ko-KR" sz="10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&gt;</a:t>
              </a:r>
              <a:r>
                <a:rPr kumimoji="0" lang="ko-KR" altLang="en-US" sz="10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목요일 순으로 높다</a:t>
              </a:r>
              <a:r>
                <a:rPr kumimoji="0" lang="en-US" altLang="ko-KR" sz="1000" b="1" i="0" u="none" strike="noStrike" kern="1200" cap="none" spc="0" normalizeH="0" noProof="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en-US" altLang="ko-KR" sz="1000" b="1" i="0" u="none" strike="noStrike" kern="1200" cap="none" spc="0" normalizeH="0" baseline="0" noProof="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28" name="꺾인 연결선 27"/>
          <p:cNvCxnSpPr/>
          <p:nvPr/>
        </p:nvCxnSpPr>
        <p:spPr>
          <a:xfrm flipV="1">
            <a:off x="2284925" y="2147234"/>
            <a:ext cx="672029" cy="2858932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834" y="2004150"/>
            <a:ext cx="3004716" cy="21065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834" y="4135649"/>
            <a:ext cx="3004716" cy="22158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209" y="1987421"/>
            <a:ext cx="2964232" cy="80124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035" y="2815336"/>
            <a:ext cx="2964232" cy="176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Ⅲ. </a:t>
            </a:r>
            <a:r>
              <a:rPr lang="en-US" altLang="ko-KR" sz="2000" b="1" dirty="0" smtClean="0">
                <a:solidFill>
                  <a:srgbClr val="002060"/>
                </a:solidFill>
                <a:latin typeface="+mn-ea"/>
              </a:rPr>
              <a:t>Project </a:t>
            </a:r>
            <a:r>
              <a:rPr lang="ko-KR" altLang="en-US" sz="2000" b="1" dirty="0" smtClean="0">
                <a:solidFill>
                  <a:srgbClr val="002060"/>
                </a:solidFill>
                <a:latin typeface="+mn-ea"/>
              </a:rPr>
              <a:t>결과</a:t>
            </a:r>
            <a:endParaRPr lang="ko-KR" altLang="en-US" sz="20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rgbClr val="002060"/>
                </a:solidFill>
                <a:latin typeface="+mn-ea"/>
              </a:rPr>
              <a:t>□ 결과</a:t>
            </a:r>
            <a:endParaRPr lang="ko-KR" altLang="en-US" sz="15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="" xmlns:a16="http://schemas.microsoft.com/office/drawing/2014/main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/>
              <a:pPr algn="ctr"/>
              <a:t>7</a:t>
            </a:fld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380671" y="1126369"/>
            <a:ext cx="5343854" cy="542602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96805" y="1126369"/>
            <a:ext cx="3985370" cy="542602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724523" y="1387839"/>
            <a:ext cx="3981452" cy="677296"/>
            <a:chOff x="5724523" y="1204959"/>
            <a:chExt cx="3981452" cy="677296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146C387-844F-4F7A-BFBB-8BA3EDA80BB7}"/>
                </a:ext>
              </a:extLst>
            </p:cNvPr>
            <p:cNvSpPr txBox="1"/>
            <p:nvPr/>
          </p:nvSpPr>
          <p:spPr>
            <a:xfrm>
              <a:off x="5724524" y="1204959"/>
              <a:ext cx="3981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rgbClr val="002060"/>
                  </a:solidFill>
                  <a:latin typeface="+mn-ea"/>
                </a:rPr>
                <a:t> </a:t>
              </a:r>
              <a:r>
                <a:rPr lang="en-US" altLang="ko-KR" sz="12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rgbClr val="002060"/>
                  </a:solidFill>
                  <a:latin typeface="+mn-ea"/>
                </a:rPr>
                <a:t>■ Mission1 : </a:t>
              </a:r>
              <a:r>
                <a:rPr lang="ko-KR" altLang="en-US" sz="12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rgbClr val="002060"/>
                  </a:solidFill>
                  <a:latin typeface="+mn-ea"/>
                </a:rPr>
                <a:t>상품별 가입비율</a:t>
              </a:r>
              <a:endParaRPr lang="ko-KR" altLang="en-US" sz="12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F146C387-844F-4F7A-BFBB-8BA3EDA80BB7}"/>
                </a:ext>
              </a:extLst>
            </p:cNvPr>
            <p:cNvSpPr txBox="1"/>
            <p:nvPr/>
          </p:nvSpPr>
          <p:spPr>
            <a:xfrm>
              <a:off x="5724523" y="1434334"/>
              <a:ext cx="39814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☞ 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적금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(53.0%)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&gt; 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펀드</a:t>
              </a:r>
              <a:r>
                <a:rPr lang="en-US" altLang="ko-KR" sz="1000" b="1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(30.0</a:t>
              </a:r>
              <a:r>
                <a:rPr lang="en-US" altLang="ko-KR" sz="1000" b="1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%)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&gt; 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예금 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(17.0</a:t>
              </a:r>
              <a:r>
                <a:rPr lang="en-US" altLang="ko-KR" sz="1000" b="1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%) </a:t>
              </a:r>
              <a:endParaRPr lang="ko-KR" altLang="en-US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F146C387-844F-4F7A-BFBB-8BA3EDA80BB7}"/>
                </a:ext>
              </a:extLst>
            </p:cNvPr>
            <p:cNvSpPr txBox="1"/>
            <p:nvPr/>
          </p:nvSpPr>
          <p:spPr>
            <a:xfrm>
              <a:off x="5724523" y="1636034"/>
              <a:ext cx="39814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☞ 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적금상품에 집중하면서 예금상품 부진사유 파악</a:t>
              </a:r>
              <a:endParaRPr lang="ko-KR" altLang="en-US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700975" y="2346660"/>
            <a:ext cx="4077276" cy="1388814"/>
            <a:chOff x="5700975" y="1988520"/>
            <a:chExt cx="4077276" cy="1388814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F146C387-844F-4F7A-BFBB-8BA3EDA80BB7}"/>
                </a:ext>
              </a:extLst>
            </p:cNvPr>
            <p:cNvSpPr txBox="1"/>
            <p:nvPr/>
          </p:nvSpPr>
          <p:spPr>
            <a:xfrm>
              <a:off x="5724523" y="1988520"/>
              <a:ext cx="3981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rgbClr val="002060"/>
                  </a:solidFill>
                  <a:latin typeface="+mn-ea"/>
                </a:rPr>
                <a:t> </a:t>
              </a:r>
              <a:r>
                <a:rPr lang="en-US" altLang="ko-KR" sz="12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rgbClr val="002060"/>
                  </a:solidFill>
                  <a:latin typeface="+mn-ea"/>
                </a:rPr>
                <a:t>■ Mission2 : </a:t>
              </a:r>
              <a:r>
                <a:rPr lang="ko-KR" altLang="en-US" sz="12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rgbClr val="002060"/>
                  </a:solidFill>
                  <a:latin typeface="+mn-ea"/>
                </a:rPr>
                <a:t>상품가입 유입경로</a:t>
              </a:r>
              <a:endParaRPr lang="ko-KR" altLang="en-US" sz="12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F146C387-844F-4F7A-BFBB-8BA3EDA80BB7}"/>
                </a:ext>
              </a:extLst>
            </p:cNvPr>
            <p:cNvSpPr txBox="1"/>
            <p:nvPr/>
          </p:nvSpPr>
          <p:spPr>
            <a:xfrm>
              <a:off x="5724522" y="2217895"/>
              <a:ext cx="39814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☞ 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비대면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(84.0%)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&gt; 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창구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(16.0%)</a:t>
              </a:r>
              <a:endParaRPr lang="ko-KR" altLang="en-US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F146C387-844F-4F7A-BFBB-8BA3EDA80BB7}"/>
                </a:ext>
              </a:extLst>
            </p:cNvPr>
            <p:cNvSpPr txBox="1"/>
            <p:nvPr/>
          </p:nvSpPr>
          <p:spPr>
            <a:xfrm>
              <a:off x="5708824" y="2884892"/>
              <a:ext cx="40576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☞ 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비대면 채널에 집중 및 </a:t>
              </a:r>
              <a:r>
                <a:rPr lang="ko-KR" altLang="en-US" sz="1000" b="1" dirty="0" err="1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추가분석하면서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 창구 활성화 방안 모색</a:t>
              </a:r>
              <a:endParaRPr lang="ko-KR" altLang="en-US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146C387-844F-4F7A-BFBB-8BA3EDA80BB7}"/>
                </a:ext>
              </a:extLst>
            </p:cNvPr>
            <p:cNvSpPr txBox="1"/>
            <p:nvPr/>
          </p:nvSpPr>
          <p:spPr>
            <a:xfrm>
              <a:off x="5720598" y="2440094"/>
              <a:ext cx="40576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☞ 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비대면 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: 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적금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&gt;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펀드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&gt;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예금</a:t>
              </a:r>
              <a:endParaRPr lang="ko-KR" altLang="en-US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F146C387-844F-4F7A-BFBB-8BA3EDA80BB7}"/>
                </a:ext>
              </a:extLst>
            </p:cNvPr>
            <p:cNvSpPr txBox="1"/>
            <p:nvPr/>
          </p:nvSpPr>
          <p:spPr>
            <a:xfrm>
              <a:off x="5700975" y="3131113"/>
              <a:ext cx="40576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☞ 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비대면 채널과 대면채널의 상품가입 차이는 없음</a:t>
              </a:r>
              <a:endParaRPr lang="ko-KR" altLang="en-US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F146C387-844F-4F7A-BFBB-8BA3EDA80BB7}"/>
                </a:ext>
              </a:extLst>
            </p:cNvPr>
            <p:cNvSpPr txBox="1"/>
            <p:nvPr/>
          </p:nvSpPr>
          <p:spPr>
            <a:xfrm>
              <a:off x="5716673" y="2668094"/>
              <a:ext cx="40576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☞ 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대면 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: 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적금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&gt;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펀드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&gt;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예금</a:t>
              </a:r>
              <a:endParaRPr lang="ko-KR" altLang="en-US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716673" y="4048293"/>
            <a:ext cx="4065502" cy="921803"/>
            <a:chOff x="5716673" y="3453933"/>
            <a:chExt cx="4065502" cy="921803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F146C387-844F-4F7A-BFBB-8BA3EDA80BB7}"/>
                </a:ext>
              </a:extLst>
            </p:cNvPr>
            <p:cNvSpPr txBox="1"/>
            <p:nvPr/>
          </p:nvSpPr>
          <p:spPr>
            <a:xfrm>
              <a:off x="5724523" y="3453933"/>
              <a:ext cx="3981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rgbClr val="002060"/>
                  </a:solidFill>
                  <a:latin typeface="+mn-ea"/>
                </a:rPr>
                <a:t> </a:t>
              </a:r>
              <a:r>
                <a:rPr lang="en-US" altLang="ko-KR" sz="12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rgbClr val="002060"/>
                  </a:solidFill>
                  <a:latin typeface="+mn-ea"/>
                </a:rPr>
                <a:t>■ Mission3 : </a:t>
              </a:r>
              <a:r>
                <a:rPr lang="ko-KR" altLang="en-US" sz="12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rgbClr val="002060"/>
                  </a:solidFill>
                  <a:latin typeface="+mn-ea"/>
                </a:rPr>
                <a:t>남녀상품가입 비율</a:t>
              </a:r>
              <a:endParaRPr lang="ko-KR" altLang="en-US" sz="12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F146C387-844F-4F7A-BFBB-8BA3EDA80BB7}"/>
                </a:ext>
              </a:extLst>
            </p:cNvPr>
            <p:cNvSpPr txBox="1"/>
            <p:nvPr/>
          </p:nvSpPr>
          <p:spPr>
            <a:xfrm>
              <a:off x="5724522" y="3683308"/>
              <a:ext cx="39814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☞ 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남자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(51.0%)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&gt; 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여자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(49.0%)</a:t>
              </a:r>
              <a:endParaRPr lang="ko-KR" altLang="en-US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F146C387-844F-4F7A-BFBB-8BA3EDA80BB7}"/>
                </a:ext>
              </a:extLst>
            </p:cNvPr>
            <p:cNvSpPr txBox="1"/>
            <p:nvPr/>
          </p:nvSpPr>
          <p:spPr>
            <a:xfrm>
              <a:off x="5724522" y="4129515"/>
              <a:ext cx="40576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☞ </a:t>
              </a:r>
              <a:r>
                <a:rPr lang="ko-KR" altLang="en-US" sz="1000" b="1" dirty="0" err="1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비대면의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 남성 선호 마케팅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, 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대면의 여성 선호 마케팅시행</a:t>
              </a:r>
              <a:endParaRPr lang="ko-KR" altLang="en-US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F146C387-844F-4F7A-BFBB-8BA3EDA80BB7}"/>
                </a:ext>
              </a:extLst>
            </p:cNvPr>
            <p:cNvSpPr txBox="1"/>
            <p:nvPr/>
          </p:nvSpPr>
          <p:spPr>
            <a:xfrm>
              <a:off x="5716673" y="3889570"/>
              <a:ext cx="39814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☞ 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남자의 비대면 가입이 여자의 비대면 가입비율보다 높음</a:t>
              </a:r>
              <a:endParaRPr lang="ko-KR" altLang="en-US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724522" y="5329538"/>
            <a:ext cx="4065502" cy="921803"/>
            <a:chOff x="5724522" y="5436218"/>
            <a:chExt cx="4065502" cy="921803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F146C387-844F-4F7A-BFBB-8BA3EDA80BB7}"/>
                </a:ext>
              </a:extLst>
            </p:cNvPr>
            <p:cNvSpPr txBox="1"/>
            <p:nvPr/>
          </p:nvSpPr>
          <p:spPr>
            <a:xfrm>
              <a:off x="5732372" y="5436218"/>
              <a:ext cx="3981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rgbClr val="002060"/>
                  </a:solidFill>
                  <a:latin typeface="+mn-ea"/>
                </a:rPr>
                <a:t> </a:t>
              </a:r>
              <a:r>
                <a:rPr lang="en-US" altLang="ko-KR" sz="12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rgbClr val="002060"/>
                  </a:solidFill>
                  <a:latin typeface="+mn-ea"/>
                </a:rPr>
                <a:t>■ Mission4 : </a:t>
              </a:r>
              <a:r>
                <a:rPr lang="ko-KR" altLang="en-US" sz="1200" b="1" dirty="0" err="1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rgbClr val="002060"/>
                  </a:solidFill>
                  <a:latin typeface="+mn-ea"/>
                </a:rPr>
                <a:t>가입일자별</a:t>
              </a:r>
              <a:r>
                <a:rPr lang="en-US" altLang="ko-KR" sz="12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rgbClr val="002060"/>
                  </a:solidFill>
                  <a:latin typeface="+mn-ea"/>
                </a:rPr>
                <a:t>, </a:t>
              </a:r>
              <a:r>
                <a:rPr lang="ko-KR" altLang="en-US" sz="12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rgbClr val="002060"/>
                  </a:solidFill>
                  <a:latin typeface="+mn-ea"/>
                </a:rPr>
                <a:t>상품별 가입비율</a:t>
              </a:r>
              <a:endParaRPr lang="ko-KR" altLang="en-US" sz="12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F146C387-844F-4F7A-BFBB-8BA3EDA80BB7}"/>
                </a:ext>
              </a:extLst>
            </p:cNvPr>
            <p:cNvSpPr txBox="1"/>
            <p:nvPr/>
          </p:nvSpPr>
          <p:spPr>
            <a:xfrm>
              <a:off x="5732371" y="5665593"/>
              <a:ext cx="39814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☞ 1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일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금요일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), 11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일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월요일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), 15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일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금요일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) 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가입비율이 높음</a:t>
              </a:r>
              <a:endParaRPr lang="ko-KR" altLang="en-US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F146C387-844F-4F7A-BFBB-8BA3EDA80BB7}"/>
                </a:ext>
              </a:extLst>
            </p:cNvPr>
            <p:cNvSpPr txBox="1"/>
            <p:nvPr/>
          </p:nvSpPr>
          <p:spPr>
            <a:xfrm>
              <a:off x="5732371" y="6111800"/>
              <a:ext cx="40576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☞</a:t>
              </a:r>
              <a:r>
                <a:rPr lang="ko-KR" altLang="en-US" sz="1000" b="1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신상품 출시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, 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이벤트 시행 등은 금요일과 월요일에 시행</a:t>
              </a:r>
              <a:endParaRPr lang="ko-KR" altLang="en-US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F146C387-844F-4F7A-BFBB-8BA3EDA80BB7}"/>
                </a:ext>
              </a:extLst>
            </p:cNvPr>
            <p:cNvSpPr txBox="1"/>
            <p:nvPr/>
          </p:nvSpPr>
          <p:spPr>
            <a:xfrm>
              <a:off x="5724522" y="5871855"/>
              <a:ext cx="39814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☞ 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금요일 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&gt; 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월요일 </a:t>
              </a:r>
              <a:r>
                <a:rPr lang="en-US" altLang="ko-KR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&gt; </a:t>
              </a:r>
              <a:r>
                <a:rPr lang="ko-KR" altLang="en-US" sz="1000" b="1" dirty="0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목요일 순으로 높음 </a:t>
              </a:r>
              <a:endParaRPr lang="ko-KR" altLang="en-US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109650"/>
            <a:ext cx="5330256" cy="543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Ⅳ</a:t>
            </a:r>
            <a:r>
              <a:rPr lang="en-US" altLang="ko-KR" sz="2000" b="1">
                <a:solidFill>
                  <a:srgbClr val="002060"/>
                </a:solidFill>
                <a:latin typeface="+mn-ea"/>
              </a:rPr>
              <a:t>. </a:t>
            </a:r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Project </a:t>
            </a:r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모니터링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+mn-ea"/>
              </a:rPr>
              <a:t>□ </a:t>
            </a:r>
            <a:r>
              <a:rPr lang="en-US" altLang="ko-KR" sz="1500" b="1" dirty="0">
                <a:solidFill>
                  <a:srgbClr val="002060"/>
                </a:solidFill>
                <a:latin typeface="+mn-ea"/>
              </a:rPr>
              <a:t>Project </a:t>
            </a:r>
            <a:r>
              <a:rPr lang="ko-KR" altLang="en-US" sz="1500" b="1" dirty="0">
                <a:solidFill>
                  <a:srgbClr val="002060"/>
                </a:solidFill>
                <a:latin typeface="+mn-ea"/>
              </a:rPr>
              <a:t>후기</a:t>
            </a: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="" xmlns:a16="http://schemas.microsoft.com/office/drawing/2014/main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/>
              <a:pPr algn="ctr"/>
              <a:t>8</a:t>
            </a:fld>
            <a:endParaRPr lang="ko-KR" altLang="en-US" sz="11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034217"/>
              </p:ext>
            </p:extLst>
          </p:nvPr>
        </p:nvGraphicFramePr>
        <p:xfrm>
          <a:off x="229824" y="1249695"/>
          <a:ext cx="9441398" cy="53178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48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66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5099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137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Lessons</a:t>
                      </a:r>
                      <a:r>
                        <a:rPr lang="en-US" altLang="ko-KR" sz="110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Learned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201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YG</a:t>
                      </a:r>
                      <a:endParaRPr lang="ko-KR" altLang="en-US" sz="1100" b="1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3000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Y</a:t>
                      </a:r>
                    </a:p>
                    <a:p>
                      <a:pPr algn="ctr" latinLnBrk="1"/>
                      <a:endParaRPr lang="en-US" altLang="ko-KR" sz="1100" b="1" dirty="0" smtClean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3000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b="1" dirty="0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김영목</a:t>
                      </a:r>
                      <a:r>
                        <a:rPr lang="en-US" altLang="ko-KR" sz="1100" b="1" dirty="0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3000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□</a:t>
                      </a:r>
                      <a:r>
                        <a:rPr lang="ko-KR" altLang="en-US" sz="110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시작전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요건 </a:t>
                      </a:r>
                      <a:r>
                        <a:rPr lang="ko-KR" altLang="en-US" sz="1100" dirty="0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정의</a:t>
                      </a:r>
                      <a:r>
                        <a:rPr lang="ko-KR" altLang="en-US" sz="1100" baseline="0" dirty="0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및 그래프 구현 정의의 중요성</a:t>
                      </a:r>
                      <a:endParaRPr lang="en-US" altLang="ko-KR" sz="1100" baseline="0" dirty="0" smtClean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3000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1100" baseline="0" dirty="0" smtClean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3000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100" dirty="0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□그래프를 통한 의미 도출 및 현업에서의 전략수립까지</a:t>
                      </a:r>
                      <a:r>
                        <a:rPr lang="ko-KR" altLang="en-US" sz="1100" baseline="0" dirty="0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연결의 중요성</a:t>
                      </a:r>
                      <a:endParaRPr lang="en-US" altLang="ko-KR" sz="110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3000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10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3000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□일정관리 및 적절한 </a:t>
                      </a:r>
                      <a:r>
                        <a:rPr lang="ko-KR" altLang="en-US" sz="1100" dirty="0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업무배정의 중요성</a:t>
                      </a:r>
                      <a:endParaRPr lang="en-US" altLang="ko-KR" sz="110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3000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110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3000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100" dirty="0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□그래프 </a:t>
                      </a:r>
                      <a:r>
                        <a:rPr lang="ko-KR" altLang="en-US" sz="1100" dirty="0" err="1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구현시</a:t>
                      </a:r>
                      <a:r>
                        <a:rPr lang="ko-KR" altLang="en-US" sz="1100" baseline="0" dirty="0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시각화의 고민과 중요성</a:t>
                      </a:r>
                      <a:endParaRPr lang="en-US" altLang="ko-KR" sz="110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3000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5201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3000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G</a:t>
                      </a:r>
                    </a:p>
                    <a:p>
                      <a:pPr algn="ctr" latinLnBrk="1"/>
                      <a:endParaRPr lang="en-US" altLang="ko-KR" sz="1100" b="1" dirty="0" smtClean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3000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b="1" dirty="0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이건호</a:t>
                      </a:r>
                      <a:r>
                        <a:rPr lang="en-US" altLang="ko-KR" sz="1100" b="1" dirty="0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3000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100" dirty="0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□같은 자료여도</a:t>
                      </a:r>
                      <a:r>
                        <a:rPr lang="ko-KR" altLang="en-US" sz="1100" baseline="0" dirty="0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어떠한 부분에 초점을 두었느냐에 따라 결과물이 다르게 나타날 수 있음을 알았습니다</a:t>
                      </a:r>
                      <a:r>
                        <a:rPr lang="en-US" altLang="ko-KR" sz="1100" baseline="0" dirty="0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100" baseline="0" dirty="0" smtClean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3000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100" dirty="0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□</a:t>
                      </a:r>
                      <a:r>
                        <a:rPr lang="ko-KR" altLang="en-US" sz="1100" baseline="0" dirty="0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팀원과 사전에 프로젝트 요건을 정의하고 요구사항에 대해 어떻게 시각화할 것인지 의견을 나누고</a:t>
                      </a:r>
                      <a:r>
                        <a:rPr lang="en-US" altLang="ko-KR" sz="1100" baseline="0" dirty="0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100" baseline="0" dirty="0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100" baseline="0" dirty="0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일정을 수립하여 프로젝트를 수행하는 시간을 단축시킬 수 있었습니다</a:t>
                      </a:r>
                      <a:r>
                        <a:rPr lang="en-US" altLang="ko-KR" sz="1100" baseline="0" dirty="0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100" baseline="0" dirty="0" smtClean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3000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100" dirty="0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□</a:t>
                      </a:r>
                      <a:r>
                        <a:rPr lang="ko-KR" altLang="en-US" sz="1100" baseline="0" dirty="0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단순 결과 보고 → 전략 </a:t>
                      </a:r>
                      <a:r>
                        <a:rPr lang="en-US" altLang="ko-KR" sz="1100" baseline="0" dirty="0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1100" baseline="0" dirty="0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기획 판단 근거 자료 제시</a:t>
                      </a:r>
                      <a:endParaRPr lang="en-US" altLang="ko-KR" sz="1100" baseline="0" dirty="0" smtClean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3000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1100" baseline="0" dirty="0" smtClean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3000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100" baseline="0" dirty="0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단순히 요구사항만 해결하고 끝을 내는 것이 아니라 각 요소의 상관관계 및 결과값에 대한 추론 과정을 거쳐야 현업에서 전략 수정 및 마케팅 방안에 도움을 줄 수 있음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46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1950</TotalTime>
  <Words>782</Words>
  <Application>Microsoft Office PowerPoint</Application>
  <PresentationFormat>A4 용지(210x297mm)</PresentationFormat>
  <Paragraphs>240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김민우</dc:creator>
  <cp:lastModifiedBy>student</cp:lastModifiedBy>
  <cp:revision>1627</cp:revision>
  <cp:lastPrinted>2021-08-11T02:53:12Z</cp:lastPrinted>
  <dcterms:created xsi:type="dcterms:W3CDTF">2021-07-21T04:04:34Z</dcterms:created>
  <dcterms:modified xsi:type="dcterms:W3CDTF">2022-06-10T07:12:53Z</dcterms:modified>
</cp:coreProperties>
</file>