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69" r:id="rId4"/>
    <p:sldId id="264" r:id="rId5"/>
    <p:sldId id="265" r:id="rId6"/>
    <p:sldId id="270" r:id="rId7"/>
    <p:sldId id="271" r:id="rId8"/>
    <p:sldId id="272" r:id="rId9"/>
    <p:sldId id="273" r:id="rId10"/>
    <p:sldId id="275" r:id="rId11"/>
    <p:sldId id="274" r:id="rId12"/>
    <p:sldId id="267" r:id="rId13"/>
    <p:sldId id="266" r:id="rId14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나눔바른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7EA3"/>
    <a:srgbClr val="304A7E"/>
    <a:srgbClr val="B8C1DE"/>
    <a:srgbClr val="385183"/>
    <a:srgbClr val="4269B7"/>
    <a:srgbClr val="00359E"/>
    <a:srgbClr val="C2CFE8"/>
    <a:srgbClr val="FAFAFA"/>
    <a:srgbClr val="1C3871"/>
    <a:srgbClr val="69C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2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0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EE46-CF14-486B-B0D4-3ED7914AE9A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18EE-A526-4619-AD53-F9CF2939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EE46-CF14-486B-B0D4-3ED7914AE9A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18EE-A526-4619-AD53-F9CF2939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3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EE46-CF14-486B-B0D4-3ED7914AE9A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18EE-A526-4619-AD53-F9CF2939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1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EE46-CF14-486B-B0D4-3ED7914AE9A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18EE-A526-4619-AD53-F9CF2939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0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EE46-CF14-486B-B0D4-3ED7914AE9A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18EE-A526-4619-AD53-F9CF2939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8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EE46-CF14-486B-B0D4-3ED7914AE9A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18EE-A526-4619-AD53-F9CF2939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3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EE46-CF14-486B-B0D4-3ED7914AE9A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18EE-A526-4619-AD53-F9CF2939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5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EE46-CF14-486B-B0D4-3ED7914AE9A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18EE-A526-4619-AD53-F9CF2939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77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EE46-CF14-486B-B0D4-3ED7914AE9A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18EE-A526-4619-AD53-F9CF2939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6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EE46-CF14-486B-B0D4-3ED7914AE9A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18EE-A526-4619-AD53-F9CF2939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EE46-CF14-486B-B0D4-3ED7914AE9A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18EE-A526-4619-AD53-F9CF2939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C5C3DA3-8A62-421A-A6B0-A43B05DBFF30}"/>
              </a:ext>
            </a:extLst>
          </p:cNvPr>
          <p:cNvGrpSpPr/>
          <p:nvPr/>
        </p:nvGrpSpPr>
        <p:grpSpPr>
          <a:xfrm>
            <a:off x="4079518" y="-2124324"/>
            <a:ext cx="5901975" cy="9463776"/>
            <a:chOff x="3591838" y="-2400723"/>
            <a:chExt cx="5901975" cy="9463776"/>
          </a:xfrm>
        </p:grpSpPr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E45EBEC8-A0E8-46DE-ADF3-24007D9215EB}"/>
                </a:ext>
              </a:extLst>
            </p:cNvPr>
            <p:cNvSpPr/>
            <p:nvPr/>
          </p:nvSpPr>
          <p:spPr>
            <a:xfrm rot="18900000">
              <a:off x="4766570" y="-2400723"/>
              <a:ext cx="4410326" cy="4410326"/>
            </a:xfrm>
            <a:prstGeom prst="rtTriangle">
              <a:avLst/>
            </a:prstGeom>
            <a:blipFill dpi="0" rotWithShape="0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r="-3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097D48C-D0A6-4CDC-8307-8038BB16037C}"/>
                </a:ext>
              </a:extLst>
            </p:cNvPr>
            <p:cNvGrpSpPr/>
            <p:nvPr/>
          </p:nvGrpSpPr>
          <p:grpSpPr>
            <a:xfrm>
              <a:off x="3591838" y="-331504"/>
              <a:ext cx="5901975" cy="7394557"/>
              <a:chOff x="3591838" y="-331504"/>
              <a:chExt cx="5901975" cy="7394557"/>
            </a:xfrm>
          </p:grpSpPr>
          <p:sp>
            <p:nvSpPr>
              <p:cNvPr id="31" name="다이아몬드 30">
                <a:extLst>
                  <a:ext uri="{FF2B5EF4-FFF2-40B4-BE49-F238E27FC236}">
                    <a16:creationId xmlns:a16="http://schemas.microsoft.com/office/drawing/2014/main" id="{D9D1CCD3-3C90-4546-8EB6-F85F1EB190D4}"/>
                  </a:ext>
                </a:extLst>
              </p:cNvPr>
              <p:cNvSpPr/>
              <p:nvPr/>
            </p:nvSpPr>
            <p:spPr>
              <a:xfrm>
                <a:off x="7669699" y="3994898"/>
                <a:ext cx="1412240" cy="1412240"/>
              </a:xfrm>
              <a:prstGeom prst="diamond">
                <a:avLst/>
              </a:prstGeom>
              <a:solidFill>
                <a:srgbClr val="00206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3B6A2A3-1C5F-4DF6-8DE9-48A568CCE6ED}"/>
                  </a:ext>
                </a:extLst>
              </p:cNvPr>
              <p:cNvGrpSpPr/>
              <p:nvPr/>
            </p:nvGrpSpPr>
            <p:grpSpPr>
              <a:xfrm>
                <a:off x="3591838" y="-331504"/>
                <a:ext cx="5901975" cy="7394557"/>
                <a:chOff x="3591838" y="-331504"/>
                <a:chExt cx="5901975" cy="7394557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219D0A97-A91B-44EF-BA68-F24A13B36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5663" y="825909"/>
                  <a:ext cx="3916827" cy="3893642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E129F4D5-CAFF-4584-B9D2-CE4D774F9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5465" y="4719551"/>
                  <a:ext cx="1646269" cy="1656072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1BA2CFC2-1AA1-468F-A2BB-2BCE768EA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70351" y="3858672"/>
                  <a:ext cx="3223462" cy="3204381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0C9D602-1807-4C67-8443-1F6C2BFDC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91838" y="-331504"/>
                  <a:ext cx="5035968" cy="5065954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6" name="Picture 2" descr="íì¬ì ëí ì´ë¯¸ì§ ê²ìê²°ê³¼">
                <a:extLst>
                  <a:ext uri="{FF2B5EF4-FFF2-40B4-BE49-F238E27FC236}">
                    <a16:creationId xmlns:a16="http://schemas.microsoft.com/office/drawing/2014/main" id="{E3495D2F-E176-44FC-B516-D5CC1625AAFA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82" r="17846"/>
              <a:stretch/>
            </p:blipFill>
            <p:spPr bwMode="auto">
              <a:xfrm>
                <a:off x="5470520" y="3199805"/>
                <a:ext cx="3002427" cy="3002427"/>
              </a:xfrm>
              <a:prstGeom prst="diamond">
                <a:avLst/>
              </a:prstGeom>
              <a:noFill/>
              <a:ln w="98425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다이아몬드 35">
                <a:extLst>
                  <a:ext uri="{FF2B5EF4-FFF2-40B4-BE49-F238E27FC236}">
                    <a16:creationId xmlns:a16="http://schemas.microsoft.com/office/drawing/2014/main" id="{B6C05D57-55E9-4332-84D9-7F1BB1B35A83}"/>
                  </a:ext>
                </a:extLst>
              </p:cNvPr>
              <p:cNvSpPr/>
              <p:nvPr/>
            </p:nvSpPr>
            <p:spPr>
              <a:xfrm>
                <a:off x="6030573" y="3048864"/>
                <a:ext cx="1000391" cy="1000391"/>
              </a:xfrm>
              <a:prstGeom prst="diamond">
                <a:avLst/>
              </a:prstGeom>
              <a:solidFill>
                <a:srgbClr val="002060">
                  <a:alpha val="5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다이아몬드 40">
                <a:extLst>
                  <a:ext uri="{FF2B5EF4-FFF2-40B4-BE49-F238E27FC236}">
                    <a16:creationId xmlns:a16="http://schemas.microsoft.com/office/drawing/2014/main" id="{9C21ED3B-3032-4157-B89D-D3E771851C67}"/>
                  </a:ext>
                </a:extLst>
              </p:cNvPr>
              <p:cNvSpPr/>
              <p:nvPr/>
            </p:nvSpPr>
            <p:spPr>
              <a:xfrm>
                <a:off x="6844227" y="1289245"/>
                <a:ext cx="2188773" cy="2188773"/>
              </a:xfrm>
              <a:prstGeom prst="diamond">
                <a:avLst/>
              </a:prstGeom>
              <a:solidFill>
                <a:srgbClr val="002060">
                  <a:alpha val="8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6A400CA2-2BAD-4D94-ABF5-B240714F92C7}"/>
              </a:ext>
            </a:extLst>
          </p:cNvPr>
          <p:cNvSpPr/>
          <p:nvPr/>
        </p:nvSpPr>
        <p:spPr>
          <a:xfrm>
            <a:off x="0" y="5624097"/>
            <a:ext cx="1233903" cy="123390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EE72E-9995-42C2-B09C-CE9A2D2344EF}"/>
              </a:ext>
            </a:extLst>
          </p:cNvPr>
          <p:cNvSpPr txBox="1"/>
          <p:nvPr/>
        </p:nvSpPr>
        <p:spPr>
          <a:xfrm>
            <a:off x="551167" y="2975533"/>
            <a:ext cx="5703776" cy="683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b="1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다이렉트</a:t>
            </a:r>
            <a:r>
              <a:rPr lang="ko-KR" altLang="en-US" sz="36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예금 가입 고객 분석</a:t>
            </a:r>
            <a:endParaRPr lang="en-US" altLang="ko-KR" sz="3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2F858A8-C1F2-4B9A-AA02-14CD69EA7D98}"/>
              </a:ext>
            </a:extLst>
          </p:cNvPr>
          <p:cNvGrpSpPr/>
          <p:nvPr/>
        </p:nvGrpSpPr>
        <p:grpSpPr>
          <a:xfrm>
            <a:off x="589708" y="3825458"/>
            <a:ext cx="3527376" cy="389810"/>
            <a:chOff x="642918" y="4097645"/>
            <a:chExt cx="3527376" cy="38981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17CBBB4-AE08-4017-8527-096621C8A4ED}"/>
                </a:ext>
              </a:extLst>
            </p:cNvPr>
            <p:cNvGrpSpPr/>
            <p:nvPr/>
          </p:nvGrpSpPr>
          <p:grpSpPr>
            <a:xfrm>
              <a:off x="733695" y="4097645"/>
              <a:ext cx="3345823" cy="389810"/>
              <a:chOff x="644677" y="4135070"/>
              <a:chExt cx="4006568" cy="464917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CC3D020A-331A-4848-A460-D1D33E95DDBA}"/>
                  </a:ext>
                </a:extLst>
              </p:cNvPr>
              <p:cNvCxnSpPr/>
              <p:nvPr/>
            </p:nvCxnSpPr>
            <p:spPr>
              <a:xfrm>
                <a:off x="644677" y="4135070"/>
                <a:ext cx="40065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DA4B7B4A-6A6A-4C5A-88CF-FCBF422D8AE3}"/>
                  </a:ext>
                </a:extLst>
              </p:cNvPr>
              <p:cNvCxnSpPr/>
              <p:nvPr/>
            </p:nvCxnSpPr>
            <p:spPr>
              <a:xfrm>
                <a:off x="644677" y="4599987"/>
                <a:ext cx="40065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B3CC0C-4283-4307-A929-2AC044A32484}"/>
                </a:ext>
              </a:extLst>
            </p:cNvPr>
            <p:cNvSpPr txBox="1"/>
            <p:nvPr/>
          </p:nvSpPr>
          <p:spPr>
            <a:xfrm>
              <a:off x="642918" y="4114040"/>
              <a:ext cx="3527376" cy="35702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600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팀명</a:t>
              </a:r>
              <a:r>
                <a:rPr lang="ko-KR" altLang="en-US" sz="16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최대박</a:t>
              </a:r>
              <a:r>
                <a:rPr lang="ko-KR" altLang="en-US" sz="16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팀원 </a:t>
              </a:r>
              <a:r>
                <a:rPr lang="en-US" altLang="ko-KR" sz="16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최대훈</a:t>
              </a:r>
              <a:r>
                <a:rPr lang="en-US" altLang="ko-KR" sz="16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박성실</a:t>
              </a:r>
              <a:endPara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90EB5C-E5C8-4172-A22C-C2635892CAC7}"/>
              </a:ext>
            </a:extLst>
          </p:cNvPr>
          <p:cNvCxnSpPr>
            <a:cxnSpLocks/>
          </p:cNvCxnSpPr>
          <p:nvPr/>
        </p:nvCxnSpPr>
        <p:spPr>
          <a:xfrm rot="20700000" flipH="1">
            <a:off x="-657263" y="-152708"/>
            <a:ext cx="2241354" cy="1285190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D40CEC-BAAD-4D05-990E-4C7D1B1A3DDD}"/>
              </a:ext>
            </a:extLst>
          </p:cNvPr>
          <p:cNvSpPr txBox="1"/>
          <p:nvPr/>
        </p:nvSpPr>
        <p:spPr>
          <a:xfrm>
            <a:off x="7420422" y="6457424"/>
            <a:ext cx="1652180" cy="3293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2022. 06. 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2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E7C579-A9AE-45FD-89D1-BAB2239B463C}"/>
              </a:ext>
            </a:extLst>
          </p:cNvPr>
          <p:cNvSpPr/>
          <p:nvPr/>
        </p:nvSpPr>
        <p:spPr>
          <a:xfrm>
            <a:off x="0" y="6659418"/>
            <a:ext cx="9144000" cy="198582"/>
          </a:xfrm>
          <a:prstGeom prst="rect">
            <a:avLst/>
          </a:prstGeom>
          <a:gradFill>
            <a:gsLst>
              <a:gs pos="1000">
                <a:srgbClr val="002060">
                  <a:alpha val="58000"/>
                </a:srgbClr>
              </a:gs>
              <a:gs pos="100000">
                <a:srgbClr val="00206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9A06FA-07A6-4093-9426-92C7B840E817}"/>
              </a:ext>
            </a:extLst>
          </p:cNvPr>
          <p:cNvGrpSpPr/>
          <p:nvPr/>
        </p:nvGrpSpPr>
        <p:grpSpPr>
          <a:xfrm>
            <a:off x="256370" y="223499"/>
            <a:ext cx="6052498" cy="847894"/>
            <a:chOff x="222254" y="83105"/>
            <a:chExt cx="6052498" cy="84789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96DB67C-ADA0-45FD-8020-3183E700A46A}"/>
                </a:ext>
              </a:extLst>
            </p:cNvPr>
            <p:cNvGrpSpPr/>
            <p:nvPr/>
          </p:nvGrpSpPr>
          <p:grpSpPr>
            <a:xfrm>
              <a:off x="222254" y="83105"/>
              <a:ext cx="598342" cy="440058"/>
              <a:chOff x="78724" y="-6166"/>
              <a:chExt cx="892678" cy="656532"/>
            </a:xfrm>
          </p:grpSpPr>
          <p:sp>
            <p:nvSpPr>
              <p:cNvPr id="28" name="다이아몬드 27">
                <a:extLst>
                  <a:ext uri="{FF2B5EF4-FFF2-40B4-BE49-F238E27FC236}">
                    <a16:creationId xmlns:a16="http://schemas.microsoft.com/office/drawing/2014/main" id="{75D6A8BB-BEE9-42B8-AD66-E3C7DD4948E6}"/>
                  </a:ext>
                </a:extLst>
              </p:cNvPr>
              <p:cNvSpPr/>
              <p:nvPr/>
            </p:nvSpPr>
            <p:spPr>
              <a:xfrm>
                <a:off x="78724" y="178068"/>
                <a:ext cx="472294" cy="472296"/>
              </a:xfrm>
              <a:prstGeom prst="diamond">
                <a:avLst/>
              </a:prstGeom>
              <a:solidFill>
                <a:srgbClr val="002060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다이아몬드 28">
                <a:extLst>
                  <a:ext uri="{FF2B5EF4-FFF2-40B4-BE49-F238E27FC236}">
                    <a16:creationId xmlns:a16="http://schemas.microsoft.com/office/drawing/2014/main" id="{B3F3A720-F990-4589-80A4-CB6004B376D6}"/>
                  </a:ext>
                </a:extLst>
              </p:cNvPr>
              <p:cNvSpPr/>
              <p:nvPr/>
            </p:nvSpPr>
            <p:spPr>
              <a:xfrm>
                <a:off x="314871" y="-6166"/>
                <a:ext cx="656531" cy="656532"/>
              </a:xfrm>
              <a:prstGeom prst="diamond">
                <a:avLst/>
              </a:prstGeom>
              <a:solidFill>
                <a:srgbClr val="002060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75AF37-D6E5-41BE-BFF9-8CA98BAA2D15}"/>
                </a:ext>
              </a:extLst>
            </p:cNvPr>
            <p:cNvSpPr txBox="1"/>
            <p:nvPr/>
          </p:nvSpPr>
          <p:spPr>
            <a:xfrm>
              <a:off x="570976" y="296979"/>
              <a:ext cx="5703776" cy="6340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3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 분석 결과</a:t>
              </a:r>
              <a:endParaRPr lang="en-US" altLang="ko-KR" sz="3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97E3-55D6-44B9-ABEF-A450502422A3}"/>
              </a:ext>
            </a:extLst>
          </p:cNvPr>
          <p:cNvCxnSpPr>
            <a:cxnSpLocks/>
          </p:cNvCxnSpPr>
          <p:nvPr/>
        </p:nvCxnSpPr>
        <p:spPr>
          <a:xfrm flipV="1">
            <a:off x="-124135" y="-84481"/>
            <a:ext cx="631463" cy="63146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아래로 구부러진 화살표 5"/>
          <p:cNvSpPr/>
          <p:nvPr/>
        </p:nvSpPr>
        <p:spPr>
          <a:xfrm rot="1690220">
            <a:off x="5911000" y="1785852"/>
            <a:ext cx="2118971" cy="629829"/>
          </a:xfrm>
          <a:prstGeom prst="curvedDownArrow">
            <a:avLst/>
          </a:prstGeom>
          <a:solidFill>
            <a:srgbClr val="304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72938" y="1071393"/>
            <a:ext cx="5136245" cy="5063613"/>
            <a:chOff x="256370" y="1071394"/>
            <a:chExt cx="5876925" cy="570459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27773"/>
            <a:stretch/>
          </p:blipFill>
          <p:spPr>
            <a:xfrm>
              <a:off x="256370" y="1071394"/>
              <a:ext cx="5876925" cy="135528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370" y="2426678"/>
              <a:ext cx="5867400" cy="30194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657" y="5452017"/>
              <a:ext cx="5857875" cy="132397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615" y="2931594"/>
            <a:ext cx="3504036" cy="3465618"/>
          </a:xfrm>
          <a:prstGeom prst="rect">
            <a:avLst/>
          </a:prstGeom>
          <a:ln w="38100">
            <a:solidFill>
              <a:srgbClr val="6B7EA3"/>
            </a:solidFill>
          </a:ln>
        </p:spPr>
      </p:pic>
    </p:spTree>
    <p:extLst>
      <p:ext uri="{BB962C8B-B14F-4D97-AF65-F5344CB8AC3E}">
        <p14:creationId xmlns:p14="http://schemas.microsoft.com/office/powerpoint/2010/main" val="18442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E7C579-A9AE-45FD-89D1-BAB2239B463C}"/>
              </a:ext>
            </a:extLst>
          </p:cNvPr>
          <p:cNvSpPr/>
          <p:nvPr/>
        </p:nvSpPr>
        <p:spPr>
          <a:xfrm>
            <a:off x="0" y="6659418"/>
            <a:ext cx="9144000" cy="198582"/>
          </a:xfrm>
          <a:prstGeom prst="rect">
            <a:avLst/>
          </a:prstGeom>
          <a:gradFill>
            <a:gsLst>
              <a:gs pos="1000">
                <a:srgbClr val="002060">
                  <a:alpha val="58000"/>
                </a:srgbClr>
              </a:gs>
              <a:gs pos="100000">
                <a:srgbClr val="00206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9A06FA-07A6-4093-9426-92C7B840E817}"/>
              </a:ext>
            </a:extLst>
          </p:cNvPr>
          <p:cNvGrpSpPr/>
          <p:nvPr/>
        </p:nvGrpSpPr>
        <p:grpSpPr>
          <a:xfrm>
            <a:off x="256370" y="223499"/>
            <a:ext cx="6052498" cy="847894"/>
            <a:chOff x="222254" y="83105"/>
            <a:chExt cx="6052498" cy="84789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96DB67C-ADA0-45FD-8020-3183E700A46A}"/>
                </a:ext>
              </a:extLst>
            </p:cNvPr>
            <p:cNvGrpSpPr/>
            <p:nvPr/>
          </p:nvGrpSpPr>
          <p:grpSpPr>
            <a:xfrm>
              <a:off x="222254" y="83105"/>
              <a:ext cx="598342" cy="440058"/>
              <a:chOff x="78724" y="-6166"/>
              <a:chExt cx="892678" cy="656532"/>
            </a:xfrm>
          </p:grpSpPr>
          <p:sp>
            <p:nvSpPr>
              <p:cNvPr id="28" name="다이아몬드 27">
                <a:extLst>
                  <a:ext uri="{FF2B5EF4-FFF2-40B4-BE49-F238E27FC236}">
                    <a16:creationId xmlns:a16="http://schemas.microsoft.com/office/drawing/2014/main" id="{75D6A8BB-BEE9-42B8-AD66-E3C7DD4948E6}"/>
                  </a:ext>
                </a:extLst>
              </p:cNvPr>
              <p:cNvSpPr/>
              <p:nvPr/>
            </p:nvSpPr>
            <p:spPr>
              <a:xfrm>
                <a:off x="78724" y="178068"/>
                <a:ext cx="472294" cy="472296"/>
              </a:xfrm>
              <a:prstGeom prst="diamond">
                <a:avLst/>
              </a:prstGeom>
              <a:solidFill>
                <a:srgbClr val="002060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다이아몬드 28">
                <a:extLst>
                  <a:ext uri="{FF2B5EF4-FFF2-40B4-BE49-F238E27FC236}">
                    <a16:creationId xmlns:a16="http://schemas.microsoft.com/office/drawing/2014/main" id="{B3F3A720-F990-4589-80A4-CB6004B376D6}"/>
                  </a:ext>
                </a:extLst>
              </p:cNvPr>
              <p:cNvSpPr/>
              <p:nvPr/>
            </p:nvSpPr>
            <p:spPr>
              <a:xfrm>
                <a:off x="314871" y="-6166"/>
                <a:ext cx="656531" cy="656532"/>
              </a:xfrm>
              <a:prstGeom prst="diamond">
                <a:avLst/>
              </a:prstGeom>
              <a:solidFill>
                <a:srgbClr val="002060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75AF37-D6E5-41BE-BFF9-8CA98BAA2D15}"/>
                </a:ext>
              </a:extLst>
            </p:cNvPr>
            <p:cNvSpPr txBox="1"/>
            <p:nvPr/>
          </p:nvSpPr>
          <p:spPr>
            <a:xfrm>
              <a:off x="570976" y="296979"/>
              <a:ext cx="5703776" cy="6340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3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 분석 결과</a:t>
              </a:r>
              <a:endParaRPr lang="en-US" altLang="ko-KR" sz="3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97E3-55D6-44B9-ABEF-A450502422A3}"/>
              </a:ext>
            </a:extLst>
          </p:cNvPr>
          <p:cNvCxnSpPr>
            <a:cxnSpLocks/>
          </p:cNvCxnSpPr>
          <p:nvPr/>
        </p:nvCxnSpPr>
        <p:spPr>
          <a:xfrm flipV="1">
            <a:off x="-124135" y="-84481"/>
            <a:ext cx="631463" cy="63146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91" y="1285267"/>
            <a:ext cx="4883241" cy="513502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390075" y="223499"/>
            <a:ext cx="2480186" cy="6222045"/>
            <a:chOff x="6202175" y="198245"/>
            <a:chExt cx="2480186" cy="6222045"/>
          </a:xfrm>
        </p:grpSpPr>
        <p:sp>
          <p:nvSpPr>
            <p:cNvPr id="14" name="직사각형 13"/>
            <p:cNvSpPr/>
            <p:nvPr/>
          </p:nvSpPr>
          <p:spPr>
            <a:xfrm>
              <a:off x="6202175" y="198245"/>
              <a:ext cx="2480186" cy="6222045"/>
            </a:xfrm>
            <a:prstGeom prst="rect">
              <a:avLst/>
            </a:prstGeom>
            <a:noFill/>
            <a:ln w="38100">
              <a:solidFill>
                <a:srgbClr val="6B7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228969" y="231250"/>
              <a:ext cx="2320227" cy="5981499"/>
              <a:chOff x="5994097" y="346987"/>
              <a:chExt cx="2519589" cy="723394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4097" y="346987"/>
                <a:ext cx="2437225" cy="2322401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4098" y="2669388"/>
                <a:ext cx="2519588" cy="2465069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4097" y="5119303"/>
                <a:ext cx="2519589" cy="2461624"/>
              </a:xfrm>
              <a:prstGeom prst="rect">
                <a:avLst/>
              </a:prstGeom>
            </p:spPr>
          </p:pic>
        </p:grpSp>
      </p:grpSp>
      <p:sp>
        <p:nvSpPr>
          <p:cNvPr id="13" name="오른쪽 화살표 12"/>
          <p:cNvSpPr/>
          <p:nvPr/>
        </p:nvSpPr>
        <p:spPr>
          <a:xfrm>
            <a:off x="5569539" y="3196664"/>
            <a:ext cx="632636" cy="271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91" y="1021000"/>
            <a:ext cx="2200253" cy="2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5E0306B2-864F-4552-A27F-B19ADACDCD59}"/>
              </a:ext>
            </a:extLst>
          </p:cNvPr>
          <p:cNvSpPr txBox="1"/>
          <p:nvPr/>
        </p:nvSpPr>
        <p:spPr>
          <a:xfrm>
            <a:off x="539709" y="2451021"/>
            <a:ext cx="1536417" cy="3293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실무 </a:t>
            </a: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예행 연습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E7C579-A9AE-45FD-89D1-BAB2239B463C}"/>
              </a:ext>
            </a:extLst>
          </p:cNvPr>
          <p:cNvSpPr/>
          <p:nvPr/>
        </p:nvSpPr>
        <p:spPr>
          <a:xfrm>
            <a:off x="0" y="6659418"/>
            <a:ext cx="9144000" cy="198582"/>
          </a:xfrm>
          <a:prstGeom prst="rect">
            <a:avLst/>
          </a:prstGeom>
          <a:gradFill>
            <a:gsLst>
              <a:gs pos="1000">
                <a:srgbClr val="002060">
                  <a:alpha val="58000"/>
                </a:srgbClr>
              </a:gs>
              <a:gs pos="100000">
                <a:srgbClr val="00206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9A06FA-07A6-4093-9426-92C7B840E817}"/>
              </a:ext>
            </a:extLst>
          </p:cNvPr>
          <p:cNvGrpSpPr/>
          <p:nvPr/>
        </p:nvGrpSpPr>
        <p:grpSpPr>
          <a:xfrm>
            <a:off x="256370" y="223499"/>
            <a:ext cx="6052498" cy="847895"/>
            <a:chOff x="222254" y="83105"/>
            <a:chExt cx="6052498" cy="84789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96DB67C-ADA0-45FD-8020-3183E700A46A}"/>
                </a:ext>
              </a:extLst>
            </p:cNvPr>
            <p:cNvGrpSpPr/>
            <p:nvPr/>
          </p:nvGrpSpPr>
          <p:grpSpPr>
            <a:xfrm>
              <a:off x="222254" y="83105"/>
              <a:ext cx="598342" cy="440058"/>
              <a:chOff x="78724" y="-6166"/>
              <a:chExt cx="892678" cy="656532"/>
            </a:xfrm>
          </p:grpSpPr>
          <p:sp>
            <p:nvSpPr>
              <p:cNvPr id="28" name="다이아몬드 27">
                <a:extLst>
                  <a:ext uri="{FF2B5EF4-FFF2-40B4-BE49-F238E27FC236}">
                    <a16:creationId xmlns:a16="http://schemas.microsoft.com/office/drawing/2014/main" id="{75D6A8BB-BEE9-42B8-AD66-E3C7DD4948E6}"/>
                  </a:ext>
                </a:extLst>
              </p:cNvPr>
              <p:cNvSpPr/>
              <p:nvPr/>
            </p:nvSpPr>
            <p:spPr>
              <a:xfrm>
                <a:off x="78724" y="178068"/>
                <a:ext cx="472294" cy="472296"/>
              </a:xfrm>
              <a:prstGeom prst="diamond">
                <a:avLst/>
              </a:prstGeom>
              <a:solidFill>
                <a:srgbClr val="002060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다이아몬드 28">
                <a:extLst>
                  <a:ext uri="{FF2B5EF4-FFF2-40B4-BE49-F238E27FC236}">
                    <a16:creationId xmlns:a16="http://schemas.microsoft.com/office/drawing/2014/main" id="{B3F3A720-F990-4589-80A4-CB6004B376D6}"/>
                  </a:ext>
                </a:extLst>
              </p:cNvPr>
              <p:cNvSpPr/>
              <p:nvPr/>
            </p:nvSpPr>
            <p:spPr>
              <a:xfrm>
                <a:off x="314871" y="-6166"/>
                <a:ext cx="656531" cy="656532"/>
              </a:xfrm>
              <a:prstGeom prst="diamond">
                <a:avLst/>
              </a:prstGeom>
              <a:solidFill>
                <a:srgbClr val="002060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75AF37-D6E5-41BE-BFF9-8CA98BAA2D15}"/>
                </a:ext>
              </a:extLst>
            </p:cNvPr>
            <p:cNvSpPr txBox="1"/>
            <p:nvPr/>
          </p:nvSpPr>
          <p:spPr>
            <a:xfrm>
              <a:off x="570976" y="296980"/>
              <a:ext cx="5703776" cy="6340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3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Lessons Learned</a:t>
              </a:r>
              <a:endParaRPr lang="en-US" altLang="ko-KR" sz="3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97E3-55D6-44B9-ABEF-A450502422A3}"/>
              </a:ext>
            </a:extLst>
          </p:cNvPr>
          <p:cNvCxnSpPr>
            <a:cxnSpLocks/>
          </p:cNvCxnSpPr>
          <p:nvPr/>
        </p:nvCxnSpPr>
        <p:spPr>
          <a:xfrm flipV="1">
            <a:off x="-124135" y="-84481"/>
            <a:ext cx="631463" cy="63146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화살표: 오각형 2056">
            <a:extLst>
              <a:ext uri="{FF2B5EF4-FFF2-40B4-BE49-F238E27FC236}">
                <a16:creationId xmlns:a16="http://schemas.microsoft.com/office/drawing/2014/main" id="{242A070A-62C3-4507-A140-6F2C9AAC0918}"/>
              </a:ext>
            </a:extLst>
          </p:cNvPr>
          <p:cNvSpPr/>
          <p:nvPr/>
        </p:nvSpPr>
        <p:spPr>
          <a:xfrm>
            <a:off x="690168" y="1734840"/>
            <a:ext cx="1418339" cy="360438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DBB23B-4B86-4002-BA3E-8A635087B02D}"/>
              </a:ext>
            </a:extLst>
          </p:cNvPr>
          <p:cNvSpPr txBox="1"/>
          <p:nvPr/>
        </p:nvSpPr>
        <p:spPr>
          <a:xfrm>
            <a:off x="799289" y="1733472"/>
            <a:ext cx="1643784" cy="36317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최대훈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B3C7F5-6BCF-4EDF-B726-BC27E75C5E8C}"/>
              </a:ext>
            </a:extLst>
          </p:cNvPr>
          <p:cNvGrpSpPr/>
          <p:nvPr/>
        </p:nvGrpSpPr>
        <p:grpSpPr>
          <a:xfrm>
            <a:off x="625990" y="2398522"/>
            <a:ext cx="3632225" cy="355600"/>
            <a:chOff x="790551" y="4488873"/>
            <a:chExt cx="1675432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93E17F9-ECA5-4339-99B0-B721A1222649}"/>
                </a:ext>
              </a:extLst>
            </p:cNvPr>
            <p:cNvCxnSpPr/>
            <p:nvPr/>
          </p:nvCxnSpPr>
          <p:spPr>
            <a:xfrm>
              <a:off x="790551" y="4488873"/>
              <a:ext cx="16754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0860F04-99FC-4B26-8EC8-FF8604D99B55}"/>
                </a:ext>
              </a:extLst>
            </p:cNvPr>
            <p:cNvCxnSpPr/>
            <p:nvPr/>
          </p:nvCxnSpPr>
          <p:spPr>
            <a:xfrm>
              <a:off x="790551" y="4844473"/>
              <a:ext cx="16754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C22E009-66BC-4A66-9634-113C53A43867}"/>
              </a:ext>
            </a:extLst>
          </p:cNvPr>
          <p:cNvSpPr txBox="1"/>
          <p:nvPr/>
        </p:nvSpPr>
        <p:spPr>
          <a:xfrm>
            <a:off x="698502" y="2813643"/>
            <a:ext cx="8009080" cy="56630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실제 데이터분석 의뢰를 </a:t>
            </a:r>
            <a:r>
              <a:rPr lang="ko-KR" altLang="en-US" sz="1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받았을때</a:t>
            </a: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이런식으로</a:t>
            </a: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진행이 될 수 </a:t>
            </a:r>
            <a:r>
              <a:rPr lang="ko-KR" altLang="en-US" sz="1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있겠다라고</a:t>
            </a: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간접적으로 느낄 수 있었던 좋은 프로젝트였습니다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0306B2-864F-4552-A27F-B19ADACDCD59}"/>
              </a:ext>
            </a:extLst>
          </p:cNvPr>
          <p:cNvSpPr txBox="1"/>
          <p:nvPr/>
        </p:nvSpPr>
        <p:spPr>
          <a:xfrm>
            <a:off x="507328" y="4741509"/>
            <a:ext cx="2277635" cy="3293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끝날 때까지 끝난 게 아니다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화살표: 오각형 2056">
            <a:extLst>
              <a:ext uri="{FF2B5EF4-FFF2-40B4-BE49-F238E27FC236}">
                <a16:creationId xmlns:a16="http://schemas.microsoft.com/office/drawing/2014/main" id="{242A070A-62C3-4507-A140-6F2C9AAC0918}"/>
              </a:ext>
            </a:extLst>
          </p:cNvPr>
          <p:cNvSpPr/>
          <p:nvPr/>
        </p:nvSpPr>
        <p:spPr>
          <a:xfrm>
            <a:off x="657787" y="4057258"/>
            <a:ext cx="1418339" cy="360438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DBB23B-4B86-4002-BA3E-8A635087B02D}"/>
              </a:ext>
            </a:extLst>
          </p:cNvPr>
          <p:cNvSpPr txBox="1"/>
          <p:nvPr/>
        </p:nvSpPr>
        <p:spPr>
          <a:xfrm>
            <a:off x="766908" y="4055890"/>
            <a:ext cx="1643784" cy="36317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박성실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CB3C7F5-6BCF-4EDF-B726-BC27E75C5E8C}"/>
              </a:ext>
            </a:extLst>
          </p:cNvPr>
          <p:cNvGrpSpPr/>
          <p:nvPr/>
        </p:nvGrpSpPr>
        <p:grpSpPr>
          <a:xfrm>
            <a:off x="593609" y="4720940"/>
            <a:ext cx="3632225" cy="355600"/>
            <a:chOff x="790551" y="4488873"/>
            <a:chExt cx="1675432" cy="35560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93E17F9-ECA5-4339-99B0-B721A1222649}"/>
                </a:ext>
              </a:extLst>
            </p:cNvPr>
            <p:cNvCxnSpPr/>
            <p:nvPr/>
          </p:nvCxnSpPr>
          <p:spPr>
            <a:xfrm>
              <a:off x="790551" y="4488873"/>
              <a:ext cx="16754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0860F04-99FC-4B26-8EC8-FF8604D99B55}"/>
                </a:ext>
              </a:extLst>
            </p:cNvPr>
            <p:cNvCxnSpPr/>
            <p:nvPr/>
          </p:nvCxnSpPr>
          <p:spPr>
            <a:xfrm>
              <a:off x="790551" y="4844473"/>
              <a:ext cx="16754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C22E009-66BC-4A66-9634-113C53A43867}"/>
              </a:ext>
            </a:extLst>
          </p:cNvPr>
          <p:cNvSpPr txBox="1"/>
          <p:nvPr/>
        </p:nvSpPr>
        <p:spPr>
          <a:xfrm>
            <a:off x="612109" y="5136061"/>
            <a:ext cx="7721399" cy="56630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마지막에 쉽게 해결될 거라고 생각한 부분에서 난관에 부딪혀 시간이 많이 소요되었습니다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예상치 못한 </a:t>
            </a: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상황에 대비한 유연한 일정 관리가 필요함을 느꼈습니다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5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B1103A-C4D3-4F8C-A765-B6073CA4F265}"/>
              </a:ext>
            </a:extLst>
          </p:cNvPr>
          <p:cNvSpPr txBox="1"/>
          <p:nvPr/>
        </p:nvSpPr>
        <p:spPr>
          <a:xfrm>
            <a:off x="1720112" y="2985802"/>
            <a:ext cx="5703776" cy="8863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4800" b="1" spc="-100" dirty="0">
                <a:ln w="22225">
                  <a:solidFill>
                    <a:srgbClr val="00206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B92135-5060-4603-8C9A-8664B07017B7}"/>
              </a:ext>
            </a:extLst>
          </p:cNvPr>
          <p:cNvGrpSpPr/>
          <p:nvPr/>
        </p:nvGrpSpPr>
        <p:grpSpPr>
          <a:xfrm>
            <a:off x="6900858" y="2574915"/>
            <a:ext cx="3095874" cy="4621522"/>
            <a:chOff x="5315663" y="825909"/>
            <a:chExt cx="4178150" cy="6237144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76CEFAC-6ACC-4C20-BBDF-9341C3890BF0}"/>
                </a:ext>
              </a:extLst>
            </p:cNvPr>
            <p:cNvSpPr/>
            <p:nvPr/>
          </p:nvSpPr>
          <p:spPr>
            <a:xfrm>
              <a:off x="7669699" y="3994898"/>
              <a:ext cx="1412240" cy="1412240"/>
            </a:xfrm>
            <a:prstGeom prst="diamond">
              <a:avLst/>
            </a:prstGeom>
            <a:solidFill>
              <a:srgbClr val="002060">
                <a:alpha val="8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C88E5BA-9F9D-4F89-8E17-AB01EBF0EF0A}"/>
                </a:ext>
              </a:extLst>
            </p:cNvPr>
            <p:cNvGrpSpPr/>
            <p:nvPr/>
          </p:nvGrpSpPr>
          <p:grpSpPr>
            <a:xfrm>
              <a:off x="5315663" y="825909"/>
              <a:ext cx="4178150" cy="6237144"/>
              <a:chOff x="5315663" y="825909"/>
              <a:chExt cx="4178150" cy="6237144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FA7281E-3C5B-492D-B04D-45FE8EE5D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5663" y="825909"/>
                <a:ext cx="3916827" cy="3893642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1FD793-3F2F-4DB7-8823-76DD293C4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5465" y="4719551"/>
                <a:ext cx="1646269" cy="1656072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9283B5E-9BAE-4904-8A37-F6E487D285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0351" y="3858672"/>
                <a:ext cx="3223462" cy="3204381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2" descr="íì¬ì ëí ì´ë¯¸ì§ ê²ìê²°ê³¼">
              <a:extLst>
                <a:ext uri="{FF2B5EF4-FFF2-40B4-BE49-F238E27FC236}">
                  <a16:creationId xmlns:a16="http://schemas.microsoft.com/office/drawing/2014/main" id="{EC2C6722-EFAC-47B8-B76D-5C999D0A9DB5}"/>
                </a:ext>
              </a:extLst>
            </p:cNvPr>
            <p:cNvPicPr preferRelativeResize="0"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2" r="17846"/>
            <a:stretch/>
          </p:blipFill>
          <p:spPr bwMode="auto">
            <a:xfrm>
              <a:off x="5470520" y="3199805"/>
              <a:ext cx="3002427" cy="3002427"/>
            </a:xfrm>
            <a:prstGeom prst="diamond">
              <a:avLst/>
            </a:prstGeom>
            <a:noFill/>
            <a:ln w="984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9090A685-23B3-495B-9223-CD410EBD2AB8}"/>
                </a:ext>
              </a:extLst>
            </p:cNvPr>
            <p:cNvSpPr/>
            <p:nvPr/>
          </p:nvSpPr>
          <p:spPr>
            <a:xfrm>
              <a:off x="6030573" y="3048864"/>
              <a:ext cx="1000391" cy="1000391"/>
            </a:xfrm>
            <a:prstGeom prst="diamond">
              <a:avLst/>
            </a:prstGeom>
            <a:solidFill>
              <a:srgbClr val="00206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4ECA7A1B-AF78-405B-95DF-8198E470B4F6}"/>
              </a:ext>
            </a:extLst>
          </p:cNvPr>
          <p:cNvSpPr/>
          <p:nvPr/>
        </p:nvSpPr>
        <p:spPr>
          <a:xfrm>
            <a:off x="1" y="5963920"/>
            <a:ext cx="894080" cy="89408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D8FA60A-745D-46ED-BD29-5A1E65D2C8A1}"/>
              </a:ext>
            </a:extLst>
          </p:cNvPr>
          <p:cNvCxnSpPr>
            <a:cxnSpLocks/>
          </p:cNvCxnSpPr>
          <p:nvPr/>
        </p:nvCxnSpPr>
        <p:spPr>
          <a:xfrm flipH="1" flipV="1">
            <a:off x="7856430" y="3971456"/>
            <a:ext cx="1675108" cy="1685082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80CE7E-19D2-4C98-B4B4-7C0DBCD2094E}"/>
              </a:ext>
            </a:extLst>
          </p:cNvPr>
          <p:cNvCxnSpPr>
            <a:cxnSpLocks/>
          </p:cNvCxnSpPr>
          <p:nvPr/>
        </p:nvCxnSpPr>
        <p:spPr>
          <a:xfrm flipV="1">
            <a:off x="-1084902" y="-625485"/>
            <a:ext cx="2902242" cy="288506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6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DF0822F8-5A81-4E3A-B8A7-3D46C959EE2C}"/>
              </a:ext>
            </a:extLst>
          </p:cNvPr>
          <p:cNvSpPr/>
          <p:nvPr/>
        </p:nvSpPr>
        <p:spPr>
          <a:xfrm rot="5400000">
            <a:off x="0" y="0"/>
            <a:ext cx="2336800" cy="2336800"/>
          </a:xfrm>
          <a:prstGeom prst="rtTriangle">
            <a:avLst/>
          </a:prstGeom>
          <a:blipFill dpi="0" rotWithShape="0">
            <a:blip r:embed="rId2"/>
            <a:srcRect/>
            <a:stretch>
              <a:fillRect r="-3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E452CF-E661-4AA1-8F8B-92DB42C5A3D7}"/>
              </a:ext>
            </a:extLst>
          </p:cNvPr>
          <p:cNvCxnSpPr>
            <a:cxnSpLocks/>
          </p:cNvCxnSpPr>
          <p:nvPr/>
        </p:nvCxnSpPr>
        <p:spPr>
          <a:xfrm flipV="1">
            <a:off x="-91440" y="-218440"/>
            <a:ext cx="2773680" cy="27736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0729D5-832A-4535-AEF7-4EFA3E302560}"/>
              </a:ext>
            </a:extLst>
          </p:cNvPr>
          <p:cNvGrpSpPr/>
          <p:nvPr/>
        </p:nvGrpSpPr>
        <p:grpSpPr>
          <a:xfrm>
            <a:off x="2133600" y="2336800"/>
            <a:ext cx="3451452" cy="2941996"/>
            <a:chOff x="1591832" y="2690205"/>
            <a:chExt cx="3451452" cy="2941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725843-B5AC-4FB3-AB0F-28FE99735691}"/>
                </a:ext>
              </a:extLst>
            </p:cNvPr>
            <p:cNvSpPr txBox="1"/>
            <p:nvPr/>
          </p:nvSpPr>
          <p:spPr>
            <a:xfrm>
              <a:off x="1591833" y="2690205"/>
              <a:ext cx="2279142" cy="59715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24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일정</a:t>
              </a:r>
              <a:endPara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66D914-4AEC-4262-8E34-D686472F8D20}"/>
                </a:ext>
              </a:extLst>
            </p:cNvPr>
            <p:cNvSpPr txBox="1"/>
            <p:nvPr/>
          </p:nvSpPr>
          <p:spPr>
            <a:xfrm>
              <a:off x="1591832" y="4414172"/>
              <a:ext cx="2409497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 </a:t>
              </a:r>
              <a:r>
                <a:rPr lang="ko-KR" altLang="en-US" sz="24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최종분석결과</a:t>
              </a:r>
              <a:endPara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E614E6-8278-4C78-82EA-62E684AD2904}"/>
                </a:ext>
              </a:extLst>
            </p:cNvPr>
            <p:cNvSpPr txBox="1"/>
            <p:nvPr/>
          </p:nvSpPr>
          <p:spPr>
            <a:xfrm>
              <a:off x="1592791" y="3245323"/>
              <a:ext cx="2589400" cy="59715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sz="24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요구사항 정의서</a:t>
              </a:r>
              <a:endPara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816D1A-FE8F-4F96-9027-73D4E1C2FE46}"/>
                </a:ext>
              </a:extLst>
            </p:cNvPr>
            <p:cNvSpPr txBox="1"/>
            <p:nvPr/>
          </p:nvSpPr>
          <p:spPr>
            <a:xfrm>
              <a:off x="1591832" y="4985870"/>
              <a:ext cx="2683184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24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Lessons Learned</a:t>
              </a:r>
              <a:endPara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38D7A3-376E-49C5-B785-A6C3F325C72C}"/>
                </a:ext>
              </a:extLst>
            </p:cNvPr>
            <p:cNvSpPr txBox="1"/>
            <p:nvPr/>
          </p:nvSpPr>
          <p:spPr>
            <a:xfrm>
              <a:off x="1591832" y="3826283"/>
              <a:ext cx="345145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 </a:t>
              </a:r>
              <a:r>
                <a:rPr lang="ko-KR" altLang="en-US" sz="24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분석단계별 수행 계획</a:t>
              </a:r>
              <a:endPara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CD10AD-6EE3-41FF-9F7F-286A69E0579F}"/>
              </a:ext>
            </a:extLst>
          </p:cNvPr>
          <p:cNvGrpSpPr/>
          <p:nvPr/>
        </p:nvGrpSpPr>
        <p:grpSpPr>
          <a:xfrm>
            <a:off x="1941708" y="456077"/>
            <a:ext cx="5895668" cy="1027029"/>
            <a:chOff x="2144908" y="171597"/>
            <a:chExt cx="5895668" cy="1027029"/>
          </a:xfrm>
        </p:grpSpPr>
        <p:sp>
          <p:nvSpPr>
            <p:cNvPr id="22" name="다이아몬드 21">
              <a:extLst>
                <a:ext uri="{FF2B5EF4-FFF2-40B4-BE49-F238E27FC236}">
                  <a16:creationId xmlns:a16="http://schemas.microsoft.com/office/drawing/2014/main" id="{F2555F99-E56C-417E-AC28-3C96457F67DA}"/>
                </a:ext>
              </a:extLst>
            </p:cNvPr>
            <p:cNvSpPr/>
            <p:nvPr/>
          </p:nvSpPr>
          <p:spPr>
            <a:xfrm>
              <a:off x="2144908" y="171597"/>
              <a:ext cx="583831" cy="583831"/>
            </a:xfrm>
            <a:prstGeom prst="diamond">
              <a:avLst/>
            </a:prstGeom>
            <a:solidFill>
              <a:srgbClr val="00206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B1103A-C4D3-4F8C-A765-B6073CA4F265}"/>
                </a:ext>
              </a:extLst>
            </p:cNvPr>
            <p:cNvSpPr txBox="1"/>
            <p:nvPr/>
          </p:nvSpPr>
          <p:spPr>
            <a:xfrm>
              <a:off x="2336800" y="312229"/>
              <a:ext cx="5703776" cy="88639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4800" b="1" spc="-100" dirty="0">
                  <a:ln w="22225">
                    <a:solidFill>
                      <a:srgbClr val="002060">
                        <a:alpha val="0"/>
                      </a:srgb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Index</a:t>
              </a:r>
            </a:p>
          </p:txBody>
        </p:sp>
      </p:grp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4EA6F281-38F6-4647-914E-EB41F03B6741}"/>
              </a:ext>
            </a:extLst>
          </p:cNvPr>
          <p:cNvSpPr/>
          <p:nvPr/>
        </p:nvSpPr>
        <p:spPr>
          <a:xfrm rot="16200000">
            <a:off x="8270240" y="5984239"/>
            <a:ext cx="873760" cy="87376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4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E7C579-A9AE-45FD-89D1-BAB2239B463C}"/>
              </a:ext>
            </a:extLst>
          </p:cNvPr>
          <p:cNvSpPr/>
          <p:nvPr/>
        </p:nvSpPr>
        <p:spPr>
          <a:xfrm>
            <a:off x="0" y="6659418"/>
            <a:ext cx="9144000" cy="198582"/>
          </a:xfrm>
          <a:prstGeom prst="rect">
            <a:avLst/>
          </a:prstGeom>
          <a:gradFill>
            <a:gsLst>
              <a:gs pos="1000">
                <a:srgbClr val="002060">
                  <a:alpha val="58000"/>
                </a:srgbClr>
              </a:gs>
              <a:gs pos="100000">
                <a:srgbClr val="00206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9A06FA-07A6-4093-9426-92C7B840E817}"/>
              </a:ext>
            </a:extLst>
          </p:cNvPr>
          <p:cNvGrpSpPr/>
          <p:nvPr/>
        </p:nvGrpSpPr>
        <p:grpSpPr>
          <a:xfrm>
            <a:off x="256370" y="223499"/>
            <a:ext cx="6052498" cy="847894"/>
            <a:chOff x="222254" y="83105"/>
            <a:chExt cx="6052498" cy="84789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96DB67C-ADA0-45FD-8020-3183E700A46A}"/>
                </a:ext>
              </a:extLst>
            </p:cNvPr>
            <p:cNvGrpSpPr/>
            <p:nvPr/>
          </p:nvGrpSpPr>
          <p:grpSpPr>
            <a:xfrm>
              <a:off x="222254" y="83105"/>
              <a:ext cx="598342" cy="440058"/>
              <a:chOff x="78724" y="-6166"/>
              <a:chExt cx="892678" cy="656532"/>
            </a:xfrm>
          </p:grpSpPr>
          <p:sp>
            <p:nvSpPr>
              <p:cNvPr id="28" name="다이아몬드 27">
                <a:extLst>
                  <a:ext uri="{FF2B5EF4-FFF2-40B4-BE49-F238E27FC236}">
                    <a16:creationId xmlns:a16="http://schemas.microsoft.com/office/drawing/2014/main" id="{75D6A8BB-BEE9-42B8-AD66-E3C7DD4948E6}"/>
                  </a:ext>
                </a:extLst>
              </p:cNvPr>
              <p:cNvSpPr/>
              <p:nvPr/>
            </p:nvSpPr>
            <p:spPr>
              <a:xfrm>
                <a:off x="78724" y="178068"/>
                <a:ext cx="472294" cy="472296"/>
              </a:xfrm>
              <a:prstGeom prst="diamond">
                <a:avLst/>
              </a:prstGeom>
              <a:solidFill>
                <a:srgbClr val="002060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다이아몬드 28">
                <a:extLst>
                  <a:ext uri="{FF2B5EF4-FFF2-40B4-BE49-F238E27FC236}">
                    <a16:creationId xmlns:a16="http://schemas.microsoft.com/office/drawing/2014/main" id="{B3F3A720-F990-4589-80A4-CB6004B376D6}"/>
                  </a:ext>
                </a:extLst>
              </p:cNvPr>
              <p:cNvSpPr/>
              <p:nvPr/>
            </p:nvSpPr>
            <p:spPr>
              <a:xfrm>
                <a:off x="314871" y="-6166"/>
                <a:ext cx="656531" cy="656532"/>
              </a:xfrm>
              <a:prstGeom prst="diamond">
                <a:avLst/>
              </a:prstGeom>
              <a:solidFill>
                <a:srgbClr val="002060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75AF37-D6E5-41BE-BFF9-8CA98BAA2D15}"/>
                </a:ext>
              </a:extLst>
            </p:cNvPr>
            <p:cNvSpPr txBox="1"/>
            <p:nvPr/>
          </p:nvSpPr>
          <p:spPr>
            <a:xfrm>
              <a:off x="570976" y="296979"/>
              <a:ext cx="5703776" cy="6340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3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일정</a:t>
              </a:r>
              <a:endParaRPr lang="en-US" altLang="ko-KR" sz="3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97E3-55D6-44B9-ABEF-A450502422A3}"/>
              </a:ext>
            </a:extLst>
          </p:cNvPr>
          <p:cNvCxnSpPr>
            <a:cxnSpLocks/>
          </p:cNvCxnSpPr>
          <p:nvPr/>
        </p:nvCxnSpPr>
        <p:spPr>
          <a:xfrm flipV="1">
            <a:off x="-124135" y="-84481"/>
            <a:ext cx="631463" cy="63146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화살표: 오각형 2056">
            <a:extLst>
              <a:ext uri="{FF2B5EF4-FFF2-40B4-BE49-F238E27FC236}">
                <a16:creationId xmlns:a16="http://schemas.microsoft.com/office/drawing/2014/main" id="{242A070A-62C3-4507-A140-6F2C9AAC0918}"/>
              </a:ext>
            </a:extLst>
          </p:cNvPr>
          <p:cNvSpPr/>
          <p:nvPr/>
        </p:nvSpPr>
        <p:spPr>
          <a:xfrm>
            <a:off x="723397" y="2222103"/>
            <a:ext cx="1606665" cy="360438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DBB23B-4B86-4002-BA3E-8A635087B02D}"/>
              </a:ext>
            </a:extLst>
          </p:cNvPr>
          <p:cNvSpPr txBox="1"/>
          <p:nvPr/>
        </p:nvSpPr>
        <p:spPr>
          <a:xfrm>
            <a:off x="832517" y="2153025"/>
            <a:ext cx="1388427" cy="4985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6/7</a:t>
            </a:r>
            <a:endParaRPr lang="en-US" altLang="ko-KR" sz="24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B3C7F5-6BCF-4EDF-B726-BC27E75C5E8C}"/>
              </a:ext>
            </a:extLst>
          </p:cNvPr>
          <p:cNvGrpSpPr/>
          <p:nvPr/>
        </p:nvGrpSpPr>
        <p:grpSpPr>
          <a:xfrm>
            <a:off x="696655" y="2896875"/>
            <a:ext cx="1675432" cy="355600"/>
            <a:chOff x="790551" y="4488873"/>
            <a:chExt cx="1675432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93E17F9-ECA5-4339-99B0-B721A1222649}"/>
                </a:ext>
              </a:extLst>
            </p:cNvPr>
            <p:cNvCxnSpPr/>
            <p:nvPr/>
          </p:nvCxnSpPr>
          <p:spPr>
            <a:xfrm>
              <a:off x="790551" y="4488873"/>
              <a:ext cx="16754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0860F04-99FC-4B26-8EC8-FF8604D99B55}"/>
                </a:ext>
              </a:extLst>
            </p:cNvPr>
            <p:cNvCxnSpPr/>
            <p:nvPr/>
          </p:nvCxnSpPr>
          <p:spPr>
            <a:xfrm>
              <a:off x="790551" y="4844473"/>
              <a:ext cx="16754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E0306B2-864F-4552-A27F-B19ADACDCD59}"/>
              </a:ext>
            </a:extLst>
          </p:cNvPr>
          <p:cNvSpPr txBox="1"/>
          <p:nvPr/>
        </p:nvSpPr>
        <p:spPr>
          <a:xfrm>
            <a:off x="414654" y="2893088"/>
            <a:ext cx="2225899" cy="36317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정리 </a:t>
            </a:r>
            <a:r>
              <a:rPr lang="en-US" altLang="ko-KR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22E009-66BC-4A66-9634-113C53A43867}"/>
              </a:ext>
            </a:extLst>
          </p:cNvPr>
          <p:cNvSpPr txBox="1"/>
          <p:nvPr/>
        </p:nvSpPr>
        <p:spPr>
          <a:xfrm>
            <a:off x="694373" y="3311996"/>
            <a:ext cx="2168324" cy="10402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요구사항 파악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정리</a:t>
            </a:r>
            <a:endParaRPr lang="en-US" altLang="ko-KR" sz="1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요구사항 정의서 작성</a:t>
            </a:r>
            <a:endParaRPr lang="en-US" altLang="ko-KR" sz="1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분석단계별 수행계획 작성</a:t>
            </a:r>
            <a:endParaRPr lang="en-US" altLang="ko-KR" sz="1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정의서 작성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ECAA9BD7-1F12-4230-9CB3-3F2223A8F1F0}"/>
              </a:ext>
            </a:extLst>
          </p:cNvPr>
          <p:cNvSpPr/>
          <p:nvPr/>
        </p:nvSpPr>
        <p:spPr>
          <a:xfrm>
            <a:off x="2812192" y="2222103"/>
            <a:ext cx="1606665" cy="360438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6CCA9B-C225-4161-991F-F07115A233FC}"/>
              </a:ext>
            </a:extLst>
          </p:cNvPr>
          <p:cNvSpPr txBox="1"/>
          <p:nvPr/>
        </p:nvSpPr>
        <p:spPr>
          <a:xfrm>
            <a:off x="2921312" y="2153025"/>
            <a:ext cx="1388427" cy="4985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6/8</a:t>
            </a:r>
            <a:endParaRPr lang="en-US" altLang="ko-KR" sz="24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7625D1-F258-4FDD-9999-D97821DE81B4}"/>
              </a:ext>
            </a:extLst>
          </p:cNvPr>
          <p:cNvGrpSpPr/>
          <p:nvPr/>
        </p:nvGrpSpPr>
        <p:grpSpPr>
          <a:xfrm>
            <a:off x="2785450" y="2896875"/>
            <a:ext cx="1675432" cy="355600"/>
            <a:chOff x="790551" y="4488873"/>
            <a:chExt cx="1675432" cy="355600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FB35242-6DEE-4C18-B409-27761FB63770}"/>
                </a:ext>
              </a:extLst>
            </p:cNvPr>
            <p:cNvCxnSpPr/>
            <p:nvPr/>
          </p:nvCxnSpPr>
          <p:spPr>
            <a:xfrm>
              <a:off x="790551" y="4488873"/>
              <a:ext cx="16754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D0A0622-ED04-458C-9E1A-432A4DB55568}"/>
                </a:ext>
              </a:extLst>
            </p:cNvPr>
            <p:cNvCxnSpPr/>
            <p:nvPr/>
          </p:nvCxnSpPr>
          <p:spPr>
            <a:xfrm>
              <a:off x="790551" y="4844473"/>
              <a:ext cx="16754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4AAB753-5193-43B8-BC40-17EBCE1F14E2}"/>
              </a:ext>
            </a:extLst>
          </p:cNvPr>
          <p:cNvSpPr txBox="1"/>
          <p:nvPr/>
        </p:nvSpPr>
        <p:spPr>
          <a:xfrm>
            <a:off x="2699168" y="2897191"/>
            <a:ext cx="1847997" cy="35496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분석단계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9429A5-9896-4FFC-A1D9-2BE42DF20B11}"/>
              </a:ext>
            </a:extLst>
          </p:cNvPr>
          <p:cNvSpPr txBox="1"/>
          <p:nvPr/>
        </p:nvSpPr>
        <p:spPr>
          <a:xfrm>
            <a:off x="2783168" y="3311996"/>
            <a:ext cx="2032462" cy="32932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파이썬</a:t>
            </a: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코드 구현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D214D98F-73C5-46C4-B82B-9EAE0F3992F0}"/>
              </a:ext>
            </a:extLst>
          </p:cNvPr>
          <p:cNvSpPr/>
          <p:nvPr/>
        </p:nvSpPr>
        <p:spPr>
          <a:xfrm>
            <a:off x="4783757" y="2222103"/>
            <a:ext cx="1606665" cy="360438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513F48-3DB6-468A-8B91-76A17BEFE883}"/>
              </a:ext>
            </a:extLst>
          </p:cNvPr>
          <p:cNvSpPr txBox="1"/>
          <p:nvPr/>
        </p:nvSpPr>
        <p:spPr>
          <a:xfrm>
            <a:off x="4892877" y="2153025"/>
            <a:ext cx="1388427" cy="4985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6/9~10</a:t>
            </a:r>
            <a:endParaRPr lang="en-US" altLang="ko-KR" sz="24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2443348-D179-4502-87BC-24CA1814AE66}"/>
              </a:ext>
            </a:extLst>
          </p:cNvPr>
          <p:cNvGrpSpPr/>
          <p:nvPr/>
        </p:nvGrpSpPr>
        <p:grpSpPr>
          <a:xfrm>
            <a:off x="4757015" y="2896875"/>
            <a:ext cx="1675432" cy="355600"/>
            <a:chOff x="790551" y="4488873"/>
            <a:chExt cx="1675432" cy="355600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916BEA0-5957-4256-BAED-54B2C57B4D35}"/>
                </a:ext>
              </a:extLst>
            </p:cNvPr>
            <p:cNvCxnSpPr/>
            <p:nvPr/>
          </p:nvCxnSpPr>
          <p:spPr>
            <a:xfrm>
              <a:off x="790551" y="4488873"/>
              <a:ext cx="16754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FE29825-0D03-43AE-A61B-00D35D3AEBA7}"/>
                </a:ext>
              </a:extLst>
            </p:cNvPr>
            <p:cNvCxnSpPr/>
            <p:nvPr/>
          </p:nvCxnSpPr>
          <p:spPr>
            <a:xfrm>
              <a:off x="790551" y="4844473"/>
              <a:ext cx="16754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3959E0E-AF37-4980-A184-E6940DCD0501}"/>
              </a:ext>
            </a:extLst>
          </p:cNvPr>
          <p:cNvSpPr txBox="1"/>
          <p:nvPr/>
        </p:nvSpPr>
        <p:spPr>
          <a:xfrm>
            <a:off x="4670733" y="2893088"/>
            <a:ext cx="1847997" cy="36317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분석단계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16ABC5-1773-41DD-82CD-6F080EA01699}"/>
              </a:ext>
            </a:extLst>
          </p:cNvPr>
          <p:cNvSpPr txBox="1"/>
          <p:nvPr/>
        </p:nvSpPr>
        <p:spPr>
          <a:xfrm>
            <a:off x="4754733" y="3311996"/>
            <a:ext cx="2032462" cy="56630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파이썬</a:t>
            </a: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코드 수정 및 보완</a:t>
            </a:r>
            <a:endParaRPr lang="en-US" altLang="ko-KR" sz="1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최종분석 보고서 작성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59BD8BDC-9046-4A7B-8062-1F5C4C831983}"/>
              </a:ext>
            </a:extLst>
          </p:cNvPr>
          <p:cNvSpPr/>
          <p:nvPr/>
        </p:nvSpPr>
        <p:spPr>
          <a:xfrm>
            <a:off x="6813937" y="2222103"/>
            <a:ext cx="1606665" cy="360438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D5BF23-5CC1-498C-81E1-5286BFD00062}"/>
              </a:ext>
            </a:extLst>
          </p:cNvPr>
          <p:cNvSpPr txBox="1"/>
          <p:nvPr/>
        </p:nvSpPr>
        <p:spPr>
          <a:xfrm>
            <a:off x="6923057" y="2153025"/>
            <a:ext cx="1388427" cy="4985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6/11</a:t>
            </a:r>
            <a:endParaRPr lang="en-US" altLang="ko-KR" sz="24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1EDF9F1-3C68-4A50-B1CA-0B6E7D21360A}"/>
              </a:ext>
            </a:extLst>
          </p:cNvPr>
          <p:cNvGrpSpPr/>
          <p:nvPr/>
        </p:nvGrpSpPr>
        <p:grpSpPr>
          <a:xfrm>
            <a:off x="6787195" y="2896875"/>
            <a:ext cx="1675432" cy="355600"/>
            <a:chOff x="790551" y="4488873"/>
            <a:chExt cx="1675432" cy="355600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6947599-16C0-4F48-A3D5-E0FAA389DF48}"/>
                </a:ext>
              </a:extLst>
            </p:cNvPr>
            <p:cNvCxnSpPr/>
            <p:nvPr/>
          </p:nvCxnSpPr>
          <p:spPr>
            <a:xfrm>
              <a:off x="790551" y="4488873"/>
              <a:ext cx="16754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560C625-386C-493E-BBFD-AC548329ACFB}"/>
                </a:ext>
              </a:extLst>
            </p:cNvPr>
            <p:cNvCxnSpPr/>
            <p:nvPr/>
          </p:nvCxnSpPr>
          <p:spPr>
            <a:xfrm>
              <a:off x="790551" y="4844473"/>
              <a:ext cx="16754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AFAD2BF-962A-43CF-ACEA-0061970F63C1}"/>
              </a:ext>
            </a:extLst>
          </p:cNvPr>
          <p:cNvSpPr txBox="1"/>
          <p:nvPr/>
        </p:nvSpPr>
        <p:spPr>
          <a:xfrm>
            <a:off x="6700913" y="2893088"/>
            <a:ext cx="1847997" cy="36317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최종보고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4EAE20-5A8B-45B2-9D5F-08FE01155CD3}"/>
              </a:ext>
            </a:extLst>
          </p:cNvPr>
          <p:cNvSpPr txBox="1"/>
          <p:nvPr/>
        </p:nvSpPr>
        <p:spPr>
          <a:xfrm>
            <a:off x="6784913" y="3311996"/>
            <a:ext cx="2202568" cy="56630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최종분석 보고서 최종 작성</a:t>
            </a:r>
            <a:endParaRPr lang="en-US" altLang="ko-KR" sz="1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리뷰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82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E7C579-A9AE-45FD-89D1-BAB2239B463C}"/>
              </a:ext>
            </a:extLst>
          </p:cNvPr>
          <p:cNvSpPr/>
          <p:nvPr/>
        </p:nvSpPr>
        <p:spPr>
          <a:xfrm>
            <a:off x="0" y="6659418"/>
            <a:ext cx="9144000" cy="198582"/>
          </a:xfrm>
          <a:prstGeom prst="rect">
            <a:avLst/>
          </a:prstGeom>
          <a:gradFill>
            <a:gsLst>
              <a:gs pos="1000">
                <a:srgbClr val="002060">
                  <a:alpha val="58000"/>
                </a:srgbClr>
              </a:gs>
              <a:gs pos="100000">
                <a:srgbClr val="00206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9A06FA-07A6-4093-9426-92C7B840E817}"/>
              </a:ext>
            </a:extLst>
          </p:cNvPr>
          <p:cNvGrpSpPr/>
          <p:nvPr/>
        </p:nvGrpSpPr>
        <p:grpSpPr>
          <a:xfrm>
            <a:off x="256370" y="223499"/>
            <a:ext cx="6052498" cy="847894"/>
            <a:chOff x="222254" y="83105"/>
            <a:chExt cx="6052498" cy="84789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96DB67C-ADA0-45FD-8020-3183E700A46A}"/>
                </a:ext>
              </a:extLst>
            </p:cNvPr>
            <p:cNvGrpSpPr/>
            <p:nvPr/>
          </p:nvGrpSpPr>
          <p:grpSpPr>
            <a:xfrm>
              <a:off x="222254" y="83105"/>
              <a:ext cx="598342" cy="440058"/>
              <a:chOff x="78724" y="-6166"/>
              <a:chExt cx="892678" cy="656532"/>
            </a:xfrm>
          </p:grpSpPr>
          <p:sp>
            <p:nvSpPr>
              <p:cNvPr id="28" name="다이아몬드 27">
                <a:extLst>
                  <a:ext uri="{FF2B5EF4-FFF2-40B4-BE49-F238E27FC236}">
                    <a16:creationId xmlns:a16="http://schemas.microsoft.com/office/drawing/2014/main" id="{75D6A8BB-BEE9-42B8-AD66-E3C7DD4948E6}"/>
                  </a:ext>
                </a:extLst>
              </p:cNvPr>
              <p:cNvSpPr/>
              <p:nvPr/>
            </p:nvSpPr>
            <p:spPr>
              <a:xfrm>
                <a:off x="78724" y="178068"/>
                <a:ext cx="472294" cy="472296"/>
              </a:xfrm>
              <a:prstGeom prst="diamond">
                <a:avLst/>
              </a:prstGeom>
              <a:solidFill>
                <a:srgbClr val="002060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다이아몬드 28">
                <a:extLst>
                  <a:ext uri="{FF2B5EF4-FFF2-40B4-BE49-F238E27FC236}">
                    <a16:creationId xmlns:a16="http://schemas.microsoft.com/office/drawing/2014/main" id="{B3F3A720-F990-4589-80A4-CB6004B376D6}"/>
                  </a:ext>
                </a:extLst>
              </p:cNvPr>
              <p:cNvSpPr/>
              <p:nvPr/>
            </p:nvSpPr>
            <p:spPr>
              <a:xfrm>
                <a:off x="314871" y="-6166"/>
                <a:ext cx="656531" cy="656532"/>
              </a:xfrm>
              <a:prstGeom prst="diamond">
                <a:avLst/>
              </a:prstGeom>
              <a:solidFill>
                <a:srgbClr val="002060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75AF37-D6E5-41BE-BFF9-8CA98BAA2D15}"/>
                </a:ext>
              </a:extLst>
            </p:cNvPr>
            <p:cNvSpPr txBox="1"/>
            <p:nvPr/>
          </p:nvSpPr>
          <p:spPr>
            <a:xfrm>
              <a:off x="570976" y="296979"/>
              <a:ext cx="5703776" cy="6340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3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요구사항 정의서</a:t>
              </a:r>
              <a:endParaRPr lang="en-US" altLang="ko-KR" sz="3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97E3-55D6-44B9-ABEF-A450502422A3}"/>
              </a:ext>
            </a:extLst>
          </p:cNvPr>
          <p:cNvCxnSpPr>
            <a:cxnSpLocks/>
          </p:cNvCxnSpPr>
          <p:nvPr/>
        </p:nvCxnSpPr>
        <p:spPr>
          <a:xfrm flipV="1">
            <a:off x="-124135" y="-84481"/>
            <a:ext cx="631463" cy="63146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3B7114D-4586-4E50-8D66-3F8DE11D51B5}"/>
              </a:ext>
            </a:extLst>
          </p:cNvPr>
          <p:cNvCxnSpPr>
            <a:cxnSpLocks/>
          </p:cNvCxnSpPr>
          <p:nvPr/>
        </p:nvCxnSpPr>
        <p:spPr>
          <a:xfrm>
            <a:off x="4736347" y="2271972"/>
            <a:ext cx="1707604" cy="0"/>
          </a:xfrm>
          <a:prstGeom prst="line">
            <a:avLst/>
          </a:prstGeom>
          <a:ln>
            <a:solidFill>
              <a:srgbClr val="0020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2FFD17-6C25-4485-90D3-A03E6037BEB1}"/>
              </a:ext>
            </a:extLst>
          </p:cNvPr>
          <p:cNvGrpSpPr/>
          <p:nvPr/>
        </p:nvGrpSpPr>
        <p:grpSpPr>
          <a:xfrm>
            <a:off x="3292397" y="2158823"/>
            <a:ext cx="2829372" cy="3251554"/>
            <a:chOff x="3157314" y="2158823"/>
            <a:chExt cx="2829372" cy="3251554"/>
          </a:xfrm>
        </p:grpSpPr>
        <p:sp>
          <p:nvSpPr>
            <p:cNvPr id="71" name="자유형 14">
              <a:extLst>
                <a:ext uri="{FF2B5EF4-FFF2-40B4-BE49-F238E27FC236}">
                  <a16:creationId xmlns:a16="http://schemas.microsoft.com/office/drawing/2014/main" id="{A18D595F-B1FC-43F6-BE39-A17698EC28F2}"/>
                </a:ext>
              </a:extLst>
            </p:cNvPr>
            <p:cNvSpPr/>
            <p:nvPr/>
          </p:nvSpPr>
          <p:spPr>
            <a:xfrm>
              <a:off x="3172701" y="2158823"/>
              <a:ext cx="2813985" cy="1483240"/>
            </a:xfrm>
            <a:custGeom>
              <a:avLst/>
              <a:gdLst>
                <a:gd name="connsiteX0" fmla="*/ 1393344 w 2813985"/>
                <a:gd name="connsiteY0" fmla="*/ 13054 h 1483240"/>
                <a:gd name="connsiteX1" fmla="*/ 5416 w 2813985"/>
                <a:gd name="connsiteY1" fmla="*/ 747840 h 1483240"/>
                <a:gd name="connsiteX2" fmla="*/ 1393344 w 2813985"/>
                <a:gd name="connsiteY2" fmla="*/ 1482625 h 1483240"/>
                <a:gd name="connsiteX3" fmla="*/ 2808488 w 2813985"/>
                <a:gd name="connsiteY3" fmla="*/ 747840 h 1483240"/>
                <a:gd name="connsiteX4" fmla="*/ 1393344 w 2813985"/>
                <a:gd name="connsiteY4" fmla="*/ 13054 h 148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985" h="1483240">
                  <a:moveTo>
                    <a:pt x="1393344" y="13054"/>
                  </a:moveTo>
                  <a:lnTo>
                    <a:pt x="5416" y="747840"/>
                  </a:lnTo>
                  <a:lnTo>
                    <a:pt x="1393344" y="1482625"/>
                  </a:lnTo>
                  <a:lnTo>
                    <a:pt x="2808488" y="747840"/>
                  </a:lnTo>
                  <a:lnTo>
                    <a:pt x="1393344" y="13054"/>
                  </a:lnTo>
                  <a:close/>
                </a:path>
              </a:pathLst>
            </a:custGeom>
            <a:solidFill>
              <a:srgbClr val="002060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자유형 15">
              <a:extLst>
                <a:ext uri="{FF2B5EF4-FFF2-40B4-BE49-F238E27FC236}">
                  <a16:creationId xmlns:a16="http://schemas.microsoft.com/office/drawing/2014/main" id="{2FEBB17F-3948-46A1-94BC-DD06F0D6E3AF}"/>
                </a:ext>
              </a:extLst>
            </p:cNvPr>
            <p:cNvSpPr/>
            <p:nvPr/>
          </p:nvSpPr>
          <p:spPr>
            <a:xfrm>
              <a:off x="3157314" y="2967794"/>
              <a:ext cx="1381515" cy="2442581"/>
            </a:xfrm>
            <a:custGeom>
              <a:avLst/>
              <a:gdLst>
                <a:gd name="connsiteX0" fmla="*/ 0 w 1387997"/>
                <a:gd name="connsiteY0" fmla="*/ 2977 h 2415333"/>
                <a:gd name="connsiteX1" fmla="*/ 1374321 w 1387997"/>
                <a:gd name="connsiteY1" fmla="*/ 696941 h 2415333"/>
                <a:gd name="connsiteX2" fmla="*/ 1387928 w 1387997"/>
                <a:gd name="connsiteY2" fmla="*/ 2411441 h 2415333"/>
                <a:gd name="connsiteX3" fmla="*/ 0 w 1387997"/>
                <a:gd name="connsiteY3" fmla="*/ 1540585 h 2415333"/>
                <a:gd name="connsiteX4" fmla="*/ 0 w 1387997"/>
                <a:gd name="connsiteY4" fmla="*/ 2977 h 2415333"/>
                <a:gd name="connsiteX0" fmla="*/ 6824 w 1387928"/>
                <a:gd name="connsiteY0" fmla="*/ 0 h 2432347"/>
                <a:gd name="connsiteX1" fmla="*/ 1374321 w 1387928"/>
                <a:gd name="connsiteY1" fmla="*/ 717847 h 2432347"/>
                <a:gd name="connsiteX2" fmla="*/ 1387928 w 1387928"/>
                <a:gd name="connsiteY2" fmla="*/ 2432347 h 2432347"/>
                <a:gd name="connsiteX3" fmla="*/ 0 w 1387928"/>
                <a:gd name="connsiteY3" fmla="*/ 1561491 h 2432347"/>
                <a:gd name="connsiteX4" fmla="*/ 6824 w 1387928"/>
                <a:gd name="connsiteY4" fmla="*/ 0 h 2432347"/>
                <a:gd name="connsiteX0" fmla="*/ 657 w 1381761"/>
                <a:gd name="connsiteY0" fmla="*/ 0 h 2432347"/>
                <a:gd name="connsiteX1" fmla="*/ 1368154 w 1381761"/>
                <a:gd name="connsiteY1" fmla="*/ 717847 h 2432347"/>
                <a:gd name="connsiteX2" fmla="*/ 1381761 w 1381761"/>
                <a:gd name="connsiteY2" fmla="*/ 2432347 h 2432347"/>
                <a:gd name="connsiteX3" fmla="*/ 657 w 1381761"/>
                <a:gd name="connsiteY3" fmla="*/ 1561491 h 2432347"/>
                <a:gd name="connsiteX4" fmla="*/ 657 w 1381761"/>
                <a:gd name="connsiteY4" fmla="*/ 0 h 2432347"/>
                <a:gd name="connsiteX0" fmla="*/ 198 w 1381302"/>
                <a:gd name="connsiteY0" fmla="*/ 0 h 2432347"/>
                <a:gd name="connsiteX1" fmla="*/ 1367695 w 1381302"/>
                <a:gd name="connsiteY1" fmla="*/ 717847 h 2432347"/>
                <a:gd name="connsiteX2" fmla="*/ 1381302 w 1381302"/>
                <a:gd name="connsiteY2" fmla="*/ 2432347 h 2432347"/>
                <a:gd name="connsiteX3" fmla="*/ 13846 w 1381302"/>
                <a:gd name="connsiteY3" fmla="*/ 1561491 h 2432347"/>
                <a:gd name="connsiteX4" fmla="*/ 198 w 1381302"/>
                <a:gd name="connsiteY4" fmla="*/ 0 h 2432347"/>
                <a:gd name="connsiteX0" fmla="*/ 413 w 1381517"/>
                <a:gd name="connsiteY0" fmla="*/ 0 h 2432347"/>
                <a:gd name="connsiteX1" fmla="*/ 1367910 w 1381517"/>
                <a:gd name="connsiteY1" fmla="*/ 717847 h 2432347"/>
                <a:gd name="connsiteX2" fmla="*/ 1381517 w 1381517"/>
                <a:gd name="connsiteY2" fmla="*/ 2432347 h 2432347"/>
                <a:gd name="connsiteX3" fmla="*/ 3825 w 1381517"/>
                <a:gd name="connsiteY3" fmla="*/ 1561491 h 2432347"/>
                <a:gd name="connsiteX4" fmla="*/ 413 w 1381517"/>
                <a:gd name="connsiteY4" fmla="*/ 0 h 2432347"/>
                <a:gd name="connsiteX0" fmla="*/ 413 w 1381517"/>
                <a:gd name="connsiteY0" fmla="*/ 0 h 2432347"/>
                <a:gd name="connsiteX1" fmla="*/ 1371322 w 1381517"/>
                <a:gd name="connsiteY1" fmla="*/ 731495 h 2432347"/>
                <a:gd name="connsiteX2" fmla="*/ 1381517 w 1381517"/>
                <a:gd name="connsiteY2" fmla="*/ 2432347 h 2432347"/>
                <a:gd name="connsiteX3" fmla="*/ 3825 w 1381517"/>
                <a:gd name="connsiteY3" fmla="*/ 1561491 h 2432347"/>
                <a:gd name="connsiteX4" fmla="*/ 413 w 1381517"/>
                <a:gd name="connsiteY4" fmla="*/ 0 h 2432347"/>
                <a:gd name="connsiteX0" fmla="*/ 413 w 1381517"/>
                <a:gd name="connsiteY0" fmla="*/ 0 h 2432347"/>
                <a:gd name="connsiteX1" fmla="*/ 1371322 w 1381517"/>
                <a:gd name="connsiteY1" fmla="*/ 721259 h 2432347"/>
                <a:gd name="connsiteX2" fmla="*/ 1381517 w 1381517"/>
                <a:gd name="connsiteY2" fmla="*/ 2432347 h 2432347"/>
                <a:gd name="connsiteX3" fmla="*/ 3825 w 1381517"/>
                <a:gd name="connsiteY3" fmla="*/ 1561491 h 2432347"/>
                <a:gd name="connsiteX4" fmla="*/ 413 w 1381517"/>
                <a:gd name="connsiteY4" fmla="*/ 0 h 2432347"/>
                <a:gd name="connsiteX0" fmla="*/ 413 w 1381517"/>
                <a:gd name="connsiteY0" fmla="*/ 0 h 2442583"/>
                <a:gd name="connsiteX1" fmla="*/ 1371322 w 1381517"/>
                <a:gd name="connsiteY1" fmla="*/ 731495 h 2442583"/>
                <a:gd name="connsiteX2" fmla="*/ 1381517 w 1381517"/>
                <a:gd name="connsiteY2" fmla="*/ 2442583 h 2442583"/>
                <a:gd name="connsiteX3" fmla="*/ 3825 w 1381517"/>
                <a:gd name="connsiteY3" fmla="*/ 1571727 h 2442583"/>
                <a:gd name="connsiteX4" fmla="*/ 413 w 1381517"/>
                <a:gd name="connsiteY4" fmla="*/ 0 h 244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517" h="2442583">
                  <a:moveTo>
                    <a:pt x="413" y="0"/>
                  </a:moveTo>
                  <a:lnTo>
                    <a:pt x="1371322" y="731495"/>
                  </a:lnTo>
                  <a:cubicBezTo>
                    <a:pt x="1374720" y="1298446"/>
                    <a:pt x="1378119" y="1875632"/>
                    <a:pt x="1381517" y="2442583"/>
                  </a:cubicBezTo>
                  <a:lnTo>
                    <a:pt x="3825" y="1571727"/>
                  </a:lnTo>
                  <a:cubicBezTo>
                    <a:pt x="6100" y="1051230"/>
                    <a:pt x="-1862" y="520497"/>
                    <a:pt x="413" y="0"/>
                  </a:cubicBezTo>
                  <a:close/>
                </a:path>
              </a:pathLst>
            </a:custGeom>
            <a:solidFill>
              <a:srgbClr val="6B7EA3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자유형 16">
              <a:extLst>
                <a:ext uri="{FF2B5EF4-FFF2-40B4-BE49-F238E27FC236}">
                  <a16:creationId xmlns:a16="http://schemas.microsoft.com/office/drawing/2014/main" id="{AFEC829F-0EFC-49C6-852E-4C84B2835ED0}"/>
                </a:ext>
              </a:extLst>
            </p:cNvPr>
            <p:cNvSpPr/>
            <p:nvPr/>
          </p:nvSpPr>
          <p:spPr>
            <a:xfrm flipH="1">
              <a:off x="4601264" y="2975312"/>
              <a:ext cx="1381723" cy="2435065"/>
            </a:xfrm>
            <a:custGeom>
              <a:avLst/>
              <a:gdLst>
                <a:gd name="connsiteX0" fmla="*/ 0 w 1374334"/>
                <a:gd name="connsiteY0" fmla="*/ 2977 h 2424929"/>
                <a:gd name="connsiteX1" fmla="*/ 1374321 w 1374334"/>
                <a:gd name="connsiteY1" fmla="*/ 696941 h 2424929"/>
                <a:gd name="connsiteX2" fmla="*/ 1367241 w 1374334"/>
                <a:gd name="connsiteY2" fmla="*/ 2420983 h 2424929"/>
                <a:gd name="connsiteX3" fmla="*/ 0 w 1374334"/>
                <a:gd name="connsiteY3" fmla="*/ 1540585 h 2424929"/>
                <a:gd name="connsiteX4" fmla="*/ 0 w 1374334"/>
                <a:gd name="connsiteY4" fmla="*/ 2977 h 2424929"/>
                <a:gd name="connsiteX0" fmla="*/ 0 w 1367241"/>
                <a:gd name="connsiteY0" fmla="*/ 0 h 2418006"/>
                <a:gd name="connsiteX1" fmla="*/ 1364085 w 1367241"/>
                <a:gd name="connsiteY1" fmla="*/ 704200 h 2418006"/>
                <a:gd name="connsiteX2" fmla="*/ 1367241 w 1367241"/>
                <a:gd name="connsiteY2" fmla="*/ 2418006 h 2418006"/>
                <a:gd name="connsiteX3" fmla="*/ 0 w 1367241"/>
                <a:gd name="connsiteY3" fmla="*/ 1537608 h 2418006"/>
                <a:gd name="connsiteX4" fmla="*/ 0 w 1367241"/>
                <a:gd name="connsiteY4" fmla="*/ 0 h 2418006"/>
                <a:gd name="connsiteX0" fmla="*/ 0 w 1367241"/>
                <a:gd name="connsiteY0" fmla="*/ 0 h 2418006"/>
                <a:gd name="connsiteX1" fmla="*/ 1357261 w 1367241"/>
                <a:gd name="connsiteY1" fmla="*/ 721260 h 2418006"/>
                <a:gd name="connsiteX2" fmla="*/ 1367241 w 1367241"/>
                <a:gd name="connsiteY2" fmla="*/ 2418006 h 2418006"/>
                <a:gd name="connsiteX3" fmla="*/ 0 w 1367241"/>
                <a:gd name="connsiteY3" fmla="*/ 1537608 h 2418006"/>
                <a:gd name="connsiteX4" fmla="*/ 0 w 1367241"/>
                <a:gd name="connsiteY4" fmla="*/ 0 h 2418006"/>
                <a:gd name="connsiteX0" fmla="*/ 3412 w 1367241"/>
                <a:gd name="connsiteY0" fmla="*/ 0 h 2431654"/>
                <a:gd name="connsiteX1" fmla="*/ 1357261 w 1367241"/>
                <a:gd name="connsiteY1" fmla="*/ 734908 h 2431654"/>
                <a:gd name="connsiteX2" fmla="*/ 1367241 w 1367241"/>
                <a:gd name="connsiteY2" fmla="*/ 2431654 h 2431654"/>
                <a:gd name="connsiteX3" fmla="*/ 0 w 1367241"/>
                <a:gd name="connsiteY3" fmla="*/ 1551256 h 2431654"/>
                <a:gd name="connsiteX4" fmla="*/ 3412 w 1367241"/>
                <a:gd name="connsiteY4" fmla="*/ 0 h 2431654"/>
                <a:gd name="connsiteX0" fmla="*/ 3412 w 1367241"/>
                <a:gd name="connsiteY0" fmla="*/ 0 h 2431654"/>
                <a:gd name="connsiteX1" fmla="*/ 1360672 w 1367241"/>
                <a:gd name="connsiteY1" fmla="*/ 717848 h 2431654"/>
                <a:gd name="connsiteX2" fmla="*/ 1367241 w 1367241"/>
                <a:gd name="connsiteY2" fmla="*/ 2431654 h 2431654"/>
                <a:gd name="connsiteX3" fmla="*/ 0 w 1367241"/>
                <a:gd name="connsiteY3" fmla="*/ 1551256 h 2431654"/>
                <a:gd name="connsiteX4" fmla="*/ 3412 w 1367241"/>
                <a:gd name="connsiteY4" fmla="*/ 0 h 2431654"/>
                <a:gd name="connsiteX0" fmla="*/ 3412 w 1367241"/>
                <a:gd name="connsiteY0" fmla="*/ 0 h 2431654"/>
                <a:gd name="connsiteX1" fmla="*/ 1364084 w 1367241"/>
                <a:gd name="connsiteY1" fmla="*/ 700789 h 2431654"/>
                <a:gd name="connsiteX2" fmla="*/ 1367241 w 1367241"/>
                <a:gd name="connsiteY2" fmla="*/ 2431654 h 2431654"/>
                <a:gd name="connsiteX3" fmla="*/ 0 w 1367241"/>
                <a:gd name="connsiteY3" fmla="*/ 1551256 h 2431654"/>
                <a:gd name="connsiteX4" fmla="*/ 3412 w 1367241"/>
                <a:gd name="connsiteY4" fmla="*/ 0 h 2431654"/>
                <a:gd name="connsiteX0" fmla="*/ 3412 w 1367241"/>
                <a:gd name="connsiteY0" fmla="*/ 0 h 2431654"/>
                <a:gd name="connsiteX1" fmla="*/ 1360672 w 1367241"/>
                <a:gd name="connsiteY1" fmla="*/ 711024 h 2431654"/>
                <a:gd name="connsiteX2" fmla="*/ 1367241 w 1367241"/>
                <a:gd name="connsiteY2" fmla="*/ 2431654 h 2431654"/>
                <a:gd name="connsiteX3" fmla="*/ 0 w 1367241"/>
                <a:gd name="connsiteY3" fmla="*/ 1551256 h 2431654"/>
                <a:gd name="connsiteX4" fmla="*/ 3412 w 1367241"/>
                <a:gd name="connsiteY4" fmla="*/ 0 h 2431654"/>
                <a:gd name="connsiteX0" fmla="*/ 151 w 1370804"/>
                <a:gd name="connsiteY0" fmla="*/ 0 h 2435066"/>
                <a:gd name="connsiteX1" fmla="*/ 1364235 w 1370804"/>
                <a:gd name="connsiteY1" fmla="*/ 714436 h 2435066"/>
                <a:gd name="connsiteX2" fmla="*/ 1370804 w 1370804"/>
                <a:gd name="connsiteY2" fmla="*/ 2435066 h 2435066"/>
                <a:gd name="connsiteX3" fmla="*/ 3563 w 1370804"/>
                <a:gd name="connsiteY3" fmla="*/ 1554668 h 2435066"/>
                <a:gd name="connsiteX4" fmla="*/ 151 w 1370804"/>
                <a:gd name="connsiteY4" fmla="*/ 0 h 2435066"/>
                <a:gd name="connsiteX0" fmla="*/ 151 w 1381725"/>
                <a:gd name="connsiteY0" fmla="*/ 0 h 2435066"/>
                <a:gd name="connsiteX1" fmla="*/ 1381295 w 1381725"/>
                <a:gd name="connsiteY1" fmla="*/ 721260 h 2435066"/>
                <a:gd name="connsiteX2" fmla="*/ 1370804 w 1381725"/>
                <a:gd name="connsiteY2" fmla="*/ 2435066 h 2435066"/>
                <a:gd name="connsiteX3" fmla="*/ 3563 w 1381725"/>
                <a:gd name="connsiteY3" fmla="*/ 1554668 h 2435066"/>
                <a:gd name="connsiteX4" fmla="*/ 151 w 1381725"/>
                <a:gd name="connsiteY4" fmla="*/ 0 h 2435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725" h="2435066">
                  <a:moveTo>
                    <a:pt x="151" y="0"/>
                  </a:moveTo>
                  <a:lnTo>
                    <a:pt x="1381295" y="721260"/>
                  </a:lnTo>
                  <a:cubicBezTo>
                    <a:pt x="1384622" y="1286842"/>
                    <a:pt x="1367477" y="1869484"/>
                    <a:pt x="1370804" y="2435066"/>
                  </a:cubicBezTo>
                  <a:lnTo>
                    <a:pt x="3563" y="1554668"/>
                  </a:lnTo>
                  <a:cubicBezTo>
                    <a:pt x="4700" y="1037583"/>
                    <a:pt x="-986" y="517085"/>
                    <a:pt x="151" y="0"/>
                  </a:cubicBezTo>
                  <a:close/>
                </a:path>
              </a:pathLst>
            </a:custGeom>
            <a:solidFill>
              <a:srgbClr val="002060">
                <a:alpha val="81000"/>
              </a:srgb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4A9AF35-5511-4C94-9907-8F69B0315738}"/>
                </a:ext>
              </a:extLst>
            </p:cNvPr>
            <p:cNvSpPr txBox="1"/>
            <p:nvPr/>
          </p:nvSpPr>
          <p:spPr>
            <a:xfrm>
              <a:off x="3959924" y="2926031"/>
              <a:ext cx="1224153" cy="615553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700" b="1" spc="-2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1700" b="1" spc="-2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700" b="1" spc="-2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적금 </a:t>
              </a:r>
              <a:endParaRPr lang="en-US" altLang="ko-KR" sz="1700" b="1" spc="-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defRPr lang="ko-KR" altLang="en-US"/>
              </a:pPr>
              <a:r>
                <a:rPr lang="ko-KR" altLang="en-US" sz="1700" b="1" spc="-2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현황</a:t>
              </a:r>
              <a:endParaRPr lang="ko-KR" altLang="en-US" sz="1700" b="1" spc="-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CDE13B23-6284-4C69-A7F3-B3200851B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572197" y="3688219"/>
              <a:ext cx="453319" cy="453319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A94D204-43A1-42C7-9E38-376B7D5BEB12}"/>
                </a:ext>
              </a:extLst>
            </p:cNvPr>
            <p:cNvSpPr txBox="1"/>
            <p:nvPr/>
          </p:nvSpPr>
          <p:spPr>
            <a:xfrm>
              <a:off x="3235707" y="4141538"/>
              <a:ext cx="1224153" cy="353943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700" b="1" spc="-2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 특성</a:t>
              </a:r>
              <a:endParaRPr lang="ko-KR" altLang="en-US" sz="1700" b="1" spc="-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10D11E5-9004-4F48-B616-9FE3F40370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184077" y="3746970"/>
              <a:ext cx="335816" cy="33581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832913E-3385-4450-BD5E-D22F62F116CE}"/>
                </a:ext>
              </a:extLst>
            </p:cNvPr>
            <p:cNvSpPr txBox="1"/>
            <p:nvPr/>
          </p:nvSpPr>
          <p:spPr>
            <a:xfrm>
              <a:off x="4875319" y="4110297"/>
              <a:ext cx="906356" cy="615553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700" b="1" spc="-20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리포트 형태</a:t>
              </a:r>
              <a:endParaRPr lang="ko-KR" altLang="en-US" sz="1700" b="1" spc="-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57AAC81-57C0-45E0-A3C5-D3B2273108C9}"/>
                </a:ext>
              </a:extLst>
            </p:cNvPr>
            <p:cNvGrpSpPr/>
            <p:nvPr/>
          </p:nvGrpSpPr>
          <p:grpSpPr>
            <a:xfrm>
              <a:off x="4324861" y="2539742"/>
              <a:ext cx="494277" cy="356630"/>
              <a:chOff x="4324861" y="2456288"/>
              <a:chExt cx="494277" cy="356630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EAFE3AB-6F97-4834-B1C2-EF726A5DC94F}"/>
                  </a:ext>
                </a:extLst>
              </p:cNvPr>
              <p:cNvSpPr/>
              <p:nvPr/>
            </p:nvSpPr>
            <p:spPr>
              <a:xfrm>
                <a:off x="4324861" y="2456288"/>
                <a:ext cx="444224" cy="337860"/>
              </a:xfrm>
              <a:custGeom>
                <a:avLst/>
                <a:gdLst>
                  <a:gd name="connsiteX0" fmla="*/ 196691 w 676275"/>
                  <a:gd name="connsiteY0" fmla="*/ 169069 h 514350"/>
                  <a:gd name="connsiteX1" fmla="*/ 673894 w 676275"/>
                  <a:gd name="connsiteY1" fmla="*/ 169069 h 514350"/>
                  <a:gd name="connsiteX2" fmla="*/ 673894 w 676275"/>
                  <a:gd name="connsiteY2" fmla="*/ 121444 h 514350"/>
                  <a:gd name="connsiteX3" fmla="*/ 635794 w 676275"/>
                  <a:gd name="connsiteY3" fmla="*/ 83344 h 514350"/>
                  <a:gd name="connsiteX4" fmla="*/ 350044 w 676275"/>
                  <a:gd name="connsiteY4" fmla="*/ 83344 h 514350"/>
                  <a:gd name="connsiteX5" fmla="*/ 245269 w 676275"/>
                  <a:gd name="connsiteY5" fmla="*/ 13811 h 514350"/>
                  <a:gd name="connsiteX6" fmla="*/ 224314 w 676275"/>
                  <a:gd name="connsiteY6" fmla="*/ 7144 h 514350"/>
                  <a:gd name="connsiteX7" fmla="*/ 45244 w 676275"/>
                  <a:gd name="connsiteY7" fmla="*/ 7144 h 514350"/>
                  <a:gd name="connsiteX8" fmla="*/ 7144 w 676275"/>
                  <a:gd name="connsiteY8" fmla="*/ 45244 h 514350"/>
                  <a:gd name="connsiteX9" fmla="*/ 7144 w 676275"/>
                  <a:gd name="connsiteY9" fmla="*/ 511969 h 514350"/>
                  <a:gd name="connsiteX10" fmla="*/ 130016 w 676275"/>
                  <a:gd name="connsiteY10" fmla="*/ 213836 h 514350"/>
                  <a:gd name="connsiteX11" fmla="*/ 196691 w 676275"/>
                  <a:gd name="connsiteY11" fmla="*/ 169069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6275" h="514350">
                    <a:moveTo>
                      <a:pt x="196691" y="169069"/>
                    </a:moveTo>
                    <a:lnTo>
                      <a:pt x="673894" y="169069"/>
                    </a:lnTo>
                    <a:lnTo>
                      <a:pt x="673894" y="121444"/>
                    </a:lnTo>
                    <a:cubicBezTo>
                      <a:pt x="673894" y="100489"/>
                      <a:pt x="656749" y="83344"/>
                      <a:pt x="635794" y="83344"/>
                    </a:cubicBezTo>
                    <a:lnTo>
                      <a:pt x="350044" y="83344"/>
                    </a:lnTo>
                    <a:lnTo>
                      <a:pt x="245269" y="13811"/>
                    </a:lnTo>
                    <a:cubicBezTo>
                      <a:pt x="238601" y="10001"/>
                      <a:pt x="231934" y="7144"/>
                      <a:pt x="224314" y="7144"/>
                    </a:cubicBezTo>
                    <a:lnTo>
                      <a:pt x="45244" y="7144"/>
                    </a:lnTo>
                    <a:cubicBezTo>
                      <a:pt x="24289" y="7144"/>
                      <a:pt x="7144" y="24289"/>
                      <a:pt x="7144" y="45244"/>
                    </a:cubicBezTo>
                    <a:lnTo>
                      <a:pt x="7144" y="511969"/>
                    </a:lnTo>
                    <a:cubicBezTo>
                      <a:pt x="7144" y="513874"/>
                      <a:pt x="130016" y="213836"/>
                      <a:pt x="130016" y="213836"/>
                    </a:cubicBezTo>
                    <a:cubicBezTo>
                      <a:pt x="141446" y="187166"/>
                      <a:pt x="167164" y="169069"/>
                      <a:pt x="196691" y="169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D03441B3-AE41-4CFF-8625-6C64874DF9E7}"/>
                  </a:ext>
                </a:extLst>
              </p:cNvPr>
              <p:cNvSpPr/>
              <p:nvPr/>
            </p:nvSpPr>
            <p:spPr>
              <a:xfrm>
                <a:off x="4343631" y="2587678"/>
                <a:ext cx="475507" cy="225240"/>
              </a:xfrm>
              <a:custGeom>
                <a:avLst/>
                <a:gdLst>
                  <a:gd name="connsiteX0" fmla="*/ 721519 w 723900"/>
                  <a:gd name="connsiteY0" fmla="*/ 45244 h 342900"/>
                  <a:gd name="connsiteX1" fmla="*/ 687229 w 723900"/>
                  <a:gd name="connsiteY1" fmla="*/ 7144 h 342900"/>
                  <a:gd name="connsiteX2" fmla="*/ 168116 w 723900"/>
                  <a:gd name="connsiteY2" fmla="*/ 7144 h 342900"/>
                  <a:gd name="connsiteX3" fmla="*/ 135731 w 723900"/>
                  <a:gd name="connsiteY3" fmla="*/ 28099 h 342900"/>
                  <a:gd name="connsiteX4" fmla="*/ 7144 w 723900"/>
                  <a:gd name="connsiteY4" fmla="*/ 340519 h 342900"/>
                  <a:gd name="connsiteX5" fmla="*/ 588169 w 723900"/>
                  <a:gd name="connsiteY5" fmla="*/ 340519 h 342900"/>
                  <a:gd name="connsiteX6" fmla="*/ 717709 w 723900"/>
                  <a:gd name="connsiteY6" fmla="*/ 62389 h 342900"/>
                  <a:gd name="connsiteX7" fmla="*/ 721519 w 723900"/>
                  <a:gd name="connsiteY7" fmla="*/ 45244 h 342900"/>
                  <a:gd name="connsiteX8" fmla="*/ 721519 w 723900"/>
                  <a:gd name="connsiteY8" fmla="*/ 45244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3900" h="342900">
                    <a:moveTo>
                      <a:pt x="721519" y="45244"/>
                    </a:moveTo>
                    <a:cubicBezTo>
                      <a:pt x="721519" y="25241"/>
                      <a:pt x="707231" y="9049"/>
                      <a:pt x="687229" y="7144"/>
                    </a:cubicBezTo>
                    <a:lnTo>
                      <a:pt x="168116" y="7144"/>
                    </a:lnTo>
                    <a:cubicBezTo>
                      <a:pt x="153829" y="7144"/>
                      <a:pt x="141446" y="15716"/>
                      <a:pt x="135731" y="28099"/>
                    </a:cubicBezTo>
                    <a:lnTo>
                      <a:pt x="7144" y="340519"/>
                    </a:lnTo>
                    <a:lnTo>
                      <a:pt x="588169" y="340519"/>
                    </a:lnTo>
                    <a:lnTo>
                      <a:pt x="717709" y="62389"/>
                    </a:lnTo>
                    <a:cubicBezTo>
                      <a:pt x="720566" y="56674"/>
                      <a:pt x="721519" y="50959"/>
                      <a:pt x="721519" y="45244"/>
                    </a:cubicBezTo>
                    <a:lnTo>
                      <a:pt x="721519" y="4524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4B30D73-6C82-4FE4-9B6C-D5493F70FFCD}"/>
              </a:ext>
            </a:extLst>
          </p:cNvPr>
          <p:cNvSpPr txBox="1"/>
          <p:nvPr/>
        </p:nvSpPr>
        <p:spPr>
          <a:xfrm>
            <a:off x="6558354" y="1921107"/>
            <a:ext cx="2926939" cy="7017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</a:t>
            </a:r>
            <a:r>
              <a:rPr lang="ko-KR" altLang="en-US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1~3</a:t>
            </a:r>
            <a:r>
              <a:rPr lang="ko-KR" altLang="en-US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월말 기준 </a:t>
            </a:r>
            <a:endParaRPr lang="en-US" altLang="ko-KR" b="1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적금 좌수 현황</a:t>
            </a:r>
            <a:endParaRPr lang="en-US" altLang="ko-KR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868E63F-9490-475F-81D7-A9AA1AD9478B}"/>
              </a:ext>
            </a:extLst>
          </p:cNvPr>
          <p:cNvCxnSpPr>
            <a:cxnSpLocks/>
          </p:cNvCxnSpPr>
          <p:nvPr/>
        </p:nvCxnSpPr>
        <p:spPr>
          <a:xfrm flipH="1">
            <a:off x="3035462" y="3611161"/>
            <a:ext cx="779906" cy="0"/>
          </a:xfrm>
          <a:prstGeom prst="line">
            <a:avLst/>
          </a:prstGeom>
          <a:ln>
            <a:solidFill>
              <a:srgbClr val="6B7EA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C4E20C0-E222-4CD2-AA5B-8A978A88589D}"/>
              </a:ext>
            </a:extLst>
          </p:cNvPr>
          <p:cNvGrpSpPr/>
          <p:nvPr/>
        </p:nvGrpSpPr>
        <p:grpSpPr>
          <a:xfrm flipH="1">
            <a:off x="135082" y="3350731"/>
            <a:ext cx="2809071" cy="1325910"/>
            <a:chOff x="6423271" y="1944363"/>
            <a:chExt cx="2809071" cy="102343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D46DAD2-47C9-4559-B429-4279C9AD2183}"/>
                </a:ext>
              </a:extLst>
            </p:cNvPr>
            <p:cNvSpPr txBox="1"/>
            <p:nvPr/>
          </p:nvSpPr>
          <p:spPr>
            <a:xfrm>
              <a:off x="6423273" y="1944363"/>
              <a:ext cx="2809069" cy="54164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B7EA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22.3</a:t>
              </a:r>
              <a:r>
                <a:rPr lang="ko-KR" altLang="en-US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B7EA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월말 기준 </a:t>
              </a:r>
              <a:r>
                <a:rPr lang="ko-KR" altLang="en-US" b="1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B7EA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다이렉트</a:t>
              </a:r>
              <a:r>
                <a:rPr lang="ko-KR" altLang="en-US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B7EA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예금 보유고객 </a:t>
              </a:r>
              <a:r>
                <a:rPr lang="ko-KR" altLang="en-US" b="1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B7EA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특성별</a:t>
              </a:r>
              <a:r>
                <a:rPr lang="ko-KR" altLang="en-US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B7EA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현황</a:t>
              </a:r>
              <a:endPara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B7EA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CBA6F41-62C0-494D-980D-2A55F914A44B}"/>
                </a:ext>
              </a:extLst>
            </p:cNvPr>
            <p:cNvSpPr txBox="1"/>
            <p:nvPr/>
          </p:nvSpPr>
          <p:spPr>
            <a:xfrm>
              <a:off x="6423271" y="2426148"/>
              <a:ext cx="2809070" cy="541646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성별 </a:t>
              </a:r>
              <a:r>
                <a:rPr lang="en-US" altLang="ko-KR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: M(</a:t>
              </a:r>
              <a:r>
                <a:rPr lang="ko-KR" altLang="en-US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남성</a:t>
              </a:r>
              <a:r>
                <a:rPr lang="en-US" altLang="ko-KR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) / F(</a:t>
              </a:r>
              <a:r>
                <a:rPr lang="ko-KR" altLang="en-US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여성</a:t>
              </a:r>
              <a:r>
                <a:rPr lang="en-US" altLang="ko-KR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)</a:t>
              </a:r>
              <a:endParaRPr lang="en-US" altLang="ko-KR" sz="1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연령별 </a:t>
              </a:r>
              <a:r>
                <a:rPr lang="en-US" altLang="ko-KR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: </a:t>
              </a:r>
              <a:r>
                <a:rPr lang="en-US" altLang="ko-KR" sz="11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10</a:t>
              </a:r>
              <a:r>
                <a:rPr lang="ko-KR" altLang="en-US" sz="11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대</a:t>
              </a:r>
              <a:r>
                <a:rPr lang="en-US" altLang="ko-KR" sz="11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/20</a:t>
              </a:r>
              <a:r>
                <a:rPr lang="ko-KR" altLang="en-US" sz="11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대</a:t>
              </a:r>
              <a:r>
                <a:rPr lang="en-US" altLang="ko-KR" sz="11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/30</a:t>
              </a:r>
              <a:r>
                <a:rPr lang="ko-KR" altLang="en-US" sz="11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대</a:t>
              </a:r>
              <a:r>
                <a:rPr lang="en-US" altLang="ko-KR" sz="11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/40</a:t>
              </a:r>
              <a:r>
                <a:rPr lang="ko-KR" altLang="en-US" sz="11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대</a:t>
              </a:r>
              <a:r>
                <a:rPr lang="en-US" altLang="ko-KR" sz="11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/50</a:t>
              </a:r>
              <a:r>
                <a:rPr lang="ko-KR" altLang="en-US" sz="11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대</a:t>
              </a:r>
              <a:r>
                <a:rPr lang="en-US" altLang="ko-KR" sz="11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/60</a:t>
              </a:r>
              <a:r>
                <a:rPr lang="ko-KR" altLang="en-US" sz="1100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대이상</a:t>
              </a:r>
              <a:endParaRPr lang="en-US" altLang="ko-KR" sz="1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지역별 </a:t>
              </a:r>
              <a:r>
                <a:rPr lang="en-US" altLang="ko-KR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: </a:t>
              </a:r>
              <a:r>
                <a:rPr lang="ko-KR" altLang="en-US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서울</a:t>
              </a:r>
              <a:r>
                <a:rPr lang="en-US" altLang="ko-KR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</a:t>
              </a:r>
              <a:r>
                <a:rPr lang="ko-KR" altLang="en-US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경인</a:t>
              </a:r>
              <a:r>
                <a:rPr lang="en-US" altLang="ko-KR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</a:t>
              </a:r>
              <a:r>
                <a:rPr lang="ko-KR" altLang="en-US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전북</a:t>
              </a:r>
              <a:r>
                <a:rPr lang="en-US" altLang="ko-KR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</a:t>
              </a:r>
              <a:r>
                <a:rPr lang="ko-KR" altLang="en-US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전남</a:t>
              </a:r>
              <a:r>
                <a:rPr lang="en-US" altLang="ko-KR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</a:t>
              </a:r>
              <a:r>
                <a:rPr lang="ko-KR" altLang="en-US" sz="12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기타</a:t>
              </a:r>
              <a:endParaRPr lang="en-US" altLang="ko-KR" sz="1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4015CE0-2B42-44D1-ABF5-526AF87ADDBE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89620" y="4850948"/>
            <a:ext cx="779906" cy="0"/>
          </a:xfrm>
          <a:prstGeom prst="line">
            <a:avLst/>
          </a:prstGeom>
          <a:ln>
            <a:solidFill>
              <a:srgbClr val="304A7E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8107FA5-F4F9-4624-8EA9-6FC4A943E587}"/>
              </a:ext>
            </a:extLst>
          </p:cNvPr>
          <p:cNvSpPr txBox="1"/>
          <p:nvPr/>
        </p:nvSpPr>
        <p:spPr>
          <a:xfrm>
            <a:off x="6447650" y="4652433"/>
            <a:ext cx="2926939" cy="3970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04A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1Paper</a:t>
            </a:r>
            <a:r>
              <a:rPr lang="ko-KR" altLang="en-US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04A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리포트 형태 출력</a:t>
            </a:r>
            <a:endParaRPr lang="en-US" altLang="ko-KR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04A7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E7C579-A9AE-45FD-89D1-BAB2239B463C}"/>
              </a:ext>
            </a:extLst>
          </p:cNvPr>
          <p:cNvSpPr/>
          <p:nvPr/>
        </p:nvSpPr>
        <p:spPr>
          <a:xfrm>
            <a:off x="0" y="6659418"/>
            <a:ext cx="9144000" cy="198582"/>
          </a:xfrm>
          <a:prstGeom prst="rect">
            <a:avLst/>
          </a:prstGeom>
          <a:gradFill>
            <a:gsLst>
              <a:gs pos="1000">
                <a:srgbClr val="002060">
                  <a:alpha val="58000"/>
                </a:srgbClr>
              </a:gs>
              <a:gs pos="100000">
                <a:srgbClr val="00206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9A06FA-07A6-4093-9426-92C7B840E817}"/>
              </a:ext>
            </a:extLst>
          </p:cNvPr>
          <p:cNvGrpSpPr/>
          <p:nvPr/>
        </p:nvGrpSpPr>
        <p:grpSpPr>
          <a:xfrm>
            <a:off x="256370" y="223499"/>
            <a:ext cx="6052498" cy="847894"/>
            <a:chOff x="222254" y="83105"/>
            <a:chExt cx="6052498" cy="84789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96DB67C-ADA0-45FD-8020-3183E700A46A}"/>
                </a:ext>
              </a:extLst>
            </p:cNvPr>
            <p:cNvGrpSpPr/>
            <p:nvPr/>
          </p:nvGrpSpPr>
          <p:grpSpPr>
            <a:xfrm>
              <a:off x="222254" y="83105"/>
              <a:ext cx="598342" cy="440058"/>
              <a:chOff x="78724" y="-6166"/>
              <a:chExt cx="892678" cy="656532"/>
            </a:xfrm>
          </p:grpSpPr>
          <p:sp>
            <p:nvSpPr>
              <p:cNvPr id="28" name="다이아몬드 27">
                <a:extLst>
                  <a:ext uri="{FF2B5EF4-FFF2-40B4-BE49-F238E27FC236}">
                    <a16:creationId xmlns:a16="http://schemas.microsoft.com/office/drawing/2014/main" id="{75D6A8BB-BEE9-42B8-AD66-E3C7DD4948E6}"/>
                  </a:ext>
                </a:extLst>
              </p:cNvPr>
              <p:cNvSpPr/>
              <p:nvPr/>
            </p:nvSpPr>
            <p:spPr>
              <a:xfrm>
                <a:off x="78724" y="178068"/>
                <a:ext cx="472294" cy="472296"/>
              </a:xfrm>
              <a:prstGeom prst="diamond">
                <a:avLst/>
              </a:prstGeom>
              <a:solidFill>
                <a:srgbClr val="002060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다이아몬드 28">
                <a:extLst>
                  <a:ext uri="{FF2B5EF4-FFF2-40B4-BE49-F238E27FC236}">
                    <a16:creationId xmlns:a16="http://schemas.microsoft.com/office/drawing/2014/main" id="{B3F3A720-F990-4589-80A4-CB6004B376D6}"/>
                  </a:ext>
                </a:extLst>
              </p:cNvPr>
              <p:cNvSpPr/>
              <p:nvPr/>
            </p:nvSpPr>
            <p:spPr>
              <a:xfrm>
                <a:off x="314871" y="-6166"/>
                <a:ext cx="656531" cy="656532"/>
              </a:xfrm>
              <a:prstGeom prst="diamond">
                <a:avLst/>
              </a:prstGeom>
              <a:solidFill>
                <a:srgbClr val="002060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75AF37-D6E5-41BE-BFF9-8CA98BAA2D15}"/>
                </a:ext>
              </a:extLst>
            </p:cNvPr>
            <p:cNvSpPr txBox="1"/>
            <p:nvPr/>
          </p:nvSpPr>
          <p:spPr>
            <a:xfrm>
              <a:off x="570976" y="296979"/>
              <a:ext cx="5703776" cy="6340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3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분석단계별 수행계획</a:t>
              </a:r>
              <a:endParaRPr lang="en-US" altLang="ko-KR" sz="3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97E3-55D6-44B9-ABEF-A450502422A3}"/>
              </a:ext>
            </a:extLst>
          </p:cNvPr>
          <p:cNvCxnSpPr>
            <a:cxnSpLocks/>
          </p:cNvCxnSpPr>
          <p:nvPr/>
        </p:nvCxnSpPr>
        <p:spPr>
          <a:xfrm flipV="1">
            <a:off x="-124135" y="-84481"/>
            <a:ext cx="631463" cy="63146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BDD742-5839-4AE3-9F65-2588920CA205}"/>
              </a:ext>
            </a:extLst>
          </p:cNvPr>
          <p:cNvGrpSpPr/>
          <p:nvPr/>
        </p:nvGrpSpPr>
        <p:grpSpPr>
          <a:xfrm>
            <a:off x="1224495" y="2545091"/>
            <a:ext cx="6083747" cy="909488"/>
            <a:chOff x="1187763" y="1764424"/>
            <a:chExt cx="6083747" cy="116436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FD3D890-CDAF-4BB5-81DF-D86499B1D753}"/>
                </a:ext>
              </a:extLst>
            </p:cNvPr>
            <p:cNvSpPr/>
            <p:nvPr/>
          </p:nvSpPr>
          <p:spPr>
            <a:xfrm>
              <a:off x="1260795" y="1764424"/>
              <a:ext cx="6010715" cy="11643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AF3813B-CBEE-4E51-9141-3137DBC597DD}"/>
                </a:ext>
              </a:extLst>
            </p:cNvPr>
            <p:cNvSpPr/>
            <p:nvPr/>
          </p:nvSpPr>
          <p:spPr>
            <a:xfrm>
              <a:off x="1187763" y="1764424"/>
              <a:ext cx="5548168" cy="1164364"/>
            </a:xfrm>
            <a:prstGeom prst="roundRect">
              <a:avLst>
                <a:gd name="adj" fmla="val 50000"/>
              </a:avLst>
            </a:prstGeom>
            <a:solidFill>
              <a:srgbClr val="6B7EA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712D188-D61C-4F4F-A89E-C090A177328A}"/>
                </a:ext>
              </a:extLst>
            </p:cNvPr>
            <p:cNvGrpSpPr/>
            <p:nvPr/>
          </p:nvGrpSpPr>
          <p:grpSpPr>
            <a:xfrm>
              <a:off x="1305775" y="1843108"/>
              <a:ext cx="1006997" cy="1006997"/>
              <a:chOff x="1305775" y="1843108"/>
              <a:chExt cx="1006997" cy="1006997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1E2C7D2-BD60-4E12-9C36-0B21F30E3844}"/>
                  </a:ext>
                </a:extLst>
              </p:cNvPr>
              <p:cNvSpPr/>
              <p:nvPr/>
            </p:nvSpPr>
            <p:spPr>
              <a:xfrm>
                <a:off x="1305775" y="1843108"/>
                <a:ext cx="1006997" cy="10069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9620AA-A774-4432-992D-1D47E59EC2B6}"/>
                  </a:ext>
                </a:extLst>
              </p:cNvPr>
              <p:cNvSpPr txBox="1"/>
              <p:nvPr/>
            </p:nvSpPr>
            <p:spPr>
              <a:xfrm>
                <a:off x="1370691" y="1931107"/>
                <a:ext cx="877163" cy="830997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>
                <a:defPPr>
                  <a:defRPr lang="en-US"/>
                </a:defPPr>
                <a:lvl1pPr>
                  <a:defRPr sz="2000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Dinmed" pitchFamily="2" charset="0"/>
                    <a:ea typeface="Yoon YGO 540_TT" panose="02090603020101020101" pitchFamily="18" charset="-127"/>
                  </a:defRPr>
                </a:lvl1pPr>
              </a:lstStyle>
              <a:p>
                <a:pPr algn="ctr"/>
                <a:r>
                  <a:rPr lang="en-US" altLang="ko-KR" sz="4800" b="1" dirty="0">
                    <a:solidFill>
                      <a:srgbClr val="6B7EA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01</a:t>
                </a:r>
                <a:endParaRPr lang="ko-KR" altLang="en-US" sz="4800" b="1" dirty="0">
                  <a:solidFill>
                    <a:srgbClr val="6B7EA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3116A08-38AF-4A50-AF2D-99022B4B1453}"/>
                </a:ext>
              </a:extLst>
            </p:cNvPr>
            <p:cNvGrpSpPr/>
            <p:nvPr/>
          </p:nvGrpSpPr>
          <p:grpSpPr>
            <a:xfrm>
              <a:off x="2386445" y="1924309"/>
              <a:ext cx="4231474" cy="809505"/>
              <a:chOff x="4022689" y="1748065"/>
              <a:chExt cx="4231474" cy="809505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EF191FD-69B6-41E0-A79F-7DF29A9ABD27}"/>
                  </a:ext>
                </a:extLst>
              </p:cNvPr>
              <p:cNvSpPr txBox="1"/>
              <p:nvPr/>
            </p:nvSpPr>
            <p:spPr>
              <a:xfrm>
                <a:off x="4022689" y="1748065"/>
                <a:ext cx="4231474" cy="51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spc="-15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22</a:t>
                </a:r>
                <a:r>
                  <a:rPr lang="ko-KR" altLang="en-US" sz="2000" b="1" spc="-15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년</a:t>
                </a:r>
                <a:r>
                  <a:rPr lang="en-US" altLang="ko-KR" sz="2000" b="1" spc="-15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1~3</a:t>
                </a:r>
                <a:r>
                  <a:rPr lang="ko-KR" altLang="en-US" sz="2000" b="1" spc="-15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월말 기준 예</a:t>
                </a:r>
                <a:r>
                  <a:rPr lang="en-US" altLang="ko-KR" sz="2000" b="1" spc="-15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2000" b="1" spc="-15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적금 좌수현황</a:t>
                </a:r>
                <a:endParaRPr lang="ko-KR" altLang="en-US" sz="2000" b="1" spc="-150" dirty="0">
                  <a:ln>
                    <a:solidFill>
                      <a:srgbClr val="33A5C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CB2C5EA-1BB9-4D69-A085-9E8912E2A173}"/>
                  </a:ext>
                </a:extLst>
              </p:cNvPr>
              <p:cNvSpPr/>
              <p:nvPr/>
            </p:nvSpPr>
            <p:spPr>
              <a:xfrm>
                <a:off x="4022689" y="2187182"/>
                <a:ext cx="3905822" cy="37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정상계좌 카운트 → 예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적금 막대그래프 시각화</a:t>
                </a:r>
                <a:endParaRPr lang="en-US" altLang="ko-KR" sz="1200" spc="-100" dirty="0">
                  <a:ln>
                    <a:solidFill>
                      <a:srgbClr val="33A5C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EC63943-8051-423A-8CA4-5D810103DC55}"/>
              </a:ext>
            </a:extLst>
          </p:cNvPr>
          <p:cNvGrpSpPr/>
          <p:nvPr/>
        </p:nvGrpSpPr>
        <p:grpSpPr>
          <a:xfrm>
            <a:off x="2013898" y="3809857"/>
            <a:ext cx="6304024" cy="1034530"/>
            <a:chOff x="1187763" y="1764423"/>
            <a:chExt cx="6304024" cy="1324445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519D211-7CDA-4152-BC97-EDEDA7A5DE14}"/>
                </a:ext>
              </a:extLst>
            </p:cNvPr>
            <p:cNvSpPr/>
            <p:nvPr/>
          </p:nvSpPr>
          <p:spPr>
            <a:xfrm>
              <a:off x="1260795" y="1764424"/>
              <a:ext cx="6010715" cy="13161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8F93B9F1-3249-492D-8DBE-3C996EBC817D}"/>
                </a:ext>
              </a:extLst>
            </p:cNvPr>
            <p:cNvSpPr/>
            <p:nvPr/>
          </p:nvSpPr>
          <p:spPr>
            <a:xfrm>
              <a:off x="1187763" y="1764423"/>
              <a:ext cx="5548168" cy="1316138"/>
            </a:xfrm>
            <a:prstGeom prst="roundRect">
              <a:avLst>
                <a:gd name="adj" fmla="val 50000"/>
              </a:avLst>
            </a:prstGeom>
            <a:solidFill>
              <a:srgbClr val="304A7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454DD82-E2B0-4C93-BCF2-112B44333521}"/>
                </a:ext>
              </a:extLst>
            </p:cNvPr>
            <p:cNvGrpSpPr/>
            <p:nvPr/>
          </p:nvGrpSpPr>
          <p:grpSpPr>
            <a:xfrm>
              <a:off x="1305775" y="1843107"/>
              <a:ext cx="1006997" cy="1164360"/>
              <a:chOff x="1305775" y="1843107"/>
              <a:chExt cx="1006997" cy="1164360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BE5CE7FE-1336-4133-8758-99D92C3F85BB}"/>
                  </a:ext>
                </a:extLst>
              </p:cNvPr>
              <p:cNvSpPr/>
              <p:nvPr/>
            </p:nvSpPr>
            <p:spPr>
              <a:xfrm>
                <a:off x="1305775" y="1843107"/>
                <a:ext cx="1006997" cy="11643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56AC00F-1597-49DC-9F5F-26F41A89FA9F}"/>
                  </a:ext>
                </a:extLst>
              </p:cNvPr>
              <p:cNvSpPr txBox="1"/>
              <p:nvPr/>
            </p:nvSpPr>
            <p:spPr>
              <a:xfrm>
                <a:off x="1370691" y="2060845"/>
                <a:ext cx="877163" cy="830997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>
                <a:defPPr>
                  <a:defRPr lang="en-US"/>
                </a:defPPr>
                <a:lvl1pPr>
                  <a:defRPr sz="2000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Dinmed" pitchFamily="2" charset="0"/>
                    <a:ea typeface="Yoon YGO 540_TT" panose="02090603020101020101" pitchFamily="18" charset="-127"/>
                  </a:defRPr>
                </a:lvl1pPr>
              </a:lstStyle>
              <a:p>
                <a:pPr algn="ctr"/>
                <a:r>
                  <a:rPr lang="en-US" altLang="ko-KR" sz="4800" b="1" dirty="0">
                    <a:solidFill>
                      <a:srgbClr val="304A7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02</a:t>
                </a:r>
                <a:endParaRPr lang="ko-KR" altLang="en-US" sz="4800" b="1" dirty="0">
                  <a:solidFill>
                    <a:srgbClr val="304A7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00BF77D-674B-4945-9BCD-27BBE20894BB}"/>
                </a:ext>
              </a:extLst>
            </p:cNvPr>
            <p:cNvGrpSpPr/>
            <p:nvPr/>
          </p:nvGrpSpPr>
          <p:grpSpPr>
            <a:xfrm>
              <a:off x="2303317" y="1844489"/>
              <a:ext cx="5188470" cy="1244379"/>
              <a:chOff x="3939561" y="1668245"/>
              <a:chExt cx="5188470" cy="124437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D1F770F-3362-4C2F-BD40-1337E337A6F8}"/>
                  </a:ext>
                </a:extLst>
              </p:cNvPr>
              <p:cNvSpPr txBox="1"/>
              <p:nvPr/>
            </p:nvSpPr>
            <p:spPr>
              <a:xfrm>
                <a:off x="3939561" y="1668245"/>
                <a:ext cx="5188470" cy="512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spc="-15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22.3</a:t>
                </a:r>
                <a:r>
                  <a:rPr lang="ko-KR" altLang="en-US" sz="2000" b="1" spc="-15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월말 기준 다이렉트예금  고객  현황</a:t>
                </a:r>
                <a:endParaRPr lang="ko-KR" altLang="en-US" sz="2000" b="1" spc="-150" dirty="0">
                  <a:ln>
                    <a:solidFill>
                      <a:srgbClr val="33A5C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F5E027C-53EA-4BEA-A257-2D3554DC56CB}"/>
                  </a:ext>
                </a:extLst>
              </p:cNvPr>
              <p:cNvSpPr/>
              <p:nvPr/>
            </p:nvSpPr>
            <p:spPr>
              <a:xfrm>
                <a:off x="3939561" y="2014241"/>
                <a:ext cx="4829984" cy="898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성별 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:M(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남성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)/F(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여성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구분  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 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지역별 </a:t>
                </a:r>
                <a:r>
                  <a:rPr lang="en-US" altLang="ko-KR" sz="1200" spc="-100" dirty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200" spc="-100" dirty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지역별 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구분</a:t>
                </a:r>
                <a:endParaRPr lang="en-US" altLang="ko-KR" sz="1200" spc="-100" dirty="0" smtClean="0">
                  <a:ln>
                    <a:solidFill>
                      <a:srgbClr val="33A5C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연령별 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10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,20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,30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,40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,50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,60</a:t>
                </a:r>
                <a:r>
                  <a:rPr lang="ko-KR" altLang="en-US" sz="1200" spc="-100" dirty="0" err="1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대이상으로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구분</a:t>
                </a:r>
                <a:endParaRPr lang="en-US" altLang="ko-KR" sz="1200" spc="-100" dirty="0" smtClean="0">
                  <a:ln>
                    <a:solidFill>
                      <a:srgbClr val="33A5C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고객 </a:t>
                </a:r>
                <a:r>
                  <a:rPr lang="ko-KR" altLang="en-US" sz="1200" spc="-100" dirty="0" err="1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중복제거한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후 그룹화하여  </a:t>
                </a:r>
                <a:r>
                  <a:rPr lang="ko-KR" altLang="en-US" sz="1200" spc="-100" dirty="0" err="1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고객수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카운트하여 </a:t>
                </a:r>
                <a:r>
                  <a:rPr lang="ko-KR" altLang="en-US" sz="1200" spc="-100" dirty="0" err="1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파이차트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시각화</a:t>
                </a:r>
                <a:endParaRPr lang="en-US" altLang="ko-KR" sz="1200" spc="-100" dirty="0" smtClean="0">
                  <a:ln>
                    <a:solidFill>
                      <a:srgbClr val="33A5C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8C333BE-D328-47D3-B7C8-D0E20BC1A275}"/>
              </a:ext>
            </a:extLst>
          </p:cNvPr>
          <p:cNvGrpSpPr/>
          <p:nvPr/>
        </p:nvGrpSpPr>
        <p:grpSpPr>
          <a:xfrm>
            <a:off x="1106483" y="5062927"/>
            <a:ext cx="6083747" cy="909488"/>
            <a:chOff x="1187763" y="1764424"/>
            <a:chExt cx="6083747" cy="1164364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638014E-BBED-4296-9DB2-5817C106C14C}"/>
                </a:ext>
              </a:extLst>
            </p:cNvPr>
            <p:cNvSpPr/>
            <p:nvPr/>
          </p:nvSpPr>
          <p:spPr>
            <a:xfrm>
              <a:off x="1260795" y="1764424"/>
              <a:ext cx="6010715" cy="11643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A519A8B7-205B-4906-8231-FD6D73497A78}"/>
                </a:ext>
              </a:extLst>
            </p:cNvPr>
            <p:cNvSpPr/>
            <p:nvPr/>
          </p:nvSpPr>
          <p:spPr>
            <a:xfrm>
              <a:off x="1187763" y="1764424"/>
              <a:ext cx="5548168" cy="1164364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8F2FF77-55DA-4596-B0FB-119785393A62}"/>
                </a:ext>
              </a:extLst>
            </p:cNvPr>
            <p:cNvGrpSpPr/>
            <p:nvPr/>
          </p:nvGrpSpPr>
          <p:grpSpPr>
            <a:xfrm>
              <a:off x="1305775" y="1843108"/>
              <a:ext cx="1006997" cy="1006997"/>
              <a:chOff x="1305775" y="1843108"/>
              <a:chExt cx="1006997" cy="1006997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9332D1B3-27B8-46C1-ACB7-87F7AFB6097E}"/>
                  </a:ext>
                </a:extLst>
              </p:cNvPr>
              <p:cNvSpPr/>
              <p:nvPr/>
            </p:nvSpPr>
            <p:spPr>
              <a:xfrm>
                <a:off x="1305775" y="1843108"/>
                <a:ext cx="1006997" cy="10069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11D8E71-6281-4294-AD40-D3CD5A72F90F}"/>
                  </a:ext>
                </a:extLst>
              </p:cNvPr>
              <p:cNvSpPr txBox="1"/>
              <p:nvPr/>
            </p:nvSpPr>
            <p:spPr>
              <a:xfrm>
                <a:off x="1370691" y="1931107"/>
                <a:ext cx="877163" cy="830997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>
                <a:defPPr>
                  <a:defRPr lang="en-US"/>
                </a:defPPr>
                <a:lvl1pPr>
                  <a:defRPr sz="2000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Dinmed" pitchFamily="2" charset="0"/>
                    <a:ea typeface="Yoon YGO 540_TT" panose="02090603020101020101" pitchFamily="18" charset="-127"/>
                  </a:defRPr>
                </a:lvl1pPr>
              </a:lstStyle>
              <a:p>
                <a:pPr algn="ctr"/>
                <a:r>
                  <a:rPr lang="en-US" altLang="ko-KR" sz="4800" b="1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03</a:t>
                </a:r>
                <a:endParaRPr lang="ko-KR" altLang="en-US" sz="48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ADA2F92-4F52-4AA8-9EA6-D1E208959D4F}"/>
                </a:ext>
              </a:extLst>
            </p:cNvPr>
            <p:cNvGrpSpPr/>
            <p:nvPr/>
          </p:nvGrpSpPr>
          <p:grpSpPr>
            <a:xfrm>
              <a:off x="2386445" y="1924309"/>
              <a:ext cx="3905822" cy="724265"/>
              <a:chOff x="4022689" y="1748065"/>
              <a:chExt cx="3905822" cy="724265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1D1A372-FEAE-4444-8CB6-45F1BE6624CC}"/>
                  </a:ext>
                </a:extLst>
              </p:cNvPr>
              <p:cNvSpPr txBox="1"/>
              <p:nvPr/>
            </p:nvSpPr>
            <p:spPr>
              <a:xfrm>
                <a:off x="4022689" y="1748065"/>
                <a:ext cx="3362633" cy="51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spc="-150" dirty="0" err="1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한페이지에</a:t>
                </a:r>
                <a:r>
                  <a:rPr lang="ko-KR" altLang="en-US" sz="2000" b="1" spc="-15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리포트 형태 출력</a:t>
                </a:r>
                <a:endParaRPr lang="ko-KR" altLang="en-US" sz="2000" b="1" spc="-150" dirty="0">
                  <a:ln>
                    <a:solidFill>
                      <a:srgbClr val="33A5C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278789A-CCFD-4489-AF5D-AB0821354243}"/>
                  </a:ext>
                </a:extLst>
              </p:cNvPr>
              <p:cNvSpPr/>
              <p:nvPr/>
            </p:nvSpPr>
            <p:spPr>
              <a:xfrm>
                <a:off x="4022689" y="2094062"/>
                <a:ext cx="3905822" cy="378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생성한 차트들을 </a:t>
                </a:r>
                <a:r>
                  <a:rPr lang="ko-KR" altLang="en-US" sz="1200" spc="-100" dirty="0" err="1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한페이지에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시각화</a:t>
                </a:r>
                <a:endParaRPr lang="en-US" altLang="ko-KR" sz="1200" spc="-100" dirty="0">
                  <a:ln>
                    <a:solidFill>
                      <a:srgbClr val="33A5C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FBDD742-5839-4AE3-9F65-2588920CA205}"/>
              </a:ext>
            </a:extLst>
          </p:cNvPr>
          <p:cNvGrpSpPr/>
          <p:nvPr/>
        </p:nvGrpSpPr>
        <p:grpSpPr>
          <a:xfrm>
            <a:off x="507328" y="1302338"/>
            <a:ext cx="6083747" cy="909488"/>
            <a:chOff x="1187763" y="1764424"/>
            <a:chExt cx="6083747" cy="1164364"/>
          </a:xfrm>
        </p:grpSpPr>
        <p:sp>
          <p:nvSpPr>
            <p:cNvPr id="38" name="사각형: 둥근 모서리 54">
              <a:extLst>
                <a:ext uri="{FF2B5EF4-FFF2-40B4-BE49-F238E27FC236}">
                  <a16:creationId xmlns:a16="http://schemas.microsoft.com/office/drawing/2014/main" id="{3FD3D890-CDAF-4BB5-81DF-D86499B1D753}"/>
                </a:ext>
              </a:extLst>
            </p:cNvPr>
            <p:cNvSpPr/>
            <p:nvPr/>
          </p:nvSpPr>
          <p:spPr>
            <a:xfrm>
              <a:off x="1260795" y="1764424"/>
              <a:ext cx="6010715" cy="11643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사각형: 둥근 모서리 55">
              <a:extLst>
                <a:ext uri="{FF2B5EF4-FFF2-40B4-BE49-F238E27FC236}">
                  <a16:creationId xmlns:a16="http://schemas.microsoft.com/office/drawing/2014/main" id="{3AF3813B-CBEE-4E51-9141-3137DBC597DD}"/>
                </a:ext>
              </a:extLst>
            </p:cNvPr>
            <p:cNvSpPr/>
            <p:nvPr/>
          </p:nvSpPr>
          <p:spPr>
            <a:xfrm>
              <a:off x="1187763" y="1764424"/>
              <a:ext cx="5548168" cy="1164364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712D188-D61C-4F4F-A89E-C090A177328A}"/>
                </a:ext>
              </a:extLst>
            </p:cNvPr>
            <p:cNvGrpSpPr/>
            <p:nvPr/>
          </p:nvGrpSpPr>
          <p:grpSpPr>
            <a:xfrm>
              <a:off x="1305775" y="1814667"/>
              <a:ext cx="1006997" cy="1063877"/>
              <a:chOff x="1305775" y="1814667"/>
              <a:chExt cx="1006997" cy="1063877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B1E2C7D2-BD60-4E12-9C36-0B21F30E3844}"/>
                  </a:ext>
                </a:extLst>
              </p:cNvPr>
              <p:cNvSpPr/>
              <p:nvPr/>
            </p:nvSpPr>
            <p:spPr>
              <a:xfrm>
                <a:off x="1305775" y="1843108"/>
                <a:ext cx="1006997" cy="10069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9620AA-A774-4432-992D-1D47E59EC2B6}"/>
                  </a:ext>
                </a:extLst>
              </p:cNvPr>
              <p:cNvSpPr txBox="1"/>
              <p:nvPr/>
            </p:nvSpPr>
            <p:spPr>
              <a:xfrm>
                <a:off x="1370691" y="1814667"/>
                <a:ext cx="877163" cy="1063877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>
                <a:defPPr>
                  <a:defRPr lang="en-US"/>
                </a:defPPr>
                <a:lvl1pPr>
                  <a:defRPr sz="2000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Dinmed" pitchFamily="2" charset="0"/>
                    <a:ea typeface="Yoon YGO 540_TT" panose="02090603020101020101" pitchFamily="18" charset="-127"/>
                  </a:defRPr>
                </a:lvl1pPr>
              </a:lstStyle>
              <a:p>
                <a:pPr algn="ctr"/>
                <a:r>
                  <a:rPr lang="en-US" altLang="ko-KR" sz="48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00</a:t>
                </a:r>
                <a:endParaRPr lang="ko-KR" altLang="en-US" sz="4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3116A08-38AF-4A50-AF2D-99022B4B1453}"/>
                </a:ext>
              </a:extLst>
            </p:cNvPr>
            <p:cNvGrpSpPr/>
            <p:nvPr/>
          </p:nvGrpSpPr>
          <p:grpSpPr>
            <a:xfrm>
              <a:off x="2386445" y="1871097"/>
              <a:ext cx="3905822" cy="984323"/>
              <a:chOff x="4022689" y="1694853"/>
              <a:chExt cx="3905822" cy="98432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F191FD-69B6-41E0-A79F-7DF29A9ABD27}"/>
                  </a:ext>
                </a:extLst>
              </p:cNvPr>
              <p:cNvSpPr txBox="1"/>
              <p:nvPr/>
            </p:nvSpPr>
            <p:spPr>
              <a:xfrm>
                <a:off x="4022689" y="1694853"/>
                <a:ext cx="3362633" cy="51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spc="-15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기초 테이블 생성</a:t>
                </a:r>
                <a:endParaRPr lang="ko-KR" altLang="en-US" sz="2000" b="1" spc="-150" dirty="0">
                  <a:ln>
                    <a:solidFill>
                      <a:srgbClr val="33A5C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CB2C5EA-1BB9-4D69-A085-9E8912E2A173}"/>
                  </a:ext>
                </a:extLst>
              </p:cNvPr>
              <p:cNvSpPr/>
              <p:nvPr/>
            </p:nvSpPr>
            <p:spPr>
              <a:xfrm>
                <a:off x="4022689" y="2040850"/>
                <a:ext cx="3905822" cy="638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spc="-100" dirty="0" err="1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Data_susin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&amp; </a:t>
                </a:r>
                <a:r>
                  <a:rPr lang="en-US" altLang="ko-KR" sz="1200" spc="-100" dirty="0" err="1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data_gds_cd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조인하여 </a:t>
                </a:r>
                <a:r>
                  <a:rPr lang="ko-KR" altLang="en-US" sz="1200" spc="-100" dirty="0" err="1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예적금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구분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상품명 열 생성</a:t>
                </a:r>
                <a:endParaRPr lang="en-US" altLang="ko-KR" sz="1200" spc="-100" dirty="0" smtClean="0">
                  <a:ln>
                    <a:solidFill>
                      <a:srgbClr val="33A5C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sz="1200" spc="-100" dirty="0" err="1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Data_susin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&amp; </a:t>
                </a:r>
                <a:r>
                  <a:rPr lang="en-US" altLang="ko-KR" sz="1200" spc="-100" dirty="0" err="1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data_cstno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조인하여 성별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연령</a:t>
                </a:r>
                <a:r>
                  <a:rPr lang="en-US" altLang="ko-KR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</a:t>
                </a:r>
                <a:r>
                  <a:rPr lang="ko-KR" altLang="en-US" sz="1200" spc="-100" dirty="0" smtClean="0">
                    <a:ln>
                      <a:solidFill>
                        <a:srgbClr val="33A5CC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지역 열 생성</a:t>
                </a:r>
                <a:endParaRPr lang="en-US" altLang="ko-KR" sz="1200" spc="-100" dirty="0">
                  <a:ln>
                    <a:solidFill>
                      <a:srgbClr val="33A5C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1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E7C579-A9AE-45FD-89D1-BAB2239B463C}"/>
              </a:ext>
            </a:extLst>
          </p:cNvPr>
          <p:cNvSpPr/>
          <p:nvPr/>
        </p:nvSpPr>
        <p:spPr>
          <a:xfrm>
            <a:off x="0" y="6659418"/>
            <a:ext cx="9144000" cy="198582"/>
          </a:xfrm>
          <a:prstGeom prst="rect">
            <a:avLst/>
          </a:prstGeom>
          <a:gradFill>
            <a:gsLst>
              <a:gs pos="1000">
                <a:srgbClr val="002060">
                  <a:alpha val="58000"/>
                </a:srgbClr>
              </a:gs>
              <a:gs pos="100000">
                <a:srgbClr val="00206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9A06FA-07A6-4093-9426-92C7B840E817}"/>
              </a:ext>
            </a:extLst>
          </p:cNvPr>
          <p:cNvGrpSpPr/>
          <p:nvPr/>
        </p:nvGrpSpPr>
        <p:grpSpPr>
          <a:xfrm>
            <a:off x="256370" y="223499"/>
            <a:ext cx="6052498" cy="847894"/>
            <a:chOff x="222254" y="83105"/>
            <a:chExt cx="6052498" cy="84789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96DB67C-ADA0-45FD-8020-3183E700A46A}"/>
                </a:ext>
              </a:extLst>
            </p:cNvPr>
            <p:cNvGrpSpPr/>
            <p:nvPr/>
          </p:nvGrpSpPr>
          <p:grpSpPr>
            <a:xfrm>
              <a:off x="222254" y="83105"/>
              <a:ext cx="598342" cy="440058"/>
              <a:chOff x="78724" y="-6166"/>
              <a:chExt cx="892678" cy="656532"/>
            </a:xfrm>
          </p:grpSpPr>
          <p:sp>
            <p:nvSpPr>
              <p:cNvPr id="28" name="다이아몬드 27">
                <a:extLst>
                  <a:ext uri="{FF2B5EF4-FFF2-40B4-BE49-F238E27FC236}">
                    <a16:creationId xmlns:a16="http://schemas.microsoft.com/office/drawing/2014/main" id="{75D6A8BB-BEE9-42B8-AD66-E3C7DD4948E6}"/>
                  </a:ext>
                </a:extLst>
              </p:cNvPr>
              <p:cNvSpPr/>
              <p:nvPr/>
            </p:nvSpPr>
            <p:spPr>
              <a:xfrm>
                <a:off x="78724" y="178068"/>
                <a:ext cx="472294" cy="472296"/>
              </a:xfrm>
              <a:prstGeom prst="diamond">
                <a:avLst/>
              </a:prstGeom>
              <a:solidFill>
                <a:srgbClr val="002060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다이아몬드 28">
                <a:extLst>
                  <a:ext uri="{FF2B5EF4-FFF2-40B4-BE49-F238E27FC236}">
                    <a16:creationId xmlns:a16="http://schemas.microsoft.com/office/drawing/2014/main" id="{B3F3A720-F990-4589-80A4-CB6004B376D6}"/>
                  </a:ext>
                </a:extLst>
              </p:cNvPr>
              <p:cNvSpPr/>
              <p:nvPr/>
            </p:nvSpPr>
            <p:spPr>
              <a:xfrm>
                <a:off x="314871" y="-6166"/>
                <a:ext cx="656531" cy="656532"/>
              </a:xfrm>
              <a:prstGeom prst="diamond">
                <a:avLst/>
              </a:prstGeom>
              <a:solidFill>
                <a:srgbClr val="002060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75AF37-D6E5-41BE-BFF9-8CA98BAA2D15}"/>
                </a:ext>
              </a:extLst>
            </p:cNvPr>
            <p:cNvSpPr txBox="1"/>
            <p:nvPr/>
          </p:nvSpPr>
          <p:spPr>
            <a:xfrm>
              <a:off x="570976" y="296979"/>
              <a:ext cx="5703776" cy="6340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3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 분석 결과</a:t>
              </a:r>
              <a:endParaRPr lang="en-US" altLang="ko-KR" sz="3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97E3-55D6-44B9-ABEF-A450502422A3}"/>
              </a:ext>
            </a:extLst>
          </p:cNvPr>
          <p:cNvCxnSpPr>
            <a:cxnSpLocks/>
          </p:cNvCxnSpPr>
          <p:nvPr/>
        </p:nvCxnSpPr>
        <p:spPr>
          <a:xfrm flipV="1">
            <a:off x="-124135" y="-84481"/>
            <a:ext cx="631463" cy="63146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아래로 구부러진 화살표 5"/>
          <p:cNvSpPr/>
          <p:nvPr/>
        </p:nvSpPr>
        <p:spPr>
          <a:xfrm rot="2048132">
            <a:off x="5479836" y="2562187"/>
            <a:ext cx="2237744" cy="657517"/>
          </a:xfrm>
          <a:prstGeom prst="curvedDownArrow">
            <a:avLst/>
          </a:prstGeom>
          <a:solidFill>
            <a:srgbClr val="304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4654" y="1095024"/>
            <a:ext cx="4943903" cy="4184296"/>
            <a:chOff x="414654" y="1095024"/>
            <a:chExt cx="4943903" cy="4184296"/>
          </a:xfrm>
        </p:grpSpPr>
        <p:grpSp>
          <p:nvGrpSpPr>
            <p:cNvPr id="5" name="그룹 4"/>
            <p:cNvGrpSpPr/>
            <p:nvPr/>
          </p:nvGrpSpPr>
          <p:grpSpPr>
            <a:xfrm>
              <a:off x="414654" y="1095024"/>
              <a:ext cx="4932181" cy="3579810"/>
              <a:chOff x="507327" y="1285267"/>
              <a:chExt cx="5895976" cy="434181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/>
              <a:srcRect b="76641"/>
              <a:stretch/>
            </p:blipFill>
            <p:spPr>
              <a:xfrm>
                <a:off x="507328" y="1285267"/>
                <a:ext cx="5895975" cy="1446210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2"/>
              <a:srcRect t="53283" b="38196"/>
              <a:stretch/>
            </p:blipFill>
            <p:spPr>
              <a:xfrm>
                <a:off x="507327" y="2731477"/>
                <a:ext cx="5895975" cy="527538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2"/>
              <a:srcRect t="91714"/>
              <a:stretch/>
            </p:blipFill>
            <p:spPr>
              <a:xfrm>
                <a:off x="507327" y="3259015"/>
                <a:ext cx="5895975" cy="513009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3"/>
              <a:srcRect b="85411"/>
              <a:stretch/>
            </p:blipFill>
            <p:spPr>
              <a:xfrm>
                <a:off x="516852" y="3772024"/>
                <a:ext cx="5886450" cy="1022714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3"/>
              <a:srcRect t="41010" b="47054"/>
              <a:stretch/>
            </p:blipFill>
            <p:spPr>
              <a:xfrm>
                <a:off x="516852" y="4790280"/>
                <a:ext cx="5886450" cy="836797"/>
              </a:xfrm>
              <a:prstGeom prst="rect">
                <a:avLst/>
              </a:prstGeom>
            </p:spPr>
          </p:pic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345" y="4708979"/>
              <a:ext cx="4924212" cy="570341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t="54981"/>
          <a:stretch/>
        </p:blipFill>
        <p:spPr>
          <a:xfrm>
            <a:off x="4149968" y="3862774"/>
            <a:ext cx="4726903" cy="2534316"/>
          </a:xfrm>
          <a:prstGeom prst="rect">
            <a:avLst/>
          </a:prstGeom>
          <a:ln w="38100">
            <a:solidFill>
              <a:srgbClr val="6B7EA3"/>
            </a:solidFill>
          </a:ln>
        </p:spPr>
      </p:pic>
    </p:spTree>
    <p:extLst>
      <p:ext uri="{BB962C8B-B14F-4D97-AF65-F5344CB8AC3E}">
        <p14:creationId xmlns:p14="http://schemas.microsoft.com/office/powerpoint/2010/main" val="17299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E7C579-A9AE-45FD-89D1-BAB2239B463C}"/>
              </a:ext>
            </a:extLst>
          </p:cNvPr>
          <p:cNvSpPr/>
          <p:nvPr/>
        </p:nvSpPr>
        <p:spPr>
          <a:xfrm>
            <a:off x="0" y="6659418"/>
            <a:ext cx="9144000" cy="198582"/>
          </a:xfrm>
          <a:prstGeom prst="rect">
            <a:avLst/>
          </a:prstGeom>
          <a:gradFill>
            <a:gsLst>
              <a:gs pos="1000">
                <a:srgbClr val="002060">
                  <a:alpha val="58000"/>
                </a:srgbClr>
              </a:gs>
              <a:gs pos="100000">
                <a:srgbClr val="00206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9A06FA-07A6-4093-9426-92C7B840E817}"/>
              </a:ext>
            </a:extLst>
          </p:cNvPr>
          <p:cNvGrpSpPr/>
          <p:nvPr/>
        </p:nvGrpSpPr>
        <p:grpSpPr>
          <a:xfrm>
            <a:off x="256370" y="223499"/>
            <a:ext cx="6052498" cy="847894"/>
            <a:chOff x="222254" y="83105"/>
            <a:chExt cx="6052498" cy="84789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96DB67C-ADA0-45FD-8020-3183E700A46A}"/>
                </a:ext>
              </a:extLst>
            </p:cNvPr>
            <p:cNvGrpSpPr/>
            <p:nvPr/>
          </p:nvGrpSpPr>
          <p:grpSpPr>
            <a:xfrm>
              <a:off x="222254" y="83105"/>
              <a:ext cx="598342" cy="440058"/>
              <a:chOff x="78724" y="-6166"/>
              <a:chExt cx="892678" cy="656532"/>
            </a:xfrm>
          </p:grpSpPr>
          <p:sp>
            <p:nvSpPr>
              <p:cNvPr id="28" name="다이아몬드 27">
                <a:extLst>
                  <a:ext uri="{FF2B5EF4-FFF2-40B4-BE49-F238E27FC236}">
                    <a16:creationId xmlns:a16="http://schemas.microsoft.com/office/drawing/2014/main" id="{75D6A8BB-BEE9-42B8-AD66-E3C7DD4948E6}"/>
                  </a:ext>
                </a:extLst>
              </p:cNvPr>
              <p:cNvSpPr/>
              <p:nvPr/>
            </p:nvSpPr>
            <p:spPr>
              <a:xfrm>
                <a:off x="78724" y="178068"/>
                <a:ext cx="472294" cy="472296"/>
              </a:xfrm>
              <a:prstGeom prst="diamond">
                <a:avLst/>
              </a:prstGeom>
              <a:solidFill>
                <a:srgbClr val="002060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다이아몬드 28">
                <a:extLst>
                  <a:ext uri="{FF2B5EF4-FFF2-40B4-BE49-F238E27FC236}">
                    <a16:creationId xmlns:a16="http://schemas.microsoft.com/office/drawing/2014/main" id="{B3F3A720-F990-4589-80A4-CB6004B376D6}"/>
                  </a:ext>
                </a:extLst>
              </p:cNvPr>
              <p:cNvSpPr/>
              <p:nvPr/>
            </p:nvSpPr>
            <p:spPr>
              <a:xfrm>
                <a:off x="314871" y="-6166"/>
                <a:ext cx="656531" cy="656532"/>
              </a:xfrm>
              <a:prstGeom prst="diamond">
                <a:avLst/>
              </a:prstGeom>
              <a:solidFill>
                <a:srgbClr val="002060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75AF37-D6E5-41BE-BFF9-8CA98BAA2D15}"/>
                </a:ext>
              </a:extLst>
            </p:cNvPr>
            <p:cNvSpPr txBox="1"/>
            <p:nvPr/>
          </p:nvSpPr>
          <p:spPr>
            <a:xfrm>
              <a:off x="570976" y="296979"/>
              <a:ext cx="5703776" cy="6340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3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 분석 결과</a:t>
              </a:r>
              <a:endParaRPr lang="en-US" altLang="ko-KR" sz="3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97E3-55D6-44B9-ABEF-A450502422A3}"/>
              </a:ext>
            </a:extLst>
          </p:cNvPr>
          <p:cNvCxnSpPr>
            <a:cxnSpLocks/>
          </p:cNvCxnSpPr>
          <p:nvPr/>
        </p:nvCxnSpPr>
        <p:spPr>
          <a:xfrm flipV="1">
            <a:off x="-124135" y="-84481"/>
            <a:ext cx="631463" cy="63146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아래로 구부러진 화살표 5"/>
          <p:cNvSpPr/>
          <p:nvPr/>
        </p:nvSpPr>
        <p:spPr>
          <a:xfrm rot="2048132">
            <a:off x="5479836" y="2562187"/>
            <a:ext cx="2237744" cy="657517"/>
          </a:xfrm>
          <a:prstGeom prst="curvedDownArrow">
            <a:avLst/>
          </a:prstGeom>
          <a:solidFill>
            <a:srgbClr val="304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6370" y="1285267"/>
            <a:ext cx="5101076" cy="3137192"/>
            <a:chOff x="191596" y="1143246"/>
            <a:chExt cx="5876925" cy="325610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b="67099"/>
            <a:stretch/>
          </p:blipFill>
          <p:spPr>
            <a:xfrm>
              <a:off x="191596" y="1143246"/>
              <a:ext cx="5876925" cy="209336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/>
            <a:srcRect t="81358"/>
            <a:stretch/>
          </p:blipFill>
          <p:spPr>
            <a:xfrm>
              <a:off x="191596" y="3213186"/>
              <a:ext cx="5876925" cy="118616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072" y="3862774"/>
            <a:ext cx="4533272" cy="2554031"/>
          </a:xfrm>
          <a:prstGeom prst="rect">
            <a:avLst/>
          </a:prstGeom>
          <a:ln w="38100">
            <a:solidFill>
              <a:srgbClr val="6B7EA3"/>
            </a:solidFill>
          </a:ln>
        </p:spPr>
      </p:pic>
    </p:spTree>
    <p:extLst>
      <p:ext uri="{BB962C8B-B14F-4D97-AF65-F5344CB8AC3E}">
        <p14:creationId xmlns:p14="http://schemas.microsoft.com/office/powerpoint/2010/main" val="23938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E7C579-A9AE-45FD-89D1-BAB2239B463C}"/>
              </a:ext>
            </a:extLst>
          </p:cNvPr>
          <p:cNvSpPr/>
          <p:nvPr/>
        </p:nvSpPr>
        <p:spPr>
          <a:xfrm>
            <a:off x="0" y="6659418"/>
            <a:ext cx="9144000" cy="198582"/>
          </a:xfrm>
          <a:prstGeom prst="rect">
            <a:avLst/>
          </a:prstGeom>
          <a:gradFill>
            <a:gsLst>
              <a:gs pos="1000">
                <a:srgbClr val="002060">
                  <a:alpha val="58000"/>
                </a:srgbClr>
              </a:gs>
              <a:gs pos="100000">
                <a:srgbClr val="00206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9A06FA-07A6-4093-9426-92C7B840E817}"/>
              </a:ext>
            </a:extLst>
          </p:cNvPr>
          <p:cNvGrpSpPr/>
          <p:nvPr/>
        </p:nvGrpSpPr>
        <p:grpSpPr>
          <a:xfrm>
            <a:off x="256370" y="223499"/>
            <a:ext cx="6052498" cy="847894"/>
            <a:chOff x="222254" y="83105"/>
            <a:chExt cx="6052498" cy="84789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96DB67C-ADA0-45FD-8020-3183E700A46A}"/>
                </a:ext>
              </a:extLst>
            </p:cNvPr>
            <p:cNvGrpSpPr/>
            <p:nvPr/>
          </p:nvGrpSpPr>
          <p:grpSpPr>
            <a:xfrm>
              <a:off x="222254" y="83105"/>
              <a:ext cx="598342" cy="440058"/>
              <a:chOff x="78724" y="-6166"/>
              <a:chExt cx="892678" cy="656532"/>
            </a:xfrm>
          </p:grpSpPr>
          <p:sp>
            <p:nvSpPr>
              <p:cNvPr id="28" name="다이아몬드 27">
                <a:extLst>
                  <a:ext uri="{FF2B5EF4-FFF2-40B4-BE49-F238E27FC236}">
                    <a16:creationId xmlns:a16="http://schemas.microsoft.com/office/drawing/2014/main" id="{75D6A8BB-BEE9-42B8-AD66-E3C7DD4948E6}"/>
                  </a:ext>
                </a:extLst>
              </p:cNvPr>
              <p:cNvSpPr/>
              <p:nvPr/>
            </p:nvSpPr>
            <p:spPr>
              <a:xfrm>
                <a:off x="78724" y="178068"/>
                <a:ext cx="472294" cy="472296"/>
              </a:xfrm>
              <a:prstGeom prst="diamond">
                <a:avLst/>
              </a:prstGeom>
              <a:solidFill>
                <a:srgbClr val="002060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다이아몬드 28">
                <a:extLst>
                  <a:ext uri="{FF2B5EF4-FFF2-40B4-BE49-F238E27FC236}">
                    <a16:creationId xmlns:a16="http://schemas.microsoft.com/office/drawing/2014/main" id="{B3F3A720-F990-4589-80A4-CB6004B376D6}"/>
                  </a:ext>
                </a:extLst>
              </p:cNvPr>
              <p:cNvSpPr/>
              <p:nvPr/>
            </p:nvSpPr>
            <p:spPr>
              <a:xfrm>
                <a:off x="314871" y="-6166"/>
                <a:ext cx="656531" cy="656532"/>
              </a:xfrm>
              <a:prstGeom prst="diamond">
                <a:avLst/>
              </a:prstGeom>
              <a:solidFill>
                <a:srgbClr val="002060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75AF37-D6E5-41BE-BFF9-8CA98BAA2D15}"/>
                </a:ext>
              </a:extLst>
            </p:cNvPr>
            <p:cNvSpPr txBox="1"/>
            <p:nvPr/>
          </p:nvSpPr>
          <p:spPr>
            <a:xfrm>
              <a:off x="570976" y="296979"/>
              <a:ext cx="5703776" cy="6340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3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 분석 결과</a:t>
              </a:r>
              <a:endParaRPr lang="en-US" altLang="ko-KR" sz="3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97E3-55D6-44B9-ABEF-A450502422A3}"/>
              </a:ext>
            </a:extLst>
          </p:cNvPr>
          <p:cNvCxnSpPr>
            <a:cxnSpLocks/>
          </p:cNvCxnSpPr>
          <p:nvPr/>
        </p:nvCxnSpPr>
        <p:spPr>
          <a:xfrm flipV="1">
            <a:off x="-124135" y="-84481"/>
            <a:ext cx="631463" cy="63146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41468" y="978450"/>
            <a:ext cx="5867400" cy="5564393"/>
            <a:chOff x="405129" y="1181208"/>
            <a:chExt cx="5867400" cy="778010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654" y="1181208"/>
              <a:ext cx="5848350" cy="12858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654" y="2485762"/>
              <a:ext cx="5857875" cy="6762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654" y="3160728"/>
              <a:ext cx="5838825" cy="4762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129" y="3655885"/>
              <a:ext cx="5848350" cy="5305425"/>
            </a:xfrm>
            <a:prstGeom prst="rect">
              <a:avLst/>
            </a:prstGeom>
          </p:spPr>
        </p:pic>
      </p:grpSp>
      <p:sp>
        <p:nvSpPr>
          <p:cNvPr id="6" name="아래로 구부러진 화살표 5"/>
          <p:cNvSpPr/>
          <p:nvPr/>
        </p:nvSpPr>
        <p:spPr>
          <a:xfrm rot="1690220">
            <a:off x="5901867" y="1812380"/>
            <a:ext cx="2237744" cy="657517"/>
          </a:xfrm>
          <a:prstGeom prst="curvedDownArrow">
            <a:avLst/>
          </a:prstGeom>
          <a:solidFill>
            <a:srgbClr val="304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764" y="3075743"/>
            <a:ext cx="3571875" cy="3467100"/>
          </a:xfrm>
          <a:prstGeom prst="rect">
            <a:avLst/>
          </a:prstGeom>
          <a:ln w="38100">
            <a:solidFill>
              <a:srgbClr val="6B7EA3"/>
            </a:solidFill>
          </a:ln>
        </p:spPr>
      </p:pic>
    </p:spTree>
    <p:extLst>
      <p:ext uri="{BB962C8B-B14F-4D97-AF65-F5344CB8AC3E}">
        <p14:creationId xmlns:p14="http://schemas.microsoft.com/office/powerpoint/2010/main" val="11035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E7C579-A9AE-45FD-89D1-BAB2239B463C}"/>
              </a:ext>
            </a:extLst>
          </p:cNvPr>
          <p:cNvSpPr/>
          <p:nvPr/>
        </p:nvSpPr>
        <p:spPr>
          <a:xfrm>
            <a:off x="0" y="6659418"/>
            <a:ext cx="9144000" cy="198582"/>
          </a:xfrm>
          <a:prstGeom prst="rect">
            <a:avLst/>
          </a:prstGeom>
          <a:gradFill>
            <a:gsLst>
              <a:gs pos="1000">
                <a:srgbClr val="002060">
                  <a:alpha val="58000"/>
                </a:srgbClr>
              </a:gs>
              <a:gs pos="100000">
                <a:srgbClr val="00206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9A06FA-07A6-4093-9426-92C7B840E817}"/>
              </a:ext>
            </a:extLst>
          </p:cNvPr>
          <p:cNvGrpSpPr/>
          <p:nvPr/>
        </p:nvGrpSpPr>
        <p:grpSpPr>
          <a:xfrm>
            <a:off x="256370" y="223499"/>
            <a:ext cx="6052498" cy="847894"/>
            <a:chOff x="222254" y="83105"/>
            <a:chExt cx="6052498" cy="84789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96DB67C-ADA0-45FD-8020-3183E700A46A}"/>
                </a:ext>
              </a:extLst>
            </p:cNvPr>
            <p:cNvGrpSpPr/>
            <p:nvPr/>
          </p:nvGrpSpPr>
          <p:grpSpPr>
            <a:xfrm>
              <a:off x="222254" y="83105"/>
              <a:ext cx="598342" cy="440058"/>
              <a:chOff x="78724" y="-6166"/>
              <a:chExt cx="892678" cy="656532"/>
            </a:xfrm>
          </p:grpSpPr>
          <p:sp>
            <p:nvSpPr>
              <p:cNvPr id="28" name="다이아몬드 27">
                <a:extLst>
                  <a:ext uri="{FF2B5EF4-FFF2-40B4-BE49-F238E27FC236}">
                    <a16:creationId xmlns:a16="http://schemas.microsoft.com/office/drawing/2014/main" id="{75D6A8BB-BEE9-42B8-AD66-E3C7DD4948E6}"/>
                  </a:ext>
                </a:extLst>
              </p:cNvPr>
              <p:cNvSpPr/>
              <p:nvPr/>
            </p:nvSpPr>
            <p:spPr>
              <a:xfrm>
                <a:off x="78724" y="178068"/>
                <a:ext cx="472294" cy="472296"/>
              </a:xfrm>
              <a:prstGeom prst="diamond">
                <a:avLst/>
              </a:prstGeom>
              <a:solidFill>
                <a:srgbClr val="002060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다이아몬드 28">
                <a:extLst>
                  <a:ext uri="{FF2B5EF4-FFF2-40B4-BE49-F238E27FC236}">
                    <a16:creationId xmlns:a16="http://schemas.microsoft.com/office/drawing/2014/main" id="{B3F3A720-F990-4589-80A4-CB6004B376D6}"/>
                  </a:ext>
                </a:extLst>
              </p:cNvPr>
              <p:cNvSpPr/>
              <p:nvPr/>
            </p:nvSpPr>
            <p:spPr>
              <a:xfrm>
                <a:off x="314871" y="-6166"/>
                <a:ext cx="656531" cy="656532"/>
              </a:xfrm>
              <a:prstGeom prst="diamond">
                <a:avLst/>
              </a:prstGeom>
              <a:solidFill>
                <a:srgbClr val="002060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75AF37-D6E5-41BE-BFF9-8CA98BAA2D15}"/>
                </a:ext>
              </a:extLst>
            </p:cNvPr>
            <p:cNvSpPr txBox="1"/>
            <p:nvPr/>
          </p:nvSpPr>
          <p:spPr>
            <a:xfrm>
              <a:off x="570976" y="296979"/>
              <a:ext cx="5703776" cy="6340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3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 분석 결과</a:t>
              </a:r>
              <a:endParaRPr lang="en-US" altLang="ko-KR" sz="3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97E3-55D6-44B9-ABEF-A450502422A3}"/>
              </a:ext>
            </a:extLst>
          </p:cNvPr>
          <p:cNvCxnSpPr>
            <a:cxnSpLocks/>
          </p:cNvCxnSpPr>
          <p:nvPr/>
        </p:nvCxnSpPr>
        <p:spPr>
          <a:xfrm flipV="1">
            <a:off x="-124135" y="-84481"/>
            <a:ext cx="631463" cy="63146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420754" y="1222461"/>
            <a:ext cx="5628354" cy="3390203"/>
            <a:chOff x="507328" y="1030804"/>
            <a:chExt cx="5888114" cy="3390203"/>
          </a:xfrm>
        </p:grpSpPr>
        <p:grpSp>
          <p:nvGrpSpPr>
            <p:cNvPr id="12" name="그룹 11"/>
            <p:cNvGrpSpPr/>
            <p:nvPr/>
          </p:nvGrpSpPr>
          <p:grpSpPr>
            <a:xfrm>
              <a:off x="518517" y="1323108"/>
              <a:ext cx="5876925" cy="3097899"/>
              <a:chOff x="1633537" y="2824162"/>
              <a:chExt cx="5876925" cy="309789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3537" y="2824162"/>
                <a:ext cx="5876925" cy="1209675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537" y="4150411"/>
                <a:ext cx="5857875" cy="1771650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328" y="1030804"/>
              <a:ext cx="1085850" cy="31432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322" y="2916097"/>
            <a:ext cx="3554329" cy="3572746"/>
          </a:xfrm>
          <a:prstGeom prst="rect">
            <a:avLst/>
          </a:prstGeom>
          <a:ln w="38100">
            <a:solidFill>
              <a:srgbClr val="6B7EA3"/>
            </a:solidFill>
          </a:ln>
        </p:spPr>
      </p:pic>
      <p:sp>
        <p:nvSpPr>
          <p:cNvPr id="6" name="아래로 구부러진 화살표 5"/>
          <p:cNvSpPr/>
          <p:nvPr/>
        </p:nvSpPr>
        <p:spPr>
          <a:xfrm rot="1690220">
            <a:off x="5911000" y="1785852"/>
            <a:ext cx="2118971" cy="629829"/>
          </a:xfrm>
          <a:prstGeom prst="curvedDownArrow">
            <a:avLst/>
          </a:prstGeom>
          <a:solidFill>
            <a:srgbClr val="304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</TotalTime>
  <Words>332</Words>
  <Application>Microsoft Office PowerPoint</Application>
  <PresentationFormat>화면 슬라이드 쇼(4:3)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Calibri Light</vt:lpstr>
      <vt:lpstr>Calibri</vt:lpstr>
      <vt:lpstr>나눔바른고딕 UltraLight</vt:lpstr>
      <vt:lpstr>나눔바른고딕</vt:lpstr>
      <vt:lpstr>맑은 고딕</vt:lpstr>
      <vt:lpstr>나눔바른고딕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밍밍이의 밍테이너</dc:creator>
  <cp:lastModifiedBy>JBBANK</cp:lastModifiedBy>
  <cp:revision>52</cp:revision>
  <dcterms:created xsi:type="dcterms:W3CDTF">2018-05-12T13:47:25Z</dcterms:created>
  <dcterms:modified xsi:type="dcterms:W3CDTF">2022-06-12T07:55:58Z</dcterms:modified>
</cp:coreProperties>
</file>