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3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C4F4-B3BD-4A6B-8926-40567ACCC27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CEB2-6340-4AD3-86EE-3D052B50D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8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C4F4-B3BD-4A6B-8926-40567ACCC27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CEB2-6340-4AD3-86EE-3D052B50D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7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C4F4-B3BD-4A6B-8926-40567ACCC27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CEB2-6340-4AD3-86EE-3D052B50D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0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C4F4-B3BD-4A6B-8926-40567ACCC27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CEB2-6340-4AD3-86EE-3D052B50D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5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C4F4-B3BD-4A6B-8926-40567ACCC27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CEB2-6340-4AD3-86EE-3D052B50D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8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C4F4-B3BD-4A6B-8926-40567ACCC27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CEB2-6340-4AD3-86EE-3D052B50D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6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C4F4-B3BD-4A6B-8926-40567ACCC27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CEB2-6340-4AD3-86EE-3D052B50D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78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C4F4-B3BD-4A6B-8926-40567ACCC27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CEB2-6340-4AD3-86EE-3D052B50D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4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C4F4-B3BD-4A6B-8926-40567ACCC27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CEB2-6340-4AD3-86EE-3D052B50D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C4F4-B3BD-4A6B-8926-40567ACCC27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CEB2-6340-4AD3-86EE-3D052B50D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1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C4F4-B3BD-4A6B-8926-40567ACCC27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CCEB2-6340-4AD3-86EE-3D052B50D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9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C4F4-B3BD-4A6B-8926-40567ACCC27A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CEB2-6340-4AD3-86EE-3D052B50D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5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659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2711670" y="1122362"/>
            <a:ext cx="6747640" cy="4505927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99544" y="1869083"/>
            <a:ext cx="6044455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파일럿 프로젝트 결과 보고서</a:t>
            </a:r>
            <a:endParaRPr lang="en-US" altLang="ko-KR" sz="32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&lt;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연체 현황 파악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8011" y="4209393"/>
            <a:ext cx="203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전북은행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한혜형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광주은행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김은민</a:t>
            </a:r>
          </a:p>
        </p:txBody>
      </p:sp>
    </p:spTree>
    <p:extLst>
      <p:ext uri="{BB962C8B-B14F-4D97-AF65-F5344CB8AC3E}">
        <p14:creationId xmlns:p14="http://schemas.microsoft.com/office/powerpoint/2010/main" val="165129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F5C49D2B-9FB7-BACE-B779-87CFBA6BB8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28950" y="3382169"/>
          <a:ext cx="6134100" cy="1238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786434128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107354563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Mission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Mission</a:t>
                      </a:r>
                      <a:r>
                        <a:rPr lang="ko-KR" altLang="en-US" sz="1100" u="none" strike="noStrike">
                          <a:effectLst/>
                        </a:rPr>
                        <a:t>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700242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Mission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√ </a:t>
                      </a:r>
                      <a:r>
                        <a:rPr lang="en-US" altLang="ko-KR" sz="1100" u="none" strike="noStrike">
                          <a:effectLst/>
                        </a:rPr>
                        <a:t>bank_data</a:t>
                      </a:r>
                      <a:r>
                        <a:rPr lang="ko-KR" altLang="en-US" sz="1100" u="none" strike="noStrike">
                          <a:effectLst/>
                        </a:rPr>
                        <a:t>에 연체금액을 계산하여 </a:t>
                      </a:r>
                      <a:r>
                        <a:rPr lang="en-US" altLang="ko-KR" sz="1100" u="none" strike="noStrike">
                          <a:effectLst/>
                        </a:rPr>
                        <a:t>'ovrd_amt'</a:t>
                      </a:r>
                      <a:r>
                        <a:rPr lang="ko-KR" altLang="en-US" sz="1100" u="none" strike="noStrike">
                          <a:effectLst/>
                        </a:rPr>
                        <a:t>라는 칼럼을 만드세요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84829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Mission 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√ </a:t>
                      </a:r>
                      <a:r>
                        <a:rPr lang="en-US" altLang="ko-KR" sz="1100" u="none" strike="noStrike">
                          <a:effectLst/>
                        </a:rPr>
                        <a:t>bank_data</a:t>
                      </a:r>
                      <a:r>
                        <a:rPr lang="ko-KR" altLang="en-US" sz="1100" u="none" strike="noStrike">
                          <a:effectLst/>
                        </a:rPr>
                        <a:t>와 </a:t>
                      </a:r>
                      <a:r>
                        <a:rPr lang="en-US" altLang="ko-KR" sz="1100" u="none" strike="noStrike">
                          <a:effectLst/>
                        </a:rPr>
                        <a:t>cb_data</a:t>
                      </a:r>
                      <a:r>
                        <a:rPr lang="ko-KR" altLang="en-US" sz="1100" u="none" strike="noStrike">
                          <a:effectLst/>
                        </a:rPr>
                        <a:t>를 결합시키세요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35525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Mission 3)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√ 결합된 </a:t>
                      </a:r>
                      <a:r>
                        <a:rPr lang="en-US" altLang="ko-KR" sz="1100" u="none" strike="noStrike">
                          <a:effectLst/>
                        </a:rPr>
                        <a:t>data</a:t>
                      </a:r>
                      <a:r>
                        <a:rPr lang="ko-KR" altLang="en-US" sz="1100" u="none" strike="noStrike">
                          <a:effectLst/>
                        </a:rPr>
                        <a:t>를 토대로 각 외부 </a:t>
                      </a:r>
                      <a:r>
                        <a:rPr lang="en-US" altLang="ko-KR" sz="1100" u="none" strike="noStrike">
                          <a:effectLst/>
                        </a:rPr>
                        <a:t>CB</a:t>
                      </a:r>
                      <a:r>
                        <a:rPr lang="ko-KR" altLang="en-US" sz="1100" u="none" strike="noStrike">
                          <a:effectLst/>
                        </a:rPr>
                        <a:t>등급</a:t>
                      </a:r>
                      <a:r>
                        <a:rPr lang="en-US" altLang="ko-KR" sz="1100" u="none" strike="noStrike">
                          <a:effectLst/>
                        </a:rPr>
                        <a:t>(4</a:t>
                      </a:r>
                      <a:r>
                        <a:rPr lang="ko-KR" altLang="en-US" sz="1100" u="none" strike="noStrike">
                          <a:effectLst/>
                        </a:rPr>
                        <a:t>개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r>
                        <a:rPr lang="ko-KR" altLang="en-US" sz="1100" u="none" strike="noStrike">
                          <a:effectLst/>
                        </a:rPr>
                        <a:t>별 연체율을 계산하세요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366923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Mission 4)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√ 계산된 연체율을 토대로 </a:t>
                      </a:r>
                      <a:r>
                        <a:rPr lang="en-US" altLang="ko-KR" sz="1100" u="none" strike="noStrike" dirty="0">
                          <a:effectLst/>
                        </a:rPr>
                        <a:t>subplot</a:t>
                      </a:r>
                      <a:r>
                        <a:rPr lang="ko-KR" altLang="en-US" sz="1100" u="none" strike="noStrike" dirty="0">
                          <a:effectLst/>
                        </a:rPr>
                        <a:t>을 이용해 연체율을 그려주세요</a:t>
                      </a:r>
                      <a:r>
                        <a:rPr lang="en-US" altLang="ko-KR" sz="1100" u="none" strike="noStrike" dirty="0">
                          <a:effectLst/>
                        </a:rPr>
                        <a:t>.(</a:t>
                      </a:r>
                      <a:r>
                        <a:rPr lang="ko-KR" altLang="en-US" sz="1100" u="none" strike="noStrike" dirty="0">
                          <a:effectLst/>
                        </a:rPr>
                        <a:t>꺾은선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54939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1"/>
            <a:ext cx="12192000" cy="59435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6594"/>
          <a:stretch/>
        </p:blipFill>
        <p:spPr>
          <a:xfrm>
            <a:off x="0" y="0"/>
            <a:ext cx="12192000" cy="11445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8218" y="218350"/>
            <a:ext cx="48317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데이터 정의 및 미션</a:t>
            </a:r>
            <a:endParaRPr lang="ko-KR" altLang="en-US" sz="4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F360D4-6BCF-0123-808E-9FA03C84E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9"/>
          <a:stretch/>
        </p:blipFill>
        <p:spPr>
          <a:xfrm>
            <a:off x="430306" y="1837463"/>
            <a:ext cx="4682048" cy="4258269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048DC74-1DDD-152E-F507-034C2CAF2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91764"/>
              </p:ext>
            </p:extLst>
          </p:nvPr>
        </p:nvGraphicFramePr>
        <p:xfrm>
          <a:off x="5459990" y="3031282"/>
          <a:ext cx="6134100" cy="1502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708250747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2360715615"/>
                    </a:ext>
                  </a:extLst>
                </a:gridCol>
              </a:tblGrid>
              <a:tr h="30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Mission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Mission</a:t>
                      </a:r>
                      <a:r>
                        <a:rPr lang="ko-KR" altLang="en-US" sz="1100" b="1" u="none" strike="noStrike" dirty="0">
                          <a:effectLst/>
                          <a:latin typeface="+mn-lt"/>
                        </a:rPr>
                        <a:t>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1897300"/>
                  </a:ext>
                </a:extLst>
              </a:tr>
              <a:tr h="30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Mission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lt"/>
                        </a:rPr>
                        <a:t>√ </a:t>
                      </a:r>
                      <a:r>
                        <a:rPr lang="en-US" altLang="ko-KR" sz="1100" u="none" strike="noStrike" dirty="0" err="1">
                          <a:effectLst/>
                          <a:latin typeface="+mn-lt"/>
                        </a:rPr>
                        <a:t>bank_data</a:t>
                      </a:r>
                      <a:r>
                        <a:rPr lang="ko-KR" altLang="en-US" sz="1100" u="none" strike="noStrike" dirty="0">
                          <a:effectLst/>
                          <a:latin typeface="+mn-lt"/>
                        </a:rPr>
                        <a:t>에 연체금액을 계산하여 </a:t>
                      </a:r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'</a:t>
                      </a:r>
                      <a:r>
                        <a:rPr lang="en-US" altLang="ko-KR" sz="1100" u="none" strike="noStrike" dirty="0" err="1">
                          <a:effectLst/>
                          <a:latin typeface="+mn-lt"/>
                        </a:rPr>
                        <a:t>ovrd_amt</a:t>
                      </a:r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'</a:t>
                      </a:r>
                      <a:r>
                        <a:rPr lang="ko-KR" altLang="en-US" sz="1100" u="none" strike="noStrike" dirty="0">
                          <a:effectLst/>
                          <a:latin typeface="+mn-lt"/>
                        </a:rPr>
                        <a:t>라는 칼럼을 만드세요</a:t>
                      </a:r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581163"/>
                  </a:ext>
                </a:extLst>
              </a:tr>
              <a:tr h="30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Mission 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lt"/>
                        </a:rPr>
                        <a:t>√ </a:t>
                      </a:r>
                      <a:r>
                        <a:rPr lang="en-US" altLang="ko-KR" sz="1100" u="none" strike="noStrike" dirty="0" err="1">
                          <a:effectLst/>
                          <a:latin typeface="+mn-lt"/>
                        </a:rPr>
                        <a:t>bank_data</a:t>
                      </a:r>
                      <a:r>
                        <a:rPr lang="ko-KR" altLang="en-US" sz="1100" u="none" strike="noStrike" dirty="0">
                          <a:effectLst/>
                          <a:latin typeface="+mn-lt"/>
                        </a:rPr>
                        <a:t>와 </a:t>
                      </a:r>
                      <a:r>
                        <a:rPr lang="en-US" altLang="ko-KR" sz="1100" u="none" strike="noStrike" dirty="0" err="1">
                          <a:effectLst/>
                          <a:latin typeface="+mn-lt"/>
                        </a:rPr>
                        <a:t>cb_data</a:t>
                      </a:r>
                      <a:r>
                        <a:rPr lang="ko-KR" altLang="en-US" sz="1100" u="none" strike="noStrike" dirty="0">
                          <a:effectLst/>
                          <a:latin typeface="+mn-lt"/>
                        </a:rPr>
                        <a:t>를 결합시키세요</a:t>
                      </a:r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0415470"/>
                  </a:ext>
                </a:extLst>
              </a:tr>
              <a:tr h="30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Mission 3)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lt"/>
                        </a:rPr>
                        <a:t>√ 결합된 </a:t>
                      </a:r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data</a:t>
                      </a:r>
                      <a:r>
                        <a:rPr lang="ko-KR" altLang="en-US" sz="1100" u="none" strike="noStrike" dirty="0">
                          <a:effectLst/>
                          <a:latin typeface="+mn-lt"/>
                        </a:rPr>
                        <a:t>를 토대로 각 외부 </a:t>
                      </a:r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CB</a:t>
                      </a:r>
                      <a:r>
                        <a:rPr lang="ko-KR" altLang="en-US" sz="1100" u="none" strike="noStrike" dirty="0">
                          <a:effectLst/>
                          <a:latin typeface="+mn-lt"/>
                        </a:rPr>
                        <a:t>등급</a:t>
                      </a:r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(4</a:t>
                      </a:r>
                      <a:r>
                        <a:rPr lang="ko-KR" altLang="en-US" sz="1100" u="none" strike="noStrike" dirty="0">
                          <a:effectLst/>
                          <a:latin typeface="+mn-lt"/>
                        </a:rPr>
                        <a:t>개</a:t>
                      </a:r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  <a:latin typeface="+mn-lt"/>
                        </a:rPr>
                        <a:t>별 연체율을 계산하세요</a:t>
                      </a:r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9116379"/>
                  </a:ext>
                </a:extLst>
              </a:tr>
              <a:tr h="30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Mission 4)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n-lt"/>
                        </a:rPr>
                        <a:t>√ 계산된 연체율을 토대로 </a:t>
                      </a:r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subplot</a:t>
                      </a:r>
                      <a:r>
                        <a:rPr lang="ko-KR" altLang="en-US" sz="1100" u="none" strike="noStrike" dirty="0">
                          <a:effectLst/>
                          <a:latin typeface="+mn-lt"/>
                        </a:rPr>
                        <a:t>을 이용해 연체율을 그려주세요</a:t>
                      </a:r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.(</a:t>
                      </a:r>
                      <a:r>
                        <a:rPr lang="ko-KR" altLang="en-US" sz="1100" u="none" strike="noStrike" dirty="0">
                          <a:effectLst/>
                          <a:latin typeface="+mn-lt"/>
                        </a:rPr>
                        <a:t>꺾은선</a:t>
                      </a:r>
                      <a:r>
                        <a:rPr lang="en-US" altLang="ko-KR" sz="11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766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7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1"/>
            <a:ext cx="12192000" cy="59435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6594"/>
          <a:stretch/>
        </p:blipFill>
        <p:spPr>
          <a:xfrm>
            <a:off x="0" y="0"/>
            <a:ext cx="12192000" cy="11445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8218" y="218350"/>
            <a:ext cx="34435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데이터 전처리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09903" y="1398246"/>
            <a:ext cx="366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/>
              <a:t>연체금액 산출</a:t>
            </a:r>
            <a:endParaRPr lang="en-US" altLang="ko-KR" sz="2000" b="1" dirty="0"/>
          </a:p>
          <a:p>
            <a:endParaRPr lang="en-US" altLang="ko-KR" sz="1000" b="1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＊</a:t>
            </a:r>
            <a:r>
              <a:rPr lang="en-US" altLang="ko-KR" sz="2000" dirty="0"/>
              <a:t> </a:t>
            </a:r>
            <a:r>
              <a:rPr lang="ko-KR" altLang="en-US" sz="2000" dirty="0"/>
              <a:t>연체여부 컬럼 활용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9205"/>
          <a:stretch/>
        </p:blipFill>
        <p:spPr>
          <a:xfrm>
            <a:off x="628218" y="2364828"/>
            <a:ext cx="10681115" cy="809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903" y="3813918"/>
            <a:ext cx="366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 </a:t>
            </a:r>
            <a:r>
              <a:rPr lang="ko-KR" altLang="en-US" sz="2000" b="1" dirty="0"/>
              <a:t>데이터 결합</a:t>
            </a:r>
            <a:endParaRPr lang="en-US" altLang="ko-KR" sz="2000" b="1" dirty="0"/>
          </a:p>
          <a:p>
            <a:endParaRPr lang="en-US" altLang="ko-KR" sz="1000" b="1" dirty="0"/>
          </a:p>
          <a:p>
            <a:r>
              <a:rPr lang="en-US" altLang="ko-KR" sz="2000" dirty="0"/>
              <a:t>  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927"/>
          <a:stretch/>
        </p:blipFill>
        <p:spPr>
          <a:xfrm>
            <a:off x="628218" y="4374847"/>
            <a:ext cx="7614746" cy="85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1"/>
            <a:ext cx="12192000" cy="59435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6594"/>
          <a:stretch/>
        </p:blipFill>
        <p:spPr>
          <a:xfrm>
            <a:off x="0" y="0"/>
            <a:ext cx="12192000" cy="11445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8218" y="218350"/>
            <a:ext cx="34435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데이터 전처리</a:t>
            </a:r>
            <a:endParaRPr lang="ko-KR" alt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4136" y="1622287"/>
            <a:ext cx="9979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ko-KR" altLang="en-US" sz="2000" b="1" dirty="0"/>
              <a:t>분기 컬럼 생성</a:t>
            </a:r>
            <a:endParaRPr lang="en-US" altLang="ko-KR" sz="2000" b="1" dirty="0"/>
          </a:p>
          <a:p>
            <a:endParaRPr lang="en-US" altLang="ko-KR" sz="1000" b="1" dirty="0"/>
          </a:p>
          <a:p>
            <a:r>
              <a:rPr lang="en-US" altLang="ko-KR" sz="2000" b="1" dirty="0"/>
              <a:t>   </a:t>
            </a:r>
            <a:r>
              <a:rPr lang="en-US" altLang="ko-KR" sz="2000" dirty="0"/>
              <a:t>* </a:t>
            </a:r>
            <a:r>
              <a:rPr lang="en-US" altLang="ko-KR" sz="2000" dirty="0" err="1"/>
              <a:t>make_quarter</a:t>
            </a:r>
            <a:r>
              <a:rPr lang="en-US" altLang="ko-KR" sz="2000" dirty="0"/>
              <a:t> </a:t>
            </a:r>
            <a:r>
              <a:rPr lang="ko-KR" altLang="en-US" sz="2000" dirty="0"/>
              <a:t>라는 함수 생성 후 대출실행일 컬럼에 적용</a:t>
            </a:r>
            <a:endParaRPr lang="en-US" altLang="ko-KR" sz="2000" dirty="0"/>
          </a:p>
          <a:p>
            <a:pPr marL="228600" indent="-228600">
              <a:buAutoNum type="arabicPeriod" startAt="3"/>
            </a:pPr>
            <a:endParaRPr lang="en-US" altLang="ko-KR" sz="1000" dirty="0"/>
          </a:p>
          <a:p>
            <a:r>
              <a:rPr lang="en-US" altLang="ko-KR" sz="2000" dirty="0"/>
              <a:t>  </a:t>
            </a:r>
            <a:endParaRPr lang="ko-KR" altLang="en-US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18" y="2704397"/>
            <a:ext cx="7149781" cy="14380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4136" y="4494444"/>
            <a:ext cx="99795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4.   </a:t>
            </a:r>
            <a:r>
              <a:rPr lang="ko-KR" altLang="en-US" sz="2000" b="1" dirty="0"/>
              <a:t>신용등급별 연체율 생성</a:t>
            </a:r>
            <a:endParaRPr lang="en-US" altLang="ko-KR" sz="2000" b="1" dirty="0"/>
          </a:p>
          <a:p>
            <a:endParaRPr lang="en-US" altLang="ko-KR" sz="1000" b="1" dirty="0"/>
          </a:p>
          <a:p>
            <a:r>
              <a:rPr lang="en-US" altLang="ko-KR" sz="2000" b="1" dirty="0"/>
              <a:t>   </a:t>
            </a:r>
            <a:r>
              <a:rPr lang="en-US" altLang="ko-KR" sz="2000" dirty="0"/>
              <a:t>* </a:t>
            </a:r>
            <a:r>
              <a:rPr lang="en-US" altLang="ko-KR" sz="2000" dirty="0" err="1"/>
              <a:t>make_dlay_rate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df_mg</a:t>
            </a:r>
            <a:r>
              <a:rPr lang="en-US" altLang="ko-KR" sz="2000" dirty="0"/>
              <a:t>, 'R')</a:t>
            </a:r>
          </a:p>
          <a:p>
            <a:r>
              <a:rPr lang="en-US" altLang="ko-KR" sz="2000" dirty="0"/>
              <a:t>   -&gt; </a:t>
            </a:r>
            <a:r>
              <a:rPr lang="ko-KR" altLang="en-US" sz="2000" dirty="0"/>
              <a:t>데이터프레임과 </a:t>
            </a:r>
            <a:r>
              <a:rPr lang="en-US" altLang="ko-KR" sz="2000" dirty="0"/>
              <a:t>CB</a:t>
            </a:r>
            <a:r>
              <a:rPr lang="ko-KR" altLang="en-US" sz="2000" dirty="0"/>
              <a:t>사 입력</a:t>
            </a:r>
            <a:endParaRPr lang="en-US" altLang="ko-KR" sz="2000" dirty="0"/>
          </a:p>
          <a:p>
            <a:endParaRPr lang="en-US" altLang="ko-KR" sz="1000" dirty="0"/>
          </a:p>
          <a:p>
            <a:r>
              <a:rPr lang="en-US" altLang="ko-KR" sz="2000" dirty="0"/>
              <a:t>  </a:t>
            </a:r>
            <a:endParaRPr lang="ko-KR" altLang="en-US" sz="2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501" y="4487353"/>
            <a:ext cx="5035485" cy="22379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29C54D-CC10-08F0-8FD7-B69A1DD6B1D4}"/>
              </a:ext>
            </a:extLst>
          </p:cNvPr>
          <p:cNvSpPr/>
          <p:nvPr/>
        </p:nvSpPr>
        <p:spPr>
          <a:xfrm>
            <a:off x="6929718" y="2689412"/>
            <a:ext cx="735106" cy="1445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2CD8B7-6D11-E1F0-28AC-22E54E0B54C2}"/>
              </a:ext>
            </a:extLst>
          </p:cNvPr>
          <p:cNvSpPr/>
          <p:nvPr/>
        </p:nvSpPr>
        <p:spPr>
          <a:xfrm>
            <a:off x="5998176" y="4383233"/>
            <a:ext cx="4129792" cy="456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C0615-C371-21FD-747E-62A5142FE32A}"/>
              </a:ext>
            </a:extLst>
          </p:cNvPr>
          <p:cNvSpPr txBox="1"/>
          <p:nvPr/>
        </p:nvSpPr>
        <p:spPr>
          <a:xfrm>
            <a:off x="9917986" y="4134588"/>
            <a:ext cx="14358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신용등급</a:t>
            </a:r>
          </a:p>
        </p:txBody>
      </p:sp>
    </p:spTree>
    <p:extLst>
      <p:ext uri="{BB962C8B-B14F-4D97-AF65-F5344CB8AC3E}">
        <p14:creationId xmlns:p14="http://schemas.microsoft.com/office/powerpoint/2010/main" val="55064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1"/>
            <a:ext cx="12192000" cy="59435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6594"/>
          <a:stretch/>
        </p:blipFill>
        <p:spPr>
          <a:xfrm>
            <a:off x="0" y="0"/>
            <a:ext cx="12192000" cy="11445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8218" y="218350"/>
            <a:ext cx="34435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데이터 전처리</a:t>
            </a:r>
            <a:endParaRPr lang="ko-KR" alt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4136" y="1622287"/>
            <a:ext cx="9979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5.  </a:t>
            </a:r>
            <a:r>
              <a:rPr lang="ko-KR" altLang="en-US" sz="2000" b="1" dirty="0"/>
              <a:t>시각화 함수 구현</a:t>
            </a:r>
            <a:endParaRPr lang="en-US" altLang="ko-KR" sz="2000" b="1" dirty="0"/>
          </a:p>
          <a:p>
            <a:endParaRPr lang="en-US" altLang="ko-KR" sz="1000" b="1" dirty="0"/>
          </a:p>
          <a:p>
            <a:r>
              <a:rPr lang="en-US" altLang="ko-KR" sz="2000" b="1" dirty="0"/>
              <a:t>   </a:t>
            </a:r>
            <a:r>
              <a:rPr lang="en-US" altLang="ko-KR" sz="2000" dirty="0"/>
              <a:t>* </a:t>
            </a:r>
            <a:r>
              <a:rPr lang="en-US" altLang="ko-KR" sz="2000" dirty="0" err="1"/>
              <a:t>param</a:t>
            </a:r>
            <a:r>
              <a:rPr lang="en-US" altLang="ko-KR" sz="2000" dirty="0"/>
              <a:t> = ‘</a:t>
            </a:r>
            <a:r>
              <a:rPr lang="ko-KR" altLang="en-US" sz="2000" dirty="0"/>
              <a:t>신용평가사</a:t>
            </a:r>
            <a:r>
              <a:rPr lang="en-US" altLang="ko-KR" sz="2000" dirty="0"/>
              <a:t>’ </a:t>
            </a:r>
            <a:r>
              <a:rPr lang="ko-KR" altLang="en-US" sz="2000" dirty="0"/>
              <a:t>입력 시 그에 맞는 그래프 호출</a:t>
            </a:r>
            <a:endParaRPr lang="en-US" altLang="ko-KR" sz="2000" dirty="0"/>
          </a:p>
          <a:p>
            <a:pPr marL="228600" indent="-228600">
              <a:buAutoNum type="arabicPeriod" startAt="3"/>
            </a:pPr>
            <a:endParaRPr lang="en-US" altLang="ko-KR" sz="1000" dirty="0"/>
          </a:p>
          <a:p>
            <a:r>
              <a:rPr lang="en-US" altLang="ko-KR" sz="2000" dirty="0"/>
              <a:t>  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592"/>
          <a:stretch/>
        </p:blipFill>
        <p:spPr>
          <a:xfrm>
            <a:off x="628218" y="2752770"/>
            <a:ext cx="3899889" cy="10669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18" y="3912553"/>
            <a:ext cx="389988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4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1"/>
            <a:ext cx="12192000" cy="59435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6594"/>
          <a:stretch/>
        </p:blipFill>
        <p:spPr>
          <a:xfrm>
            <a:off x="0" y="0"/>
            <a:ext cx="12192000" cy="11445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8218" y="218350"/>
            <a:ext cx="34435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데이터 시각화</a:t>
            </a:r>
            <a:endParaRPr lang="ko-KR" altLang="en-US" sz="40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375" t="2103" b="55585"/>
          <a:stretch/>
        </p:blipFill>
        <p:spPr>
          <a:xfrm>
            <a:off x="1522320" y="1225353"/>
            <a:ext cx="8961075" cy="257755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939" t="52265" b="5297"/>
          <a:stretch/>
        </p:blipFill>
        <p:spPr>
          <a:xfrm>
            <a:off x="1527574" y="3824971"/>
            <a:ext cx="8955821" cy="2585108"/>
          </a:xfrm>
          <a:prstGeom prst="rect">
            <a:avLst/>
          </a:prstGeom>
        </p:spPr>
      </p:pic>
      <p:cxnSp>
        <p:nvCxnSpPr>
          <p:cNvPr id="20" name="꺾인 연결선 19"/>
          <p:cNvCxnSpPr/>
          <p:nvPr/>
        </p:nvCxnSpPr>
        <p:spPr>
          <a:xfrm rot="10800000">
            <a:off x="628219" y="2459421"/>
            <a:ext cx="522665" cy="2522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190" y="2229891"/>
            <a:ext cx="107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CB</a:t>
            </a:r>
          </a:p>
          <a:p>
            <a:endParaRPr lang="ko-KR" altLang="en-US" dirty="0"/>
          </a:p>
        </p:txBody>
      </p:sp>
      <p:cxnSp>
        <p:nvCxnSpPr>
          <p:cNvPr id="23" name="꺾인 연결선 22"/>
          <p:cNvCxnSpPr/>
          <p:nvPr/>
        </p:nvCxnSpPr>
        <p:spPr>
          <a:xfrm rot="10800000">
            <a:off x="628219" y="5076497"/>
            <a:ext cx="522665" cy="2522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190" y="4846967"/>
            <a:ext cx="107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</a:t>
            </a:r>
          </a:p>
          <a:p>
            <a:endParaRPr lang="ko-KR" altLang="en-US" dirty="0"/>
          </a:p>
        </p:txBody>
      </p:sp>
      <p:cxnSp>
        <p:nvCxnSpPr>
          <p:cNvPr id="25" name="꺾인 연결선 24"/>
          <p:cNvCxnSpPr/>
          <p:nvPr/>
        </p:nvCxnSpPr>
        <p:spPr>
          <a:xfrm flipV="1">
            <a:off x="10639197" y="5044007"/>
            <a:ext cx="506472" cy="2522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77754" y="4784863"/>
            <a:ext cx="107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PI</a:t>
            </a:r>
          </a:p>
          <a:p>
            <a:endParaRPr lang="ko-KR" altLang="en-US" dirty="0"/>
          </a:p>
        </p:txBody>
      </p:sp>
      <p:cxnSp>
        <p:nvCxnSpPr>
          <p:cNvPr id="28" name="꺾인 연결선 27"/>
          <p:cNvCxnSpPr/>
          <p:nvPr/>
        </p:nvCxnSpPr>
        <p:spPr>
          <a:xfrm flipV="1">
            <a:off x="10638645" y="2553056"/>
            <a:ext cx="506472" cy="2522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145117" y="2281923"/>
            <a:ext cx="107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55978" y="833635"/>
            <a:ext cx="2965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&lt;</a:t>
            </a:r>
            <a:r>
              <a:rPr lang="ko-KR" altLang="en-US" sz="1000" b="1" dirty="0">
                <a:solidFill>
                  <a:schemeClr val="bg1"/>
                </a:solidFill>
              </a:rPr>
              <a:t>참고</a:t>
            </a:r>
            <a:r>
              <a:rPr lang="en-US" altLang="ko-KR" sz="1000" b="1" dirty="0">
                <a:solidFill>
                  <a:schemeClr val="bg1"/>
                </a:solidFill>
              </a:rPr>
              <a:t>&gt; x</a:t>
            </a:r>
            <a:r>
              <a:rPr lang="ko-KR" altLang="en-US" sz="1000" b="1" dirty="0">
                <a:solidFill>
                  <a:schemeClr val="bg1"/>
                </a:solidFill>
              </a:rPr>
              <a:t>축 </a:t>
            </a:r>
            <a:r>
              <a:rPr lang="en-US" altLang="ko-KR" sz="1000" b="1" dirty="0">
                <a:solidFill>
                  <a:schemeClr val="bg1"/>
                </a:solidFill>
              </a:rPr>
              <a:t>: 2019~2021</a:t>
            </a:r>
            <a:r>
              <a:rPr lang="ko-KR" altLang="en-US" sz="1000" b="1" dirty="0">
                <a:solidFill>
                  <a:schemeClr val="bg1"/>
                </a:solidFill>
              </a:rPr>
              <a:t>년 </a:t>
            </a:r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r>
              <a:rPr lang="ko-KR" altLang="en-US" sz="1000" b="1" dirty="0">
                <a:solidFill>
                  <a:schemeClr val="bg1"/>
                </a:solidFill>
              </a:rPr>
              <a:t>분기</a:t>
            </a:r>
            <a:r>
              <a:rPr lang="en-US" altLang="ko-KR" sz="1000" b="1" dirty="0">
                <a:solidFill>
                  <a:schemeClr val="bg1"/>
                </a:solidFill>
              </a:rPr>
              <a:t>, y</a:t>
            </a:r>
            <a:r>
              <a:rPr lang="ko-KR" altLang="en-US" sz="1000" b="1" dirty="0">
                <a:solidFill>
                  <a:schemeClr val="bg1"/>
                </a:solidFill>
              </a:rPr>
              <a:t>축 </a:t>
            </a:r>
            <a:r>
              <a:rPr lang="en-US" altLang="ko-KR" sz="1000" b="1" dirty="0">
                <a:solidFill>
                  <a:schemeClr val="bg1"/>
                </a:solidFill>
              </a:rPr>
              <a:t>: </a:t>
            </a:r>
            <a:r>
              <a:rPr lang="ko-KR" altLang="en-US" sz="1000" b="1" dirty="0">
                <a:solidFill>
                  <a:schemeClr val="bg1"/>
                </a:solidFill>
              </a:rPr>
              <a:t>연체율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022" y="6422394"/>
            <a:ext cx="1123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해석 </a:t>
            </a:r>
            <a:r>
              <a:rPr lang="en-US" altLang="ko-KR" b="1" dirty="0"/>
              <a:t>: ( </a:t>
            </a:r>
            <a:r>
              <a:rPr lang="ko-KR" altLang="en-US" b="1" dirty="0"/>
              <a:t>모든 </a:t>
            </a:r>
            <a:r>
              <a:rPr lang="en-US" altLang="ko-KR" b="1" dirty="0"/>
              <a:t>CB</a:t>
            </a:r>
            <a:r>
              <a:rPr lang="ko-KR" altLang="en-US" b="1" dirty="0"/>
              <a:t>사에서 </a:t>
            </a:r>
            <a:r>
              <a:rPr lang="en-US" altLang="ko-KR" b="1" dirty="0"/>
              <a:t>) </a:t>
            </a:r>
            <a:r>
              <a:rPr lang="ko-KR" altLang="en-US" b="1" dirty="0"/>
              <a:t>등급이 낮을수록 연체율이 높으며</a:t>
            </a:r>
            <a:r>
              <a:rPr lang="en-US" altLang="ko-KR" b="1" dirty="0"/>
              <a:t>, </a:t>
            </a:r>
            <a:r>
              <a:rPr lang="ko-KR" altLang="en-US" b="1" dirty="0"/>
              <a:t>연체율의 변동성도 크다는 공통점을 보인다</a:t>
            </a:r>
            <a:r>
              <a:rPr lang="en-US" altLang="ko-KR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917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" y="926236"/>
            <a:ext cx="12192000" cy="61726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6594"/>
          <a:stretch/>
        </p:blipFill>
        <p:spPr>
          <a:xfrm>
            <a:off x="0" y="0"/>
            <a:ext cx="12192000" cy="11445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8218" y="218350"/>
            <a:ext cx="34435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데이터 시각화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9155978" y="833635"/>
            <a:ext cx="2965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&lt;</a:t>
            </a:r>
            <a:r>
              <a:rPr lang="ko-KR" altLang="en-US" sz="1000" b="1" dirty="0">
                <a:solidFill>
                  <a:schemeClr val="bg1"/>
                </a:solidFill>
              </a:rPr>
              <a:t>참고</a:t>
            </a:r>
            <a:r>
              <a:rPr lang="en-US" altLang="ko-KR" sz="1000" b="1" dirty="0">
                <a:solidFill>
                  <a:schemeClr val="bg1"/>
                </a:solidFill>
              </a:rPr>
              <a:t>&gt; x</a:t>
            </a:r>
            <a:r>
              <a:rPr lang="ko-KR" altLang="en-US" sz="1000" b="1" dirty="0">
                <a:solidFill>
                  <a:schemeClr val="bg1"/>
                </a:solidFill>
              </a:rPr>
              <a:t>축 </a:t>
            </a:r>
            <a:r>
              <a:rPr lang="en-US" altLang="ko-KR" sz="1000" b="1" dirty="0">
                <a:solidFill>
                  <a:schemeClr val="bg1"/>
                </a:solidFill>
              </a:rPr>
              <a:t>: 2019~2021</a:t>
            </a:r>
            <a:r>
              <a:rPr lang="ko-KR" altLang="en-US" sz="1000" b="1" dirty="0">
                <a:solidFill>
                  <a:schemeClr val="bg1"/>
                </a:solidFill>
              </a:rPr>
              <a:t>년 </a:t>
            </a:r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r>
              <a:rPr lang="ko-KR" altLang="en-US" sz="1000" b="1" dirty="0">
                <a:solidFill>
                  <a:schemeClr val="bg1"/>
                </a:solidFill>
              </a:rPr>
              <a:t>분기</a:t>
            </a:r>
            <a:r>
              <a:rPr lang="en-US" altLang="ko-KR" sz="1000" b="1" dirty="0">
                <a:solidFill>
                  <a:schemeClr val="bg1"/>
                </a:solidFill>
              </a:rPr>
              <a:t>, y</a:t>
            </a:r>
            <a:r>
              <a:rPr lang="ko-KR" altLang="en-US" sz="1000" b="1" dirty="0">
                <a:solidFill>
                  <a:schemeClr val="bg1"/>
                </a:solidFill>
              </a:rPr>
              <a:t>축 </a:t>
            </a:r>
            <a:r>
              <a:rPr lang="en-US" altLang="ko-KR" sz="1000" b="1" dirty="0">
                <a:solidFill>
                  <a:schemeClr val="bg1"/>
                </a:solidFill>
              </a:rPr>
              <a:t>: </a:t>
            </a:r>
            <a:r>
              <a:rPr lang="ko-KR" altLang="en-US" sz="1000" b="1" dirty="0">
                <a:solidFill>
                  <a:schemeClr val="bg1"/>
                </a:solidFill>
              </a:rPr>
              <a:t>연체율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799490" y="1095622"/>
            <a:ext cx="15765" cy="5778144"/>
          </a:xfrm>
          <a:prstGeom prst="line">
            <a:avLst/>
          </a:prstGeom>
          <a:ln w="31750">
            <a:solidFill>
              <a:schemeClr val="bg1">
                <a:lumMod val="50000"/>
                <a:alpha val="72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5171" y="1402122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1.  </a:t>
            </a:r>
            <a:r>
              <a:rPr lang="ko-KR" altLang="en-US" b="1" dirty="0"/>
              <a:t>연령대별 연체여부</a:t>
            </a:r>
            <a:endParaRPr lang="en-US" altLang="ko-KR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299" t="4361"/>
          <a:stretch/>
        </p:blipFill>
        <p:spPr>
          <a:xfrm>
            <a:off x="86711" y="2242604"/>
            <a:ext cx="3657599" cy="348417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B40647-6914-A1F9-E59C-79F615FD973C}"/>
              </a:ext>
            </a:extLst>
          </p:cNvPr>
          <p:cNvSpPr/>
          <p:nvPr/>
        </p:nvSpPr>
        <p:spPr>
          <a:xfrm>
            <a:off x="4025237" y="1392046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1.  </a:t>
            </a:r>
            <a:r>
              <a:rPr lang="ko-KR" altLang="en-US" b="1" dirty="0"/>
              <a:t>연령대 및 성별 연체금액</a:t>
            </a:r>
            <a:endParaRPr lang="en-US" altLang="ko-KR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F492B20-0B9C-F4F9-8C09-B51F50B96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756" y="2055813"/>
            <a:ext cx="7615975" cy="40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8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1"/>
            <a:ext cx="12192000" cy="59435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6594"/>
          <a:stretch/>
        </p:blipFill>
        <p:spPr>
          <a:xfrm>
            <a:off x="0" y="0"/>
            <a:ext cx="12192000" cy="11445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8218" y="218350"/>
            <a:ext cx="34435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데이터 시각화</a:t>
            </a:r>
            <a:endParaRPr lang="ko-KR" altLang="en-US" sz="4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305"/>
            <a:ext cx="12192000" cy="59435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16594"/>
          <a:stretch/>
        </p:blipFill>
        <p:spPr>
          <a:xfrm>
            <a:off x="0" y="0"/>
            <a:ext cx="12192000" cy="114458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28218" y="218350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배운점</a:t>
            </a:r>
            <a:endParaRPr lang="ko-KR" altLang="en-US" sz="4000" dirty="0"/>
          </a:p>
        </p:txBody>
      </p:sp>
      <p:sp>
        <p:nvSpPr>
          <p:cNvPr id="10" name="직사각형 9"/>
          <p:cNvSpPr/>
          <p:nvPr/>
        </p:nvSpPr>
        <p:spPr>
          <a:xfrm>
            <a:off x="409902" y="2014173"/>
            <a:ext cx="10943898" cy="138455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8218" y="1814118"/>
            <a:ext cx="4555798" cy="40011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요구사항 정리 단계의 중요성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218" y="2305958"/>
            <a:ext cx="1044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대출</a:t>
            </a:r>
            <a:r>
              <a:rPr lang="en-US" altLang="ko-KR" dirty="0"/>
              <a:t>, </a:t>
            </a:r>
            <a:r>
              <a:rPr lang="ko-KR" altLang="en-US" dirty="0"/>
              <a:t>연체관련 업무의 이해도가 부족한 상태에서 이해했다고 착각하고 기획</a:t>
            </a:r>
            <a:r>
              <a:rPr lang="en-US" altLang="ko-KR" dirty="0"/>
              <a:t> </a:t>
            </a:r>
            <a:r>
              <a:rPr lang="ko-KR" altLang="en-US" dirty="0"/>
              <a:t>및 분석 시작함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분석 작업 진행 중에 의뢰자에게 확인 후 재 작업을 진행함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9902" y="4132739"/>
            <a:ext cx="10943898" cy="17020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28218" y="3932684"/>
            <a:ext cx="4555798" cy="40011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단계별 결과 데이터 확인의 중요성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8218" y="4379999"/>
            <a:ext cx="104461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 분석 시 구현한 로직이 실행 되었을 때 일부 데이터만 확인 후 진행한 경우가 있었음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Key</a:t>
            </a:r>
            <a:r>
              <a:rPr lang="ko-KR" altLang="en-US" dirty="0"/>
              <a:t>값을 기준으로 </a:t>
            </a:r>
            <a:r>
              <a:rPr lang="en-US" altLang="ko-KR" dirty="0"/>
              <a:t>left join</a:t>
            </a:r>
            <a:r>
              <a:rPr lang="ko-KR" altLang="en-US" dirty="0"/>
              <a:t>한 경우 작업 전과 작업 후 </a:t>
            </a:r>
            <a:r>
              <a:rPr lang="en-US" altLang="ko-KR" dirty="0"/>
              <a:t>raw</a:t>
            </a:r>
            <a:r>
              <a:rPr lang="ko-KR" altLang="en-US" dirty="0"/>
              <a:t>데이터 개수가 늘어난 점을 나중에 확인하여 재 작업을 진행함</a:t>
            </a:r>
          </a:p>
        </p:txBody>
      </p:sp>
    </p:spTree>
    <p:extLst>
      <p:ext uri="{BB962C8B-B14F-4D97-AF65-F5344CB8AC3E}">
        <p14:creationId xmlns:p14="http://schemas.microsoft.com/office/powerpoint/2010/main" val="360442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383</Words>
  <Application>Microsoft Office PowerPoint</Application>
  <PresentationFormat>와이드스크린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김창욱</cp:lastModifiedBy>
  <cp:revision>15</cp:revision>
  <dcterms:created xsi:type="dcterms:W3CDTF">2022-06-10T05:51:25Z</dcterms:created>
  <dcterms:modified xsi:type="dcterms:W3CDTF">2022-06-12T12:38:45Z</dcterms:modified>
</cp:coreProperties>
</file>