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 bookmarkIdSeed="2">
  <p:sldMasterIdLst>
    <p:sldMasterId id="2147483802" r:id="rId1"/>
  </p:sldMasterIdLst>
  <p:notesMasterIdLst>
    <p:notesMasterId r:id="rId12"/>
  </p:notesMasterIdLst>
  <p:handoutMasterIdLst>
    <p:handoutMasterId r:id="rId13"/>
  </p:handoutMasterIdLst>
  <p:sldIdLst>
    <p:sldId id="1032" r:id="rId2"/>
    <p:sldId id="1143" r:id="rId3"/>
    <p:sldId id="1135" r:id="rId4"/>
    <p:sldId id="1141" r:id="rId5"/>
    <p:sldId id="1144" r:id="rId6"/>
    <p:sldId id="1145" r:id="rId7"/>
    <p:sldId id="1146" r:id="rId8"/>
    <p:sldId id="1147" r:id="rId9"/>
    <p:sldId id="1148" r:id="rId10"/>
    <p:sldId id="1149" r:id="rId11"/>
  </p:sldIdLst>
  <p:sldSz cx="9906000" cy="6858000" type="A4"/>
  <p:notesSz cx="6807200" cy="9939338"/>
  <p:embeddedFontLst>
    <p:embeddedFont>
      <p:font typeface="KoPub돋움체 Medium" panose="02020603020101020101" pitchFamily="18" charset="-127"/>
      <p:regular r:id="rId14"/>
    </p:embeddedFont>
    <p:embeddedFont>
      <p:font typeface="HY헤드라인M" panose="02030600000101010101" pitchFamily="18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KoPub돋움체 Bold" panose="02020603020101020101" pitchFamily="18" charset="-127"/>
      <p:regular r:id="rId18"/>
    </p:embeddedFont>
    <p:embeddedFont>
      <p:font typeface="KoPub바탕체 Light" panose="02020603020101020101" pitchFamily="18" charset="-127"/>
      <p:regular r:id="rId19"/>
    </p:embeddedFont>
    <p:embeddedFont>
      <p:font typeface="KoPub바탕체 Medium" panose="02020603020101020101" pitchFamily="18" charset="-127"/>
      <p:regular r:id="rId20"/>
    </p:embeddedFont>
    <p:embeddedFont>
      <p:font typeface="KoPub돋움체 Light" panose="02020603020101020101" pitchFamily="18" charset="-127"/>
      <p:regular r:id="rId21"/>
    </p:embeddedFont>
  </p:embeddedFontLst>
  <p:defaultTextStyle>
    <a:defPPr>
      <a:defRPr lang="ko-KR"/>
    </a:defPPr>
    <a:lvl1pPr marL="0" algn="l" defTabSz="839607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9803" algn="l" defTabSz="839607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39607" algn="l" defTabSz="839607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59410" algn="l" defTabSz="839607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79213" algn="l" defTabSz="839607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99016" algn="l" defTabSz="839607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518818" algn="l" defTabSz="839607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938621" algn="l" defTabSz="839607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358423" algn="l" defTabSz="839607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87B2A97-A6EA-47B4-9DA6-56E96B8C10BB}">
          <p14:sldIdLst>
            <p14:sldId id="1032"/>
            <p14:sldId id="1143"/>
            <p14:sldId id="1135"/>
            <p14:sldId id="1141"/>
            <p14:sldId id="1144"/>
            <p14:sldId id="1145"/>
            <p14:sldId id="1146"/>
            <p14:sldId id="1147"/>
            <p14:sldId id="1148"/>
            <p14:sldId id="1149"/>
          </p14:sldIdLst>
        </p14:section>
        <p14:section name="제목 없는 구역" id="{3AB0DD5A-5DDB-41C7-B305-454EF45CAC3A}">
          <p14:sldIdLst/>
        </p14:section>
      </p14:sectionLst>
    </p:ext>
    <p:ext uri="{EFAFB233-063F-42B5-8137-9DF3F51BA10A}">
      <p15:sldGuideLst xmlns:p15="http://schemas.microsoft.com/office/powerpoint/2012/main">
        <p15:guide id="7" orient="horz" pos="890" userDrawn="1">
          <p15:clr>
            <a:srgbClr val="A4A3A4"/>
          </p15:clr>
        </p15:guide>
        <p15:guide id="8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Done" initials="one" lastIdx="1" clrIdx="0">
    <p:extLst>
      <p:ext uri="{19B8F6BF-5375-455C-9EA6-DF929625EA0E}">
        <p15:presenceInfo xmlns:p15="http://schemas.microsoft.com/office/powerpoint/2012/main" userId="13019e366be8bd7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B4BD"/>
    <a:srgbClr val="004F9F"/>
    <a:srgbClr val="93B0BB"/>
    <a:srgbClr val="000099"/>
    <a:srgbClr val="0000FF"/>
    <a:srgbClr val="F2E4CE"/>
    <a:srgbClr val="CDDADF"/>
    <a:srgbClr val="BDCED5"/>
    <a:srgbClr val="B2D9F5"/>
    <a:srgbClr val="4D6E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9509" autoAdjust="0"/>
  </p:normalViewPr>
  <p:slideViewPr>
    <p:cSldViewPr snapToGrid="0">
      <p:cViewPr varScale="1">
        <p:scale>
          <a:sx n="114" d="100"/>
          <a:sy n="114" d="100"/>
        </p:scale>
        <p:origin x="1284" y="102"/>
      </p:cViewPr>
      <p:guideLst>
        <p:guide orient="horz" pos="89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4" d="100"/>
          <a:sy n="54" d="100"/>
        </p:scale>
        <p:origin x="2572" y="64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2B4EA-98F7-4B39-A434-AA1D42BD2749}" type="datetimeFigureOut">
              <a:rPr lang="ko-KR" altLang="en-US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pPr/>
              <a:t>2022-06-13</a:t>
            </a:fld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9A063-9944-417A-9B6C-3DD954A42936}" type="slidenum">
              <a:rPr lang="ko-KR" altLang="en-US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pPr/>
              <a:t>‹#›</a:t>
            </a:fld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21012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9B1D8035-FBC9-425B-8112-854A1235F5F5}" type="datetimeFigureOut">
              <a:rPr lang="ko-KR" altLang="en-US" smtClean="0"/>
              <a:pPr/>
              <a:t>2022-06-13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50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6B35EF89-5327-4078-B917-B73922EDB7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38988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820248" rtl="0" eaLnBrk="1" latinLnBrk="1" hangingPunct="1">
      <a:defRPr sz="1100" kern="1200">
        <a:solidFill>
          <a:schemeClr val="tx1"/>
        </a:solidFill>
        <a:latin typeface="KoPub돋움체 Medium" panose="02020603020101020101" pitchFamily="18" charset="-127"/>
        <a:ea typeface="KoPub돋움체 Medium" panose="02020603020101020101" pitchFamily="18" charset="-127"/>
        <a:cs typeface="+mn-cs"/>
      </a:defRPr>
    </a:lvl1pPr>
    <a:lvl2pPr marL="410125" algn="l" defTabSz="820248" rtl="0" eaLnBrk="1" latinLnBrk="1" hangingPunct="1">
      <a:defRPr sz="1100" kern="1200">
        <a:solidFill>
          <a:schemeClr val="tx1"/>
        </a:solidFill>
        <a:latin typeface="KoPub돋움체 Medium" panose="02020603020101020101" pitchFamily="18" charset="-127"/>
        <a:ea typeface="KoPub돋움체 Medium" panose="02020603020101020101" pitchFamily="18" charset="-127"/>
        <a:cs typeface="+mn-cs"/>
      </a:defRPr>
    </a:lvl2pPr>
    <a:lvl3pPr marL="820248" algn="l" defTabSz="820248" rtl="0" eaLnBrk="1" latinLnBrk="1" hangingPunct="1">
      <a:defRPr sz="1100" kern="1200">
        <a:solidFill>
          <a:schemeClr val="tx1"/>
        </a:solidFill>
        <a:latin typeface="KoPub돋움체 Medium" panose="02020603020101020101" pitchFamily="18" charset="-127"/>
        <a:ea typeface="KoPub돋움체 Medium" panose="02020603020101020101" pitchFamily="18" charset="-127"/>
        <a:cs typeface="+mn-cs"/>
      </a:defRPr>
    </a:lvl3pPr>
    <a:lvl4pPr marL="1230374" algn="l" defTabSz="820248" rtl="0" eaLnBrk="1" latinLnBrk="1" hangingPunct="1">
      <a:defRPr sz="1100" kern="1200">
        <a:solidFill>
          <a:schemeClr val="tx1"/>
        </a:solidFill>
        <a:latin typeface="KoPub돋움체 Medium" panose="02020603020101020101" pitchFamily="18" charset="-127"/>
        <a:ea typeface="KoPub돋움체 Medium" panose="02020603020101020101" pitchFamily="18" charset="-127"/>
        <a:cs typeface="+mn-cs"/>
      </a:defRPr>
    </a:lvl4pPr>
    <a:lvl5pPr marL="1640496" algn="l" defTabSz="820248" rtl="0" eaLnBrk="1" latinLnBrk="1" hangingPunct="1">
      <a:defRPr sz="1100" kern="1200">
        <a:solidFill>
          <a:schemeClr val="tx1"/>
        </a:solidFill>
        <a:latin typeface="KoPub돋움체 Medium" panose="02020603020101020101" pitchFamily="18" charset="-127"/>
        <a:ea typeface="KoPub돋움체 Medium" panose="02020603020101020101" pitchFamily="18" charset="-127"/>
        <a:cs typeface="+mn-cs"/>
      </a:defRPr>
    </a:lvl5pPr>
    <a:lvl6pPr marL="2050620" algn="l" defTabSz="82024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60744" algn="l" defTabSz="82024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70869" algn="l" defTabSz="82024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80993" algn="l" defTabSz="82024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505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5EF89-5327-4078-B917-B73922EDB7E9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38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400DAAC-4A5D-40D9-AE8A-AED3392AF2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906000" cy="1096349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9AA8DE26-13C5-4A77-972F-3C77B07DE0BD}"/>
              </a:ext>
            </a:extLst>
          </p:cNvPr>
          <p:cNvCxnSpPr/>
          <p:nvPr userDrawn="1"/>
        </p:nvCxnSpPr>
        <p:spPr>
          <a:xfrm flipV="1">
            <a:off x="271070" y="699655"/>
            <a:ext cx="215090" cy="0"/>
          </a:xfrm>
          <a:prstGeom prst="line">
            <a:avLst/>
          </a:prstGeom>
          <a:ln w="12700" cap="rnd">
            <a:solidFill>
              <a:srgbClr val="84C2F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자유형: 도형 7">
            <a:extLst>
              <a:ext uri="{FF2B5EF4-FFF2-40B4-BE49-F238E27FC236}">
                <a16:creationId xmlns:a16="http://schemas.microsoft.com/office/drawing/2014/main" xmlns="" id="{121270A2-DE2A-4B6D-86E1-C04F75A0BECA}"/>
              </a:ext>
            </a:extLst>
          </p:cNvPr>
          <p:cNvSpPr/>
          <p:nvPr userDrawn="1"/>
        </p:nvSpPr>
        <p:spPr>
          <a:xfrm>
            <a:off x="0" y="491905"/>
            <a:ext cx="205932" cy="396044"/>
          </a:xfrm>
          <a:custGeom>
            <a:avLst/>
            <a:gdLst>
              <a:gd name="connsiteX0" fmla="*/ 7910 w 205932"/>
              <a:gd name="connsiteY0" fmla="*/ 0 h 396044"/>
              <a:gd name="connsiteX1" fmla="*/ 205932 w 205932"/>
              <a:gd name="connsiteY1" fmla="*/ 198022 h 396044"/>
              <a:gd name="connsiteX2" fmla="*/ 7910 w 205932"/>
              <a:gd name="connsiteY2" fmla="*/ 396044 h 396044"/>
              <a:gd name="connsiteX3" fmla="*/ 0 w 205932"/>
              <a:gd name="connsiteY3" fmla="*/ 395247 h 396044"/>
              <a:gd name="connsiteX4" fmla="*/ 0 w 205932"/>
              <a:gd name="connsiteY4" fmla="*/ 295436 h 396044"/>
              <a:gd name="connsiteX5" fmla="*/ 7910 w 205932"/>
              <a:gd name="connsiteY5" fmla="*/ 297033 h 396044"/>
              <a:gd name="connsiteX6" fmla="*/ 106921 w 205932"/>
              <a:gd name="connsiteY6" fmla="*/ 198022 h 396044"/>
              <a:gd name="connsiteX7" fmla="*/ 7910 w 205932"/>
              <a:gd name="connsiteY7" fmla="*/ 99011 h 396044"/>
              <a:gd name="connsiteX8" fmla="*/ 0 w 205932"/>
              <a:gd name="connsiteY8" fmla="*/ 100608 h 396044"/>
              <a:gd name="connsiteX9" fmla="*/ 0 w 205932"/>
              <a:gd name="connsiteY9" fmla="*/ 797 h 396044"/>
              <a:gd name="connsiteX10" fmla="*/ 7910 w 205932"/>
              <a:gd name="connsiteY10" fmla="*/ 0 h 396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5932" h="396044">
                <a:moveTo>
                  <a:pt x="7910" y="0"/>
                </a:moveTo>
                <a:cubicBezTo>
                  <a:pt x="117275" y="0"/>
                  <a:pt x="205932" y="88657"/>
                  <a:pt x="205932" y="198022"/>
                </a:cubicBezTo>
                <a:cubicBezTo>
                  <a:pt x="205932" y="307387"/>
                  <a:pt x="117275" y="396044"/>
                  <a:pt x="7910" y="396044"/>
                </a:cubicBezTo>
                <a:lnTo>
                  <a:pt x="0" y="395247"/>
                </a:lnTo>
                <a:lnTo>
                  <a:pt x="0" y="295436"/>
                </a:lnTo>
                <a:lnTo>
                  <a:pt x="7910" y="297033"/>
                </a:lnTo>
                <a:cubicBezTo>
                  <a:pt x="62592" y="297033"/>
                  <a:pt x="106921" y="252704"/>
                  <a:pt x="106921" y="198022"/>
                </a:cubicBezTo>
                <a:cubicBezTo>
                  <a:pt x="106921" y="143340"/>
                  <a:pt x="62592" y="99011"/>
                  <a:pt x="7910" y="99011"/>
                </a:cubicBezTo>
                <a:lnTo>
                  <a:pt x="0" y="100608"/>
                </a:lnTo>
                <a:lnTo>
                  <a:pt x="0" y="797"/>
                </a:lnTo>
                <a:lnTo>
                  <a:pt x="7910" y="0"/>
                </a:lnTo>
                <a:close/>
              </a:path>
            </a:pathLst>
          </a:custGeom>
          <a:solidFill>
            <a:srgbClr val="84C2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9E9D4DE-11BB-499A-B60B-F3AC3A96A141}"/>
              </a:ext>
            </a:extLst>
          </p:cNvPr>
          <p:cNvSpPr/>
          <p:nvPr userDrawn="1"/>
        </p:nvSpPr>
        <p:spPr>
          <a:xfrm>
            <a:off x="0" y="1041722"/>
            <a:ext cx="9906000" cy="683561"/>
          </a:xfrm>
          <a:prstGeom prst="rect">
            <a:avLst/>
          </a:prstGeom>
          <a:solidFill>
            <a:srgbClr val="E4F2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E05EA69B-406B-4D90-81F7-0AF78EA02977}"/>
              </a:ext>
            </a:extLst>
          </p:cNvPr>
          <p:cNvCxnSpPr>
            <a:cxnSpLocks/>
          </p:cNvCxnSpPr>
          <p:nvPr userDrawn="1"/>
        </p:nvCxnSpPr>
        <p:spPr>
          <a:xfrm>
            <a:off x="1215343" y="690840"/>
            <a:ext cx="8690658" cy="0"/>
          </a:xfrm>
          <a:prstGeom prst="line">
            <a:avLst/>
          </a:prstGeom>
          <a:ln w="12700" cap="rnd">
            <a:solidFill>
              <a:srgbClr val="84C2F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2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Ⅰ. 프로젝트 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400DAAC-4A5D-40D9-AE8A-AED3392AF2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906000" cy="109634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A8DE26-13C5-4A77-972F-3C77B07DE0BD}"/>
              </a:ext>
            </a:extLst>
          </p:cNvPr>
          <p:cNvCxnSpPr/>
          <p:nvPr userDrawn="1"/>
        </p:nvCxnSpPr>
        <p:spPr>
          <a:xfrm flipV="1">
            <a:off x="271070" y="699655"/>
            <a:ext cx="215090" cy="0"/>
          </a:xfrm>
          <a:prstGeom prst="line">
            <a:avLst/>
          </a:prstGeom>
          <a:ln w="12700" cap="rnd">
            <a:solidFill>
              <a:srgbClr val="84C2F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자유형: 도형 7">
            <a:extLst>
              <a:ext uri="{FF2B5EF4-FFF2-40B4-BE49-F238E27FC236}">
                <a16:creationId xmlns:a16="http://schemas.microsoft.com/office/drawing/2014/main" xmlns="" id="{121270A2-DE2A-4B6D-86E1-C04F75A0BECA}"/>
              </a:ext>
            </a:extLst>
          </p:cNvPr>
          <p:cNvSpPr/>
          <p:nvPr userDrawn="1"/>
        </p:nvSpPr>
        <p:spPr>
          <a:xfrm>
            <a:off x="0" y="491905"/>
            <a:ext cx="205932" cy="396044"/>
          </a:xfrm>
          <a:custGeom>
            <a:avLst/>
            <a:gdLst>
              <a:gd name="connsiteX0" fmla="*/ 7910 w 205932"/>
              <a:gd name="connsiteY0" fmla="*/ 0 h 396044"/>
              <a:gd name="connsiteX1" fmla="*/ 205932 w 205932"/>
              <a:gd name="connsiteY1" fmla="*/ 198022 h 396044"/>
              <a:gd name="connsiteX2" fmla="*/ 7910 w 205932"/>
              <a:gd name="connsiteY2" fmla="*/ 396044 h 396044"/>
              <a:gd name="connsiteX3" fmla="*/ 0 w 205932"/>
              <a:gd name="connsiteY3" fmla="*/ 395247 h 396044"/>
              <a:gd name="connsiteX4" fmla="*/ 0 w 205932"/>
              <a:gd name="connsiteY4" fmla="*/ 295436 h 396044"/>
              <a:gd name="connsiteX5" fmla="*/ 7910 w 205932"/>
              <a:gd name="connsiteY5" fmla="*/ 297033 h 396044"/>
              <a:gd name="connsiteX6" fmla="*/ 106921 w 205932"/>
              <a:gd name="connsiteY6" fmla="*/ 198022 h 396044"/>
              <a:gd name="connsiteX7" fmla="*/ 7910 w 205932"/>
              <a:gd name="connsiteY7" fmla="*/ 99011 h 396044"/>
              <a:gd name="connsiteX8" fmla="*/ 0 w 205932"/>
              <a:gd name="connsiteY8" fmla="*/ 100608 h 396044"/>
              <a:gd name="connsiteX9" fmla="*/ 0 w 205932"/>
              <a:gd name="connsiteY9" fmla="*/ 797 h 396044"/>
              <a:gd name="connsiteX10" fmla="*/ 7910 w 205932"/>
              <a:gd name="connsiteY10" fmla="*/ 0 h 396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5932" h="396044">
                <a:moveTo>
                  <a:pt x="7910" y="0"/>
                </a:moveTo>
                <a:cubicBezTo>
                  <a:pt x="117275" y="0"/>
                  <a:pt x="205932" y="88657"/>
                  <a:pt x="205932" y="198022"/>
                </a:cubicBezTo>
                <a:cubicBezTo>
                  <a:pt x="205932" y="307387"/>
                  <a:pt x="117275" y="396044"/>
                  <a:pt x="7910" y="396044"/>
                </a:cubicBezTo>
                <a:lnTo>
                  <a:pt x="0" y="395247"/>
                </a:lnTo>
                <a:lnTo>
                  <a:pt x="0" y="295436"/>
                </a:lnTo>
                <a:lnTo>
                  <a:pt x="7910" y="297033"/>
                </a:lnTo>
                <a:cubicBezTo>
                  <a:pt x="62592" y="297033"/>
                  <a:pt x="106921" y="252704"/>
                  <a:pt x="106921" y="198022"/>
                </a:cubicBezTo>
                <a:cubicBezTo>
                  <a:pt x="106921" y="143340"/>
                  <a:pt x="62592" y="99011"/>
                  <a:pt x="7910" y="99011"/>
                </a:cubicBezTo>
                <a:lnTo>
                  <a:pt x="0" y="100608"/>
                </a:lnTo>
                <a:lnTo>
                  <a:pt x="0" y="797"/>
                </a:lnTo>
                <a:lnTo>
                  <a:pt x="7910" y="0"/>
                </a:lnTo>
                <a:close/>
              </a:path>
            </a:pathLst>
          </a:custGeom>
          <a:solidFill>
            <a:srgbClr val="84C2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9E9D4DE-11BB-499A-B60B-F3AC3A96A141}"/>
              </a:ext>
            </a:extLst>
          </p:cNvPr>
          <p:cNvSpPr/>
          <p:nvPr userDrawn="1"/>
        </p:nvSpPr>
        <p:spPr>
          <a:xfrm>
            <a:off x="0" y="1041722"/>
            <a:ext cx="9906000" cy="636608"/>
          </a:xfrm>
          <a:prstGeom prst="rect">
            <a:avLst/>
          </a:prstGeom>
          <a:solidFill>
            <a:srgbClr val="E4F2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05EA69B-406B-4D90-81F7-0AF78EA02977}"/>
              </a:ext>
            </a:extLst>
          </p:cNvPr>
          <p:cNvCxnSpPr>
            <a:cxnSpLocks/>
          </p:cNvCxnSpPr>
          <p:nvPr userDrawn="1"/>
        </p:nvCxnSpPr>
        <p:spPr>
          <a:xfrm>
            <a:off x="1215343" y="690840"/>
            <a:ext cx="8690658" cy="0"/>
          </a:xfrm>
          <a:prstGeom prst="line">
            <a:avLst/>
          </a:prstGeom>
          <a:ln w="12700" cap="rnd">
            <a:solidFill>
              <a:srgbClr val="84C2F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5FBFE38-F51B-4835-B9B1-13BD626106A7}"/>
              </a:ext>
            </a:extLst>
          </p:cNvPr>
          <p:cNvSpPr txBox="1"/>
          <p:nvPr userDrawn="1"/>
        </p:nvSpPr>
        <p:spPr>
          <a:xfrm>
            <a:off x="8587713" y="523563"/>
            <a:ext cx="812723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lang="ko-KR" altLang="en-US" sz="3600" spc="-2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Rix정고딕 B" panose="02020603020101020101" pitchFamily="18" charset="-127"/>
                <a:ea typeface="Rix정고딕 B" panose="02020603020101020101" pitchFamily="18" charset="-127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0" hangingPunct="1">
              <a:buClr>
                <a:srgbClr val="EC2E24"/>
              </a:buClr>
              <a:buSzPct val="120000"/>
              <a:defRPr/>
            </a:pPr>
            <a:r>
              <a:rPr lang="en-US" altLang="ko-KR" sz="900" spc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  <a:cs typeface="Arial" charset="0"/>
              </a:rPr>
              <a:t>Ⅰ</a:t>
            </a:r>
            <a:r>
              <a:rPr lang="en-US" altLang="ko-KR" sz="900" spc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. </a:t>
            </a:r>
            <a:r>
              <a:rPr lang="ko-KR" altLang="en-US" sz="900" spc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프로젝트 개요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9E9D4DE-11BB-499A-B60B-F3AC3A96A141}"/>
              </a:ext>
            </a:extLst>
          </p:cNvPr>
          <p:cNvSpPr/>
          <p:nvPr userDrawn="1"/>
        </p:nvSpPr>
        <p:spPr>
          <a:xfrm>
            <a:off x="0" y="1041722"/>
            <a:ext cx="9906000" cy="1080376"/>
          </a:xfrm>
          <a:prstGeom prst="rect">
            <a:avLst/>
          </a:prstGeom>
          <a:solidFill>
            <a:srgbClr val="E4F2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818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장. 프로젝트 수행내역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400DAAC-4A5D-40D9-AE8A-AED3392AF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109634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A8DE26-13C5-4A77-972F-3C77B07DE0BD}"/>
              </a:ext>
            </a:extLst>
          </p:cNvPr>
          <p:cNvCxnSpPr/>
          <p:nvPr/>
        </p:nvCxnSpPr>
        <p:spPr>
          <a:xfrm flipV="1">
            <a:off x="271070" y="699655"/>
            <a:ext cx="215090" cy="0"/>
          </a:xfrm>
          <a:prstGeom prst="line">
            <a:avLst/>
          </a:prstGeom>
          <a:ln w="12700" cap="rnd">
            <a:solidFill>
              <a:srgbClr val="84C2F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: 도형 7">
            <a:extLst>
              <a:ext uri="{FF2B5EF4-FFF2-40B4-BE49-F238E27FC236}">
                <a16:creationId xmlns:a16="http://schemas.microsoft.com/office/drawing/2014/main" xmlns="" id="{121270A2-DE2A-4B6D-86E1-C04F75A0BECA}"/>
              </a:ext>
            </a:extLst>
          </p:cNvPr>
          <p:cNvSpPr/>
          <p:nvPr/>
        </p:nvSpPr>
        <p:spPr>
          <a:xfrm>
            <a:off x="0" y="491905"/>
            <a:ext cx="205932" cy="396044"/>
          </a:xfrm>
          <a:custGeom>
            <a:avLst/>
            <a:gdLst>
              <a:gd name="connsiteX0" fmla="*/ 7910 w 205932"/>
              <a:gd name="connsiteY0" fmla="*/ 0 h 396044"/>
              <a:gd name="connsiteX1" fmla="*/ 205932 w 205932"/>
              <a:gd name="connsiteY1" fmla="*/ 198022 h 396044"/>
              <a:gd name="connsiteX2" fmla="*/ 7910 w 205932"/>
              <a:gd name="connsiteY2" fmla="*/ 396044 h 396044"/>
              <a:gd name="connsiteX3" fmla="*/ 0 w 205932"/>
              <a:gd name="connsiteY3" fmla="*/ 395247 h 396044"/>
              <a:gd name="connsiteX4" fmla="*/ 0 w 205932"/>
              <a:gd name="connsiteY4" fmla="*/ 295436 h 396044"/>
              <a:gd name="connsiteX5" fmla="*/ 7910 w 205932"/>
              <a:gd name="connsiteY5" fmla="*/ 297033 h 396044"/>
              <a:gd name="connsiteX6" fmla="*/ 106921 w 205932"/>
              <a:gd name="connsiteY6" fmla="*/ 198022 h 396044"/>
              <a:gd name="connsiteX7" fmla="*/ 7910 w 205932"/>
              <a:gd name="connsiteY7" fmla="*/ 99011 h 396044"/>
              <a:gd name="connsiteX8" fmla="*/ 0 w 205932"/>
              <a:gd name="connsiteY8" fmla="*/ 100608 h 396044"/>
              <a:gd name="connsiteX9" fmla="*/ 0 w 205932"/>
              <a:gd name="connsiteY9" fmla="*/ 797 h 396044"/>
              <a:gd name="connsiteX10" fmla="*/ 7910 w 205932"/>
              <a:gd name="connsiteY10" fmla="*/ 0 h 396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5932" h="396044">
                <a:moveTo>
                  <a:pt x="7910" y="0"/>
                </a:moveTo>
                <a:cubicBezTo>
                  <a:pt x="117275" y="0"/>
                  <a:pt x="205932" y="88657"/>
                  <a:pt x="205932" y="198022"/>
                </a:cubicBezTo>
                <a:cubicBezTo>
                  <a:pt x="205932" y="307387"/>
                  <a:pt x="117275" y="396044"/>
                  <a:pt x="7910" y="396044"/>
                </a:cubicBezTo>
                <a:lnTo>
                  <a:pt x="0" y="395247"/>
                </a:lnTo>
                <a:lnTo>
                  <a:pt x="0" y="295436"/>
                </a:lnTo>
                <a:lnTo>
                  <a:pt x="7910" y="297033"/>
                </a:lnTo>
                <a:cubicBezTo>
                  <a:pt x="62592" y="297033"/>
                  <a:pt x="106921" y="252704"/>
                  <a:pt x="106921" y="198022"/>
                </a:cubicBezTo>
                <a:cubicBezTo>
                  <a:pt x="106921" y="143340"/>
                  <a:pt x="62592" y="99011"/>
                  <a:pt x="7910" y="99011"/>
                </a:cubicBezTo>
                <a:lnTo>
                  <a:pt x="0" y="100608"/>
                </a:lnTo>
                <a:lnTo>
                  <a:pt x="0" y="797"/>
                </a:lnTo>
                <a:lnTo>
                  <a:pt x="7910" y="0"/>
                </a:lnTo>
                <a:close/>
              </a:path>
            </a:pathLst>
          </a:custGeom>
          <a:solidFill>
            <a:srgbClr val="84C2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9E9D4DE-11BB-499A-B60B-F3AC3A96A141}"/>
              </a:ext>
            </a:extLst>
          </p:cNvPr>
          <p:cNvSpPr/>
          <p:nvPr/>
        </p:nvSpPr>
        <p:spPr>
          <a:xfrm>
            <a:off x="0" y="1041722"/>
            <a:ext cx="9906000" cy="636608"/>
          </a:xfrm>
          <a:prstGeom prst="rect">
            <a:avLst/>
          </a:prstGeom>
          <a:solidFill>
            <a:srgbClr val="E4F2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E05EA69B-406B-4D90-81F7-0AF78EA02977}"/>
              </a:ext>
            </a:extLst>
          </p:cNvPr>
          <p:cNvCxnSpPr>
            <a:cxnSpLocks/>
          </p:cNvCxnSpPr>
          <p:nvPr/>
        </p:nvCxnSpPr>
        <p:spPr>
          <a:xfrm>
            <a:off x="1215343" y="690840"/>
            <a:ext cx="8690658" cy="0"/>
          </a:xfrm>
          <a:prstGeom prst="line">
            <a:avLst/>
          </a:prstGeom>
          <a:ln w="12700" cap="rnd">
            <a:solidFill>
              <a:srgbClr val="84C2F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FDC1D70-4C0B-42DD-9009-3E5AAA8BDA1E}"/>
              </a:ext>
            </a:extLst>
          </p:cNvPr>
          <p:cNvSpPr txBox="1"/>
          <p:nvPr userDrawn="1"/>
        </p:nvSpPr>
        <p:spPr>
          <a:xfrm>
            <a:off x="8352072" y="523563"/>
            <a:ext cx="10483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lang="ko-KR" altLang="en-US" sz="3600" spc="-2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Rix정고딕 B" panose="02020603020101020101" pitchFamily="18" charset="-127"/>
                <a:ea typeface="Rix정고딕 B" panose="02020603020101020101" pitchFamily="18" charset="-127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0" hangingPunct="1">
              <a:buClr>
                <a:srgbClr val="EC2E24"/>
              </a:buClr>
              <a:buSzPct val="120000"/>
              <a:defRPr/>
            </a:pPr>
            <a:r>
              <a:rPr kumimoji="1" lang="en-US" altLang="ko-KR" sz="900" kern="1200" spc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  <a:cs typeface="Arial" charset="0"/>
              </a:rPr>
              <a:t>Ⅱ</a:t>
            </a:r>
            <a:r>
              <a:rPr lang="en-US" altLang="ko-KR" sz="900" spc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. </a:t>
            </a:r>
            <a:r>
              <a:rPr lang="ko-KR" altLang="en-US" sz="900" spc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프로젝트 수행 내역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9E9D4DE-11BB-499A-B60B-F3AC3A96A141}"/>
              </a:ext>
            </a:extLst>
          </p:cNvPr>
          <p:cNvSpPr/>
          <p:nvPr userDrawn="1"/>
        </p:nvSpPr>
        <p:spPr>
          <a:xfrm>
            <a:off x="0" y="1041722"/>
            <a:ext cx="9906000" cy="1080376"/>
          </a:xfrm>
          <a:prstGeom prst="rect">
            <a:avLst/>
          </a:prstGeom>
          <a:solidFill>
            <a:srgbClr val="E4F2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5752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3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장. 프로젝트 총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400DAAC-4A5D-40D9-AE8A-AED3392AF2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906000" cy="109634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A8DE26-13C5-4A77-972F-3C77B07DE0BD}"/>
              </a:ext>
            </a:extLst>
          </p:cNvPr>
          <p:cNvCxnSpPr/>
          <p:nvPr userDrawn="1"/>
        </p:nvCxnSpPr>
        <p:spPr>
          <a:xfrm flipV="1">
            <a:off x="271070" y="699655"/>
            <a:ext cx="215090" cy="0"/>
          </a:xfrm>
          <a:prstGeom prst="line">
            <a:avLst/>
          </a:prstGeom>
          <a:ln w="12700" cap="rnd">
            <a:solidFill>
              <a:srgbClr val="84C2F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자유형: 도형 7">
            <a:extLst>
              <a:ext uri="{FF2B5EF4-FFF2-40B4-BE49-F238E27FC236}">
                <a16:creationId xmlns:a16="http://schemas.microsoft.com/office/drawing/2014/main" xmlns="" id="{121270A2-DE2A-4B6D-86E1-C04F75A0BECA}"/>
              </a:ext>
            </a:extLst>
          </p:cNvPr>
          <p:cNvSpPr/>
          <p:nvPr userDrawn="1"/>
        </p:nvSpPr>
        <p:spPr>
          <a:xfrm>
            <a:off x="0" y="491905"/>
            <a:ext cx="205932" cy="396044"/>
          </a:xfrm>
          <a:custGeom>
            <a:avLst/>
            <a:gdLst>
              <a:gd name="connsiteX0" fmla="*/ 7910 w 205932"/>
              <a:gd name="connsiteY0" fmla="*/ 0 h 396044"/>
              <a:gd name="connsiteX1" fmla="*/ 205932 w 205932"/>
              <a:gd name="connsiteY1" fmla="*/ 198022 h 396044"/>
              <a:gd name="connsiteX2" fmla="*/ 7910 w 205932"/>
              <a:gd name="connsiteY2" fmla="*/ 396044 h 396044"/>
              <a:gd name="connsiteX3" fmla="*/ 0 w 205932"/>
              <a:gd name="connsiteY3" fmla="*/ 395247 h 396044"/>
              <a:gd name="connsiteX4" fmla="*/ 0 w 205932"/>
              <a:gd name="connsiteY4" fmla="*/ 295436 h 396044"/>
              <a:gd name="connsiteX5" fmla="*/ 7910 w 205932"/>
              <a:gd name="connsiteY5" fmla="*/ 297033 h 396044"/>
              <a:gd name="connsiteX6" fmla="*/ 106921 w 205932"/>
              <a:gd name="connsiteY6" fmla="*/ 198022 h 396044"/>
              <a:gd name="connsiteX7" fmla="*/ 7910 w 205932"/>
              <a:gd name="connsiteY7" fmla="*/ 99011 h 396044"/>
              <a:gd name="connsiteX8" fmla="*/ 0 w 205932"/>
              <a:gd name="connsiteY8" fmla="*/ 100608 h 396044"/>
              <a:gd name="connsiteX9" fmla="*/ 0 w 205932"/>
              <a:gd name="connsiteY9" fmla="*/ 797 h 396044"/>
              <a:gd name="connsiteX10" fmla="*/ 7910 w 205932"/>
              <a:gd name="connsiteY10" fmla="*/ 0 h 396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5932" h="396044">
                <a:moveTo>
                  <a:pt x="7910" y="0"/>
                </a:moveTo>
                <a:cubicBezTo>
                  <a:pt x="117275" y="0"/>
                  <a:pt x="205932" y="88657"/>
                  <a:pt x="205932" y="198022"/>
                </a:cubicBezTo>
                <a:cubicBezTo>
                  <a:pt x="205932" y="307387"/>
                  <a:pt x="117275" y="396044"/>
                  <a:pt x="7910" y="396044"/>
                </a:cubicBezTo>
                <a:lnTo>
                  <a:pt x="0" y="395247"/>
                </a:lnTo>
                <a:lnTo>
                  <a:pt x="0" y="295436"/>
                </a:lnTo>
                <a:lnTo>
                  <a:pt x="7910" y="297033"/>
                </a:lnTo>
                <a:cubicBezTo>
                  <a:pt x="62592" y="297033"/>
                  <a:pt x="106921" y="252704"/>
                  <a:pt x="106921" y="198022"/>
                </a:cubicBezTo>
                <a:cubicBezTo>
                  <a:pt x="106921" y="143340"/>
                  <a:pt x="62592" y="99011"/>
                  <a:pt x="7910" y="99011"/>
                </a:cubicBezTo>
                <a:lnTo>
                  <a:pt x="0" y="100608"/>
                </a:lnTo>
                <a:lnTo>
                  <a:pt x="0" y="797"/>
                </a:lnTo>
                <a:lnTo>
                  <a:pt x="7910" y="0"/>
                </a:lnTo>
                <a:close/>
              </a:path>
            </a:pathLst>
          </a:custGeom>
          <a:solidFill>
            <a:srgbClr val="84C2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9E9D4DE-11BB-499A-B60B-F3AC3A96A141}"/>
              </a:ext>
            </a:extLst>
          </p:cNvPr>
          <p:cNvSpPr/>
          <p:nvPr userDrawn="1"/>
        </p:nvSpPr>
        <p:spPr>
          <a:xfrm>
            <a:off x="0" y="1041722"/>
            <a:ext cx="9906000" cy="636608"/>
          </a:xfrm>
          <a:prstGeom prst="rect">
            <a:avLst/>
          </a:prstGeom>
          <a:solidFill>
            <a:srgbClr val="E4F2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05EA69B-406B-4D90-81F7-0AF78EA02977}"/>
              </a:ext>
            </a:extLst>
          </p:cNvPr>
          <p:cNvCxnSpPr>
            <a:cxnSpLocks/>
          </p:cNvCxnSpPr>
          <p:nvPr userDrawn="1"/>
        </p:nvCxnSpPr>
        <p:spPr>
          <a:xfrm>
            <a:off x="1215343" y="690840"/>
            <a:ext cx="8690658" cy="0"/>
          </a:xfrm>
          <a:prstGeom prst="line">
            <a:avLst/>
          </a:prstGeom>
          <a:ln w="12700" cap="rnd">
            <a:solidFill>
              <a:srgbClr val="84C2F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FDC1D70-4C0B-42DD-9009-3E5AAA8BDA1E}"/>
              </a:ext>
            </a:extLst>
          </p:cNvPr>
          <p:cNvSpPr txBox="1"/>
          <p:nvPr userDrawn="1"/>
        </p:nvSpPr>
        <p:spPr>
          <a:xfrm>
            <a:off x="8443443" y="523563"/>
            <a:ext cx="956993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lang="ko-KR" altLang="en-US" sz="3600" spc="-2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Rix정고딕 B" panose="02020603020101020101" pitchFamily="18" charset="-127"/>
                <a:ea typeface="Rix정고딕 B" panose="02020603020101020101" pitchFamily="18" charset="-127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0" hangingPunct="1">
              <a:buClr>
                <a:srgbClr val="EC2E24"/>
              </a:buClr>
              <a:buSzPct val="120000"/>
              <a:defRPr/>
            </a:pPr>
            <a:r>
              <a:rPr kumimoji="1" lang="en-US" altLang="ko-KR" sz="900" kern="1200" spc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  <a:cs typeface="Arial" charset="0"/>
              </a:rPr>
              <a:t>Ⅲ</a:t>
            </a:r>
            <a:r>
              <a:rPr lang="en-US" altLang="ko-KR" sz="900" spc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. </a:t>
            </a:r>
            <a:r>
              <a:rPr lang="en-US" altLang="ko-KR" sz="900" spc="0" baseline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 </a:t>
            </a:r>
            <a:r>
              <a:rPr lang="ko-KR" altLang="en-US" sz="900" spc="0" baseline="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프로젝트 총평</a:t>
            </a:r>
            <a:endParaRPr lang="ko-KR" altLang="en-US" sz="900" spc="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9E9D4DE-11BB-499A-B60B-F3AC3A96A141}"/>
              </a:ext>
            </a:extLst>
          </p:cNvPr>
          <p:cNvSpPr/>
          <p:nvPr userDrawn="1"/>
        </p:nvSpPr>
        <p:spPr>
          <a:xfrm>
            <a:off x="0" y="1041722"/>
            <a:ext cx="9906000" cy="1080376"/>
          </a:xfrm>
          <a:prstGeom prst="rect">
            <a:avLst/>
          </a:prstGeom>
          <a:solidFill>
            <a:srgbClr val="E4F2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422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84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97" r:id="rId2"/>
    <p:sldLayoutId id="2147483808" r:id="rId3"/>
    <p:sldLayoutId id="2147483996" r:id="rId4"/>
  </p:sldLayoutIdLst>
  <p:txStyles>
    <p:titleStyle>
      <a:lvl1pPr algn="l" defTabSz="91423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8" indent="-228558" algn="l" defTabSz="91423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73" indent="-228558" algn="l" defTabSz="91423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90" indent="-228558" algn="l" defTabSz="91423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04" indent="-228558" algn="l" defTabSz="91423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20" indent="-228558" algn="l" defTabSz="91423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36" indent="-228558" algn="l" defTabSz="91423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1" indent="-228558" algn="l" defTabSz="91423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6" indent="-228558" algn="l" defTabSz="91423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3" indent="-228558" algn="l" defTabSz="91423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6" algn="l" defTabSz="9142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0" algn="l" defTabSz="9142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7" algn="l" defTabSz="9142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2" algn="l" defTabSz="9142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78" algn="l" defTabSz="9142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4" algn="l" defTabSz="9142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09" algn="l" defTabSz="9142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24" algn="l" defTabSz="9142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47" userDrawn="1">
          <p15:clr>
            <a:srgbClr val="F26B43"/>
          </p15:clr>
        </p15:guide>
        <p15:guide id="2" orient="horz" pos="4228">
          <p15:clr>
            <a:srgbClr val="F26B43"/>
          </p15:clr>
        </p15:guide>
        <p15:guide id="3" pos="3120">
          <p15:clr>
            <a:srgbClr val="F26B43"/>
          </p15:clr>
        </p15:guide>
        <p15:guide id="4" pos="326" userDrawn="1">
          <p15:clr>
            <a:srgbClr val="F26B43"/>
          </p15:clr>
        </p15:guide>
        <p15:guide id="5" pos="591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14F8AE4-2AA2-4B9F-8127-32433E71DE64}"/>
              </a:ext>
            </a:extLst>
          </p:cNvPr>
          <p:cNvSpPr txBox="1"/>
          <p:nvPr/>
        </p:nvSpPr>
        <p:spPr>
          <a:xfrm>
            <a:off x="703948" y="1221512"/>
            <a:ext cx="1989327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0" defTabSz="914400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000" kern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080C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CONTENTS</a:t>
            </a:r>
            <a:endParaRPr kumimoji="1" lang="ko-KR" altLang="en-US" sz="3000" kern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080C7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588814" y="3079932"/>
            <a:ext cx="4301946" cy="746479"/>
            <a:chOff x="5588814" y="2803073"/>
            <a:chExt cx="4301946" cy="74647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9DAC9DEA-3C84-4F75-8CEC-799026EC62B1}"/>
                </a:ext>
              </a:extLst>
            </p:cNvPr>
            <p:cNvSpPr txBox="1"/>
            <p:nvPr/>
          </p:nvSpPr>
          <p:spPr>
            <a:xfrm>
              <a:off x="6277392" y="2803073"/>
              <a:ext cx="676467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srgbClr val="00B0F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Chapter</a:t>
              </a:r>
              <a:r>
                <a:rPr kumimoji="1" lang="en-US" altLang="ko-KR" sz="1100" b="0" i="0" u="none" strike="noStrike" kern="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srgbClr val="00B0F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sym typeface="Wingdings" panose="05000000000000000000" pitchFamily="2" charset="2"/>
                </a:rPr>
                <a:t></a:t>
              </a:r>
              <a:r>
                <a:rPr kumimoji="1" lang="en-US" altLang="ko-KR" sz="1100" b="0" i="0" u="none" strike="noStrike" kern="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srgbClr val="00B0F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</a:t>
              </a: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xmlns="" id="{FAE03B43-32AD-4B48-A446-F6FFEEBA932D}"/>
                </a:ext>
              </a:extLst>
            </p:cNvPr>
            <p:cNvSpPr/>
            <p:nvPr/>
          </p:nvSpPr>
          <p:spPr>
            <a:xfrm>
              <a:off x="7071360" y="2880360"/>
              <a:ext cx="2819400" cy="0"/>
            </a:xfrm>
            <a:custGeom>
              <a:avLst/>
              <a:gdLst>
                <a:gd name="connsiteX0" fmla="*/ 0 w 2819400"/>
                <a:gd name="connsiteY0" fmla="*/ 0 h 0"/>
                <a:gd name="connsiteX1" fmla="*/ 2819400 w 28194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19400">
                  <a:moveTo>
                    <a:pt x="0" y="0"/>
                  </a:moveTo>
                  <a:lnTo>
                    <a:pt x="281940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E6014325-BC06-48BB-AB8B-CCA3F69B664D}"/>
                </a:ext>
              </a:extLst>
            </p:cNvPr>
            <p:cNvSpPr txBox="1"/>
            <p:nvPr/>
          </p:nvSpPr>
          <p:spPr>
            <a:xfrm>
              <a:off x="6275189" y="3038985"/>
              <a:ext cx="2726708" cy="44627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lvl="0" defTabSz="914400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2900" kern="0" dirty="0" smtClean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HY헤드라인M" pitchFamily="18" charset="-127"/>
                  <a:ea typeface="KoPub돋움체 Bold"/>
                </a:rPr>
                <a:t>요구사항 정의서</a:t>
              </a:r>
              <a:endParaRPr kumimoji="1" lang="ko-KR" altLang="en-US" sz="2900" kern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/>
                </a:solidFill>
                <a:latin typeface="HY헤드라인M" pitchFamily="18" charset="-127"/>
                <a:ea typeface="KoPub돋움체 Bold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91C44034-6009-41E3-BF64-507F668095F9}"/>
                </a:ext>
              </a:extLst>
            </p:cNvPr>
            <p:cNvSpPr txBox="1"/>
            <p:nvPr/>
          </p:nvSpPr>
          <p:spPr>
            <a:xfrm>
              <a:off x="5588814" y="2933999"/>
              <a:ext cx="115416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4000" b="0" i="0" u="none" strike="noStrike" kern="0" cap="none" spc="-40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</a:rPr>
                <a:t>I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430929" y="4118481"/>
            <a:ext cx="4459831" cy="685519"/>
            <a:chOff x="5430929" y="3892473"/>
            <a:chExt cx="4459831" cy="68551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659466FB-AC84-4F81-801D-355BF2FF6E8F}"/>
                </a:ext>
              </a:extLst>
            </p:cNvPr>
            <p:cNvSpPr txBox="1"/>
            <p:nvPr/>
          </p:nvSpPr>
          <p:spPr>
            <a:xfrm>
              <a:off x="6277392" y="3892473"/>
              <a:ext cx="676467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0" cap="none" spc="0" normalizeH="0" baseline="0" noProof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srgbClr val="00B0F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Chapter</a:t>
              </a:r>
              <a:r>
                <a:rPr kumimoji="1" lang="en-US" altLang="ko-KR" sz="1100" b="0" i="0" u="none" strike="noStrike" kern="0" cap="none" spc="0" normalizeH="0" baseline="0" noProof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srgbClr val="00B0F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sym typeface="Wingdings" panose="05000000000000000000" pitchFamily="2" charset="2"/>
                </a:rPr>
                <a:t></a:t>
              </a:r>
              <a:r>
                <a:rPr kumimoji="1" lang="en-US" altLang="ko-KR" sz="1100" b="0" i="0" u="none" strike="noStrike" kern="0" cap="none" spc="0" normalizeH="0" baseline="0" noProof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srgbClr val="00B0F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</a:t>
              </a: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xmlns="" id="{5355A9CC-B878-4909-9282-CDD73C1A4DD9}"/>
                </a:ext>
              </a:extLst>
            </p:cNvPr>
            <p:cNvSpPr/>
            <p:nvPr/>
          </p:nvSpPr>
          <p:spPr>
            <a:xfrm>
              <a:off x="7071360" y="3969760"/>
              <a:ext cx="2819400" cy="0"/>
            </a:xfrm>
            <a:custGeom>
              <a:avLst/>
              <a:gdLst>
                <a:gd name="connsiteX0" fmla="*/ 0 w 2819400"/>
                <a:gd name="connsiteY0" fmla="*/ 0 h 0"/>
                <a:gd name="connsiteX1" fmla="*/ 2819400 w 28194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19400">
                  <a:moveTo>
                    <a:pt x="0" y="0"/>
                  </a:moveTo>
                  <a:lnTo>
                    <a:pt x="281940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D13FD224-7761-4CD8-8AA9-2A9C89C7FE8C}"/>
                </a:ext>
              </a:extLst>
            </p:cNvPr>
            <p:cNvSpPr txBox="1"/>
            <p:nvPr/>
          </p:nvSpPr>
          <p:spPr>
            <a:xfrm>
              <a:off x="6275189" y="4128385"/>
              <a:ext cx="3222036" cy="44627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lvl="0" defTabSz="914400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2900" kern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프로젝트 수행 내역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0B29A91F-746F-41B3-80A1-8A5A2D732643}"/>
                </a:ext>
              </a:extLst>
            </p:cNvPr>
            <p:cNvSpPr txBox="1"/>
            <p:nvPr/>
          </p:nvSpPr>
          <p:spPr>
            <a:xfrm>
              <a:off x="5430929" y="3962439"/>
              <a:ext cx="461666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lvl="0" algn="ctr" defTabSz="914400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0" kern="0" spc="-40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</a:rPr>
                <a:t>Ⅱ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50F24BC4-2B79-4117-A0EC-FD9727911B1F}"/>
              </a:ext>
            </a:extLst>
          </p:cNvPr>
          <p:cNvSpPr txBox="1"/>
          <p:nvPr/>
        </p:nvSpPr>
        <p:spPr>
          <a:xfrm>
            <a:off x="738554" y="724312"/>
            <a:ext cx="2277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111F4B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Python</a:t>
            </a:r>
            <a:r>
              <a:rPr kumimoji="1" lang="en-US" altLang="ko-KR" sz="1200" b="0" i="0" u="none" strike="noStrike" kern="0" cap="none" spc="0" normalizeH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111F4B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Team Project </a:t>
            </a:r>
            <a:r>
              <a:rPr kumimoji="1" lang="en-US" altLang="ko-KR" sz="1200" b="0" i="0" u="none" strike="noStrike" kern="0" cap="none" spc="0" normalizeH="0" noProof="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111F4B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#2</a:t>
            </a:r>
            <a:endParaRPr kumimoji="1" lang="ko-KR" altLang="en-US" sz="1200" b="0" i="0" u="none" strike="noStrike" kern="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111F4B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xmlns="" id="{4E75CAED-35BE-4C80-A998-3B48EF7AC30C}"/>
              </a:ext>
            </a:extLst>
          </p:cNvPr>
          <p:cNvSpPr/>
          <p:nvPr/>
        </p:nvSpPr>
        <p:spPr>
          <a:xfrm flipV="1">
            <a:off x="720616" y="998375"/>
            <a:ext cx="511025" cy="129576"/>
          </a:xfrm>
          <a:custGeom>
            <a:avLst/>
            <a:gdLst>
              <a:gd name="connsiteX0" fmla="*/ 0 w 1052052"/>
              <a:gd name="connsiteY0" fmla="*/ 0 h 0"/>
              <a:gd name="connsiteX1" fmla="*/ 1052052 w 105205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2052">
                <a:moveTo>
                  <a:pt x="0" y="0"/>
                </a:moveTo>
                <a:lnTo>
                  <a:pt x="1052052" y="0"/>
                </a:lnTo>
              </a:path>
            </a:pathLst>
          </a:custGeom>
          <a:noFill/>
          <a:ln w="12700">
            <a:solidFill>
              <a:srgbClr val="1CA7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xmlns="" id="{1C8F463B-E8FD-4E41-A586-0A5B4D5A872C}"/>
              </a:ext>
            </a:extLst>
          </p:cNvPr>
          <p:cNvSpPr/>
          <p:nvPr/>
        </p:nvSpPr>
        <p:spPr>
          <a:xfrm flipV="1">
            <a:off x="1183603" y="972273"/>
            <a:ext cx="1467000" cy="155679"/>
          </a:xfrm>
          <a:custGeom>
            <a:avLst/>
            <a:gdLst>
              <a:gd name="connsiteX0" fmla="*/ 0 w 1052052"/>
              <a:gd name="connsiteY0" fmla="*/ 0 h 0"/>
              <a:gd name="connsiteX1" fmla="*/ 1052052 w 105205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2052">
                <a:moveTo>
                  <a:pt x="0" y="0"/>
                </a:moveTo>
                <a:lnTo>
                  <a:pt x="1052052" y="0"/>
                </a:lnTo>
              </a:path>
            </a:pathLst>
          </a:custGeom>
          <a:noFill/>
          <a:ln w="12700">
            <a:solidFill>
              <a:srgbClr val="6E8392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446170" y="5106150"/>
            <a:ext cx="4459830" cy="728355"/>
            <a:chOff x="5430930" y="3892473"/>
            <a:chExt cx="4459830" cy="72835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659466FB-AC84-4F81-801D-355BF2FF6E8F}"/>
                </a:ext>
              </a:extLst>
            </p:cNvPr>
            <p:cNvSpPr txBox="1"/>
            <p:nvPr/>
          </p:nvSpPr>
          <p:spPr>
            <a:xfrm>
              <a:off x="6277392" y="3892473"/>
              <a:ext cx="676467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0" cap="none" spc="0" normalizeH="0" baseline="0" noProof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srgbClr val="00B0F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Chapter</a:t>
              </a:r>
              <a:r>
                <a:rPr kumimoji="1" lang="en-US" altLang="ko-KR" sz="1100" b="0" i="0" u="none" strike="noStrike" kern="0" cap="none" spc="0" normalizeH="0" baseline="0" noProof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srgbClr val="00B0F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sym typeface="Wingdings" panose="05000000000000000000" pitchFamily="2" charset="2"/>
                </a:rPr>
                <a:t></a:t>
              </a:r>
              <a:r>
                <a:rPr kumimoji="1" lang="en-US" altLang="ko-KR" sz="1100" b="0" i="0" u="none" strike="noStrike" kern="0" cap="none" spc="0" normalizeH="0" baseline="0" noProof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srgbClr val="00B0F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</a:t>
              </a:r>
            </a:p>
          </p:txBody>
        </p:sp>
        <p:sp>
          <p:nvSpPr>
            <p:cNvPr id="18" name="자유형: 도형 43">
              <a:extLst>
                <a:ext uri="{FF2B5EF4-FFF2-40B4-BE49-F238E27FC236}">
                  <a16:creationId xmlns:a16="http://schemas.microsoft.com/office/drawing/2014/main" xmlns="" id="{5355A9CC-B878-4909-9282-CDD73C1A4DD9}"/>
                </a:ext>
              </a:extLst>
            </p:cNvPr>
            <p:cNvSpPr/>
            <p:nvPr/>
          </p:nvSpPr>
          <p:spPr>
            <a:xfrm>
              <a:off x="7071360" y="3969760"/>
              <a:ext cx="2819400" cy="0"/>
            </a:xfrm>
            <a:custGeom>
              <a:avLst/>
              <a:gdLst>
                <a:gd name="connsiteX0" fmla="*/ 0 w 2819400"/>
                <a:gd name="connsiteY0" fmla="*/ 0 h 0"/>
                <a:gd name="connsiteX1" fmla="*/ 2819400 w 28194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19400">
                  <a:moveTo>
                    <a:pt x="0" y="0"/>
                  </a:moveTo>
                  <a:lnTo>
                    <a:pt x="281940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D13FD224-7761-4CD8-8AA9-2A9C89C7FE8C}"/>
                </a:ext>
              </a:extLst>
            </p:cNvPr>
            <p:cNvSpPr txBox="1"/>
            <p:nvPr/>
          </p:nvSpPr>
          <p:spPr>
            <a:xfrm>
              <a:off x="6275189" y="4128385"/>
              <a:ext cx="3055837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411320" latinLnBrk="0">
                <a:defRPr/>
              </a:pPr>
              <a:r>
                <a:rPr lang="en-US" altLang="ko-KR" sz="3200" spc="-63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Lessons &amp; Learned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0B29A91F-746F-41B3-80A1-8A5A2D732643}"/>
                </a:ext>
              </a:extLst>
            </p:cNvPr>
            <p:cNvSpPr txBox="1"/>
            <p:nvPr/>
          </p:nvSpPr>
          <p:spPr>
            <a:xfrm>
              <a:off x="5430930" y="3962439"/>
              <a:ext cx="461665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lvl="0" algn="ctr" defTabSz="914400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0" kern="0" spc="-400" dirty="0" smtClean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</a:rPr>
                <a:t>Ⅲ</a:t>
              </a:r>
              <a:endParaRPr kumimoji="1" lang="en-US" altLang="ko-KR" sz="4000" kern="0" spc="-4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991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>
            <a:extLst>
              <a:ext uri="{FF2B5EF4-FFF2-40B4-BE49-F238E27FC236}">
                <a16:creationId xmlns="" xmlns:a16="http://schemas.microsoft.com/office/drawing/2014/main" id="{48EE6BA1-A732-4F34-B966-EBCEFE937D28}"/>
              </a:ext>
            </a:extLst>
          </p:cNvPr>
          <p:cNvSpPr txBox="1"/>
          <p:nvPr/>
        </p:nvSpPr>
        <p:spPr>
          <a:xfrm>
            <a:off x="1111322" y="518059"/>
            <a:ext cx="2254386" cy="365091"/>
          </a:xfrm>
          <a:prstGeom prst="rect">
            <a:avLst/>
          </a:prstGeom>
          <a:solidFill>
            <a:srgbClr val="E4F2FB"/>
          </a:solidFill>
        </p:spPr>
        <p:txBody>
          <a:bodyPr wrap="none" lIns="36000" tIns="36000" rIns="72000" bIns="36000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lang="ko-KR" altLang="en-US" sz="3600" spc="-2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Rix정고딕 B" panose="02020603020101020101" pitchFamily="18" charset="-127"/>
                <a:ea typeface="Rix정고딕 B" panose="02020603020101020101" pitchFamily="18" charset="-127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defTabSz="411320" eaLnBrk="1" latinLnBrk="0" hangingPunct="1">
              <a:defRPr/>
            </a:pPr>
            <a:r>
              <a:rPr lang="en-US" altLang="ko-KR" sz="1900" spc="-63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Lessons &amp; Learned</a:t>
            </a:r>
            <a:endParaRPr sz="1900" spc="-63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="" xmlns:a16="http://schemas.microsoft.com/office/drawing/2014/main" id="{A71DDFD2-A042-4327-9372-371C0DEC901B}"/>
              </a:ext>
            </a:extLst>
          </p:cNvPr>
          <p:cNvSpPr txBox="1"/>
          <p:nvPr/>
        </p:nvSpPr>
        <p:spPr>
          <a:xfrm>
            <a:off x="481174" y="478354"/>
            <a:ext cx="612872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lang="ko-KR" altLang="en-US" sz="3600" spc="-2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Rix정고딕 B" panose="02020603020101020101" pitchFamily="18" charset="-127"/>
                <a:ea typeface="Rix정고딕 B" panose="02020603020101020101" pitchFamily="18" charset="-127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defTabSz="411320" eaLnBrk="1" latinLnBrk="0" hangingPunct="1">
              <a:defRPr/>
            </a:pPr>
            <a:r>
              <a:rPr lang="en-US" altLang="ko-KR" sz="2800" spc="-63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84C2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29575" y="1907907"/>
            <a:ext cx="8641689" cy="39726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06284A"/>
              </a:gs>
              <a:gs pos="0">
                <a:srgbClr val="0C4D8F"/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297768" y="1947614"/>
            <a:ext cx="1957779" cy="351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 algn="ctr" defTabSz="1374775" eaLnBrk="0" hangingPunct="0">
              <a:lnSpc>
                <a:spcPct val="110000"/>
              </a:lnSpc>
              <a:spcBef>
                <a:spcPts val="200"/>
              </a:spcBef>
              <a:buClr>
                <a:srgbClr val="FFB700"/>
              </a:buClr>
              <a:buSzPct val="80000"/>
              <a:defRPr/>
            </a:pPr>
            <a:r>
              <a:rPr lang="en-US" altLang="ko-KR" dirty="0">
                <a:ln w="127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Lessons &amp; Learned</a:t>
            </a:r>
            <a:endParaRPr kumimoji="0" lang="ko-KR" altLang="en-US" sz="1600" kern="0" spc="-100" dirty="0">
              <a:ln w="1270">
                <a:solidFill>
                  <a:srgbClr val="004098">
                    <a:alpha val="10000"/>
                  </a:srgbClr>
                </a:solidFill>
              </a:ln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  <a:cs typeface="Times New Roman" pitchFamily="18" charset="0"/>
            </a:endParaRPr>
          </a:p>
        </p:txBody>
      </p:sp>
      <p:sp>
        <p:nvSpPr>
          <p:cNvPr id="50" name="사각형: 둥근 한쪽 모서리 285"/>
          <p:cNvSpPr/>
          <p:nvPr/>
        </p:nvSpPr>
        <p:spPr>
          <a:xfrm flipH="1">
            <a:off x="1966444" y="2413566"/>
            <a:ext cx="1164190" cy="2009994"/>
          </a:xfrm>
          <a:prstGeom prst="round1Rect">
            <a:avLst>
              <a:gd name="adj" fmla="val 9649"/>
            </a:avLst>
          </a:prstGeom>
          <a:solidFill>
            <a:srgbClr val="7B8E9D"/>
          </a:solidFill>
          <a:ln>
            <a:noFill/>
          </a:ln>
        </p:spPr>
        <p:txBody>
          <a:bodyPr vert="horz" wrap="square" lIns="89306" tIns="44652" rIns="89306" bIns="44652" numCol="1" anchor="ctr" anchorCtr="0" compatLnSpc="1">
            <a:prstTxWarp prst="textNoShape">
              <a:avLst/>
            </a:prstTxWarp>
          </a:bodyPr>
          <a:lstStyle/>
          <a:p>
            <a:pPr algn="ctr" defTabSz="893054" latinLnBrk="0">
              <a:spcBef>
                <a:spcPts val="195"/>
              </a:spcBef>
              <a:buClr>
                <a:srgbClr val="808080"/>
              </a:buClr>
            </a:pPr>
            <a:endParaRPr lang="ko-KR" altLang="en-US" sz="1000" kern="0" dirty="0">
              <a:ln w="1270"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966444" y="4485682"/>
            <a:ext cx="1164190" cy="1939293"/>
          </a:xfrm>
          <a:prstGeom prst="rect">
            <a:avLst/>
          </a:prstGeom>
          <a:solidFill>
            <a:srgbClr val="7B8E9D"/>
          </a:solidFill>
          <a:ln>
            <a:noFill/>
          </a:ln>
        </p:spPr>
        <p:txBody>
          <a:bodyPr vert="horz" wrap="square" lIns="89306" tIns="44652" rIns="89306" bIns="44652" numCol="1" anchor="ctr" anchorCtr="0" compatLnSpc="1">
            <a:prstTxWarp prst="textNoShape">
              <a:avLst/>
            </a:prstTxWarp>
          </a:bodyPr>
          <a:lstStyle/>
          <a:p>
            <a:pPr algn="ctr" defTabSz="893054" latinLnBrk="0">
              <a:spcBef>
                <a:spcPts val="195"/>
              </a:spcBef>
              <a:buClr>
                <a:srgbClr val="808080"/>
              </a:buClr>
            </a:pPr>
            <a:endParaRPr lang="ko-KR" altLang="en-US" sz="1000" kern="0" dirty="0">
              <a:ln w="1270"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3" name="사각형: 둥근 한쪽 모서리 160">
            <a:extLst>
              <a:ext uri="{FF2B5EF4-FFF2-40B4-BE49-F238E27FC236}">
                <a16:creationId xmlns="" xmlns:a16="http://schemas.microsoft.com/office/drawing/2014/main" id="{CC2E0805-4B48-4AA0-A30F-E9EEB8D19D0E}"/>
              </a:ext>
            </a:extLst>
          </p:cNvPr>
          <p:cNvSpPr/>
          <p:nvPr/>
        </p:nvSpPr>
        <p:spPr>
          <a:xfrm flipH="1">
            <a:off x="1975321" y="2440199"/>
            <a:ext cx="1164190" cy="2009994"/>
          </a:xfrm>
          <a:prstGeom prst="round1Rect">
            <a:avLst>
              <a:gd name="adj" fmla="val 8245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6350">
            <a:solidFill>
              <a:srgbClr val="7B8E9D"/>
            </a:solidFill>
          </a:ln>
          <a:effectLst/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</a:bodyPr>
          <a:lstStyle/>
          <a:p>
            <a:pPr algn="ctr" defTabSz="893054" latinLnBrk="0">
              <a:spcBef>
                <a:spcPts val="195"/>
              </a:spcBef>
              <a:buClr>
                <a:srgbClr val="808080"/>
              </a:buClr>
            </a:pPr>
            <a:r>
              <a:rPr lang="ko-KR" altLang="en-US" sz="1500" b="1" kern="0" dirty="0">
                <a:ln w="1270"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박동현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DCABB3D9-9C70-472F-B005-518410E121C5}"/>
              </a:ext>
            </a:extLst>
          </p:cNvPr>
          <p:cNvSpPr/>
          <p:nvPr/>
        </p:nvSpPr>
        <p:spPr>
          <a:xfrm>
            <a:off x="1966444" y="4485682"/>
            <a:ext cx="1164190" cy="1939291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6350">
            <a:solidFill>
              <a:srgbClr val="7B8E9D"/>
            </a:solidFill>
          </a:ln>
          <a:effectLst/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</a:bodyPr>
          <a:lstStyle/>
          <a:p>
            <a:pPr algn="ctr" defTabSz="893054" latinLnBrk="0">
              <a:spcBef>
                <a:spcPts val="195"/>
              </a:spcBef>
              <a:buClr>
                <a:srgbClr val="808080"/>
              </a:buClr>
            </a:pPr>
            <a:r>
              <a:rPr lang="ko-KR" altLang="en-US" sz="1500" b="1" kern="0" dirty="0">
                <a:ln w="1270"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오승현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9D3DC5E2-763D-4475-ABCA-10E8A7295AF3}"/>
              </a:ext>
            </a:extLst>
          </p:cNvPr>
          <p:cNvSpPr/>
          <p:nvPr/>
        </p:nvSpPr>
        <p:spPr>
          <a:xfrm>
            <a:off x="3130634" y="2419963"/>
            <a:ext cx="5529153" cy="2009994"/>
          </a:xfrm>
          <a:prstGeom prst="rect">
            <a:avLst/>
          </a:prstGeom>
          <a:solidFill>
            <a:srgbClr val="E4EEF8"/>
          </a:solidFill>
          <a:ln>
            <a:noFill/>
          </a:ln>
          <a:effectLst/>
        </p:spPr>
        <p:txBody>
          <a:bodyPr vert="horz" wrap="square" lIns="108000" tIns="0" rIns="0" bIns="0" anchor="ctr" anchorCtr="0"/>
          <a:lstStyle/>
          <a:p>
            <a:pPr marL="0" lvl="1" defTabSz="870929" latinLnBrk="0">
              <a:buClr>
                <a:srgbClr val="447FC1"/>
              </a:buClr>
              <a:buSzPct val="50000"/>
            </a:pPr>
            <a:endParaRPr lang="ko-KR" altLang="en-US" sz="1200" spc="-50" dirty="0">
              <a:ln w="1270"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91A9E17B-4771-4B10-AEF1-BBFA5AFAA873}"/>
              </a:ext>
            </a:extLst>
          </p:cNvPr>
          <p:cNvSpPr/>
          <p:nvPr/>
        </p:nvSpPr>
        <p:spPr>
          <a:xfrm>
            <a:off x="3274309" y="2506362"/>
            <a:ext cx="5247036" cy="1715849"/>
          </a:xfrm>
          <a:prstGeom prst="rect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171450" lvl="1" indent="-171450" defTabSz="870929" latinLnBrk="0">
              <a:buClr>
                <a:srgbClr val="447FC1"/>
              </a:buClr>
              <a:buSzPct val="50000"/>
              <a:buFont typeface="Wingdings" panose="05000000000000000000" pitchFamily="2" charset="2"/>
              <a:buChar char="ü"/>
            </a:pPr>
            <a:endParaRPr kumimoji="1"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05159" y="2637220"/>
            <a:ext cx="51006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D4D4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itchFamily="50" charset="-127"/>
              </a:rPr>
              <a:t>데이터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D4D4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itchFamily="50" charset="-127"/>
              </a:rPr>
              <a:t>분석 전 분석 대상 데이터에 대해 정확한 숙지가 필요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D4D4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D4D4D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굴림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D4D4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itchFamily="50" charset="-127"/>
              </a:rPr>
              <a:t>분석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D4D4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itchFamily="50" charset="-127"/>
              </a:rPr>
              <a:t>대상 데이터의 정합성 확인을 통해 신뢰할 수 있는 데이터 </a:t>
            </a:r>
            <a:r>
              <a:rPr lang="ko-KR" altLang="en-US" sz="1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D4D4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itchFamily="50" charset="-127"/>
              </a:rPr>
              <a:t>모수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D4D4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itchFamily="50" charset="-127"/>
              </a:rPr>
              <a:t> 구성 필요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D4D4D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굴림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D4D4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itchFamily="50" charset="-127"/>
              </a:rPr>
              <a:t>다양한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D4D4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itchFamily="50" charset="-127"/>
              </a:rPr>
              <a:t>케이스가 있기 때문에 데이터의 양도 중요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D4D4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itchFamily="50" charset="-127"/>
              </a:rPr>
              <a:t>.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9D3DC5E2-763D-4475-ABCA-10E8A7295AF3}"/>
              </a:ext>
            </a:extLst>
          </p:cNvPr>
          <p:cNvSpPr/>
          <p:nvPr/>
        </p:nvSpPr>
        <p:spPr>
          <a:xfrm>
            <a:off x="3130634" y="4489763"/>
            <a:ext cx="5529153" cy="1937670"/>
          </a:xfrm>
          <a:prstGeom prst="rect">
            <a:avLst/>
          </a:prstGeom>
          <a:solidFill>
            <a:srgbClr val="E4EEF8"/>
          </a:solidFill>
          <a:ln>
            <a:noFill/>
          </a:ln>
          <a:effectLst/>
        </p:spPr>
        <p:txBody>
          <a:bodyPr vert="horz" wrap="square" lIns="108000" tIns="0" rIns="0" bIns="0" anchor="ctr" anchorCtr="0"/>
          <a:lstStyle/>
          <a:p>
            <a:pPr marL="0" lvl="1" defTabSz="870929" latinLnBrk="0">
              <a:buClr>
                <a:srgbClr val="447FC1"/>
              </a:buClr>
              <a:buSzPct val="50000"/>
            </a:pPr>
            <a:endParaRPr lang="ko-KR" altLang="en-US" sz="1200" spc="-50" dirty="0">
              <a:ln w="1270"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91A9E17B-4771-4B10-AEF1-BBFA5AFAA873}"/>
              </a:ext>
            </a:extLst>
          </p:cNvPr>
          <p:cNvSpPr/>
          <p:nvPr/>
        </p:nvSpPr>
        <p:spPr>
          <a:xfrm>
            <a:off x="3274309" y="4576162"/>
            <a:ext cx="5247036" cy="1654109"/>
          </a:xfrm>
          <a:prstGeom prst="rect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171450" lvl="1" indent="-171450" defTabSz="870929" latinLnBrk="0">
              <a:buClr>
                <a:srgbClr val="447FC1"/>
              </a:buClr>
              <a:buSzPct val="50000"/>
              <a:buFont typeface="Wingdings" panose="05000000000000000000" pitchFamily="2" charset="2"/>
              <a:buChar char="ü"/>
            </a:pPr>
            <a:endParaRPr kumimoji="1"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91781" y="1730406"/>
            <a:ext cx="1564628" cy="15646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17475">
            <a:solidFill>
              <a:schemeClr val="bg1">
                <a:alpha val="6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05829" y="1904806"/>
            <a:ext cx="1136530" cy="4565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ko-KR" altLang="en-US" sz="1400" dirty="0" smtClean="0">
                <a:gradFill>
                  <a:gsLst>
                    <a:gs pos="98000">
                      <a:schemeClr val="accent1">
                        <a:lumMod val="50000"/>
                      </a:schemeClr>
                    </a:gs>
                    <a:gs pos="84000">
                      <a:schemeClr val="accent1">
                        <a:lumMod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분석</a:t>
            </a:r>
            <a:endParaRPr lang="en-US" altLang="ko-KR" sz="1400" dirty="0" smtClean="0">
              <a:gradFill>
                <a:gsLst>
                  <a:gs pos="98000">
                    <a:schemeClr val="accent1">
                      <a:lumMod val="50000"/>
                    </a:schemeClr>
                  </a:gs>
                  <a:gs pos="84000">
                    <a:schemeClr val="accent1">
                      <a:lumMod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ko-KR" altLang="en-US" sz="1400" dirty="0" smtClean="0">
                <a:gradFill>
                  <a:gsLst>
                    <a:gs pos="98000">
                      <a:schemeClr val="accent1">
                        <a:lumMod val="50000"/>
                      </a:schemeClr>
                    </a:gs>
                    <a:gs pos="84000">
                      <a:schemeClr val="accent1">
                        <a:lumMod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요청자의</a:t>
            </a:r>
            <a:endParaRPr lang="en-US" altLang="ko-KR" sz="1400" dirty="0" smtClean="0">
              <a:gradFill>
                <a:gsLst>
                  <a:gs pos="98000">
                    <a:schemeClr val="accent1">
                      <a:lumMod val="50000"/>
                    </a:schemeClr>
                  </a:gs>
                  <a:gs pos="84000">
                    <a:schemeClr val="accent1">
                      <a:lumMod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68858" y="2362321"/>
            <a:ext cx="1410472" cy="7284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ko-KR" altLang="en-US" spc="-100" dirty="0" err="1" smtClean="0">
                <a:gradFill>
                  <a:gsLst>
                    <a:gs pos="98000">
                      <a:schemeClr val="accent1">
                        <a:lumMod val="50000"/>
                      </a:schemeClr>
                    </a:gs>
                    <a:gs pos="84000">
                      <a:schemeClr val="accent1">
                        <a:lumMod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니즈</a:t>
            </a:r>
            <a:r>
              <a:rPr lang="ko-KR" altLang="en-US" spc="-100" dirty="0" smtClean="0">
                <a:gradFill>
                  <a:gsLst>
                    <a:gs pos="98000">
                      <a:schemeClr val="accent1">
                        <a:lumMod val="50000"/>
                      </a:schemeClr>
                    </a:gs>
                    <a:gs pos="84000">
                      <a:schemeClr val="accent1">
                        <a:lumMod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파악이</a:t>
            </a:r>
            <a:endParaRPr lang="en-US" altLang="ko-KR" spc="-100" dirty="0" smtClean="0">
              <a:gradFill>
                <a:gsLst>
                  <a:gs pos="98000">
                    <a:schemeClr val="accent1">
                      <a:lumMod val="50000"/>
                    </a:schemeClr>
                  </a:gs>
                  <a:gs pos="84000">
                    <a:schemeClr val="accent1">
                      <a:lumMod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ko-KR" altLang="en-US" sz="1600" spc="-100" dirty="0" smtClean="0">
                <a:gradFill>
                  <a:gsLst>
                    <a:gs pos="98000">
                      <a:schemeClr val="accent1">
                        <a:lumMod val="50000"/>
                      </a:schemeClr>
                    </a:gs>
                    <a:gs pos="84000">
                      <a:schemeClr val="accent1">
                        <a:lumMod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가장 중요</a:t>
            </a:r>
            <a:r>
              <a:rPr lang="en-US" altLang="ko-KR" sz="1600" spc="-100" dirty="0" smtClean="0">
                <a:gradFill>
                  <a:gsLst>
                    <a:gs pos="98000">
                      <a:schemeClr val="accent1">
                        <a:lumMod val="50000"/>
                      </a:schemeClr>
                    </a:gs>
                    <a:gs pos="84000">
                      <a:schemeClr val="accent1">
                        <a:lumMod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!!</a:t>
            </a:r>
          </a:p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altLang="ko-KR" sz="1200" spc="-100" dirty="0" smtClean="0">
                <a:gradFill>
                  <a:gsLst>
                    <a:gs pos="98000">
                      <a:schemeClr val="accent1">
                        <a:lumMod val="50000"/>
                      </a:schemeClr>
                    </a:gs>
                    <a:gs pos="84000">
                      <a:schemeClr val="accent1">
                        <a:lumMod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200" spc="-100" dirty="0" smtClean="0">
                <a:gradFill>
                  <a:gsLst>
                    <a:gs pos="98000">
                      <a:schemeClr val="accent1">
                        <a:lumMod val="50000"/>
                      </a:schemeClr>
                    </a:gs>
                    <a:gs pos="84000">
                      <a:schemeClr val="accent1">
                        <a:lumMod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구체화 </a:t>
            </a:r>
            <a:r>
              <a:rPr lang="en-US" altLang="ko-KR" sz="1200" spc="-100" dirty="0" smtClean="0">
                <a:gradFill>
                  <a:gsLst>
                    <a:gs pos="98000">
                      <a:schemeClr val="accent1">
                        <a:lumMod val="50000"/>
                      </a:schemeClr>
                    </a:gs>
                    <a:gs pos="84000">
                      <a:schemeClr val="accent1">
                        <a:lumMod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lang="ko-KR" altLang="en-US" sz="1200" spc="-100" dirty="0">
              <a:gradFill>
                <a:gsLst>
                  <a:gs pos="98000">
                    <a:schemeClr val="accent1">
                      <a:lumMod val="50000"/>
                    </a:schemeClr>
                  </a:gs>
                  <a:gs pos="84000">
                    <a:schemeClr val="accent1">
                      <a:lumMod val="50000"/>
                    </a:schemeClr>
                  </a:gs>
                </a:gsLst>
                <a:path path="circle">
                  <a:fillToRect l="100000" t="100000"/>
                </a:path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324678" y="4599577"/>
            <a:ext cx="52656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D4D4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itchFamily="50" charset="-127"/>
              </a:rPr>
              <a:t>데이터 분석에 있어 요청자의 요구사항이 무엇인지 정확히 이해하고 구체화 시키는 것이 가장 중요하다는 점을 알게 되었음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D4D4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D4D4D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굴림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D4D4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itchFamily="50" charset="-127"/>
              </a:rPr>
              <a:t>미션 수행 과정에서 발생한 여러  세그먼트의 분류가 적절한지의 타당성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D4D4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itchFamily="50" charset="-127"/>
              </a:rPr>
              <a:t>및 수행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D4D4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itchFamily="50" charset="-127"/>
              </a:rPr>
              <a:t>방법에 대한 의구심이 분석을 진행하는데 가장 많은 시간을 소요 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D4D4D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굴림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9B9B4D6D-2902-4B09-8254-E9551DAAC2A5}"/>
              </a:ext>
            </a:extLst>
          </p:cNvPr>
          <p:cNvSpPr txBox="1"/>
          <p:nvPr/>
        </p:nvSpPr>
        <p:spPr>
          <a:xfrm>
            <a:off x="4813572" y="6504500"/>
            <a:ext cx="267989" cy="261594"/>
          </a:xfrm>
          <a:prstGeom prst="rect">
            <a:avLst/>
          </a:prstGeom>
          <a:noFill/>
        </p:spPr>
        <p:txBody>
          <a:bodyPr wrap="none" lIns="91423" tIns="45712" rIns="91423" bIns="45712" rtlCol="0" anchor="ctr">
            <a:spAutoFit/>
          </a:bodyPr>
          <a:lstStyle/>
          <a:p>
            <a:pPr algn="ctr"/>
            <a:r>
              <a:rPr kumimoji="1" lang="en-US" altLang="ko-KR" sz="1100" dirty="0">
                <a:gradFill>
                  <a:gsLst>
                    <a:gs pos="0">
                      <a:srgbClr val="4D4D4D"/>
                    </a:gs>
                    <a:gs pos="100000">
                      <a:srgbClr val="4D4D4D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  <a:cs typeface="Times New Roman" pitchFamily="18" charset="0"/>
              </a:rPr>
              <a:t>9</a:t>
            </a:r>
            <a:endParaRPr kumimoji="1" lang="ko-KR" altLang="en-US" sz="1100" dirty="0">
              <a:gradFill>
                <a:gsLst>
                  <a:gs pos="0">
                    <a:srgbClr val="4D4D4D"/>
                  </a:gs>
                  <a:gs pos="100000">
                    <a:srgbClr val="4D4D4D"/>
                  </a:gs>
                </a:gsLst>
                <a:lin ang="5400000" scaled="0"/>
              </a:gradFill>
              <a:latin typeface="KoPub돋움체 Bold" panose="02020603020101020101" pitchFamily="18" charset="-127"/>
              <a:ea typeface="KoPub돋움체 Bold" panose="02020603020101020101" pitchFamily="18" charset="-127"/>
              <a:cs typeface="Times New Roman" pitchFamily="18" charset="0"/>
            </a:endParaRPr>
          </a:p>
        </p:txBody>
      </p:sp>
      <p:sp>
        <p:nvSpPr>
          <p:cNvPr id="40" name="Rectangle 8">
            <a:extLst>
              <a:ext uri="{FF2B5EF4-FFF2-40B4-BE49-F238E27FC236}">
                <a16:creationId xmlns="" xmlns:a16="http://schemas.microsoft.com/office/drawing/2014/main" id="{F9CFEDF3-5921-41AA-98A4-3B9898BCBA43}"/>
              </a:ext>
            </a:extLst>
          </p:cNvPr>
          <p:cNvSpPr>
            <a:spLocks/>
          </p:cNvSpPr>
          <p:nvPr/>
        </p:nvSpPr>
        <p:spPr bwMode="auto">
          <a:xfrm>
            <a:off x="955608" y="998194"/>
            <a:ext cx="8950392" cy="848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6000" rIns="0" bIns="0" anchor="t" anchorCtr="0">
            <a:noAutofit/>
          </a:bodyPr>
          <a:lstStyle/>
          <a:p>
            <a:pPr eaLnBrk="0" latinLnBrk="0" hangingPunct="0">
              <a:lnSpc>
                <a:spcPts val="2000"/>
              </a:lnSpc>
              <a:spcAft>
                <a:spcPts val="300"/>
              </a:spcAft>
            </a:pPr>
            <a:r>
              <a:rPr kumimoji="1"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요청자가 요구하는 사항에 따른 데이터의 선택 </a:t>
            </a:r>
            <a:r>
              <a:rPr kumimoji="1"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/ </a:t>
            </a:r>
            <a:r>
              <a:rPr kumimoji="1"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가공하는 작업이 무엇보다 필요한 작업이었음</a:t>
            </a:r>
            <a:r>
              <a:rPr kumimoji="1"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.</a:t>
            </a:r>
          </a:p>
          <a:p>
            <a:pPr eaLnBrk="0" latinLnBrk="0" hangingPunct="0">
              <a:lnSpc>
                <a:spcPts val="2000"/>
              </a:lnSpc>
              <a:spcAft>
                <a:spcPts val="300"/>
              </a:spcAft>
            </a:pPr>
            <a:r>
              <a:rPr kumimoji="1"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…</a:t>
            </a:r>
            <a:endParaRPr kumimoji="1"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53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48EE6BA1-A732-4F34-B966-EBCEFE937D28}"/>
              </a:ext>
            </a:extLst>
          </p:cNvPr>
          <p:cNvSpPr txBox="1"/>
          <p:nvPr/>
        </p:nvSpPr>
        <p:spPr>
          <a:xfrm>
            <a:off x="1111322" y="518059"/>
            <a:ext cx="1831770" cy="365091"/>
          </a:xfrm>
          <a:prstGeom prst="rect">
            <a:avLst/>
          </a:prstGeom>
          <a:solidFill>
            <a:srgbClr val="E4F2FB"/>
          </a:solidFill>
        </p:spPr>
        <p:txBody>
          <a:bodyPr wrap="none" lIns="36000" tIns="36000" rIns="72000" bIns="36000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lang="ko-KR" altLang="en-US" sz="3600" spc="-2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Rix정고딕 B" panose="02020603020101020101" pitchFamily="18" charset="-127"/>
                <a:ea typeface="Rix정고딕 B" panose="02020603020101020101" pitchFamily="18" charset="-127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defTabSz="411320" eaLnBrk="1" latinLnBrk="0" hangingPunct="1">
              <a:defRPr/>
            </a:pPr>
            <a:r>
              <a:rPr lang="ko-KR" altLang="en-US" sz="1900" spc="-63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요구사항 정의서</a:t>
            </a:r>
            <a:endParaRPr sz="1900" spc="-63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xmlns="" id="{A71DDFD2-A042-4327-9372-371C0DEC901B}"/>
              </a:ext>
            </a:extLst>
          </p:cNvPr>
          <p:cNvSpPr txBox="1"/>
          <p:nvPr/>
        </p:nvSpPr>
        <p:spPr>
          <a:xfrm>
            <a:off x="481174" y="478354"/>
            <a:ext cx="612872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lang="ko-KR" altLang="en-US" sz="3600" spc="-2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Rix정고딕 B" panose="02020603020101020101" pitchFamily="18" charset="-127"/>
                <a:ea typeface="Rix정고딕 B" panose="02020603020101020101" pitchFamily="18" charset="-127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defTabSz="411320" eaLnBrk="1" latinLnBrk="0" hangingPunct="1">
              <a:defRPr/>
            </a:pPr>
            <a:r>
              <a:rPr lang="en-US" altLang="ko-KR" sz="2800" spc="-63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84C2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</a:t>
            </a:r>
          </a:p>
        </p:txBody>
      </p:sp>
      <p:sp>
        <p:nvSpPr>
          <p:cNvPr id="122" name="Freeform 5">
            <a:extLst>
              <a:ext uri="{FF2B5EF4-FFF2-40B4-BE49-F238E27FC236}">
                <a16:creationId xmlns:a16="http://schemas.microsoft.com/office/drawing/2014/main" xmlns="" id="{9CAE4237-3779-4B84-945E-1C2ADDD567E2}"/>
              </a:ext>
            </a:extLst>
          </p:cNvPr>
          <p:cNvSpPr>
            <a:spLocks/>
          </p:cNvSpPr>
          <p:nvPr/>
        </p:nvSpPr>
        <p:spPr bwMode="auto">
          <a:xfrm>
            <a:off x="2132425" y="1891721"/>
            <a:ext cx="2364020" cy="4661194"/>
          </a:xfrm>
          <a:custGeom>
            <a:avLst/>
            <a:gdLst>
              <a:gd name="T0" fmla="*/ 390 w 2307"/>
              <a:gd name="T1" fmla="*/ 191 h 1894"/>
              <a:gd name="T2" fmla="*/ 390 w 2307"/>
              <a:gd name="T3" fmla="*/ 191 h 1894"/>
              <a:gd name="T4" fmla="*/ 1553 w 2307"/>
              <a:gd name="T5" fmla="*/ 191 h 1894"/>
              <a:gd name="T6" fmla="*/ 1553 w 2307"/>
              <a:gd name="T7" fmla="*/ 0 h 1894"/>
              <a:gd name="T8" fmla="*/ 2307 w 2307"/>
              <a:gd name="T9" fmla="*/ 947 h 1894"/>
              <a:gd name="T10" fmla="*/ 1553 w 2307"/>
              <a:gd name="T11" fmla="*/ 1894 h 1894"/>
              <a:gd name="T12" fmla="*/ 1553 w 2307"/>
              <a:gd name="T13" fmla="*/ 1706 h 1894"/>
              <a:gd name="T14" fmla="*/ 0 w 2307"/>
              <a:gd name="T15" fmla="*/ 1706 h 1894"/>
              <a:gd name="connsiteX0" fmla="*/ 230 w 8539"/>
              <a:gd name="connsiteY0" fmla="*/ 1008 h 10000"/>
              <a:gd name="connsiteX1" fmla="*/ 230 w 8539"/>
              <a:gd name="connsiteY1" fmla="*/ 1008 h 10000"/>
              <a:gd name="connsiteX2" fmla="*/ 5271 w 8539"/>
              <a:gd name="connsiteY2" fmla="*/ 1008 h 10000"/>
              <a:gd name="connsiteX3" fmla="*/ 5271 w 8539"/>
              <a:gd name="connsiteY3" fmla="*/ 0 h 10000"/>
              <a:gd name="connsiteX4" fmla="*/ 8539 w 8539"/>
              <a:gd name="connsiteY4" fmla="*/ 5000 h 10000"/>
              <a:gd name="connsiteX5" fmla="*/ 5271 w 8539"/>
              <a:gd name="connsiteY5" fmla="*/ 10000 h 10000"/>
              <a:gd name="connsiteX6" fmla="*/ 5271 w 8539"/>
              <a:gd name="connsiteY6" fmla="*/ 9007 h 10000"/>
              <a:gd name="connsiteX7" fmla="*/ 0 w 8539"/>
              <a:gd name="connsiteY7" fmla="*/ 9032 h 10000"/>
              <a:gd name="connsiteX0" fmla="*/ 777 w 10508"/>
              <a:gd name="connsiteY0" fmla="*/ 1008 h 10000"/>
              <a:gd name="connsiteX1" fmla="*/ 777 w 10508"/>
              <a:gd name="connsiteY1" fmla="*/ 1008 h 10000"/>
              <a:gd name="connsiteX2" fmla="*/ 6681 w 10508"/>
              <a:gd name="connsiteY2" fmla="*/ 1008 h 10000"/>
              <a:gd name="connsiteX3" fmla="*/ 6681 w 10508"/>
              <a:gd name="connsiteY3" fmla="*/ 0 h 10000"/>
              <a:gd name="connsiteX4" fmla="*/ 10508 w 10508"/>
              <a:gd name="connsiteY4" fmla="*/ 5000 h 10000"/>
              <a:gd name="connsiteX5" fmla="*/ 6681 w 10508"/>
              <a:gd name="connsiteY5" fmla="*/ 10000 h 10000"/>
              <a:gd name="connsiteX6" fmla="*/ 6681 w 10508"/>
              <a:gd name="connsiteY6" fmla="*/ 9007 h 10000"/>
              <a:gd name="connsiteX7" fmla="*/ 0 w 10508"/>
              <a:gd name="connsiteY7" fmla="*/ 903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08" h="10000">
                <a:moveTo>
                  <a:pt x="777" y="1008"/>
                </a:moveTo>
                <a:lnTo>
                  <a:pt x="777" y="1008"/>
                </a:lnTo>
                <a:lnTo>
                  <a:pt x="6681" y="1008"/>
                </a:lnTo>
                <a:lnTo>
                  <a:pt x="6681" y="0"/>
                </a:lnTo>
                <a:lnTo>
                  <a:pt x="10508" y="5000"/>
                </a:lnTo>
                <a:lnTo>
                  <a:pt x="6681" y="10000"/>
                </a:lnTo>
                <a:lnTo>
                  <a:pt x="6681" y="9007"/>
                </a:lnTo>
                <a:lnTo>
                  <a:pt x="0" y="9032"/>
                </a:lnTo>
              </a:path>
            </a:pathLst>
          </a:custGeom>
          <a:noFill/>
          <a:ln w="28575">
            <a:gradFill flip="none" rotWithShape="1">
              <a:gsLst>
                <a:gs pos="0">
                  <a:srgbClr val="A6B6BD">
                    <a:alpha val="8000"/>
                  </a:srgbClr>
                </a:gs>
                <a:gs pos="91000">
                  <a:srgbClr val="86A7B4"/>
                </a:gs>
              </a:gsLst>
              <a:lin ang="0" scaled="1"/>
              <a:tileRect/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5A97CF1F-FAD4-45A9-B1B7-21358967CD00}"/>
              </a:ext>
            </a:extLst>
          </p:cNvPr>
          <p:cNvSpPr/>
          <p:nvPr/>
        </p:nvSpPr>
        <p:spPr bwMode="auto">
          <a:xfrm>
            <a:off x="851974" y="1906646"/>
            <a:ext cx="177933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892493" latinLnBrk="0">
              <a:buClr>
                <a:srgbClr val="505C68"/>
              </a:buClr>
              <a:defRPr/>
            </a:pPr>
            <a:r>
              <a:rPr lang="ko-KR" altLang="en-US" dirty="0">
                <a:ln w="1270">
                  <a:solidFill>
                    <a:prstClr val="black">
                      <a:alpha val="10000"/>
                    </a:prstClr>
                  </a:solidFill>
                </a:ln>
                <a:solidFill>
                  <a:srgbClr val="44616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프로젝트 </a:t>
            </a:r>
            <a:r>
              <a:rPr lang="ko-KR" altLang="en-US" dirty="0" smtClean="0">
                <a:ln w="1270">
                  <a:solidFill>
                    <a:prstClr val="black">
                      <a:alpha val="10000"/>
                    </a:prstClr>
                  </a:solidFill>
                </a:ln>
                <a:solidFill>
                  <a:srgbClr val="44616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수행 과제</a:t>
            </a:r>
            <a:endParaRPr lang="ko-KR" altLang="en-US" dirty="0">
              <a:ln w="1270">
                <a:solidFill>
                  <a:prstClr val="black">
                    <a:alpha val="10000"/>
                  </a:prstClr>
                </a:solidFill>
              </a:ln>
              <a:solidFill>
                <a:srgbClr val="44616C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47" name="이등변 삼각형 146">
            <a:extLst>
              <a:ext uri="{FF2B5EF4-FFF2-40B4-BE49-F238E27FC236}">
                <a16:creationId xmlns:a16="http://schemas.microsoft.com/office/drawing/2014/main" xmlns="" id="{673F9649-250B-419E-A1E4-62C5FB13AF85}"/>
              </a:ext>
            </a:extLst>
          </p:cNvPr>
          <p:cNvSpPr/>
          <p:nvPr/>
        </p:nvSpPr>
        <p:spPr>
          <a:xfrm rot="5400000">
            <a:off x="3406980" y="4063500"/>
            <a:ext cx="1631794" cy="305758"/>
          </a:xfrm>
          <a:prstGeom prst="triangle">
            <a:avLst/>
          </a:prstGeom>
          <a:gradFill flip="none" rotWithShape="1">
            <a:gsLst>
              <a:gs pos="0">
                <a:srgbClr val="A6B6BD">
                  <a:alpha val="0"/>
                </a:srgbClr>
              </a:gs>
              <a:gs pos="97000">
                <a:srgbClr val="A6B6B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9" name="그룹 1"/>
          <p:cNvGrpSpPr/>
          <p:nvPr/>
        </p:nvGrpSpPr>
        <p:grpSpPr>
          <a:xfrm>
            <a:off x="628845" y="1820201"/>
            <a:ext cx="3041524" cy="404945"/>
            <a:chOff x="10122549" y="3155167"/>
            <a:chExt cx="3041524" cy="404945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xmlns="" id="{EFCD532B-D916-46B5-91DD-55A7195ABE69}"/>
                </a:ext>
              </a:extLst>
            </p:cNvPr>
            <p:cNvSpPr/>
            <p:nvPr/>
          </p:nvSpPr>
          <p:spPr>
            <a:xfrm>
              <a:off x="10122549" y="3308676"/>
              <a:ext cx="125919" cy="129266"/>
            </a:xfrm>
            <a:prstGeom prst="ellips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65" name="Text Box 7">
              <a:extLst>
                <a:ext uri="{FF2B5EF4-FFF2-40B4-BE49-F238E27FC236}">
                  <a16:creationId xmlns:a16="http://schemas.microsoft.com/office/drawing/2014/main" xmlns="" id="{EE8E809E-2BB0-4F6B-A878-A65E35F51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5401" y="3155167"/>
              <a:ext cx="2948672" cy="40494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108000" tIns="108000" rIns="108000" bIns="108000" rtlCol="0" anchor="t">
              <a:noAutofit/>
            </a:bodyPr>
            <a:lstStyle/>
            <a:p>
              <a:pPr defTabSz="1067548" latinLnBrk="0">
                <a:lnSpc>
                  <a:spcPts val="1600"/>
                </a:lnSpc>
                <a:spcBef>
                  <a:spcPts val="2000"/>
                </a:spcBef>
                <a:buClr>
                  <a:srgbClr val="0083ED"/>
                </a:buClr>
                <a:buSzPct val="100000"/>
                <a:defRPr/>
              </a:pPr>
              <a:endParaRPr lang="ko-KR" altLang="en-US" sz="1200" spc="-40" dirty="0">
                <a:ln w="127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77" name="양쪽 모서리가 둥근 사각형 3">
            <a:extLst>
              <a:ext uri="{FF2B5EF4-FFF2-40B4-BE49-F238E27FC236}">
                <a16:creationId xmlns:a16="http://schemas.microsoft.com/office/drawing/2014/main" xmlns="" id="{8D399A37-31A2-4B66-8937-303C2DAB50DA}"/>
              </a:ext>
            </a:extLst>
          </p:cNvPr>
          <p:cNvSpPr/>
          <p:nvPr/>
        </p:nvSpPr>
        <p:spPr>
          <a:xfrm>
            <a:off x="9042501" y="695891"/>
            <a:ext cx="144000" cy="144000"/>
          </a:xfrm>
          <a:prstGeom prst="rect">
            <a:avLst/>
          </a:prstGeom>
          <a:solidFill>
            <a:srgbClr val="004F9F"/>
          </a:solidFill>
          <a:ln w="9525">
            <a:noFill/>
            <a:miter lim="800000"/>
            <a:headEnd/>
            <a:tailEnd type="triangle" w="sm" len="sm"/>
          </a:ln>
        </p:spPr>
        <p:txBody>
          <a:bodyPr vert="horz" wrap="square" lIns="0" tIns="0" rIns="0" bIns="0" anchor="ctr" anchorCtr="0"/>
          <a:lstStyle/>
          <a:p>
            <a:pPr algn="ctr" defTabSz="882487" latinLnBrk="0"/>
            <a:r>
              <a:rPr lang="en-US" altLang="ko-KR" sz="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endParaRPr lang="ko-KR" altLang="en-US" sz="8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8" name="양쪽 모서리가 둥근 사각형 3">
            <a:extLst>
              <a:ext uri="{FF2B5EF4-FFF2-40B4-BE49-F238E27FC236}">
                <a16:creationId xmlns:a16="http://schemas.microsoft.com/office/drawing/2014/main" xmlns="" id="{A2D747C6-2156-4511-8D31-24F31EDA28C7}"/>
              </a:ext>
            </a:extLst>
          </p:cNvPr>
          <p:cNvSpPr/>
          <p:nvPr/>
        </p:nvSpPr>
        <p:spPr>
          <a:xfrm>
            <a:off x="9196306" y="695891"/>
            <a:ext cx="144000" cy="144000"/>
          </a:xfrm>
          <a:prstGeom prst="rect">
            <a:avLst/>
          </a:prstGeom>
          <a:solidFill>
            <a:srgbClr val="A7B4BD"/>
          </a:solidFill>
          <a:ln w="9525">
            <a:noFill/>
            <a:miter lim="800000"/>
            <a:headEnd/>
            <a:tailEnd type="triangle" w="sm" len="sm"/>
          </a:ln>
        </p:spPr>
        <p:txBody>
          <a:bodyPr vert="horz" wrap="square" lIns="0" tIns="0" rIns="0" bIns="0" anchor="ctr" anchorCtr="0"/>
          <a:lstStyle/>
          <a:p>
            <a:pPr algn="ctr" defTabSz="882487" latinLnBrk="0"/>
            <a:r>
              <a:rPr lang="en-US" altLang="ko-KR" sz="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endParaRPr lang="ko-KR" altLang="en-US" sz="8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9" name="TextBox 47">
            <a:extLst>
              <a:ext uri="{FF2B5EF4-FFF2-40B4-BE49-F238E27FC236}">
                <a16:creationId xmlns:a16="http://schemas.microsoft.com/office/drawing/2014/main" xmlns="" id="{6D4BC2B5-A885-4F13-B838-D04CAAE35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0445" y="869318"/>
            <a:ext cx="1458733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r" latinLnBrk="0">
              <a:buClr>
                <a:srgbClr val="EC2E24"/>
              </a:buClr>
              <a:buSzPct val="120000"/>
            </a:pPr>
            <a:r>
              <a:rPr lang="ko-KR" altLang="en-US" sz="1050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5B9BD5">
                    <a:lumMod val="50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charset="0"/>
              </a:rPr>
              <a:t>미션별</a:t>
            </a:r>
            <a:r>
              <a:rPr lang="ko-KR" altLang="en-US" sz="105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5B9BD5">
                    <a:lumMod val="50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charset="0"/>
              </a:rPr>
              <a:t> </a:t>
            </a:r>
            <a:r>
              <a:rPr lang="en-US" altLang="ko-KR" sz="105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5B9BD5">
                    <a:lumMod val="50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charset="0"/>
              </a:rPr>
              <a:t>Action Planning</a:t>
            </a:r>
            <a:endParaRPr lang="ko-KR" altLang="en-US" sz="105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5B9BD5">
                  <a:lumMod val="50000"/>
                </a:srgbClr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34109" y="2831639"/>
            <a:ext cx="37455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 : 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/</a:t>
            </a:r>
            <a:r>
              <a:rPr lang="ko-KR" altLang="en-US" dirty="0" smtClean="0"/>
              <a:t>나이에 따른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사용금액 분석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 : </a:t>
            </a:r>
            <a:r>
              <a:rPr lang="ko-KR" altLang="en-US" dirty="0" smtClean="0"/>
              <a:t>수입에 따른 사용금액 분석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 : </a:t>
            </a:r>
            <a:r>
              <a:rPr lang="ko-KR" altLang="en-US" dirty="0" smtClean="0"/>
              <a:t>수입에 따른 카드한도 분석</a:t>
            </a:r>
            <a:endParaRPr lang="ko-KR" altLang="en-US" sz="1400" dirty="0"/>
          </a:p>
        </p:txBody>
      </p:sp>
      <p:sp>
        <p:nvSpPr>
          <p:cNvPr id="94" name="Rectangle 8">
            <a:extLst>
              <a:ext uri="{FF2B5EF4-FFF2-40B4-BE49-F238E27FC236}">
                <a16:creationId xmlns:a16="http://schemas.microsoft.com/office/drawing/2014/main" xmlns="" id="{F9CFEDF3-5921-41AA-98A4-3B9898BCBA43}"/>
              </a:ext>
            </a:extLst>
          </p:cNvPr>
          <p:cNvSpPr>
            <a:spLocks/>
          </p:cNvSpPr>
          <p:nvPr/>
        </p:nvSpPr>
        <p:spPr bwMode="auto">
          <a:xfrm>
            <a:off x="955608" y="989403"/>
            <a:ext cx="8950392" cy="63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6000" rIns="0" bIns="0" anchor="t" anchorCtr="0">
            <a:noAutofit/>
          </a:bodyPr>
          <a:lstStyle/>
          <a:p>
            <a:pPr eaLnBrk="0" latinLnBrk="0" hangingPunct="0">
              <a:lnSpc>
                <a:spcPts val="2000"/>
              </a:lnSpc>
              <a:spcAft>
                <a:spcPts val="300"/>
              </a:spcAft>
            </a:pPr>
            <a:r>
              <a:rPr kumimoji="1"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각 미션을 수행하기 위한 데이터를 확인하고</a:t>
            </a:r>
            <a:r>
              <a:rPr kumimoji="1"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, </a:t>
            </a:r>
            <a:r>
              <a:rPr kumimoji="1"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분석 </a:t>
            </a:r>
            <a:r>
              <a:rPr kumimoji="1"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columns</a:t>
            </a:r>
            <a:r>
              <a:rPr kumimoji="1"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을 선정하는 방향으로 요구사항을 충실히</a:t>
            </a:r>
            <a:endParaRPr kumimoji="1" lang="en-US" altLang="ko-KR" sz="14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  <a:p>
            <a:pPr eaLnBrk="0" latinLnBrk="0" hangingPunct="0">
              <a:lnSpc>
                <a:spcPts val="2000"/>
              </a:lnSpc>
              <a:spcAft>
                <a:spcPts val="300"/>
              </a:spcAft>
            </a:pPr>
            <a:r>
              <a:rPr kumimoji="1"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이행할 수 있도록 사전 작업을 진행하였음</a:t>
            </a:r>
            <a:r>
              <a:rPr kumimoji="1"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7126" y="2180491"/>
            <a:ext cx="4768390" cy="394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직사각형 57"/>
          <p:cNvSpPr/>
          <p:nvPr/>
        </p:nvSpPr>
        <p:spPr>
          <a:xfrm>
            <a:off x="5749804" y="2672862"/>
            <a:ext cx="536331" cy="345537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985981" y="2667000"/>
            <a:ext cx="823546" cy="3455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321169" y="2804746"/>
            <a:ext cx="1354016" cy="369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831731" y="4021016"/>
            <a:ext cx="1354016" cy="369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825869" y="5237285"/>
            <a:ext cx="1354016" cy="369277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7344143" y="2666999"/>
            <a:ext cx="612530" cy="3455377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679939" y="2807677"/>
            <a:ext cx="929054" cy="36927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674077" y="4015154"/>
            <a:ext cx="460131" cy="369277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6309581" y="2669930"/>
            <a:ext cx="442546" cy="3455377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685800" y="5257800"/>
            <a:ext cx="460131" cy="369277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5A97CF1F-FAD4-45A9-B1B7-21358967CD00}"/>
              </a:ext>
            </a:extLst>
          </p:cNvPr>
          <p:cNvSpPr/>
          <p:nvPr/>
        </p:nvSpPr>
        <p:spPr bwMode="auto">
          <a:xfrm>
            <a:off x="4802285" y="1891993"/>
            <a:ext cx="340638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892493" latinLnBrk="0">
              <a:buClr>
                <a:srgbClr val="505C68"/>
              </a:buClr>
              <a:defRPr/>
            </a:pPr>
            <a:r>
              <a:rPr lang="ko-KR" altLang="en-US" dirty="0" smtClean="0">
                <a:ln w="1270">
                  <a:solidFill>
                    <a:prstClr val="black">
                      <a:alpha val="10000"/>
                    </a:prstClr>
                  </a:solidFill>
                </a:ln>
                <a:solidFill>
                  <a:srgbClr val="44616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데이터의 확인 및 분석 </a:t>
            </a:r>
            <a:r>
              <a:rPr lang="en-US" altLang="ko-KR" dirty="0" smtClean="0">
                <a:ln w="1270">
                  <a:solidFill>
                    <a:prstClr val="black">
                      <a:alpha val="10000"/>
                    </a:prstClr>
                  </a:solidFill>
                </a:ln>
                <a:solidFill>
                  <a:srgbClr val="44616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columns </a:t>
            </a:r>
            <a:r>
              <a:rPr lang="ko-KR" altLang="en-US" dirty="0" smtClean="0">
                <a:ln w="1270">
                  <a:solidFill>
                    <a:prstClr val="black">
                      <a:alpha val="10000"/>
                    </a:prstClr>
                  </a:solidFill>
                </a:ln>
                <a:solidFill>
                  <a:srgbClr val="44616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선정</a:t>
            </a:r>
            <a:endParaRPr lang="ko-KR" altLang="en-US" dirty="0">
              <a:ln w="1270">
                <a:solidFill>
                  <a:prstClr val="black">
                    <a:alpha val="10000"/>
                  </a:prstClr>
                </a:solidFill>
              </a:ln>
              <a:solidFill>
                <a:srgbClr val="44616C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69" name="그룹 1"/>
          <p:cNvGrpSpPr/>
          <p:nvPr/>
        </p:nvGrpSpPr>
        <p:grpSpPr>
          <a:xfrm>
            <a:off x="4597107" y="1823132"/>
            <a:ext cx="3041524" cy="404945"/>
            <a:chOff x="10122549" y="3155167"/>
            <a:chExt cx="3041524" cy="404945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xmlns="" id="{EFCD532B-D916-46B5-91DD-55A7195ABE69}"/>
                </a:ext>
              </a:extLst>
            </p:cNvPr>
            <p:cNvSpPr/>
            <p:nvPr/>
          </p:nvSpPr>
          <p:spPr>
            <a:xfrm>
              <a:off x="10122549" y="3308676"/>
              <a:ext cx="125919" cy="129266"/>
            </a:xfrm>
            <a:prstGeom prst="ellips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71" name="Text Box 7">
              <a:extLst>
                <a:ext uri="{FF2B5EF4-FFF2-40B4-BE49-F238E27FC236}">
                  <a16:creationId xmlns:a16="http://schemas.microsoft.com/office/drawing/2014/main" xmlns="" id="{EE8E809E-2BB0-4F6B-A878-A65E35F51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5401" y="3155167"/>
              <a:ext cx="2948672" cy="40494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108000" tIns="108000" rIns="108000" bIns="108000" rtlCol="0" anchor="t">
              <a:noAutofit/>
            </a:bodyPr>
            <a:lstStyle/>
            <a:p>
              <a:pPr defTabSz="1067548" latinLnBrk="0">
                <a:lnSpc>
                  <a:spcPts val="1600"/>
                </a:lnSpc>
                <a:spcBef>
                  <a:spcPts val="2000"/>
                </a:spcBef>
                <a:buClr>
                  <a:srgbClr val="0083ED"/>
                </a:buClr>
                <a:buSzPct val="100000"/>
                <a:defRPr/>
              </a:pPr>
              <a:endParaRPr lang="ko-KR" altLang="en-US" sz="1200" spc="-40" dirty="0">
                <a:ln w="127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5A97CF1F-FAD4-45A9-B1B7-21358967CD00}"/>
              </a:ext>
            </a:extLst>
          </p:cNvPr>
          <p:cNvSpPr/>
          <p:nvPr/>
        </p:nvSpPr>
        <p:spPr bwMode="auto">
          <a:xfrm>
            <a:off x="10117824" y="2171584"/>
            <a:ext cx="177933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892493" latinLnBrk="0">
              <a:buClr>
                <a:srgbClr val="505C68"/>
              </a:buClr>
              <a:defRPr/>
            </a:pPr>
            <a:r>
              <a:rPr lang="ko-KR" altLang="en-US" dirty="0" smtClean="0">
                <a:ln w="1270">
                  <a:solidFill>
                    <a:prstClr val="black">
                      <a:alpha val="10000"/>
                    </a:prstClr>
                  </a:solidFill>
                </a:ln>
                <a:solidFill>
                  <a:srgbClr val="44616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중복고객 유무 확인</a:t>
            </a:r>
            <a:endParaRPr lang="ko-KR" altLang="en-US" dirty="0">
              <a:ln w="1270">
                <a:solidFill>
                  <a:prstClr val="black">
                    <a:alpha val="10000"/>
                  </a:prstClr>
                </a:solidFill>
              </a:ln>
              <a:solidFill>
                <a:srgbClr val="44616C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26461" y="2453202"/>
            <a:ext cx="3144931" cy="3012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모서리가 둥근 직사각형 73"/>
          <p:cNvSpPr/>
          <p:nvPr/>
        </p:nvSpPr>
        <p:spPr>
          <a:xfrm>
            <a:off x="10081638" y="4890726"/>
            <a:ext cx="564777" cy="197223"/>
          </a:xfrm>
          <a:prstGeom prst="round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10081638" y="5329996"/>
            <a:ext cx="564777" cy="197223"/>
          </a:xfrm>
          <a:prstGeom prst="round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12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48EE6BA1-A732-4F34-B966-EBCEFE937D28}"/>
              </a:ext>
            </a:extLst>
          </p:cNvPr>
          <p:cNvSpPr txBox="1"/>
          <p:nvPr/>
        </p:nvSpPr>
        <p:spPr>
          <a:xfrm>
            <a:off x="1111322" y="518059"/>
            <a:ext cx="1831770" cy="365091"/>
          </a:xfrm>
          <a:prstGeom prst="rect">
            <a:avLst/>
          </a:prstGeom>
          <a:solidFill>
            <a:srgbClr val="E4F2FB"/>
          </a:solidFill>
        </p:spPr>
        <p:txBody>
          <a:bodyPr wrap="none" lIns="36000" tIns="36000" rIns="72000" bIns="36000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lang="ko-KR" altLang="en-US" sz="3600" spc="-2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Rix정고딕 B" panose="02020603020101020101" pitchFamily="18" charset="-127"/>
                <a:ea typeface="Rix정고딕 B" panose="02020603020101020101" pitchFamily="18" charset="-127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defTabSz="411320" eaLnBrk="1" latinLnBrk="0" hangingPunct="1">
              <a:defRPr/>
            </a:pPr>
            <a:r>
              <a:rPr lang="ko-KR" altLang="en-US" sz="1900" spc="-63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요구사항 정의서</a:t>
            </a:r>
            <a:endParaRPr sz="1900" spc="-63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xmlns="" id="{A71DDFD2-A042-4327-9372-371C0DEC901B}"/>
              </a:ext>
            </a:extLst>
          </p:cNvPr>
          <p:cNvSpPr txBox="1"/>
          <p:nvPr/>
        </p:nvSpPr>
        <p:spPr>
          <a:xfrm>
            <a:off x="481174" y="478354"/>
            <a:ext cx="612872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lang="ko-KR" altLang="en-US" sz="3600" spc="-2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Rix정고딕 B" panose="02020603020101020101" pitchFamily="18" charset="-127"/>
                <a:ea typeface="Rix정고딕 B" panose="02020603020101020101" pitchFamily="18" charset="-127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defTabSz="411320" eaLnBrk="1" latinLnBrk="0" hangingPunct="1">
              <a:defRPr/>
            </a:pPr>
            <a:r>
              <a:rPr lang="en-US" altLang="ko-KR" sz="2800" spc="-63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84C2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</a:t>
            </a:r>
          </a:p>
        </p:txBody>
      </p:sp>
      <p:grpSp>
        <p:nvGrpSpPr>
          <p:cNvPr id="3" name="그룹 108"/>
          <p:cNvGrpSpPr/>
          <p:nvPr/>
        </p:nvGrpSpPr>
        <p:grpSpPr>
          <a:xfrm>
            <a:off x="4830222" y="2001155"/>
            <a:ext cx="4867523" cy="397923"/>
            <a:chOff x="525980" y="1990383"/>
            <a:chExt cx="5976000" cy="397923"/>
          </a:xfrm>
        </p:grpSpPr>
        <p:grpSp>
          <p:nvGrpSpPr>
            <p:cNvPr id="4" name="그룹 109"/>
            <p:cNvGrpSpPr/>
            <p:nvPr/>
          </p:nvGrpSpPr>
          <p:grpSpPr>
            <a:xfrm>
              <a:off x="525980" y="1990383"/>
              <a:ext cx="5976000" cy="395198"/>
              <a:chOff x="525980" y="1990383"/>
              <a:chExt cx="5514332" cy="395198"/>
            </a:xfrm>
          </p:grpSpPr>
          <p:sp>
            <p:nvSpPr>
              <p:cNvPr id="120" name="사각형: 둥근 위쪽 모서리 842">
                <a:extLst>
                  <a:ext uri="{FF2B5EF4-FFF2-40B4-BE49-F238E27FC236}">
                    <a16:creationId xmlns:a16="http://schemas.microsoft.com/office/drawing/2014/main" xmlns="" id="{52A359C6-7BB9-4797-AB25-7B78801241B6}"/>
                  </a:ext>
                </a:extLst>
              </p:cNvPr>
              <p:cNvSpPr/>
              <p:nvPr/>
            </p:nvSpPr>
            <p:spPr>
              <a:xfrm flipH="1">
                <a:off x="525980" y="1990383"/>
                <a:ext cx="5514332" cy="46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987D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/>
                <a:endParaRPr lang="ko-KR" altLang="en-US" dirty="0">
                  <a:ln>
                    <a:solidFill>
                      <a:srgbClr val="D7DDE1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xmlns="" id="{AC06A490-5FE0-428D-BCD3-9D7821ED3CA1}"/>
                  </a:ext>
                </a:extLst>
              </p:cNvPr>
              <p:cNvSpPr/>
              <p:nvPr/>
            </p:nvSpPr>
            <p:spPr>
              <a:xfrm flipH="1">
                <a:off x="527354" y="2036381"/>
                <a:ext cx="5512958" cy="349200"/>
              </a:xfrm>
              <a:prstGeom prst="rect">
                <a:avLst/>
              </a:prstGeom>
              <a:solidFill>
                <a:srgbClr val="1D378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/>
                <a:endParaRPr lang="ko-KR" altLang="en-US" dirty="0">
                  <a:ln>
                    <a:solidFill>
                      <a:srgbClr val="D7DDE1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</p:grp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xmlns="" id="{49E34B7D-F3CC-494B-A8EB-45F576D0F034}"/>
                </a:ext>
              </a:extLst>
            </p:cNvPr>
            <p:cNvSpPr/>
            <p:nvPr/>
          </p:nvSpPr>
          <p:spPr>
            <a:xfrm flipH="1">
              <a:off x="744820" y="2028306"/>
              <a:ext cx="553832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rgbClr val="D7DDE1">
                        <a:alpha val="0"/>
                      </a:srgbClr>
                    </a:solidFill>
                  </a:ln>
                  <a:gradFill>
                    <a:gsLst>
                      <a:gs pos="100000">
                        <a:prstClr val="white"/>
                      </a:gs>
                      <a:gs pos="0">
                        <a:prstClr val="white"/>
                      </a:gs>
                    </a:gsLst>
                    <a:lin ang="5400000" scaled="0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Action Plan </a:t>
              </a:r>
              <a:r>
                <a:rPr lang="ko-KR" altLang="en-US" dirty="0">
                  <a:ln>
                    <a:solidFill>
                      <a:srgbClr val="D7DDE1">
                        <a:alpha val="0"/>
                      </a:srgbClr>
                    </a:solidFill>
                  </a:ln>
                  <a:gradFill>
                    <a:gsLst>
                      <a:gs pos="100000">
                        <a:prstClr val="white"/>
                      </a:gs>
                      <a:gs pos="0">
                        <a:prstClr val="white"/>
                      </a:gs>
                    </a:gsLst>
                    <a:lin ang="5400000" scaled="0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설계</a:t>
              </a:r>
            </a:p>
          </p:txBody>
        </p:sp>
        <p:grpSp>
          <p:nvGrpSpPr>
            <p:cNvPr id="5" name="그룹 111">
              <a:extLst>
                <a:ext uri="{FF2B5EF4-FFF2-40B4-BE49-F238E27FC236}">
                  <a16:creationId xmlns:a16="http://schemas.microsoft.com/office/drawing/2014/main" xmlns="" id="{C82052FE-BB02-4AE0-AF3B-44F8157988B7}"/>
                </a:ext>
              </a:extLst>
            </p:cNvPr>
            <p:cNvGrpSpPr/>
            <p:nvPr/>
          </p:nvGrpSpPr>
          <p:grpSpPr>
            <a:xfrm>
              <a:off x="6247737" y="2036380"/>
              <a:ext cx="254243" cy="349200"/>
              <a:chOff x="9287244" y="1396948"/>
              <a:chExt cx="231700" cy="306393"/>
            </a:xfrm>
          </p:grpSpPr>
          <p:sp>
            <p:nvSpPr>
              <p:cNvPr id="117" name="직각 삼각형 116">
                <a:extLst>
                  <a:ext uri="{FF2B5EF4-FFF2-40B4-BE49-F238E27FC236}">
                    <a16:creationId xmlns:a16="http://schemas.microsoft.com/office/drawing/2014/main" xmlns="" id="{B6671929-88CF-47DA-AEF0-A04DA0802CC9}"/>
                  </a:ext>
                </a:extLst>
              </p:cNvPr>
              <p:cNvSpPr/>
              <p:nvPr/>
            </p:nvSpPr>
            <p:spPr>
              <a:xfrm flipH="1">
                <a:off x="9287244" y="1396948"/>
                <a:ext cx="231700" cy="306393"/>
              </a:xfrm>
              <a:prstGeom prst="rtTriangle">
                <a:avLst/>
              </a:prstGeom>
              <a:solidFill>
                <a:srgbClr val="004B9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56020" latinLnBrk="0"/>
                <a:endParaRPr lang="ko-KR" altLang="en-US">
                  <a:ln>
                    <a:solidFill>
                      <a:srgbClr val="D7DDE1">
                        <a:alpha val="0"/>
                      </a:srgbClr>
                    </a:solidFill>
                  </a:ln>
                  <a:solidFill>
                    <a:srgbClr val="374C8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118" name="직각 삼각형 117">
                <a:extLst>
                  <a:ext uri="{FF2B5EF4-FFF2-40B4-BE49-F238E27FC236}">
                    <a16:creationId xmlns:a16="http://schemas.microsoft.com/office/drawing/2014/main" xmlns="" id="{D840544B-89F1-4B31-9328-6E3F4E78F444}"/>
                  </a:ext>
                </a:extLst>
              </p:cNvPr>
              <p:cNvSpPr/>
              <p:nvPr/>
            </p:nvSpPr>
            <p:spPr>
              <a:xfrm flipH="1" flipV="1">
                <a:off x="9287244" y="1396948"/>
                <a:ext cx="231700" cy="306393"/>
              </a:xfrm>
              <a:prstGeom prst="rtTriangle">
                <a:avLst/>
              </a:prstGeom>
              <a:solidFill>
                <a:srgbClr val="004B9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56020" latinLnBrk="0"/>
                <a:endParaRPr lang="ko-KR" altLang="en-US">
                  <a:ln>
                    <a:solidFill>
                      <a:srgbClr val="D7DDE1">
                        <a:alpha val="0"/>
                      </a:srgbClr>
                    </a:solidFill>
                  </a:ln>
                  <a:solidFill>
                    <a:srgbClr val="374C8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119" name="자유형: 도형 272">
                <a:extLst>
                  <a:ext uri="{FF2B5EF4-FFF2-40B4-BE49-F238E27FC236}">
                    <a16:creationId xmlns:a16="http://schemas.microsoft.com/office/drawing/2014/main" xmlns="" id="{A24F78B1-B281-4B03-A711-F65CE5EB9CB1}"/>
                  </a:ext>
                </a:extLst>
              </p:cNvPr>
              <p:cNvSpPr/>
              <p:nvPr/>
            </p:nvSpPr>
            <p:spPr>
              <a:xfrm flipH="1">
                <a:off x="9403094" y="1396948"/>
                <a:ext cx="115850" cy="306393"/>
              </a:xfrm>
              <a:custGeom>
                <a:avLst/>
                <a:gdLst>
                  <a:gd name="connsiteX0" fmla="*/ 0 w 297913"/>
                  <a:gd name="connsiteY0" fmla="*/ 0 h 683064"/>
                  <a:gd name="connsiteX1" fmla="*/ 297913 w 297913"/>
                  <a:gd name="connsiteY1" fmla="*/ 341532 h 683064"/>
                  <a:gd name="connsiteX2" fmla="*/ 0 w 297913"/>
                  <a:gd name="connsiteY2" fmla="*/ 683064 h 683064"/>
                  <a:gd name="connsiteX3" fmla="*/ 0 w 297913"/>
                  <a:gd name="connsiteY3" fmla="*/ 0 h 683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7913" h="683064">
                    <a:moveTo>
                      <a:pt x="0" y="0"/>
                    </a:moveTo>
                    <a:lnTo>
                      <a:pt x="297913" y="341532"/>
                    </a:lnTo>
                    <a:lnTo>
                      <a:pt x="0" y="6830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CB0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56020" latinLnBrk="0"/>
                <a:endParaRPr lang="ko-KR" altLang="en-US">
                  <a:ln>
                    <a:solidFill>
                      <a:srgbClr val="D7DDE1">
                        <a:alpha val="0"/>
                      </a:srgbClr>
                    </a:solidFill>
                  </a:ln>
                  <a:solidFill>
                    <a:srgbClr val="374C8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grpSp>
          <p:nvGrpSpPr>
            <p:cNvPr id="6" name="그룹 112">
              <a:extLst>
                <a:ext uri="{FF2B5EF4-FFF2-40B4-BE49-F238E27FC236}">
                  <a16:creationId xmlns:a16="http://schemas.microsoft.com/office/drawing/2014/main" xmlns="" id="{FEF74F35-1F44-405B-A5D7-0140FA80C56F}"/>
                </a:ext>
              </a:extLst>
            </p:cNvPr>
            <p:cNvGrpSpPr/>
            <p:nvPr/>
          </p:nvGrpSpPr>
          <p:grpSpPr>
            <a:xfrm flipH="1">
              <a:off x="525980" y="2036380"/>
              <a:ext cx="254243" cy="349200"/>
              <a:chOff x="9287244" y="1396948"/>
              <a:chExt cx="231700" cy="306393"/>
            </a:xfrm>
          </p:grpSpPr>
          <p:sp>
            <p:nvSpPr>
              <p:cNvPr id="114" name="직각 삼각형 113">
                <a:extLst>
                  <a:ext uri="{FF2B5EF4-FFF2-40B4-BE49-F238E27FC236}">
                    <a16:creationId xmlns:a16="http://schemas.microsoft.com/office/drawing/2014/main" xmlns="" id="{3B6A89A3-28DA-4E9B-A7AB-4DC6EB069730}"/>
                  </a:ext>
                </a:extLst>
              </p:cNvPr>
              <p:cNvSpPr/>
              <p:nvPr/>
            </p:nvSpPr>
            <p:spPr>
              <a:xfrm flipH="1">
                <a:off x="9287244" y="1396948"/>
                <a:ext cx="231700" cy="306393"/>
              </a:xfrm>
              <a:prstGeom prst="rtTriangle">
                <a:avLst/>
              </a:prstGeom>
              <a:solidFill>
                <a:srgbClr val="004B9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56020" latinLnBrk="0"/>
                <a:endParaRPr lang="ko-KR" altLang="en-US">
                  <a:ln>
                    <a:solidFill>
                      <a:srgbClr val="D7DDE1">
                        <a:alpha val="0"/>
                      </a:srgbClr>
                    </a:solidFill>
                  </a:ln>
                  <a:solidFill>
                    <a:srgbClr val="374C8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115" name="직각 삼각형 114">
                <a:extLst>
                  <a:ext uri="{FF2B5EF4-FFF2-40B4-BE49-F238E27FC236}">
                    <a16:creationId xmlns:a16="http://schemas.microsoft.com/office/drawing/2014/main" xmlns="" id="{2C897981-0849-4DF9-B7F9-1DF994EC62D1}"/>
                  </a:ext>
                </a:extLst>
              </p:cNvPr>
              <p:cNvSpPr/>
              <p:nvPr/>
            </p:nvSpPr>
            <p:spPr>
              <a:xfrm flipH="1" flipV="1">
                <a:off x="9287244" y="1396948"/>
                <a:ext cx="231700" cy="306393"/>
              </a:xfrm>
              <a:prstGeom prst="rtTriangle">
                <a:avLst/>
              </a:prstGeom>
              <a:solidFill>
                <a:srgbClr val="004B9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56020" latinLnBrk="0"/>
                <a:endParaRPr lang="ko-KR" altLang="en-US">
                  <a:ln>
                    <a:solidFill>
                      <a:srgbClr val="D7DDE1">
                        <a:alpha val="0"/>
                      </a:srgbClr>
                    </a:solidFill>
                  </a:ln>
                  <a:solidFill>
                    <a:srgbClr val="374C8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116" name="자유형: 도형 272">
                <a:extLst>
                  <a:ext uri="{FF2B5EF4-FFF2-40B4-BE49-F238E27FC236}">
                    <a16:creationId xmlns:a16="http://schemas.microsoft.com/office/drawing/2014/main" xmlns="" id="{1F023B65-9E0A-42BA-B07A-73AAA5218FCB}"/>
                  </a:ext>
                </a:extLst>
              </p:cNvPr>
              <p:cNvSpPr/>
              <p:nvPr/>
            </p:nvSpPr>
            <p:spPr>
              <a:xfrm flipH="1">
                <a:off x="9403094" y="1396948"/>
                <a:ext cx="115850" cy="306393"/>
              </a:xfrm>
              <a:custGeom>
                <a:avLst/>
                <a:gdLst>
                  <a:gd name="connsiteX0" fmla="*/ 0 w 297913"/>
                  <a:gd name="connsiteY0" fmla="*/ 0 h 683064"/>
                  <a:gd name="connsiteX1" fmla="*/ 297913 w 297913"/>
                  <a:gd name="connsiteY1" fmla="*/ 341532 h 683064"/>
                  <a:gd name="connsiteX2" fmla="*/ 0 w 297913"/>
                  <a:gd name="connsiteY2" fmla="*/ 683064 h 683064"/>
                  <a:gd name="connsiteX3" fmla="*/ 0 w 297913"/>
                  <a:gd name="connsiteY3" fmla="*/ 0 h 683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7913" h="683064">
                    <a:moveTo>
                      <a:pt x="0" y="0"/>
                    </a:moveTo>
                    <a:lnTo>
                      <a:pt x="297913" y="341532"/>
                    </a:lnTo>
                    <a:lnTo>
                      <a:pt x="0" y="6830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CB0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56020" latinLnBrk="0"/>
                <a:endParaRPr lang="ko-KR" altLang="en-US">
                  <a:ln>
                    <a:solidFill>
                      <a:srgbClr val="D7DDE1">
                        <a:alpha val="0"/>
                      </a:srgbClr>
                    </a:solidFill>
                  </a:ln>
                  <a:solidFill>
                    <a:srgbClr val="374C8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sp>
        <p:nvSpPr>
          <p:cNvPr id="122" name="Freeform 5">
            <a:extLst>
              <a:ext uri="{FF2B5EF4-FFF2-40B4-BE49-F238E27FC236}">
                <a16:creationId xmlns:a16="http://schemas.microsoft.com/office/drawing/2014/main" xmlns="" id="{9CAE4237-3779-4B84-945E-1C2ADDD567E2}"/>
              </a:ext>
            </a:extLst>
          </p:cNvPr>
          <p:cNvSpPr>
            <a:spLocks/>
          </p:cNvSpPr>
          <p:nvPr/>
        </p:nvSpPr>
        <p:spPr bwMode="auto">
          <a:xfrm>
            <a:off x="2343440" y="2281472"/>
            <a:ext cx="2364020" cy="4117533"/>
          </a:xfrm>
          <a:custGeom>
            <a:avLst/>
            <a:gdLst>
              <a:gd name="T0" fmla="*/ 390 w 2307"/>
              <a:gd name="T1" fmla="*/ 191 h 1894"/>
              <a:gd name="T2" fmla="*/ 390 w 2307"/>
              <a:gd name="T3" fmla="*/ 191 h 1894"/>
              <a:gd name="T4" fmla="*/ 1553 w 2307"/>
              <a:gd name="T5" fmla="*/ 191 h 1894"/>
              <a:gd name="T6" fmla="*/ 1553 w 2307"/>
              <a:gd name="T7" fmla="*/ 0 h 1894"/>
              <a:gd name="T8" fmla="*/ 2307 w 2307"/>
              <a:gd name="T9" fmla="*/ 947 h 1894"/>
              <a:gd name="T10" fmla="*/ 1553 w 2307"/>
              <a:gd name="T11" fmla="*/ 1894 h 1894"/>
              <a:gd name="T12" fmla="*/ 1553 w 2307"/>
              <a:gd name="T13" fmla="*/ 1706 h 1894"/>
              <a:gd name="T14" fmla="*/ 0 w 2307"/>
              <a:gd name="T15" fmla="*/ 1706 h 1894"/>
              <a:gd name="connsiteX0" fmla="*/ 230 w 8539"/>
              <a:gd name="connsiteY0" fmla="*/ 1008 h 10000"/>
              <a:gd name="connsiteX1" fmla="*/ 230 w 8539"/>
              <a:gd name="connsiteY1" fmla="*/ 1008 h 10000"/>
              <a:gd name="connsiteX2" fmla="*/ 5271 w 8539"/>
              <a:gd name="connsiteY2" fmla="*/ 1008 h 10000"/>
              <a:gd name="connsiteX3" fmla="*/ 5271 w 8539"/>
              <a:gd name="connsiteY3" fmla="*/ 0 h 10000"/>
              <a:gd name="connsiteX4" fmla="*/ 8539 w 8539"/>
              <a:gd name="connsiteY4" fmla="*/ 5000 h 10000"/>
              <a:gd name="connsiteX5" fmla="*/ 5271 w 8539"/>
              <a:gd name="connsiteY5" fmla="*/ 10000 h 10000"/>
              <a:gd name="connsiteX6" fmla="*/ 5271 w 8539"/>
              <a:gd name="connsiteY6" fmla="*/ 9007 h 10000"/>
              <a:gd name="connsiteX7" fmla="*/ 0 w 8539"/>
              <a:gd name="connsiteY7" fmla="*/ 9032 h 10000"/>
              <a:gd name="connsiteX0" fmla="*/ 777 w 10508"/>
              <a:gd name="connsiteY0" fmla="*/ 1008 h 10000"/>
              <a:gd name="connsiteX1" fmla="*/ 777 w 10508"/>
              <a:gd name="connsiteY1" fmla="*/ 1008 h 10000"/>
              <a:gd name="connsiteX2" fmla="*/ 6681 w 10508"/>
              <a:gd name="connsiteY2" fmla="*/ 1008 h 10000"/>
              <a:gd name="connsiteX3" fmla="*/ 6681 w 10508"/>
              <a:gd name="connsiteY3" fmla="*/ 0 h 10000"/>
              <a:gd name="connsiteX4" fmla="*/ 10508 w 10508"/>
              <a:gd name="connsiteY4" fmla="*/ 5000 h 10000"/>
              <a:gd name="connsiteX5" fmla="*/ 6681 w 10508"/>
              <a:gd name="connsiteY5" fmla="*/ 10000 h 10000"/>
              <a:gd name="connsiteX6" fmla="*/ 6681 w 10508"/>
              <a:gd name="connsiteY6" fmla="*/ 9007 h 10000"/>
              <a:gd name="connsiteX7" fmla="*/ 0 w 10508"/>
              <a:gd name="connsiteY7" fmla="*/ 903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08" h="10000">
                <a:moveTo>
                  <a:pt x="777" y="1008"/>
                </a:moveTo>
                <a:lnTo>
                  <a:pt x="777" y="1008"/>
                </a:lnTo>
                <a:lnTo>
                  <a:pt x="6681" y="1008"/>
                </a:lnTo>
                <a:lnTo>
                  <a:pt x="6681" y="0"/>
                </a:lnTo>
                <a:lnTo>
                  <a:pt x="10508" y="5000"/>
                </a:lnTo>
                <a:lnTo>
                  <a:pt x="6681" y="10000"/>
                </a:lnTo>
                <a:lnTo>
                  <a:pt x="6681" y="9007"/>
                </a:lnTo>
                <a:lnTo>
                  <a:pt x="0" y="9032"/>
                </a:lnTo>
              </a:path>
            </a:pathLst>
          </a:custGeom>
          <a:noFill/>
          <a:ln w="28575">
            <a:gradFill flip="none" rotWithShape="1">
              <a:gsLst>
                <a:gs pos="0">
                  <a:srgbClr val="A6B6BD">
                    <a:alpha val="8000"/>
                  </a:srgbClr>
                </a:gs>
                <a:gs pos="91000">
                  <a:srgbClr val="86A7B4"/>
                </a:gs>
              </a:gsLst>
              <a:lin ang="0" scaled="1"/>
              <a:tileRect/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5A97CF1F-FAD4-45A9-B1B7-21358967CD00}"/>
              </a:ext>
            </a:extLst>
          </p:cNvPr>
          <p:cNvSpPr/>
          <p:nvPr/>
        </p:nvSpPr>
        <p:spPr bwMode="auto">
          <a:xfrm>
            <a:off x="851974" y="2105822"/>
            <a:ext cx="225863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892493" latinLnBrk="0">
              <a:buClr>
                <a:srgbClr val="505C68"/>
              </a:buClr>
              <a:defRPr/>
            </a:pPr>
            <a:r>
              <a:rPr lang="ko-KR" altLang="en-US" dirty="0">
                <a:ln w="1270">
                  <a:solidFill>
                    <a:prstClr val="black">
                      <a:alpha val="10000"/>
                    </a:prstClr>
                  </a:solidFill>
                </a:ln>
                <a:solidFill>
                  <a:srgbClr val="44616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프로젝트 수행 과제 분류</a:t>
            </a:r>
          </a:p>
        </p:txBody>
      </p:sp>
      <p:sp>
        <p:nvSpPr>
          <p:cNvPr id="147" name="이등변 삼각형 146">
            <a:extLst>
              <a:ext uri="{FF2B5EF4-FFF2-40B4-BE49-F238E27FC236}">
                <a16:creationId xmlns:a16="http://schemas.microsoft.com/office/drawing/2014/main" xmlns="" id="{673F9649-250B-419E-A1E4-62C5FB13AF85}"/>
              </a:ext>
            </a:extLst>
          </p:cNvPr>
          <p:cNvSpPr/>
          <p:nvPr/>
        </p:nvSpPr>
        <p:spPr>
          <a:xfrm rot="5400000">
            <a:off x="3617995" y="4181195"/>
            <a:ext cx="1631794" cy="305758"/>
          </a:xfrm>
          <a:prstGeom prst="triangle">
            <a:avLst/>
          </a:prstGeom>
          <a:gradFill flip="none" rotWithShape="1">
            <a:gsLst>
              <a:gs pos="0">
                <a:srgbClr val="A6B6BD">
                  <a:alpha val="0"/>
                </a:srgbClr>
              </a:gs>
              <a:gs pos="97000">
                <a:srgbClr val="A6B6B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8" name="그룹 6"/>
          <p:cNvGrpSpPr/>
          <p:nvPr/>
        </p:nvGrpSpPr>
        <p:grpSpPr>
          <a:xfrm>
            <a:off x="4983248" y="2557007"/>
            <a:ext cx="4797759" cy="2766430"/>
            <a:chOff x="4561216" y="2448366"/>
            <a:chExt cx="4797759" cy="2304703"/>
          </a:xfrm>
        </p:grpSpPr>
        <p:sp>
          <p:nvSpPr>
            <p:cNvPr id="108" name="모서리가 둥근 직사각형 34">
              <a:extLst>
                <a:ext uri="{FF2B5EF4-FFF2-40B4-BE49-F238E27FC236}">
                  <a16:creationId xmlns:a16="http://schemas.microsoft.com/office/drawing/2014/main" xmlns="" id="{3E0E2D68-71D2-4B2D-B840-E8D638661F37}"/>
                </a:ext>
              </a:extLst>
            </p:cNvPr>
            <p:cNvSpPr/>
            <p:nvPr/>
          </p:nvSpPr>
          <p:spPr>
            <a:xfrm>
              <a:off x="4561216" y="2448366"/>
              <a:ext cx="4532083" cy="2304703"/>
            </a:xfrm>
            <a:prstGeom prst="roundRect">
              <a:avLst>
                <a:gd name="adj" fmla="val 773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1CA7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2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48" name="AutoShape 13">
              <a:extLst>
                <a:ext uri="{FF2B5EF4-FFF2-40B4-BE49-F238E27FC236}">
                  <a16:creationId xmlns:a16="http://schemas.microsoft.com/office/drawing/2014/main" xmlns="" id="{6A1814FC-DBD8-4B92-A529-B797257EA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454" y="2848730"/>
              <a:ext cx="3547756" cy="958456"/>
            </a:xfrm>
            <a:prstGeom prst="rect">
              <a:avLst/>
            </a:prstGeom>
            <a:noFill/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marL="177800" indent="-177800" defTabSz="892493" latinLnBrk="0">
                <a:lnSpc>
                  <a:spcPts val="1800"/>
                </a:lnSpc>
                <a:buClr>
                  <a:srgbClr val="447FC1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altLang="ko-KR" sz="1400" spc="-70" dirty="0">
                  <a:ln w="127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r>
                <a:rPr lang="ko-KR" altLang="en-US" sz="1400" spc="-70" dirty="0" smtClean="0">
                  <a:ln w="127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나이</a:t>
              </a:r>
              <a:r>
                <a:rPr lang="en-US" altLang="ko-KR" sz="1400" spc="-70" dirty="0" smtClean="0">
                  <a:ln w="127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(Age)</a:t>
              </a:r>
              <a:r>
                <a:rPr lang="ko-KR" altLang="en-US" sz="1400" spc="-70" dirty="0" smtClean="0">
                  <a:ln w="127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데이터의 </a:t>
              </a:r>
              <a:r>
                <a:rPr lang="en-US" altLang="ko-KR" sz="1400" spc="-70" dirty="0" smtClean="0">
                  <a:ln w="127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Segmentation</a:t>
              </a:r>
            </a:p>
            <a:p>
              <a:pPr marL="177800" indent="-177800" defTabSz="892493" latinLnBrk="0">
                <a:lnSpc>
                  <a:spcPts val="1800"/>
                </a:lnSpc>
                <a:buClr>
                  <a:srgbClr val="447FC1"/>
                </a:buClr>
                <a:buFont typeface="Arial" panose="020B0604020202020204" pitchFamily="34" charset="0"/>
                <a:buChar char="•"/>
                <a:defRPr/>
              </a:pPr>
              <a:endParaRPr lang="en-US" altLang="ko-KR" sz="1400" spc="-70" dirty="0" smtClean="0">
                <a:ln w="1270">
                  <a:solidFill>
                    <a:prstClr val="white">
                      <a:alpha val="0"/>
                    </a:prstClr>
                  </a:solidFill>
                </a:ln>
                <a:solidFill>
                  <a:srgbClr val="1D378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marL="177800" indent="-177800" defTabSz="892493" latinLnBrk="0">
                <a:lnSpc>
                  <a:spcPts val="1800"/>
                </a:lnSpc>
                <a:buClr>
                  <a:srgbClr val="447FC1"/>
                </a:buClr>
                <a:defRPr/>
              </a:pPr>
              <a:endParaRPr lang="en-US" altLang="ko-KR" sz="1400" spc="-70" dirty="0" smtClean="0">
                <a:ln w="1270">
                  <a:solidFill>
                    <a:prstClr val="white">
                      <a:alpha val="0"/>
                    </a:prstClr>
                  </a:solidFill>
                </a:ln>
                <a:solidFill>
                  <a:srgbClr val="1D378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marL="177800" indent="-177800" defTabSz="892493" latinLnBrk="0">
                <a:lnSpc>
                  <a:spcPts val="1800"/>
                </a:lnSpc>
                <a:buClr>
                  <a:srgbClr val="447FC1"/>
                </a:buClr>
                <a:buFont typeface="Arial" panose="020B0604020202020204" pitchFamily="34" charset="0"/>
                <a:buChar char="•"/>
                <a:defRPr/>
              </a:pPr>
              <a:r>
                <a:rPr lang="ko-KR" altLang="en-US" sz="1400" spc="-70" dirty="0" smtClean="0">
                  <a:ln w="1270"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카드 사용금액의 </a:t>
              </a:r>
              <a:r>
                <a:rPr lang="en-US" altLang="ko-KR" sz="1400" spc="-70" dirty="0" smtClean="0">
                  <a:ln w="1270"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Segmentation</a:t>
              </a:r>
            </a:p>
            <a:p>
              <a:pPr marL="177800" indent="-177800" defTabSz="892493" latinLnBrk="0">
                <a:lnSpc>
                  <a:spcPts val="1800"/>
                </a:lnSpc>
                <a:buClr>
                  <a:srgbClr val="447FC1"/>
                </a:buClr>
                <a:buFont typeface="Arial" panose="020B0604020202020204" pitchFamily="34" charset="0"/>
                <a:buChar char="•"/>
                <a:defRPr/>
              </a:pPr>
              <a:endParaRPr lang="en-US" altLang="ko-KR" sz="1400" spc="-70" dirty="0" smtClean="0">
                <a:ln w="1270">
                  <a:solidFill>
                    <a:prstClr val="white">
                      <a:alpha val="0"/>
                    </a:prstClr>
                  </a:solidFill>
                </a:ln>
                <a:solidFill>
                  <a:srgbClr val="1D378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marL="177800" indent="-177800" defTabSz="892493" latinLnBrk="0">
                <a:lnSpc>
                  <a:spcPts val="1800"/>
                </a:lnSpc>
                <a:buClr>
                  <a:srgbClr val="447FC1"/>
                </a:buClr>
                <a:buFont typeface="Arial" panose="020B0604020202020204" pitchFamily="34" charset="0"/>
                <a:buChar char="•"/>
                <a:defRPr/>
              </a:pPr>
              <a:endParaRPr lang="en-US" altLang="ko-KR" sz="1400" spc="-70" dirty="0" smtClean="0">
                <a:ln w="1270">
                  <a:solidFill>
                    <a:prstClr val="white">
                      <a:alpha val="0"/>
                    </a:prstClr>
                  </a:solidFill>
                </a:ln>
                <a:solidFill>
                  <a:srgbClr val="1D378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marL="177800" indent="-177800" defTabSz="892493" latinLnBrk="0">
                <a:lnSpc>
                  <a:spcPts val="1800"/>
                </a:lnSpc>
                <a:buClr>
                  <a:srgbClr val="447FC1"/>
                </a:buClr>
                <a:buFont typeface="Arial" panose="020B0604020202020204" pitchFamily="34" charset="0"/>
                <a:buChar char="•"/>
                <a:defRPr/>
              </a:pPr>
              <a:endParaRPr lang="en-US" altLang="ko-KR" sz="1400" spc="-70" dirty="0" smtClean="0">
                <a:ln w="1270">
                  <a:solidFill>
                    <a:prstClr val="white">
                      <a:alpha val="0"/>
                    </a:prstClr>
                  </a:solidFill>
                </a:ln>
                <a:solidFill>
                  <a:srgbClr val="1D378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marL="177800" indent="-177800" defTabSz="892493" latinLnBrk="0">
                <a:lnSpc>
                  <a:spcPts val="1800"/>
                </a:lnSpc>
                <a:buClr>
                  <a:srgbClr val="447FC1"/>
                </a:buClr>
                <a:buFont typeface="Arial" panose="020B0604020202020204" pitchFamily="34" charset="0"/>
                <a:buChar char="•"/>
                <a:defRPr/>
              </a:pPr>
              <a:r>
                <a:rPr lang="ko-KR" altLang="en-US" sz="1400" spc="-70" dirty="0" smtClean="0">
                  <a:ln w="1270"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카드</a:t>
              </a:r>
              <a:r>
                <a:rPr lang="en-US" altLang="ko-KR" sz="1400" spc="-70" dirty="0" smtClean="0">
                  <a:ln w="1270"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r>
                <a:rPr lang="ko-KR" altLang="en-US" sz="1400" spc="-70" dirty="0" smtClean="0">
                  <a:ln w="1270"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한도의 </a:t>
              </a:r>
              <a:r>
                <a:rPr lang="en-US" altLang="ko-KR" sz="1400" spc="-70" dirty="0" smtClean="0">
                  <a:ln w="1270"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Segmentation</a:t>
              </a:r>
            </a:p>
          </p:txBody>
        </p:sp>
        <p:sp>
          <p:nvSpPr>
            <p:cNvPr id="149" name="AutoShape 13">
              <a:extLst>
                <a:ext uri="{FF2B5EF4-FFF2-40B4-BE49-F238E27FC236}">
                  <a16:creationId xmlns:a16="http://schemas.microsoft.com/office/drawing/2014/main" xmlns="" id="{6A1814FC-DBD8-4B92-A529-B797257EA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9499" y="3002595"/>
              <a:ext cx="4169476" cy="317416"/>
            </a:xfrm>
            <a:prstGeom prst="rect">
              <a:avLst/>
            </a:prstGeom>
            <a:noFill/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177800" indent="-177800" defTabSz="892493" latinLnBrk="0">
                <a:lnSpc>
                  <a:spcPts val="1800"/>
                </a:lnSpc>
                <a:buClr>
                  <a:srgbClr val="447FC1"/>
                </a:buClr>
                <a:defRPr/>
              </a:pPr>
              <a:r>
                <a:rPr lang="ko-KR" altLang="en-US" sz="1100" spc="-70" dirty="0" smtClean="0">
                  <a:ln w="1270"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accent5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연령대를 </a:t>
              </a:r>
              <a:r>
                <a:rPr lang="en-US" altLang="ko-KR" sz="1100" spc="-70" dirty="0" smtClean="0">
                  <a:ln w="1270"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accent5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10 </a:t>
              </a:r>
              <a:r>
                <a:rPr lang="ko-KR" altLang="en-US" sz="1100" spc="-70" dirty="0" smtClean="0">
                  <a:ln w="1270"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accent5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단위로 구분하여 카드 사용금액을 분석</a:t>
              </a:r>
              <a:endParaRPr lang="en-US" altLang="ko-KR" sz="1100" spc="-70" dirty="0">
                <a:ln w="1270"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9" name="그룹 155"/>
          <p:cNvGrpSpPr/>
          <p:nvPr/>
        </p:nvGrpSpPr>
        <p:grpSpPr>
          <a:xfrm>
            <a:off x="9515331" y="2473350"/>
            <a:ext cx="190415" cy="4054079"/>
            <a:chOff x="9213032" y="2370534"/>
            <a:chExt cx="190415" cy="3794770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xmlns="" id="{48AA5B0D-5F04-409F-B4A6-FD6529B3C936}"/>
                </a:ext>
              </a:extLst>
            </p:cNvPr>
            <p:cNvSpPr/>
            <p:nvPr/>
          </p:nvSpPr>
          <p:spPr bwMode="auto">
            <a:xfrm flipH="1">
              <a:off x="9213032" y="2370538"/>
              <a:ext cx="93192" cy="76255"/>
            </a:xfrm>
            <a:prstGeom prst="rect">
              <a:avLst/>
            </a:prstGeom>
            <a:solidFill>
              <a:srgbClr val="C8E5F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914230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10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xmlns="" id="{8659BA3F-CF9D-42AE-85D9-6E53EB37B917}"/>
                </a:ext>
              </a:extLst>
            </p:cNvPr>
            <p:cNvSpPr/>
            <p:nvPr/>
          </p:nvSpPr>
          <p:spPr bwMode="auto">
            <a:xfrm flipH="1">
              <a:off x="9213032" y="6089049"/>
              <a:ext cx="93192" cy="76255"/>
            </a:xfrm>
            <a:prstGeom prst="rect">
              <a:avLst/>
            </a:prstGeom>
            <a:solidFill>
              <a:srgbClr val="C8E5F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914230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10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59" name="사다리꼴 158">
              <a:extLst>
                <a:ext uri="{FF2B5EF4-FFF2-40B4-BE49-F238E27FC236}">
                  <a16:creationId xmlns:a16="http://schemas.microsoft.com/office/drawing/2014/main" xmlns="" id="{0EF427A8-6435-4128-9B82-B5313D5B9585}"/>
                </a:ext>
              </a:extLst>
            </p:cNvPr>
            <p:cNvSpPr/>
            <p:nvPr/>
          </p:nvSpPr>
          <p:spPr bwMode="auto">
            <a:xfrm rot="5400000" flipH="1">
              <a:off x="7457450" y="4219306"/>
              <a:ext cx="3794769" cy="97225"/>
            </a:xfrm>
            <a:prstGeom prst="trapezoid">
              <a:avLst>
                <a:gd name="adj" fmla="val 95509"/>
              </a:avLst>
            </a:prstGeom>
            <a:solidFill>
              <a:srgbClr val="1CA7E5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914230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10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10" name="그룹 159"/>
          <p:cNvGrpSpPr/>
          <p:nvPr/>
        </p:nvGrpSpPr>
        <p:grpSpPr>
          <a:xfrm>
            <a:off x="4830222" y="2473350"/>
            <a:ext cx="190415" cy="4054079"/>
            <a:chOff x="5020248" y="2370534"/>
            <a:chExt cx="190415" cy="3794770"/>
          </a:xfrm>
        </p:grpSpPr>
        <p:sp>
          <p:nvSpPr>
            <p:cNvPr id="161" name="사다리꼴 160">
              <a:extLst>
                <a:ext uri="{FF2B5EF4-FFF2-40B4-BE49-F238E27FC236}">
                  <a16:creationId xmlns:a16="http://schemas.microsoft.com/office/drawing/2014/main" xmlns="" id="{25C75CFE-F164-4600-B31C-9C1E7765E22C}"/>
                </a:ext>
              </a:extLst>
            </p:cNvPr>
            <p:cNvSpPr/>
            <p:nvPr/>
          </p:nvSpPr>
          <p:spPr bwMode="auto">
            <a:xfrm rot="16200000">
              <a:off x="3171476" y="4219306"/>
              <a:ext cx="3794769" cy="97225"/>
            </a:xfrm>
            <a:prstGeom prst="trapezoid">
              <a:avLst>
                <a:gd name="adj" fmla="val 95509"/>
              </a:avLst>
            </a:prstGeom>
            <a:solidFill>
              <a:srgbClr val="1CA7E5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914230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10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xmlns="" id="{F2737BC3-8FCC-4E71-BCE1-146016A01246}"/>
                </a:ext>
              </a:extLst>
            </p:cNvPr>
            <p:cNvSpPr/>
            <p:nvPr/>
          </p:nvSpPr>
          <p:spPr bwMode="auto">
            <a:xfrm>
              <a:off x="5117471" y="2370538"/>
              <a:ext cx="93192" cy="76255"/>
            </a:xfrm>
            <a:prstGeom prst="rect">
              <a:avLst/>
            </a:prstGeom>
            <a:solidFill>
              <a:srgbClr val="C8E5F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914230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10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xmlns="" id="{9A52E154-0DB5-4323-8150-43DF8042C796}"/>
                </a:ext>
              </a:extLst>
            </p:cNvPr>
            <p:cNvSpPr/>
            <p:nvPr/>
          </p:nvSpPr>
          <p:spPr bwMode="auto">
            <a:xfrm>
              <a:off x="5117471" y="6089049"/>
              <a:ext cx="93192" cy="76255"/>
            </a:xfrm>
            <a:prstGeom prst="rect">
              <a:avLst/>
            </a:prstGeom>
            <a:solidFill>
              <a:srgbClr val="C8E5F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914230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10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11" name="그룹 1"/>
          <p:cNvGrpSpPr/>
          <p:nvPr/>
        </p:nvGrpSpPr>
        <p:grpSpPr>
          <a:xfrm>
            <a:off x="545450" y="2048192"/>
            <a:ext cx="3041524" cy="404945"/>
            <a:chOff x="10122549" y="3155167"/>
            <a:chExt cx="3041524" cy="404945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xmlns="" id="{EFCD532B-D916-46B5-91DD-55A7195ABE69}"/>
                </a:ext>
              </a:extLst>
            </p:cNvPr>
            <p:cNvSpPr/>
            <p:nvPr/>
          </p:nvSpPr>
          <p:spPr>
            <a:xfrm>
              <a:off x="10122549" y="3308676"/>
              <a:ext cx="125919" cy="129266"/>
            </a:xfrm>
            <a:prstGeom prst="ellips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65" name="Text Box 7">
              <a:extLst>
                <a:ext uri="{FF2B5EF4-FFF2-40B4-BE49-F238E27FC236}">
                  <a16:creationId xmlns:a16="http://schemas.microsoft.com/office/drawing/2014/main" xmlns="" id="{EE8E809E-2BB0-4F6B-A878-A65E35F51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5401" y="3155167"/>
              <a:ext cx="2948672" cy="40494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108000" tIns="108000" rIns="108000" bIns="108000" rtlCol="0" anchor="t">
              <a:noAutofit/>
            </a:bodyPr>
            <a:lstStyle/>
            <a:p>
              <a:pPr defTabSz="1067548" latinLnBrk="0">
                <a:lnSpc>
                  <a:spcPts val="1600"/>
                </a:lnSpc>
                <a:spcBef>
                  <a:spcPts val="2000"/>
                </a:spcBef>
                <a:buClr>
                  <a:srgbClr val="0083ED"/>
                </a:buClr>
                <a:buSzPct val="100000"/>
                <a:defRPr/>
              </a:pPr>
              <a:endParaRPr lang="ko-KR" altLang="en-US" sz="1200" spc="-40" dirty="0">
                <a:ln w="127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FEEA3894-C1C1-4AF5-B456-79A95EBC5BB8}"/>
              </a:ext>
            </a:extLst>
          </p:cNvPr>
          <p:cNvSpPr/>
          <p:nvPr/>
        </p:nvSpPr>
        <p:spPr>
          <a:xfrm>
            <a:off x="5066032" y="2650476"/>
            <a:ext cx="1841762" cy="360000"/>
          </a:xfrm>
          <a:prstGeom prst="rect">
            <a:avLst/>
          </a:prstGeom>
          <a:noFill/>
          <a:ln w="12700">
            <a:noFill/>
          </a:ln>
        </p:spPr>
        <p:txBody>
          <a:bodyPr wrap="none" lIns="36000" tIns="0" rIns="36000" bIns="0" anchor="t" anchorCtr="0">
            <a:noAutofit/>
          </a:bodyPr>
          <a:lstStyle/>
          <a:p>
            <a:r>
              <a:rPr lang="en-US" altLang="ko-KR" sz="1100" dirty="0" smtClean="0">
                <a:ln>
                  <a:solidFill>
                    <a:schemeClr val="accent2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en-US" altLang="ko-KR" b="1" dirty="0" smtClean="0">
                <a:ln>
                  <a:solidFill>
                    <a:schemeClr val="accent2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b="1" dirty="0" smtClean="0">
                <a:ln>
                  <a:solidFill>
                    <a:schemeClr val="accent2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 </a:t>
            </a:r>
            <a:r>
              <a:rPr lang="en-US" altLang="ko-KR" b="1" dirty="0" smtClean="0">
                <a:ln>
                  <a:solidFill>
                    <a:schemeClr val="accent2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Segmentation</a:t>
            </a:r>
            <a:endParaRPr lang="ko-KR" altLang="en-US" b="1" dirty="0">
              <a:ln>
                <a:solidFill>
                  <a:schemeClr val="accent2">
                    <a:shade val="50000"/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14" name="그룹 3"/>
          <p:cNvGrpSpPr/>
          <p:nvPr/>
        </p:nvGrpSpPr>
        <p:grpSpPr>
          <a:xfrm>
            <a:off x="4797693" y="5454363"/>
            <a:ext cx="4717638" cy="947277"/>
            <a:chOff x="4375661" y="5235609"/>
            <a:chExt cx="4717638" cy="447848"/>
          </a:xfrm>
        </p:grpSpPr>
        <p:sp>
          <p:nvSpPr>
            <p:cNvPr id="104" name="모서리가 둥근 직사각형 34">
              <a:extLst>
                <a:ext uri="{FF2B5EF4-FFF2-40B4-BE49-F238E27FC236}">
                  <a16:creationId xmlns:a16="http://schemas.microsoft.com/office/drawing/2014/main" xmlns="" id="{3E0E2D68-71D2-4B2D-B840-E8D638661F37}"/>
                </a:ext>
              </a:extLst>
            </p:cNvPr>
            <p:cNvSpPr/>
            <p:nvPr/>
          </p:nvSpPr>
          <p:spPr>
            <a:xfrm>
              <a:off x="4561216" y="5235609"/>
              <a:ext cx="4532083" cy="447848"/>
            </a:xfrm>
            <a:prstGeom prst="roundRect">
              <a:avLst>
                <a:gd name="adj" fmla="val 1495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1CA7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2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xmlns="" id="{FEEA3894-C1C1-4AF5-B456-79A95EBC5BB8}"/>
                </a:ext>
              </a:extLst>
            </p:cNvPr>
            <p:cNvSpPr/>
            <p:nvPr/>
          </p:nvSpPr>
          <p:spPr>
            <a:xfrm>
              <a:off x="4375661" y="5288973"/>
              <a:ext cx="865366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36000" tIns="0" rIns="36000" bIns="0" anchor="t" anchorCtr="0">
              <a:noAutofit/>
            </a:bodyPr>
            <a:lstStyle/>
            <a:p>
              <a:pPr algn="ctr"/>
              <a:r>
                <a:rPr lang="en-US" altLang="ko-KR" sz="1100" dirty="0">
                  <a:ln>
                    <a:solidFill>
                      <a:schemeClr val="accent2">
                        <a:shade val="50000"/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-</a:t>
              </a:r>
              <a:endParaRPr lang="ko-KR" altLang="en-US" sz="1100" dirty="0">
                <a:ln>
                  <a:solidFill>
                    <a:schemeClr val="accent2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77" name="양쪽 모서리가 둥근 사각형 3">
            <a:extLst>
              <a:ext uri="{FF2B5EF4-FFF2-40B4-BE49-F238E27FC236}">
                <a16:creationId xmlns:a16="http://schemas.microsoft.com/office/drawing/2014/main" xmlns="" id="{8D399A37-31A2-4B66-8937-303C2DAB50DA}"/>
              </a:ext>
            </a:extLst>
          </p:cNvPr>
          <p:cNvSpPr/>
          <p:nvPr/>
        </p:nvSpPr>
        <p:spPr>
          <a:xfrm>
            <a:off x="9042501" y="695891"/>
            <a:ext cx="144000" cy="144000"/>
          </a:xfrm>
          <a:prstGeom prst="rect">
            <a:avLst/>
          </a:prstGeom>
          <a:solidFill>
            <a:srgbClr val="004F9F"/>
          </a:solidFill>
          <a:ln w="9525">
            <a:noFill/>
            <a:miter lim="800000"/>
            <a:headEnd/>
            <a:tailEnd type="triangle" w="sm" len="sm"/>
          </a:ln>
        </p:spPr>
        <p:txBody>
          <a:bodyPr vert="horz" wrap="square" lIns="0" tIns="0" rIns="0" bIns="0" anchor="ctr" anchorCtr="0"/>
          <a:lstStyle/>
          <a:p>
            <a:pPr algn="ctr" defTabSz="882487" latinLnBrk="0"/>
            <a:r>
              <a:rPr lang="en-US" altLang="ko-KR" sz="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endParaRPr lang="ko-KR" altLang="en-US" sz="8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8" name="양쪽 모서리가 둥근 사각형 3">
            <a:extLst>
              <a:ext uri="{FF2B5EF4-FFF2-40B4-BE49-F238E27FC236}">
                <a16:creationId xmlns:a16="http://schemas.microsoft.com/office/drawing/2014/main" xmlns="" id="{A2D747C6-2156-4511-8D31-24F31EDA28C7}"/>
              </a:ext>
            </a:extLst>
          </p:cNvPr>
          <p:cNvSpPr/>
          <p:nvPr/>
        </p:nvSpPr>
        <p:spPr>
          <a:xfrm>
            <a:off x="9196306" y="695891"/>
            <a:ext cx="144000" cy="144000"/>
          </a:xfrm>
          <a:prstGeom prst="rect">
            <a:avLst/>
          </a:prstGeom>
          <a:solidFill>
            <a:srgbClr val="A7B4BD"/>
          </a:solidFill>
          <a:ln w="9525">
            <a:noFill/>
            <a:miter lim="800000"/>
            <a:headEnd/>
            <a:tailEnd type="triangle" w="sm" len="sm"/>
          </a:ln>
        </p:spPr>
        <p:txBody>
          <a:bodyPr vert="horz" wrap="square" lIns="0" tIns="0" rIns="0" bIns="0" anchor="ctr" anchorCtr="0"/>
          <a:lstStyle/>
          <a:p>
            <a:pPr algn="ctr" defTabSz="882487" latinLnBrk="0"/>
            <a:r>
              <a:rPr lang="en-US" altLang="ko-KR" sz="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endParaRPr lang="ko-KR" altLang="en-US" sz="8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9" name="TextBox 47">
            <a:extLst>
              <a:ext uri="{FF2B5EF4-FFF2-40B4-BE49-F238E27FC236}">
                <a16:creationId xmlns:a16="http://schemas.microsoft.com/office/drawing/2014/main" xmlns="" id="{6D4BC2B5-A885-4F13-B838-D04CAAE35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0445" y="869318"/>
            <a:ext cx="1458733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r" latinLnBrk="0">
              <a:buClr>
                <a:srgbClr val="EC2E24"/>
              </a:buClr>
              <a:buSzPct val="120000"/>
            </a:pPr>
            <a:r>
              <a:rPr lang="ko-KR" altLang="en-US" sz="1050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5B9BD5">
                    <a:lumMod val="50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charset="0"/>
              </a:rPr>
              <a:t>미션별</a:t>
            </a:r>
            <a:r>
              <a:rPr lang="ko-KR" altLang="en-US" sz="105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5B9BD5">
                    <a:lumMod val="50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charset="0"/>
              </a:rPr>
              <a:t> </a:t>
            </a:r>
            <a:r>
              <a:rPr lang="en-US" altLang="ko-KR" sz="105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5B9BD5">
                    <a:lumMod val="50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charset="0"/>
              </a:rPr>
              <a:t>Action Planning</a:t>
            </a:r>
            <a:endParaRPr lang="ko-KR" altLang="en-US" sz="105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5B9BD5">
                  <a:lumMod val="50000"/>
                </a:srgbClr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02225" y="3242615"/>
            <a:ext cx="41411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 : 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/</a:t>
            </a:r>
            <a:r>
              <a:rPr lang="ko-KR" altLang="en-US" dirty="0" smtClean="0"/>
              <a:t>나이에 따른</a:t>
            </a:r>
            <a:r>
              <a:rPr lang="en-US" altLang="ko-KR" dirty="0" smtClean="0"/>
              <a:t> </a:t>
            </a:r>
            <a:r>
              <a:rPr lang="ko-KR" altLang="en-US" dirty="0" smtClean="0"/>
              <a:t>카드 사용금액 분석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 : </a:t>
            </a:r>
            <a:r>
              <a:rPr lang="ko-KR" altLang="en-US" dirty="0" smtClean="0"/>
              <a:t>수입에 따른 사용금액 분석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 : </a:t>
            </a:r>
            <a:r>
              <a:rPr lang="ko-KR" altLang="en-US" dirty="0" smtClean="0"/>
              <a:t>수입에 따른 카드한도 분석</a:t>
            </a:r>
            <a:endParaRPr lang="ko-KR" altLang="en-US" sz="1400" dirty="0"/>
          </a:p>
        </p:txBody>
      </p:sp>
      <p:sp>
        <p:nvSpPr>
          <p:cNvPr id="85" name="AutoShape 13">
            <a:extLst>
              <a:ext uri="{FF2B5EF4-FFF2-40B4-BE49-F238E27FC236}">
                <a16:creationId xmlns:a16="http://schemas.microsoft.com/office/drawing/2014/main" xmlns="" id="{6A1814FC-DBD8-4B92-A529-B797257EA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362" y="4004813"/>
            <a:ext cx="3866053" cy="430306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7800" indent="-177800" defTabSz="892493" latinLnBrk="0">
              <a:lnSpc>
                <a:spcPts val="1800"/>
              </a:lnSpc>
              <a:buClr>
                <a:srgbClr val="447FC1"/>
              </a:buClr>
              <a:defRPr/>
            </a:pPr>
            <a:r>
              <a:rPr lang="ko-KR" altLang="en-US" sz="1100" spc="-70" dirty="0" smtClean="0">
                <a:ln w="1270"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카드 사용금액을 </a:t>
            </a:r>
            <a:r>
              <a:rPr lang="en-US" altLang="ko-KR" sz="1100" spc="-70" dirty="0" smtClean="0">
                <a:ln w="1270"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150</a:t>
            </a:r>
            <a:r>
              <a:rPr lang="ko-KR" altLang="en-US" sz="1100" spc="-70" dirty="0" smtClean="0">
                <a:ln w="1270"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만원 미만</a:t>
            </a:r>
            <a:r>
              <a:rPr lang="en-US" altLang="ko-KR" sz="1100" spc="-70" dirty="0" smtClean="0">
                <a:ln w="1270"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 300</a:t>
            </a:r>
            <a:r>
              <a:rPr lang="ko-KR" altLang="en-US" sz="1100" spc="-70" dirty="0" smtClean="0">
                <a:ln w="1270"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만원 미만</a:t>
            </a:r>
            <a:r>
              <a:rPr lang="en-US" altLang="ko-KR" sz="1100" spc="-70" dirty="0" smtClean="0">
                <a:ln w="1270"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 450</a:t>
            </a:r>
            <a:r>
              <a:rPr lang="ko-KR" altLang="en-US" sz="1100" spc="-70" dirty="0" smtClean="0">
                <a:ln w="1270"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만원 미만</a:t>
            </a:r>
            <a:r>
              <a:rPr lang="en-US" altLang="ko-KR" sz="1100" spc="-70" dirty="0" smtClean="0">
                <a:ln w="1270"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</a:p>
          <a:p>
            <a:pPr marL="177800" indent="-177800" defTabSz="892493" latinLnBrk="0">
              <a:lnSpc>
                <a:spcPts val="1800"/>
              </a:lnSpc>
              <a:buClr>
                <a:srgbClr val="447FC1"/>
              </a:buClr>
              <a:defRPr/>
            </a:pPr>
            <a:r>
              <a:rPr lang="en-US" altLang="ko-KR" sz="1100" spc="-70" dirty="0" smtClean="0">
                <a:ln w="1270"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700</a:t>
            </a:r>
            <a:r>
              <a:rPr lang="ko-KR" altLang="en-US" sz="1100" spc="-70" dirty="0" smtClean="0">
                <a:ln w="1270"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만원 미만</a:t>
            </a:r>
            <a:r>
              <a:rPr lang="en-US" altLang="ko-KR" sz="1100" spc="-70" dirty="0" smtClean="0">
                <a:ln w="1270"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700</a:t>
            </a:r>
            <a:r>
              <a:rPr lang="ko-KR" altLang="en-US" sz="1100" spc="-70" dirty="0" smtClean="0">
                <a:ln w="1270"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만원</a:t>
            </a:r>
            <a:r>
              <a:rPr lang="en-US" altLang="ko-KR" sz="1100" spc="-70" dirty="0" smtClean="0">
                <a:ln w="1270"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100" spc="-70" dirty="0" smtClean="0">
                <a:ln w="1270"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초과 군집으로 구분 </a:t>
            </a:r>
            <a:endParaRPr lang="ko-KR" altLang="en-US" sz="1100" spc="-70" dirty="0">
              <a:ln w="1270">
                <a:solidFill>
                  <a:prstClr val="white">
                    <a:alpha val="0"/>
                  </a:prstClr>
                </a:solidFill>
              </a:ln>
              <a:solidFill>
                <a:schemeClr val="accent5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9" name="AutoShape 13">
            <a:extLst>
              <a:ext uri="{FF2B5EF4-FFF2-40B4-BE49-F238E27FC236}">
                <a16:creationId xmlns:a16="http://schemas.microsoft.com/office/drawing/2014/main" xmlns="" id="{6A1814FC-DBD8-4B92-A529-B797257EA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572" y="4823041"/>
            <a:ext cx="3568840" cy="430306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77800" indent="-177800" defTabSz="892493" latinLnBrk="0">
              <a:lnSpc>
                <a:spcPts val="1800"/>
              </a:lnSpc>
              <a:buClr>
                <a:srgbClr val="447FC1"/>
              </a:buClr>
              <a:defRPr/>
            </a:pPr>
            <a:endParaRPr lang="ko-KR" altLang="en-US" sz="1100" spc="-70" dirty="0">
              <a:ln w="1270">
                <a:solidFill>
                  <a:prstClr val="white">
                    <a:alpha val="0"/>
                  </a:prstClr>
                </a:solidFill>
              </a:ln>
              <a:solidFill>
                <a:schemeClr val="accent5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0" name="AutoShape 13">
            <a:extLst>
              <a:ext uri="{FF2B5EF4-FFF2-40B4-BE49-F238E27FC236}">
                <a16:creationId xmlns:a16="http://schemas.microsoft.com/office/drawing/2014/main" xmlns="" id="{6A1814FC-DBD8-4B92-A529-B797257EA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8443" y="5792951"/>
            <a:ext cx="3845366" cy="430306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77800" indent="-177800" defTabSz="892493" latinLnBrk="0">
              <a:lnSpc>
                <a:spcPts val="1800"/>
              </a:lnSpc>
              <a:buClr>
                <a:srgbClr val="447FC1"/>
              </a:buClr>
              <a:defRPr/>
            </a:pPr>
            <a:endParaRPr lang="ko-KR" altLang="en-US" sz="1100" spc="-70" dirty="0">
              <a:ln w="1270">
                <a:solidFill>
                  <a:prstClr val="white">
                    <a:alpha val="0"/>
                  </a:prstClr>
                </a:solidFill>
              </a:ln>
              <a:solidFill>
                <a:schemeClr val="accent5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2" name="AutoShape 13">
            <a:extLst>
              <a:ext uri="{FF2B5EF4-FFF2-40B4-BE49-F238E27FC236}">
                <a16:creationId xmlns:a16="http://schemas.microsoft.com/office/drawing/2014/main" xmlns="" id="{6A1814FC-DBD8-4B92-A529-B797257EA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461" y="5518251"/>
            <a:ext cx="4196030" cy="475142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77800" indent="-177800" defTabSz="892493" latinLnBrk="0">
              <a:buClr>
                <a:srgbClr val="447FC1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b="1" spc="-70" dirty="0" err="1">
                <a:ln w="127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dict</a:t>
            </a:r>
            <a:r>
              <a:rPr lang="en-US" altLang="ko-KR" b="1" spc="-70" dirty="0">
                <a:ln w="127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b="1" spc="-70" dirty="0">
                <a:ln w="127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타입 생성 </a:t>
            </a:r>
            <a:r>
              <a:rPr lang="ko-KR" altLang="en-US" b="1" spc="-70" dirty="0" smtClean="0">
                <a:ln w="127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관리</a:t>
            </a:r>
            <a:endParaRPr lang="en-US" altLang="ko-KR" b="1" spc="-70" dirty="0" smtClean="0">
              <a:ln w="1270"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177800" indent="-177800" defTabSz="892493" latinLnBrk="0">
              <a:buClr>
                <a:srgbClr val="447FC1"/>
              </a:buClr>
              <a:defRPr/>
            </a:pPr>
            <a:endParaRPr lang="en-US" altLang="ko-KR" sz="1400" spc="-70" dirty="0">
              <a:ln w="1270"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4" name="Rectangle 8">
            <a:extLst>
              <a:ext uri="{FF2B5EF4-FFF2-40B4-BE49-F238E27FC236}">
                <a16:creationId xmlns:a16="http://schemas.microsoft.com/office/drawing/2014/main" xmlns="" id="{F9CFEDF3-5921-41AA-98A4-3B9898BCBA43}"/>
              </a:ext>
            </a:extLst>
          </p:cNvPr>
          <p:cNvSpPr>
            <a:spLocks/>
          </p:cNvSpPr>
          <p:nvPr/>
        </p:nvSpPr>
        <p:spPr bwMode="auto">
          <a:xfrm>
            <a:off x="955608" y="1034670"/>
            <a:ext cx="8950392" cy="63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6000" rIns="0" bIns="0" anchor="t" anchorCtr="0">
            <a:noAutofit/>
          </a:bodyPr>
          <a:lstStyle/>
          <a:p>
            <a:pPr eaLnBrk="0" latinLnBrk="0" hangingPunct="0">
              <a:lnSpc>
                <a:spcPts val="2000"/>
              </a:lnSpc>
              <a:spcAft>
                <a:spcPts val="300"/>
              </a:spcAft>
            </a:pPr>
            <a:r>
              <a:rPr kumimoji="1"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각 프로젝트 미션을 수행하기 위하여 필요한 사전 작업을 탐색하고</a:t>
            </a:r>
            <a:r>
              <a:rPr kumimoji="1"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, </a:t>
            </a:r>
            <a:r>
              <a:rPr kumimoji="1"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세부 진행 방향을 설계하고</a:t>
            </a:r>
            <a:endParaRPr kumimoji="1" lang="en-US" altLang="ko-KR" sz="14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  <a:p>
            <a:pPr eaLnBrk="0" latinLnBrk="0" hangingPunct="0">
              <a:lnSpc>
                <a:spcPts val="2000"/>
              </a:lnSpc>
              <a:spcAft>
                <a:spcPts val="300"/>
              </a:spcAft>
            </a:pPr>
            <a:r>
              <a:rPr kumimoji="1"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해당 작업을 진행하였음</a:t>
            </a:r>
            <a:r>
              <a:rPr kumimoji="1"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.</a:t>
            </a:r>
            <a:endParaRPr kumimoji="1"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sp>
        <p:nvSpPr>
          <p:cNvPr id="62" name="AutoShape 13">
            <a:extLst>
              <a:ext uri="{FF2B5EF4-FFF2-40B4-BE49-F238E27FC236}">
                <a16:creationId xmlns:a16="http://schemas.microsoft.com/office/drawing/2014/main" xmlns="" id="{6A1814FC-DBD8-4B92-A529-B797257EA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960" y="4872437"/>
            <a:ext cx="3866053" cy="430306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7800" indent="-177800" defTabSz="892493" latinLnBrk="0">
              <a:lnSpc>
                <a:spcPts val="1800"/>
              </a:lnSpc>
              <a:buClr>
                <a:srgbClr val="447FC1"/>
              </a:buClr>
              <a:defRPr/>
            </a:pPr>
            <a:r>
              <a:rPr lang="ko-KR" altLang="en-US" sz="1100" spc="-70" dirty="0" smtClean="0">
                <a:ln w="1270"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카드 한도를 </a:t>
            </a:r>
            <a:r>
              <a:rPr lang="en-US" altLang="ko-KR" sz="1100" spc="-70" dirty="0" smtClean="0">
                <a:ln w="1270"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250</a:t>
            </a:r>
            <a:r>
              <a:rPr lang="ko-KR" altLang="en-US" sz="1100" spc="-70" dirty="0" smtClean="0">
                <a:ln w="1270"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만원 미만</a:t>
            </a:r>
            <a:r>
              <a:rPr lang="en-US" altLang="ko-KR" sz="1100" spc="-70" dirty="0" smtClean="0">
                <a:ln w="1270"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 500</a:t>
            </a:r>
            <a:r>
              <a:rPr lang="ko-KR" altLang="en-US" sz="1100" spc="-70" dirty="0" smtClean="0">
                <a:ln w="1270"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만원 미만</a:t>
            </a:r>
            <a:r>
              <a:rPr lang="en-US" altLang="ko-KR" sz="1100" spc="-70" dirty="0" smtClean="0">
                <a:ln w="1270"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 800</a:t>
            </a:r>
            <a:r>
              <a:rPr lang="ko-KR" altLang="en-US" sz="1100" spc="-70" dirty="0" smtClean="0">
                <a:ln w="1270"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만원 미만</a:t>
            </a:r>
            <a:r>
              <a:rPr lang="en-US" altLang="ko-KR" sz="1100" spc="-70" dirty="0" smtClean="0">
                <a:ln w="1270"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</a:p>
          <a:p>
            <a:pPr marL="177800" indent="-177800" defTabSz="892493" latinLnBrk="0">
              <a:lnSpc>
                <a:spcPts val="1800"/>
              </a:lnSpc>
              <a:buClr>
                <a:srgbClr val="447FC1"/>
              </a:buClr>
              <a:defRPr/>
            </a:pPr>
            <a:r>
              <a:rPr lang="en-US" altLang="ko-KR" sz="1100" spc="-70" dirty="0" smtClean="0">
                <a:ln w="1270"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1,200</a:t>
            </a:r>
            <a:r>
              <a:rPr lang="ko-KR" altLang="en-US" sz="1100" spc="-70" dirty="0" smtClean="0">
                <a:ln w="1270"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만원 미만</a:t>
            </a:r>
            <a:r>
              <a:rPr lang="en-US" altLang="ko-KR" sz="1100" spc="-70" dirty="0" smtClean="0">
                <a:ln w="1270"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1,900</a:t>
            </a:r>
            <a:r>
              <a:rPr lang="ko-KR" altLang="en-US" sz="1100" spc="-70" dirty="0" smtClean="0">
                <a:ln w="1270"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만원 미만</a:t>
            </a:r>
            <a:r>
              <a:rPr lang="en-US" altLang="ko-KR" sz="1100" spc="-70" dirty="0" smtClean="0">
                <a:ln w="1270"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 2,800</a:t>
            </a:r>
            <a:r>
              <a:rPr lang="ko-KR" altLang="en-US" sz="1100" spc="-70" dirty="0" smtClean="0">
                <a:ln w="1270"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만원 초과 군집으로 구분 </a:t>
            </a:r>
            <a:endParaRPr lang="ko-KR" altLang="en-US" sz="1100" spc="-70" dirty="0">
              <a:ln w="1270">
                <a:solidFill>
                  <a:prstClr val="white">
                    <a:alpha val="0"/>
                  </a:prstClr>
                </a:solidFill>
              </a:ln>
              <a:solidFill>
                <a:schemeClr val="accent5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3" name="AutoShape 13">
            <a:extLst>
              <a:ext uri="{FF2B5EF4-FFF2-40B4-BE49-F238E27FC236}">
                <a16:creationId xmlns:a16="http://schemas.microsoft.com/office/drawing/2014/main" xmlns="" id="{6A1814FC-DBD8-4B92-A529-B797257EA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917" y="5803435"/>
            <a:ext cx="3866053" cy="430306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7800" indent="-177800" defTabSz="892493" latinLnBrk="0">
              <a:lnSpc>
                <a:spcPts val="1800"/>
              </a:lnSpc>
              <a:buClr>
                <a:srgbClr val="447FC1"/>
              </a:buClr>
              <a:defRPr/>
            </a:pPr>
            <a:r>
              <a:rPr lang="en-US" altLang="ko-KR" sz="1100" spc="-70" dirty="0" err="1" smtClean="0">
                <a:ln w="1270"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Dict</a:t>
            </a:r>
            <a:r>
              <a:rPr lang="en-US" altLang="ko-KR" sz="1100" spc="-70" dirty="0" smtClean="0">
                <a:ln w="1270"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100" spc="-70" dirty="0" smtClean="0">
                <a:ln w="1270"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타입의 </a:t>
            </a:r>
            <a:r>
              <a:rPr lang="en-US" altLang="ko-KR" sz="1100" spc="-70" dirty="0" smtClean="0">
                <a:ln w="1270"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key / values </a:t>
            </a:r>
            <a:r>
              <a:rPr lang="ko-KR" altLang="en-US" sz="1100" spc="-70" dirty="0" smtClean="0">
                <a:ln w="1270"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형태로 생성하여 데이터 조합</a:t>
            </a:r>
            <a:endParaRPr lang="ko-KR" altLang="en-US" sz="1100" spc="-70" dirty="0">
              <a:ln w="1270">
                <a:solidFill>
                  <a:prstClr val="white">
                    <a:alpha val="0"/>
                  </a:prstClr>
                </a:solidFill>
              </a:ln>
              <a:solidFill>
                <a:schemeClr val="accent5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312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48EE6BA1-A732-4F34-B966-EBCEFE937D28}"/>
              </a:ext>
            </a:extLst>
          </p:cNvPr>
          <p:cNvSpPr txBox="1"/>
          <p:nvPr/>
        </p:nvSpPr>
        <p:spPr>
          <a:xfrm>
            <a:off x="1111322" y="518059"/>
            <a:ext cx="2141021" cy="365091"/>
          </a:xfrm>
          <a:prstGeom prst="rect">
            <a:avLst/>
          </a:prstGeom>
          <a:solidFill>
            <a:srgbClr val="E4F2FB"/>
          </a:solidFill>
        </p:spPr>
        <p:txBody>
          <a:bodyPr wrap="none" lIns="36000" tIns="36000" rIns="72000" bIns="36000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lang="ko-KR" altLang="en-US" sz="3600" spc="-2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Rix정고딕 B" panose="02020603020101020101" pitchFamily="18" charset="-127"/>
                <a:ea typeface="Rix정고딕 B" panose="02020603020101020101" pitchFamily="18" charset="-127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defTabSz="411320" eaLnBrk="1" latinLnBrk="0" hangingPunct="1">
              <a:defRPr/>
            </a:pPr>
            <a:r>
              <a:rPr lang="ko-KR" altLang="en-US" sz="1900" spc="-63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프로젝트 수행 내역</a:t>
            </a:r>
            <a:endParaRPr sz="1900" spc="-63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xmlns="" id="{A71DDFD2-A042-4327-9372-371C0DEC901B}"/>
              </a:ext>
            </a:extLst>
          </p:cNvPr>
          <p:cNvSpPr txBox="1"/>
          <p:nvPr/>
        </p:nvSpPr>
        <p:spPr>
          <a:xfrm>
            <a:off x="481174" y="478354"/>
            <a:ext cx="612872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lang="ko-KR" altLang="en-US" sz="3600" spc="-2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Rix정고딕 B" panose="02020603020101020101" pitchFamily="18" charset="-127"/>
                <a:ea typeface="Rix정고딕 B" panose="02020603020101020101" pitchFamily="18" charset="-127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defTabSz="411320" eaLnBrk="1" latinLnBrk="0" hangingPunct="1">
              <a:defRPr/>
            </a:pPr>
            <a:r>
              <a:rPr lang="en-US" altLang="ko-KR" sz="2800" spc="-63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84C2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</a:t>
            </a:r>
          </a:p>
        </p:txBody>
      </p:sp>
      <p:grpSp>
        <p:nvGrpSpPr>
          <p:cNvPr id="2" name="그룹 174">
            <a:extLst>
              <a:ext uri="{FF2B5EF4-FFF2-40B4-BE49-F238E27FC236}">
                <a16:creationId xmlns:a16="http://schemas.microsoft.com/office/drawing/2014/main" xmlns="" id="{FEA99476-F10D-4ED7-97CE-763E01D4C414}"/>
              </a:ext>
            </a:extLst>
          </p:cNvPr>
          <p:cNvGrpSpPr/>
          <p:nvPr/>
        </p:nvGrpSpPr>
        <p:grpSpPr>
          <a:xfrm>
            <a:off x="8537144" y="695891"/>
            <a:ext cx="872034" cy="335010"/>
            <a:chOff x="8621120" y="695891"/>
            <a:chExt cx="872034" cy="335010"/>
          </a:xfrm>
        </p:grpSpPr>
        <p:sp>
          <p:nvSpPr>
            <p:cNvPr id="176" name="TextBox 47">
              <a:extLst>
                <a:ext uri="{FF2B5EF4-FFF2-40B4-BE49-F238E27FC236}">
                  <a16:creationId xmlns:a16="http://schemas.microsoft.com/office/drawing/2014/main" xmlns="" id="{6D4BC2B5-A885-4F13-B838-D04CAAE35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21120" y="869318"/>
              <a:ext cx="872034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r" latinLnBrk="0">
                <a:buClr>
                  <a:srgbClr val="EC2E24"/>
                </a:buClr>
                <a:buSzPct val="120000"/>
              </a:pPr>
              <a:r>
                <a:rPr lang="en-US" altLang="ko-KR" sz="105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5B9BD5">
                      <a:lumMod val="50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charset="0"/>
                </a:rPr>
                <a:t>Segmentation</a:t>
              </a:r>
              <a:endParaRPr lang="ko-KR" altLang="en-US" sz="105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5B9BD5">
                    <a:lumMod val="50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charset="0"/>
              </a:endParaRPr>
            </a:p>
          </p:txBody>
        </p:sp>
        <p:sp>
          <p:nvSpPr>
            <p:cNvPr id="183" name="양쪽 모서리가 둥근 사각형 3">
              <a:extLst>
                <a:ext uri="{FF2B5EF4-FFF2-40B4-BE49-F238E27FC236}">
                  <a16:creationId xmlns:a16="http://schemas.microsoft.com/office/drawing/2014/main" xmlns="" id="{8D399A37-31A2-4B66-8937-303C2DAB50DA}"/>
                </a:ext>
              </a:extLst>
            </p:cNvPr>
            <p:cNvSpPr/>
            <p:nvPr/>
          </p:nvSpPr>
          <p:spPr>
            <a:xfrm>
              <a:off x="9155612" y="695891"/>
              <a:ext cx="144000" cy="144000"/>
            </a:xfrm>
            <a:prstGeom prst="rect">
              <a:avLst/>
            </a:prstGeom>
            <a:solidFill>
              <a:srgbClr val="A7B4BD"/>
            </a:solidFill>
            <a:ln w="9525">
              <a:noFill/>
              <a:miter lim="800000"/>
              <a:headEnd/>
              <a:tailEnd type="triangle" w="sm" len="sm"/>
            </a:ln>
          </p:spPr>
          <p:txBody>
            <a:bodyPr vert="horz" wrap="square" lIns="0" tIns="0" rIns="0" bIns="0" anchor="ctr" anchorCtr="0"/>
            <a:lstStyle/>
            <a:p>
              <a:pPr algn="ctr" defTabSz="882487" latinLnBrk="0"/>
              <a:r>
                <a:rPr lang="en-US" altLang="ko-KR" sz="8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sz="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84" name="양쪽 모서리가 둥근 사각형 3">
              <a:extLst>
                <a:ext uri="{FF2B5EF4-FFF2-40B4-BE49-F238E27FC236}">
                  <a16:creationId xmlns:a16="http://schemas.microsoft.com/office/drawing/2014/main" xmlns="" id="{A2D747C6-2156-4511-8D31-24F31EDA28C7}"/>
                </a:ext>
              </a:extLst>
            </p:cNvPr>
            <p:cNvSpPr/>
            <p:nvPr/>
          </p:nvSpPr>
          <p:spPr>
            <a:xfrm>
              <a:off x="9309417" y="695891"/>
              <a:ext cx="144000" cy="144000"/>
            </a:xfrm>
            <a:prstGeom prst="rect">
              <a:avLst/>
            </a:prstGeom>
            <a:solidFill>
              <a:srgbClr val="004F9F"/>
            </a:solidFill>
            <a:ln w="9525">
              <a:noFill/>
              <a:miter lim="800000"/>
              <a:headEnd/>
              <a:tailEnd type="triangle" w="sm" len="sm"/>
            </a:ln>
          </p:spPr>
          <p:txBody>
            <a:bodyPr vert="horz" wrap="square" lIns="0" tIns="0" rIns="0" bIns="0" anchor="ctr" anchorCtr="0"/>
            <a:lstStyle/>
            <a:p>
              <a:pPr algn="ctr" defTabSz="882487" latinLnBrk="0"/>
              <a:r>
                <a:rPr lang="en-US" altLang="ko-KR" sz="8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</a:t>
              </a:r>
              <a:endParaRPr lang="ko-KR" altLang="en-US" sz="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7" name="그룹 155"/>
          <p:cNvGrpSpPr/>
          <p:nvPr/>
        </p:nvGrpSpPr>
        <p:grpSpPr>
          <a:xfrm>
            <a:off x="15036899" y="2364709"/>
            <a:ext cx="190415" cy="4054079"/>
            <a:chOff x="9213032" y="2370534"/>
            <a:chExt cx="190415" cy="3794770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xmlns="" id="{48AA5B0D-5F04-409F-B4A6-FD6529B3C936}"/>
                </a:ext>
              </a:extLst>
            </p:cNvPr>
            <p:cNvSpPr/>
            <p:nvPr/>
          </p:nvSpPr>
          <p:spPr bwMode="auto">
            <a:xfrm flipH="1">
              <a:off x="9213032" y="2370538"/>
              <a:ext cx="93192" cy="76255"/>
            </a:xfrm>
            <a:prstGeom prst="rect">
              <a:avLst/>
            </a:prstGeom>
            <a:solidFill>
              <a:srgbClr val="C8E5F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914230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10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xmlns="" id="{8659BA3F-CF9D-42AE-85D9-6E53EB37B917}"/>
                </a:ext>
              </a:extLst>
            </p:cNvPr>
            <p:cNvSpPr/>
            <p:nvPr/>
          </p:nvSpPr>
          <p:spPr bwMode="auto">
            <a:xfrm flipH="1">
              <a:off x="9213032" y="6089049"/>
              <a:ext cx="93192" cy="76255"/>
            </a:xfrm>
            <a:prstGeom prst="rect">
              <a:avLst/>
            </a:prstGeom>
            <a:solidFill>
              <a:srgbClr val="C8E5F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914230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10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59" name="사다리꼴 158">
              <a:extLst>
                <a:ext uri="{FF2B5EF4-FFF2-40B4-BE49-F238E27FC236}">
                  <a16:creationId xmlns:a16="http://schemas.microsoft.com/office/drawing/2014/main" xmlns="" id="{0EF427A8-6435-4128-9B82-B5313D5B9585}"/>
                </a:ext>
              </a:extLst>
            </p:cNvPr>
            <p:cNvSpPr/>
            <p:nvPr/>
          </p:nvSpPr>
          <p:spPr bwMode="auto">
            <a:xfrm rot="5400000" flipH="1">
              <a:off x="7457450" y="4219306"/>
              <a:ext cx="3794769" cy="97225"/>
            </a:xfrm>
            <a:prstGeom prst="trapezoid">
              <a:avLst>
                <a:gd name="adj" fmla="val 95509"/>
              </a:avLst>
            </a:prstGeom>
            <a:solidFill>
              <a:srgbClr val="1CA7E5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914230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10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18123" y="4499098"/>
            <a:ext cx="1863968" cy="191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" name="TextBox 78"/>
          <p:cNvSpPr txBox="1"/>
          <p:nvPr/>
        </p:nvSpPr>
        <p:spPr>
          <a:xfrm>
            <a:off x="12276992" y="2954215"/>
            <a:ext cx="35726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accent2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Data </a:t>
            </a:r>
            <a:r>
              <a:rPr lang="ko-KR" altLang="en-US" sz="1100" dirty="0">
                <a:ln>
                  <a:solidFill>
                    <a:schemeClr val="accent2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폴더에 있는 참석자명단</a:t>
            </a:r>
            <a:r>
              <a:rPr lang="en-US" altLang="ko-KR" sz="1100" dirty="0">
                <a:ln>
                  <a:solidFill>
                    <a:schemeClr val="accent2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r>
              <a:rPr lang="en-US" altLang="ko-KR" sz="1100" dirty="0" err="1">
                <a:ln>
                  <a:solidFill>
                    <a:schemeClr val="accent2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csv</a:t>
            </a:r>
            <a:r>
              <a:rPr lang="en-US" altLang="ko-KR" sz="1100" dirty="0">
                <a:ln>
                  <a:solidFill>
                    <a:schemeClr val="accent2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100" dirty="0">
                <a:ln>
                  <a:solidFill>
                    <a:schemeClr val="accent2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파일을 읽어온다</a:t>
            </a:r>
            <a:endParaRPr lang="en-US" altLang="ko-KR" sz="1100" dirty="0">
              <a:ln>
                <a:solidFill>
                  <a:schemeClr val="accent2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ko-KR" altLang="en-US" sz="1100" dirty="0"/>
          </a:p>
        </p:txBody>
      </p:sp>
      <p:sp>
        <p:nvSpPr>
          <p:cNvPr id="129" name="Rectangle 8">
            <a:extLst>
              <a:ext uri="{FF2B5EF4-FFF2-40B4-BE49-F238E27FC236}">
                <a16:creationId xmlns:a16="http://schemas.microsoft.com/office/drawing/2014/main" xmlns="" id="{F9CFEDF3-5921-41AA-98A4-3B9898BCBA43}"/>
              </a:ext>
            </a:extLst>
          </p:cNvPr>
          <p:cNvSpPr>
            <a:spLocks/>
          </p:cNvSpPr>
          <p:nvPr/>
        </p:nvSpPr>
        <p:spPr bwMode="auto">
          <a:xfrm>
            <a:off x="756432" y="1016564"/>
            <a:ext cx="8950392" cy="63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6000" rIns="0" bIns="0" anchor="t" anchorCtr="0">
            <a:noAutofit/>
          </a:bodyPr>
          <a:lstStyle/>
          <a:p>
            <a:pPr eaLnBrk="0" latinLnBrk="0" hangingPunct="0">
              <a:lnSpc>
                <a:spcPts val="2000"/>
              </a:lnSpc>
              <a:spcAft>
                <a:spcPts val="300"/>
              </a:spcAft>
            </a:pPr>
            <a:r>
              <a:rPr kumimoji="1" lang="en-US" altLang="ko-KR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 * Mission 1 Segmentation </a:t>
            </a:r>
            <a:r>
              <a:rPr kumimoji="1"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진행</a:t>
            </a:r>
            <a:endParaRPr kumimoji="1" lang="en-US" altLang="ko-KR" sz="14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  <a:p>
            <a:pPr eaLnBrk="0" latinLnBrk="0" hangingPunct="0">
              <a:lnSpc>
                <a:spcPts val="2000"/>
              </a:lnSpc>
              <a:spcAft>
                <a:spcPts val="300"/>
              </a:spcAft>
            </a:pPr>
            <a:r>
              <a:rPr kumimoji="1"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    </a:t>
            </a:r>
            <a:r>
              <a:rPr kumimoji="1"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- </a:t>
            </a:r>
            <a:r>
              <a:rPr kumimoji="1"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나이 </a:t>
            </a:r>
            <a:r>
              <a:rPr kumimoji="1"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: 10</a:t>
            </a:r>
            <a:r>
              <a:rPr kumimoji="1"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살 간격으로 </a:t>
            </a:r>
            <a:r>
              <a:rPr kumimoji="1" lang="en-US" altLang="ko-KR" sz="14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seg</a:t>
            </a:r>
            <a:r>
              <a:rPr kumimoji="1"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 </a:t>
            </a:r>
            <a:r>
              <a:rPr kumimoji="1"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분류 </a:t>
            </a:r>
            <a:r>
              <a:rPr kumimoji="1" lang="en-US" altLang="ko-KR" sz="1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(ex : 10</a:t>
            </a:r>
            <a:r>
              <a:rPr kumimoji="1" lang="ko-KR" altLang="en-US" sz="1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대</a:t>
            </a:r>
            <a:r>
              <a:rPr kumimoji="1" lang="en-US" altLang="ko-KR" sz="1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, 20</a:t>
            </a:r>
            <a:r>
              <a:rPr kumimoji="1" lang="ko-KR" altLang="en-US" sz="1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대</a:t>
            </a:r>
            <a:r>
              <a:rPr kumimoji="1" lang="en-US" altLang="ko-KR" sz="1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, 30</a:t>
            </a:r>
            <a:r>
              <a:rPr kumimoji="1" lang="ko-KR" altLang="en-US" sz="1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대</a:t>
            </a:r>
            <a:r>
              <a:rPr kumimoji="1" lang="en-US" altLang="ko-KR" sz="1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, 40</a:t>
            </a:r>
            <a:r>
              <a:rPr kumimoji="1" lang="ko-KR" altLang="en-US" sz="1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대</a:t>
            </a:r>
            <a:r>
              <a:rPr kumimoji="1" lang="en-US" altLang="ko-KR" sz="1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, 50</a:t>
            </a:r>
            <a:r>
              <a:rPr kumimoji="1" lang="ko-KR" altLang="en-US" sz="1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대</a:t>
            </a:r>
            <a:r>
              <a:rPr kumimoji="1" lang="en-US" altLang="ko-KR" sz="1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 …)</a:t>
            </a:r>
            <a:endParaRPr kumimoji="1" lang="en-US" altLang="ko-KR" sz="14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  <a:p>
            <a:pPr eaLnBrk="0" latinLnBrk="0" hangingPunct="0">
              <a:lnSpc>
                <a:spcPts val="2000"/>
              </a:lnSpc>
              <a:spcAft>
                <a:spcPts val="300"/>
              </a:spcAft>
            </a:pPr>
            <a:r>
              <a:rPr kumimoji="1"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    - </a:t>
            </a:r>
            <a:r>
              <a:rPr kumimoji="1"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카드 사용금액 </a:t>
            </a:r>
            <a:r>
              <a:rPr kumimoji="1"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: 5</a:t>
            </a:r>
            <a:r>
              <a:rPr kumimoji="1"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개 사용량 </a:t>
            </a:r>
            <a:r>
              <a:rPr kumimoji="1" lang="en-US" altLang="ko-KR" sz="14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seg</a:t>
            </a:r>
            <a:r>
              <a:rPr kumimoji="1"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 </a:t>
            </a:r>
            <a:r>
              <a:rPr kumimoji="1"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로 분류 </a:t>
            </a:r>
            <a:r>
              <a:rPr kumimoji="1" lang="en-US" altLang="ko-KR" sz="1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(ex : 150</a:t>
            </a:r>
            <a:r>
              <a:rPr kumimoji="1" lang="ko-KR" altLang="en-US" sz="1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만원 미만</a:t>
            </a:r>
            <a:r>
              <a:rPr kumimoji="1" lang="en-US" altLang="ko-KR" sz="1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, 300</a:t>
            </a:r>
            <a:r>
              <a:rPr kumimoji="1" lang="ko-KR" altLang="en-US" sz="1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만원 미만</a:t>
            </a:r>
            <a:r>
              <a:rPr kumimoji="1" lang="en-US" altLang="ko-KR" sz="1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, 450</a:t>
            </a:r>
            <a:r>
              <a:rPr kumimoji="1" lang="ko-KR" altLang="en-US" sz="1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만원 미만</a:t>
            </a:r>
            <a:r>
              <a:rPr kumimoji="1" lang="en-US" altLang="ko-KR" sz="1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, 700</a:t>
            </a:r>
            <a:r>
              <a:rPr kumimoji="1" lang="ko-KR" altLang="en-US" sz="1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만원 미만</a:t>
            </a:r>
            <a:r>
              <a:rPr kumimoji="1" lang="en-US" altLang="ko-KR" sz="1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, 700</a:t>
            </a:r>
            <a:r>
              <a:rPr kumimoji="1" lang="ko-KR" altLang="en-US" sz="1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만원 초과</a:t>
            </a:r>
            <a:r>
              <a:rPr kumimoji="1" lang="en-US" altLang="ko-KR" sz="1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)</a:t>
            </a:r>
            <a:endParaRPr kumimoji="1"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557" y="2480649"/>
            <a:ext cx="4111604" cy="1887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39511" y="2453490"/>
            <a:ext cx="4538694" cy="427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5A97CF1F-FAD4-45A9-B1B7-21358967CD00}"/>
              </a:ext>
            </a:extLst>
          </p:cNvPr>
          <p:cNvSpPr/>
          <p:nvPr/>
        </p:nvSpPr>
        <p:spPr bwMode="auto">
          <a:xfrm>
            <a:off x="507943" y="2187304"/>
            <a:ext cx="147316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892493" latinLnBrk="0">
              <a:buClr>
                <a:srgbClr val="505C68"/>
              </a:buClr>
              <a:defRPr/>
            </a:pPr>
            <a:r>
              <a:rPr lang="en-US" altLang="ko-KR" b="1" dirty="0" smtClean="0">
                <a:ln w="1270">
                  <a:solidFill>
                    <a:prstClr val="black">
                      <a:alpha val="10000"/>
                    </a:prstClr>
                  </a:solidFill>
                </a:ln>
                <a:solidFill>
                  <a:srgbClr val="44616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b="1" dirty="0" smtClean="0">
                <a:ln w="1270">
                  <a:solidFill>
                    <a:prstClr val="black">
                      <a:alpha val="10000"/>
                    </a:prstClr>
                  </a:solidFill>
                </a:ln>
                <a:solidFill>
                  <a:srgbClr val="44616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나이 </a:t>
            </a:r>
            <a:r>
              <a:rPr lang="en-US" altLang="ko-KR" b="1" dirty="0" err="1" smtClean="0">
                <a:ln w="1270">
                  <a:solidFill>
                    <a:prstClr val="black">
                      <a:alpha val="10000"/>
                    </a:prstClr>
                  </a:solidFill>
                </a:ln>
                <a:solidFill>
                  <a:srgbClr val="44616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seg</a:t>
            </a:r>
            <a:r>
              <a:rPr lang="en-US" altLang="ko-KR" b="1" dirty="0" smtClean="0">
                <a:ln w="1270">
                  <a:solidFill>
                    <a:prstClr val="black">
                      <a:alpha val="10000"/>
                    </a:prstClr>
                  </a:solidFill>
                </a:ln>
                <a:solidFill>
                  <a:srgbClr val="44616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b="1" dirty="0" smtClean="0">
                <a:ln w="1270">
                  <a:solidFill>
                    <a:prstClr val="black">
                      <a:alpha val="10000"/>
                    </a:prstClr>
                  </a:solidFill>
                </a:ln>
                <a:solidFill>
                  <a:srgbClr val="44616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분류</a:t>
            </a:r>
            <a:endParaRPr lang="ko-KR" altLang="en-US" b="1" dirty="0">
              <a:ln w="1270">
                <a:solidFill>
                  <a:prstClr val="black">
                    <a:alpha val="10000"/>
                  </a:prstClr>
                </a:solidFill>
              </a:ln>
              <a:solidFill>
                <a:srgbClr val="44616C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5A97CF1F-FAD4-45A9-B1B7-21358967CD00}"/>
              </a:ext>
            </a:extLst>
          </p:cNvPr>
          <p:cNvSpPr/>
          <p:nvPr/>
        </p:nvSpPr>
        <p:spPr bwMode="auto">
          <a:xfrm>
            <a:off x="4969793" y="2167688"/>
            <a:ext cx="214642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892493" latinLnBrk="0">
              <a:buClr>
                <a:srgbClr val="505C68"/>
              </a:buClr>
              <a:defRPr/>
            </a:pPr>
            <a:r>
              <a:rPr lang="en-US" altLang="ko-KR" b="1" dirty="0" smtClean="0">
                <a:ln w="1270">
                  <a:solidFill>
                    <a:prstClr val="black">
                      <a:alpha val="10000"/>
                    </a:prstClr>
                  </a:solidFill>
                </a:ln>
                <a:solidFill>
                  <a:srgbClr val="44616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b="1" dirty="0" smtClean="0">
                <a:ln w="1270">
                  <a:solidFill>
                    <a:prstClr val="black">
                      <a:alpha val="10000"/>
                    </a:prstClr>
                  </a:solidFill>
                </a:ln>
                <a:solidFill>
                  <a:srgbClr val="44616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카드 사용량 </a:t>
            </a:r>
            <a:r>
              <a:rPr lang="en-US" altLang="ko-KR" b="1" dirty="0" err="1" smtClean="0">
                <a:ln w="1270">
                  <a:solidFill>
                    <a:prstClr val="black">
                      <a:alpha val="10000"/>
                    </a:prstClr>
                  </a:solidFill>
                </a:ln>
                <a:solidFill>
                  <a:srgbClr val="44616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seg</a:t>
            </a:r>
            <a:r>
              <a:rPr lang="en-US" altLang="ko-KR" b="1" dirty="0" smtClean="0">
                <a:ln w="1270">
                  <a:solidFill>
                    <a:prstClr val="black">
                      <a:alpha val="10000"/>
                    </a:prstClr>
                  </a:solidFill>
                </a:ln>
                <a:solidFill>
                  <a:srgbClr val="44616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b="1" dirty="0" smtClean="0">
                <a:ln w="1270">
                  <a:solidFill>
                    <a:prstClr val="black">
                      <a:alpha val="10000"/>
                    </a:prstClr>
                  </a:solidFill>
                </a:ln>
                <a:solidFill>
                  <a:srgbClr val="44616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분류</a:t>
            </a:r>
            <a:endParaRPr lang="ko-KR" altLang="en-US" b="1" dirty="0">
              <a:ln w="1270">
                <a:solidFill>
                  <a:prstClr val="black">
                    <a:alpha val="10000"/>
                  </a:prstClr>
                </a:solidFill>
              </a:ln>
              <a:solidFill>
                <a:srgbClr val="44616C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4467" y="4454305"/>
            <a:ext cx="1880283" cy="221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" name="모서리가 둥근 직사각형 93"/>
          <p:cNvSpPr/>
          <p:nvPr/>
        </p:nvSpPr>
        <p:spPr>
          <a:xfrm>
            <a:off x="1819747" y="4427145"/>
            <a:ext cx="543207" cy="2199992"/>
          </a:xfrm>
          <a:prstGeom prst="roundRect">
            <a:avLst/>
          </a:prstGeom>
          <a:noFill/>
          <a:ln w="28575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6372131" y="4489011"/>
            <a:ext cx="543207" cy="2228660"/>
          </a:xfrm>
          <a:prstGeom prst="roundRect">
            <a:avLst/>
          </a:prstGeom>
          <a:noFill/>
          <a:ln w="28575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12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48EE6BA1-A732-4F34-B966-EBCEFE937D28}"/>
              </a:ext>
            </a:extLst>
          </p:cNvPr>
          <p:cNvSpPr txBox="1"/>
          <p:nvPr/>
        </p:nvSpPr>
        <p:spPr>
          <a:xfrm>
            <a:off x="1111322" y="518059"/>
            <a:ext cx="2141021" cy="365091"/>
          </a:xfrm>
          <a:prstGeom prst="rect">
            <a:avLst/>
          </a:prstGeom>
          <a:solidFill>
            <a:srgbClr val="E4F2FB"/>
          </a:solidFill>
        </p:spPr>
        <p:txBody>
          <a:bodyPr wrap="none" lIns="36000" tIns="36000" rIns="72000" bIns="36000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lang="ko-KR" altLang="en-US" sz="3600" spc="-2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Rix정고딕 B" panose="02020603020101020101" pitchFamily="18" charset="-127"/>
                <a:ea typeface="Rix정고딕 B" panose="02020603020101020101" pitchFamily="18" charset="-127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defTabSz="411320" eaLnBrk="1" latinLnBrk="0" hangingPunct="1">
              <a:defRPr/>
            </a:pPr>
            <a:r>
              <a:rPr lang="ko-KR" altLang="en-US" sz="1900" spc="-63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프로젝트 수행 내역</a:t>
            </a:r>
            <a:endParaRPr sz="1900" spc="-63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xmlns="" id="{A71DDFD2-A042-4327-9372-371C0DEC901B}"/>
              </a:ext>
            </a:extLst>
          </p:cNvPr>
          <p:cNvSpPr txBox="1"/>
          <p:nvPr/>
        </p:nvSpPr>
        <p:spPr>
          <a:xfrm>
            <a:off x="481174" y="478354"/>
            <a:ext cx="612872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lang="ko-KR" altLang="en-US" sz="3600" spc="-2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Rix정고딕 B" panose="02020603020101020101" pitchFamily="18" charset="-127"/>
                <a:ea typeface="Rix정고딕 B" panose="02020603020101020101" pitchFamily="18" charset="-127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defTabSz="411320" eaLnBrk="1" latinLnBrk="0" hangingPunct="1">
              <a:defRPr/>
            </a:pPr>
            <a:r>
              <a:rPr lang="en-US" altLang="ko-KR" sz="2800" spc="-63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84C2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</a:t>
            </a:r>
          </a:p>
        </p:txBody>
      </p:sp>
      <p:grpSp>
        <p:nvGrpSpPr>
          <p:cNvPr id="2" name="그룹 174">
            <a:extLst>
              <a:ext uri="{FF2B5EF4-FFF2-40B4-BE49-F238E27FC236}">
                <a16:creationId xmlns:a16="http://schemas.microsoft.com/office/drawing/2014/main" xmlns="" id="{FEA99476-F10D-4ED7-97CE-763E01D4C414}"/>
              </a:ext>
            </a:extLst>
          </p:cNvPr>
          <p:cNvGrpSpPr/>
          <p:nvPr/>
        </p:nvGrpSpPr>
        <p:grpSpPr>
          <a:xfrm>
            <a:off x="8537144" y="695891"/>
            <a:ext cx="872034" cy="335010"/>
            <a:chOff x="8621120" y="695891"/>
            <a:chExt cx="872034" cy="335010"/>
          </a:xfrm>
        </p:grpSpPr>
        <p:sp>
          <p:nvSpPr>
            <p:cNvPr id="176" name="TextBox 47">
              <a:extLst>
                <a:ext uri="{FF2B5EF4-FFF2-40B4-BE49-F238E27FC236}">
                  <a16:creationId xmlns:a16="http://schemas.microsoft.com/office/drawing/2014/main" xmlns="" id="{6D4BC2B5-A885-4F13-B838-D04CAAE35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21120" y="869318"/>
              <a:ext cx="872034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r" latinLnBrk="0">
                <a:buClr>
                  <a:srgbClr val="EC2E24"/>
                </a:buClr>
                <a:buSzPct val="120000"/>
              </a:pPr>
              <a:r>
                <a:rPr lang="en-US" altLang="ko-KR" sz="105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5B9BD5">
                      <a:lumMod val="50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charset="0"/>
                </a:rPr>
                <a:t>Segmentation</a:t>
              </a:r>
              <a:endParaRPr lang="ko-KR" altLang="en-US" sz="105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5B9BD5">
                    <a:lumMod val="50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charset="0"/>
              </a:endParaRPr>
            </a:p>
          </p:txBody>
        </p:sp>
        <p:sp>
          <p:nvSpPr>
            <p:cNvPr id="183" name="양쪽 모서리가 둥근 사각형 3">
              <a:extLst>
                <a:ext uri="{FF2B5EF4-FFF2-40B4-BE49-F238E27FC236}">
                  <a16:creationId xmlns:a16="http://schemas.microsoft.com/office/drawing/2014/main" xmlns="" id="{8D399A37-31A2-4B66-8937-303C2DAB50DA}"/>
                </a:ext>
              </a:extLst>
            </p:cNvPr>
            <p:cNvSpPr/>
            <p:nvPr/>
          </p:nvSpPr>
          <p:spPr>
            <a:xfrm>
              <a:off x="9155612" y="695891"/>
              <a:ext cx="144000" cy="144000"/>
            </a:xfrm>
            <a:prstGeom prst="rect">
              <a:avLst/>
            </a:prstGeom>
            <a:solidFill>
              <a:srgbClr val="A7B4BD"/>
            </a:solidFill>
            <a:ln w="9525">
              <a:noFill/>
              <a:miter lim="800000"/>
              <a:headEnd/>
              <a:tailEnd type="triangle" w="sm" len="sm"/>
            </a:ln>
          </p:spPr>
          <p:txBody>
            <a:bodyPr vert="horz" wrap="square" lIns="0" tIns="0" rIns="0" bIns="0" anchor="ctr" anchorCtr="0"/>
            <a:lstStyle/>
            <a:p>
              <a:pPr algn="ctr" defTabSz="882487" latinLnBrk="0"/>
              <a:r>
                <a:rPr lang="en-US" altLang="ko-KR" sz="8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sz="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84" name="양쪽 모서리가 둥근 사각형 3">
              <a:extLst>
                <a:ext uri="{FF2B5EF4-FFF2-40B4-BE49-F238E27FC236}">
                  <a16:creationId xmlns:a16="http://schemas.microsoft.com/office/drawing/2014/main" xmlns="" id="{A2D747C6-2156-4511-8D31-24F31EDA28C7}"/>
                </a:ext>
              </a:extLst>
            </p:cNvPr>
            <p:cNvSpPr/>
            <p:nvPr/>
          </p:nvSpPr>
          <p:spPr>
            <a:xfrm>
              <a:off x="9309417" y="695891"/>
              <a:ext cx="144000" cy="144000"/>
            </a:xfrm>
            <a:prstGeom prst="rect">
              <a:avLst/>
            </a:prstGeom>
            <a:solidFill>
              <a:srgbClr val="004F9F"/>
            </a:solidFill>
            <a:ln w="9525">
              <a:noFill/>
              <a:miter lim="800000"/>
              <a:headEnd/>
              <a:tailEnd type="triangle" w="sm" len="sm"/>
            </a:ln>
          </p:spPr>
          <p:txBody>
            <a:bodyPr vert="horz" wrap="square" lIns="0" tIns="0" rIns="0" bIns="0" anchor="ctr" anchorCtr="0"/>
            <a:lstStyle/>
            <a:p>
              <a:pPr algn="ctr" defTabSz="882487" latinLnBrk="0"/>
              <a:r>
                <a:rPr lang="en-US" altLang="ko-KR" sz="8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</a:t>
              </a:r>
              <a:endParaRPr lang="ko-KR" altLang="en-US" sz="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3" name="그룹 155"/>
          <p:cNvGrpSpPr/>
          <p:nvPr/>
        </p:nvGrpSpPr>
        <p:grpSpPr>
          <a:xfrm>
            <a:off x="15036899" y="2364709"/>
            <a:ext cx="190415" cy="4054079"/>
            <a:chOff x="9213032" y="2370534"/>
            <a:chExt cx="190415" cy="3794770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xmlns="" id="{48AA5B0D-5F04-409F-B4A6-FD6529B3C936}"/>
                </a:ext>
              </a:extLst>
            </p:cNvPr>
            <p:cNvSpPr/>
            <p:nvPr/>
          </p:nvSpPr>
          <p:spPr bwMode="auto">
            <a:xfrm flipH="1">
              <a:off x="9213032" y="2370538"/>
              <a:ext cx="93192" cy="76255"/>
            </a:xfrm>
            <a:prstGeom prst="rect">
              <a:avLst/>
            </a:prstGeom>
            <a:solidFill>
              <a:srgbClr val="C8E5F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914230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10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xmlns="" id="{8659BA3F-CF9D-42AE-85D9-6E53EB37B917}"/>
                </a:ext>
              </a:extLst>
            </p:cNvPr>
            <p:cNvSpPr/>
            <p:nvPr/>
          </p:nvSpPr>
          <p:spPr bwMode="auto">
            <a:xfrm flipH="1">
              <a:off x="9213032" y="6089049"/>
              <a:ext cx="93192" cy="76255"/>
            </a:xfrm>
            <a:prstGeom prst="rect">
              <a:avLst/>
            </a:prstGeom>
            <a:solidFill>
              <a:srgbClr val="C8E5F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914230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10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59" name="사다리꼴 158">
              <a:extLst>
                <a:ext uri="{FF2B5EF4-FFF2-40B4-BE49-F238E27FC236}">
                  <a16:creationId xmlns:a16="http://schemas.microsoft.com/office/drawing/2014/main" xmlns="" id="{0EF427A8-6435-4128-9B82-B5313D5B9585}"/>
                </a:ext>
              </a:extLst>
            </p:cNvPr>
            <p:cNvSpPr/>
            <p:nvPr/>
          </p:nvSpPr>
          <p:spPr bwMode="auto">
            <a:xfrm rot="5400000" flipH="1">
              <a:off x="7457450" y="4219306"/>
              <a:ext cx="3794769" cy="97225"/>
            </a:xfrm>
            <a:prstGeom prst="trapezoid">
              <a:avLst>
                <a:gd name="adj" fmla="val 95509"/>
              </a:avLst>
            </a:prstGeom>
            <a:solidFill>
              <a:srgbClr val="1CA7E5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914230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10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18123" y="4499098"/>
            <a:ext cx="1863968" cy="191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" name="TextBox 78"/>
          <p:cNvSpPr txBox="1"/>
          <p:nvPr/>
        </p:nvSpPr>
        <p:spPr>
          <a:xfrm>
            <a:off x="12276992" y="2954215"/>
            <a:ext cx="35726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accent2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Data </a:t>
            </a:r>
            <a:r>
              <a:rPr lang="ko-KR" altLang="en-US" sz="1100" dirty="0">
                <a:ln>
                  <a:solidFill>
                    <a:schemeClr val="accent2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폴더에 있는 참석자명단</a:t>
            </a:r>
            <a:r>
              <a:rPr lang="en-US" altLang="ko-KR" sz="1100" dirty="0">
                <a:ln>
                  <a:solidFill>
                    <a:schemeClr val="accent2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r>
              <a:rPr lang="en-US" altLang="ko-KR" sz="1100" dirty="0" err="1">
                <a:ln>
                  <a:solidFill>
                    <a:schemeClr val="accent2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csv</a:t>
            </a:r>
            <a:r>
              <a:rPr lang="en-US" altLang="ko-KR" sz="1100" dirty="0">
                <a:ln>
                  <a:solidFill>
                    <a:schemeClr val="accent2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100" dirty="0">
                <a:ln>
                  <a:solidFill>
                    <a:schemeClr val="accent2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파일을 읽어온다</a:t>
            </a:r>
            <a:endParaRPr lang="en-US" altLang="ko-KR" sz="1100" dirty="0">
              <a:ln>
                <a:solidFill>
                  <a:schemeClr val="accent2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ko-KR" altLang="en-US" sz="1100" dirty="0"/>
          </a:p>
        </p:txBody>
      </p:sp>
      <p:sp>
        <p:nvSpPr>
          <p:cNvPr id="129" name="Rectangle 8">
            <a:extLst>
              <a:ext uri="{FF2B5EF4-FFF2-40B4-BE49-F238E27FC236}">
                <a16:creationId xmlns:a16="http://schemas.microsoft.com/office/drawing/2014/main" xmlns="" id="{F9CFEDF3-5921-41AA-98A4-3B9898BCBA43}"/>
              </a:ext>
            </a:extLst>
          </p:cNvPr>
          <p:cNvSpPr>
            <a:spLocks/>
          </p:cNvSpPr>
          <p:nvPr/>
        </p:nvSpPr>
        <p:spPr bwMode="auto">
          <a:xfrm>
            <a:off x="756432" y="1016564"/>
            <a:ext cx="8950392" cy="63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6000" rIns="0" bIns="0" anchor="t" anchorCtr="0">
            <a:noAutofit/>
          </a:bodyPr>
          <a:lstStyle/>
          <a:p>
            <a:pPr eaLnBrk="0" latinLnBrk="0" hangingPunct="0">
              <a:lnSpc>
                <a:spcPts val="2000"/>
              </a:lnSpc>
              <a:spcAft>
                <a:spcPts val="300"/>
              </a:spcAft>
            </a:pPr>
            <a:r>
              <a:rPr kumimoji="1" lang="en-US" altLang="ko-KR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 * Mission 1 </a:t>
            </a:r>
            <a:r>
              <a:rPr kumimoji="1"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차트 작성 및 </a:t>
            </a:r>
            <a:r>
              <a:rPr kumimoji="1" lang="ko-KR" altLang="en-US" sz="1400" b="1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간략</a:t>
            </a:r>
            <a:r>
              <a:rPr kumimoji="1"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 분석</a:t>
            </a:r>
            <a:endParaRPr kumimoji="1" lang="en-US" altLang="ko-KR" sz="14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  <a:p>
            <a:pPr eaLnBrk="0" latinLnBrk="0" hangingPunct="0">
              <a:lnSpc>
                <a:spcPts val="2000"/>
              </a:lnSpc>
              <a:spcAft>
                <a:spcPts val="300"/>
              </a:spcAft>
            </a:pPr>
            <a:r>
              <a:rPr kumimoji="1"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    </a:t>
            </a:r>
            <a:r>
              <a:rPr kumimoji="1"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- </a:t>
            </a:r>
            <a:r>
              <a:rPr kumimoji="1"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카드 사용금액 </a:t>
            </a:r>
            <a:r>
              <a:rPr kumimoji="1" lang="en-US" altLang="ko-KR" sz="14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seg</a:t>
            </a:r>
            <a:r>
              <a:rPr kumimoji="1"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 </a:t>
            </a:r>
            <a:r>
              <a:rPr kumimoji="1"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를 </a:t>
            </a:r>
            <a:r>
              <a:rPr kumimoji="1"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x</a:t>
            </a:r>
            <a:r>
              <a:rPr kumimoji="1"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축으로 하여 성별 </a:t>
            </a:r>
            <a:r>
              <a:rPr kumimoji="1"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/ </a:t>
            </a:r>
            <a:r>
              <a:rPr kumimoji="1"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연령별 대상자 수를 </a:t>
            </a:r>
            <a:r>
              <a:rPr kumimoji="1"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y</a:t>
            </a:r>
            <a:r>
              <a:rPr kumimoji="1"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축에 표현</a:t>
            </a:r>
            <a:endParaRPr kumimoji="1" lang="en-US" altLang="ko-KR" sz="14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5513" y="2456580"/>
            <a:ext cx="4173648" cy="207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4179" y="4688851"/>
            <a:ext cx="4124061" cy="2169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5142367" y="2326740"/>
            <a:ext cx="499751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Mission 1</a:t>
            </a:r>
          </a:p>
          <a:p>
            <a:r>
              <a:rPr lang="ko-KR" altLang="en-US" dirty="0" smtClean="0"/>
              <a:t>카드 사용금액별 남</a:t>
            </a:r>
            <a:r>
              <a:rPr lang="en-US" altLang="ko-KR" dirty="0" smtClean="0"/>
              <a:t>/</a:t>
            </a:r>
            <a:r>
              <a:rPr lang="ko-KR" altLang="en-US" dirty="0" smtClean="0"/>
              <a:t>녀 사용자 수 비교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/>
            <a:r>
              <a:rPr lang="en-US" altLang="ko-KR" sz="1400" dirty="0" smtClean="0"/>
              <a:t>1. </a:t>
            </a:r>
            <a:r>
              <a:rPr lang="ko-KR" altLang="en-US" sz="1400" dirty="0" smtClean="0"/>
              <a:t>여자의 경우 카드 사용금액 구간별 정규분포를 이루고</a:t>
            </a:r>
            <a:endParaRPr lang="en-US" altLang="ko-KR" sz="1400" dirty="0" smtClean="0"/>
          </a:p>
          <a:p>
            <a:pPr marL="342900" indent="-342900"/>
            <a:r>
              <a:rPr lang="ko-KR" altLang="en-US" sz="1400" dirty="0" smtClean="0"/>
              <a:t>   있음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가장 많은 사용자 그룹은 </a:t>
            </a:r>
            <a:r>
              <a:rPr lang="en-US" altLang="ko-KR" sz="1400" dirty="0" smtClean="0"/>
              <a:t>450</a:t>
            </a:r>
            <a:r>
              <a:rPr lang="ko-KR" altLang="en-US" sz="1400" dirty="0" smtClean="0"/>
              <a:t>만원 미만이며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   </a:t>
            </a:r>
            <a:r>
              <a:rPr lang="ko-KR" altLang="en-US" sz="1400" dirty="0" smtClean="0"/>
              <a:t>가장 적은 그룹은 </a:t>
            </a:r>
            <a:r>
              <a:rPr lang="en-US" altLang="ko-KR" sz="1400" dirty="0" smtClean="0"/>
              <a:t>150</a:t>
            </a:r>
            <a:r>
              <a:rPr lang="ko-KR" altLang="en-US" sz="1400" dirty="0" smtClean="0"/>
              <a:t>만원 미만으로 대부분의 사용자가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   150 ~ 700</a:t>
            </a:r>
            <a:r>
              <a:rPr lang="ko-KR" altLang="en-US" sz="1400" dirty="0" smtClean="0"/>
              <a:t>만원의 카드를 사용하고 있는 것으로 나타남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2. 450</a:t>
            </a:r>
            <a:r>
              <a:rPr lang="ko-KR" altLang="en-US" sz="1400" dirty="0" smtClean="0"/>
              <a:t>이상 </a:t>
            </a:r>
            <a:r>
              <a:rPr lang="en-US" altLang="ko-KR" sz="1400" dirty="0" smtClean="0"/>
              <a:t>700</a:t>
            </a:r>
            <a:r>
              <a:rPr lang="ko-KR" altLang="en-US" sz="1400" dirty="0" smtClean="0"/>
              <a:t>만원 미만 사용자 그룹은 남자에 비해 여자 사용자 수가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배 이상 많은 것으로 확인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남자의 경우 </a:t>
            </a:r>
            <a:r>
              <a:rPr lang="en-US" altLang="ko-KR" sz="1400" dirty="0" smtClean="0"/>
              <a:t>450</a:t>
            </a:r>
            <a:r>
              <a:rPr lang="ko-KR" altLang="en-US" sz="1400" dirty="0" smtClean="0"/>
              <a:t>만원 미만 사용자가 대부분의 비중을</a:t>
            </a:r>
            <a:endParaRPr lang="en-US" altLang="ko-KR" sz="1400" dirty="0" smtClean="0"/>
          </a:p>
          <a:p>
            <a:r>
              <a:rPr lang="ko-KR" altLang="en-US" sz="1400" dirty="0" smtClean="0"/>
              <a:t>차지하나 </a:t>
            </a:r>
            <a:r>
              <a:rPr lang="en-US" altLang="ko-KR" sz="1400" dirty="0" smtClean="0"/>
              <a:t>700</a:t>
            </a:r>
            <a:r>
              <a:rPr lang="ko-KR" altLang="en-US" sz="1400" dirty="0" smtClean="0"/>
              <a:t>만원 이상의 </a:t>
            </a:r>
            <a:r>
              <a:rPr lang="ko-KR" altLang="en-US" sz="1400" dirty="0" err="1" smtClean="0"/>
              <a:t>초고액</a:t>
            </a:r>
            <a:r>
              <a:rPr lang="ko-KR" altLang="en-US" sz="1400" dirty="0" smtClean="0"/>
              <a:t> 사용자그룹은 여자에</a:t>
            </a:r>
            <a:endParaRPr lang="en-US" altLang="ko-KR" sz="1400" dirty="0" smtClean="0"/>
          </a:p>
          <a:p>
            <a:r>
              <a:rPr lang="ko-KR" altLang="en-US" sz="1400" dirty="0" smtClean="0"/>
              <a:t>비해 높음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전 연령 중</a:t>
            </a:r>
            <a:r>
              <a:rPr lang="en-US" altLang="ko-KR" sz="1400" dirty="0" smtClean="0"/>
              <a:t>, 40</a:t>
            </a:r>
            <a:r>
              <a:rPr lang="ko-KR" altLang="en-US" sz="1400" dirty="0" smtClean="0"/>
              <a:t>대의 카드 사용의 주축을 이룸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30</a:t>
            </a:r>
            <a:r>
              <a:rPr lang="ko-KR" altLang="en-US" sz="1400" dirty="0" smtClean="0"/>
              <a:t>대</a:t>
            </a:r>
            <a:r>
              <a:rPr lang="en-US" altLang="ko-KR" sz="1400" dirty="0" smtClean="0"/>
              <a:t>, 50</a:t>
            </a:r>
            <a:r>
              <a:rPr lang="ko-KR" altLang="en-US" sz="1400" dirty="0" smtClean="0"/>
              <a:t>대가 그 다음으로 많은 사용자 그룹을 보유</a:t>
            </a:r>
            <a:endParaRPr lang="en-US" altLang="ko-KR" sz="14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5142367" y="2326740"/>
            <a:ext cx="499751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Mission 1</a:t>
            </a:r>
          </a:p>
          <a:p>
            <a:r>
              <a:rPr lang="ko-KR" altLang="en-US" dirty="0" smtClean="0"/>
              <a:t>카드 사용금액별 남</a:t>
            </a:r>
            <a:r>
              <a:rPr lang="en-US" altLang="ko-KR" dirty="0" smtClean="0"/>
              <a:t>/</a:t>
            </a:r>
            <a:r>
              <a:rPr lang="ko-KR" altLang="en-US" dirty="0" smtClean="0"/>
              <a:t>녀 사용자 수 비교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/>
            <a:r>
              <a:rPr lang="en-US" altLang="ko-KR" sz="1400" dirty="0" smtClean="0"/>
              <a:t>1. </a:t>
            </a:r>
            <a:r>
              <a:rPr lang="ko-KR" altLang="en-US" sz="1400" dirty="0" smtClean="0"/>
              <a:t>여자의 경우 카드 사용금액 구간별 정규분포를 이루고</a:t>
            </a:r>
            <a:endParaRPr lang="en-US" altLang="ko-KR" sz="1400" dirty="0" smtClean="0"/>
          </a:p>
          <a:p>
            <a:pPr marL="342900" indent="-342900"/>
            <a:r>
              <a:rPr lang="ko-KR" altLang="en-US" sz="1400" dirty="0" smtClean="0"/>
              <a:t>   있음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가장 많은 사용자 그룹은 </a:t>
            </a:r>
            <a:r>
              <a:rPr lang="en-US" altLang="ko-KR" sz="1400" dirty="0" smtClean="0"/>
              <a:t>450</a:t>
            </a:r>
            <a:r>
              <a:rPr lang="ko-KR" altLang="en-US" sz="1400" dirty="0" smtClean="0"/>
              <a:t>만원 미만이며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   </a:t>
            </a:r>
            <a:r>
              <a:rPr lang="ko-KR" altLang="en-US" sz="1400" dirty="0" smtClean="0"/>
              <a:t>가장 적은 그룹은 </a:t>
            </a:r>
            <a:r>
              <a:rPr lang="en-US" altLang="ko-KR" sz="1400" dirty="0" smtClean="0"/>
              <a:t>150</a:t>
            </a:r>
            <a:r>
              <a:rPr lang="ko-KR" altLang="en-US" sz="1400" dirty="0" smtClean="0"/>
              <a:t>만원 미만으로 대부분의 사용자가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   150 ~ 700</a:t>
            </a:r>
            <a:r>
              <a:rPr lang="ko-KR" altLang="en-US" sz="1400" dirty="0" smtClean="0"/>
              <a:t>만원의 카드를 사용하고 있는 것으로 나타남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2. 450</a:t>
            </a:r>
            <a:r>
              <a:rPr lang="ko-KR" altLang="en-US" sz="1400" dirty="0" smtClean="0"/>
              <a:t>이상 </a:t>
            </a:r>
            <a:r>
              <a:rPr lang="en-US" altLang="ko-KR" sz="1400" dirty="0" smtClean="0"/>
              <a:t>700</a:t>
            </a:r>
            <a:r>
              <a:rPr lang="ko-KR" altLang="en-US" sz="1400" dirty="0" smtClean="0"/>
              <a:t>만원 미만 사용자 그룹은 남자에 비해 여자 사용자 수가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배 이상 많은 것으로 확인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남자의 경우 </a:t>
            </a:r>
            <a:r>
              <a:rPr lang="en-US" altLang="ko-KR" sz="1400" dirty="0" smtClean="0"/>
              <a:t>450</a:t>
            </a:r>
            <a:r>
              <a:rPr lang="ko-KR" altLang="en-US" sz="1400" dirty="0" smtClean="0"/>
              <a:t>만원 미만 사용자가 대부분의 비중을</a:t>
            </a:r>
            <a:endParaRPr lang="en-US" altLang="ko-KR" sz="1400" dirty="0" smtClean="0"/>
          </a:p>
          <a:p>
            <a:r>
              <a:rPr lang="ko-KR" altLang="en-US" sz="1400" dirty="0" smtClean="0"/>
              <a:t>차지하나 </a:t>
            </a:r>
            <a:r>
              <a:rPr lang="en-US" altLang="ko-KR" sz="1400" dirty="0" smtClean="0"/>
              <a:t>700</a:t>
            </a:r>
            <a:r>
              <a:rPr lang="ko-KR" altLang="en-US" sz="1400" dirty="0" smtClean="0"/>
              <a:t>만원 이상의 </a:t>
            </a:r>
            <a:r>
              <a:rPr lang="ko-KR" altLang="en-US" sz="1400" dirty="0" err="1" smtClean="0"/>
              <a:t>초고액</a:t>
            </a:r>
            <a:r>
              <a:rPr lang="ko-KR" altLang="en-US" sz="1400" dirty="0" smtClean="0"/>
              <a:t> 사용자그룹은 여자에</a:t>
            </a:r>
            <a:endParaRPr lang="en-US" altLang="ko-KR" sz="1400" dirty="0" smtClean="0"/>
          </a:p>
          <a:p>
            <a:r>
              <a:rPr lang="ko-KR" altLang="en-US" sz="1400" dirty="0" smtClean="0"/>
              <a:t>비해 높음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3128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48EE6BA1-A732-4F34-B966-EBCEFE937D28}"/>
              </a:ext>
            </a:extLst>
          </p:cNvPr>
          <p:cNvSpPr txBox="1"/>
          <p:nvPr/>
        </p:nvSpPr>
        <p:spPr>
          <a:xfrm>
            <a:off x="1111322" y="518059"/>
            <a:ext cx="2141021" cy="365091"/>
          </a:xfrm>
          <a:prstGeom prst="rect">
            <a:avLst/>
          </a:prstGeom>
          <a:solidFill>
            <a:srgbClr val="E4F2FB"/>
          </a:solidFill>
        </p:spPr>
        <p:txBody>
          <a:bodyPr wrap="none" lIns="36000" tIns="36000" rIns="72000" bIns="36000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lang="ko-KR" altLang="en-US" sz="3600" spc="-2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Rix정고딕 B" panose="02020603020101020101" pitchFamily="18" charset="-127"/>
                <a:ea typeface="Rix정고딕 B" panose="02020603020101020101" pitchFamily="18" charset="-127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defTabSz="411320" eaLnBrk="1" latinLnBrk="0" hangingPunct="1">
              <a:defRPr/>
            </a:pPr>
            <a:r>
              <a:rPr lang="ko-KR" altLang="en-US" sz="1900" spc="-63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프로젝트 수행 내역</a:t>
            </a:r>
            <a:endParaRPr sz="1900" spc="-63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xmlns="" id="{A71DDFD2-A042-4327-9372-371C0DEC901B}"/>
              </a:ext>
            </a:extLst>
          </p:cNvPr>
          <p:cNvSpPr txBox="1"/>
          <p:nvPr/>
        </p:nvSpPr>
        <p:spPr>
          <a:xfrm>
            <a:off x="481174" y="478354"/>
            <a:ext cx="612872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lang="ko-KR" altLang="en-US" sz="3600" spc="-2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Rix정고딕 B" panose="02020603020101020101" pitchFamily="18" charset="-127"/>
                <a:ea typeface="Rix정고딕 B" panose="02020603020101020101" pitchFamily="18" charset="-127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defTabSz="411320" eaLnBrk="1" latinLnBrk="0" hangingPunct="1">
              <a:defRPr/>
            </a:pPr>
            <a:r>
              <a:rPr lang="en-US" altLang="ko-KR" sz="2800" spc="-63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84C2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</a:t>
            </a:r>
          </a:p>
        </p:txBody>
      </p:sp>
      <p:grpSp>
        <p:nvGrpSpPr>
          <p:cNvPr id="2" name="그룹 174">
            <a:extLst>
              <a:ext uri="{FF2B5EF4-FFF2-40B4-BE49-F238E27FC236}">
                <a16:creationId xmlns:a16="http://schemas.microsoft.com/office/drawing/2014/main" xmlns="" id="{FEA99476-F10D-4ED7-97CE-763E01D4C414}"/>
              </a:ext>
            </a:extLst>
          </p:cNvPr>
          <p:cNvGrpSpPr/>
          <p:nvPr/>
        </p:nvGrpSpPr>
        <p:grpSpPr>
          <a:xfrm>
            <a:off x="7517635" y="695891"/>
            <a:ext cx="1891543" cy="335010"/>
            <a:chOff x="7601611" y="695891"/>
            <a:chExt cx="1891543" cy="335010"/>
          </a:xfrm>
        </p:grpSpPr>
        <p:sp>
          <p:nvSpPr>
            <p:cNvPr id="176" name="TextBox 47">
              <a:extLst>
                <a:ext uri="{FF2B5EF4-FFF2-40B4-BE49-F238E27FC236}">
                  <a16:creationId xmlns:a16="http://schemas.microsoft.com/office/drawing/2014/main" xmlns="" id="{6D4BC2B5-A885-4F13-B838-D04CAAE35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1611" y="869318"/>
              <a:ext cx="1891543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r" latinLnBrk="0">
                <a:buClr>
                  <a:srgbClr val="EC2E24"/>
                </a:buClr>
                <a:buSzPct val="120000"/>
              </a:pPr>
              <a:r>
                <a:rPr lang="en-US" altLang="ko-KR" sz="105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5B9BD5">
                      <a:lumMod val="50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charset="0"/>
                </a:rPr>
                <a:t>Make Dictionary key / values</a:t>
              </a:r>
              <a:endParaRPr lang="ko-KR" altLang="en-US" sz="105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5B9BD5">
                    <a:lumMod val="50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charset="0"/>
              </a:endParaRPr>
            </a:p>
          </p:txBody>
        </p:sp>
        <p:sp>
          <p:nvSpPr>
            <p:cNvPr id="183" name="양쪽 모서리가 둥근 사각형 3">
              <a:extLst>
                <a:ext uri="{FF2B5EF4-FFF2-40B4-BE49-F238E27FC236}">
                  <a16:creationId xmlns:a16="http://schemas.microsoft.com/office/drawing/2014/main" xmlns="" id="{8D399A37-31A2-4B66-8937-303C2DAB50DA}"/>
                </a:ext>
              </a:extLst>
            </p:cNvPr>
            <p:cNvSpPr/>
            <p:nvPr/>
          </p:nvSpPr>
          <p:spPr>
            <a:xfrm>
              <a:off x="9155612" y="695891"/>
              <a:ext cx="144000" cy="144000"/>
            </a:xfrm>
            <a:prstGeom prst="rect">
              <a:avLst/>
            </a:prstGeom>
            <a:solidFill>
              <a:srgbClr val="A7B4BD"/>
            </a:solidFill>
            <a:ln w="9525">
              <a:noFill/>
              <a:miter lim="800000"/>
              <a:headEnd/>
              <a:tailEnd type="triangle" w="sm" len="sm"/>
            </a:ln>
          </p:spPr>
          <p:txBody>
            <a:bodyPr vert="horz" wrap="square" lIns="0" tIns="0" rIns="0" bIns="0" anchor="ctr" anchorCtr="0"/>
            <a:lstStyle/>
            <a:p>
              <a:pPr algn="ctr" defTabSz="882487" latinLnBrk="0"/>
              <a:r>
                <a:rPr lang="en-US" altLang="ko-KR" sz="8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sz="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84" name="양쪽 모서리가 둥근 사각형 3">
              <a:extLst>
                <a:ext uri="{FF2B5EF4-FFF2-40B4-BE49-F238E27FC236}">
                  <a16:creationId xmlns:a16="http://schemas.microsoft.com/office/drawing/2014/main" xmlns="" id="{A2D747C6-2156-4511-8D31-24F31EDA28C7}"/>
                </a:ext>
              </a:extLst>
            </p:cNvPr>
            <p:cNvSpPr/>
            <p:nvPr/>
          </p:nvSpPr>
          <p:spPr>
            <a:xfrm>
              <a:off x="9309417" y="695891"/>
              <a:ext cx="144000" cy="144000"/>
            </a:xfrm>
            <a:prstGeom prst="rect">
              <a:avLst/>
            </a:prstGeom>
            <a:solidFill>
              <a:srgbClr val="004F9F"/>
            </a:solidFill>
            <a:ln w="9525">
              <a:noFill/>
              <a:miter lim="800000"/>
              <a:headEnd/>
              <a:tailEnd type="triangle" w="sm" len="sm"/>
            </a:ln>
          </p:spPr>
          <p:txBody>
            <a:bodyPr vert="horz" wrap="square" lIns="0" tIns="0" rIns="0" bIns="0" anchor="ctr" anchorCtr="0"/>
            <a:lstStyle/>
            <a:p>
              <a:pPr algn="ctr" defTabSz="882487" latinLnBrk="0"/>
              <a:r>
                <a:rPr lang="en-US" altLang="ko-KR" sz="8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</a:t>
              </a:r>
              <a:endParaRPr lang="ko-KR" altLang="en-US" sz="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3" name="그룹 155"/>
          <p:cNvGrpSpPr/>
          <p:nvPr/>
        </p:nvGrpSpPr>
        <p:grpSpPr>
          <a:xfrm>
            <a:off x="15036899" y="2364709"/>
            <a:ext cx="190415" cy="4054079"/>
            <a:chOff x="9213032" y="2370534"/>
            <a:chExt cx="190415" cy="3794770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xmlns="" id="{48AA5B0D-5F04-409F-B4A6-FD6529B3C936}"/>
                </a:ext>
              </a:extLst>
            </p:cNvPr>
            <p:cNvSpPr/>
            <p:nvPr/>
          </p:nvSpPr>
          <p:spPr bwMode="auto">
            <a:xfrm flipH="1">
              <a:off x="9213032" y="2370538"/>
              <a:ext cx="93192" cy="76255"/>
            </a:xfrm>
            <a:prstGeom prst="rect">
              <a:avLst/>
            </a:prstGeom>
            <a:solidFill>
              <a:srgbClr val="C8E5F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914230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10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xmlns="" id="{8659BA3F-CF9D-42AE-85D9-6E53EB37B917}"/>
                </a:ext>
              </a:extLst>
            </p:cNvPr>
            <p:cNvSpPr/>
            <p:nvPr/>
          </p:nvSpPr>
          <p:spPr bwMode="auto">
            <a:xfrm flipH="1">
              <a:off x="9213032" y="6089049"/>
              <a:ext cx="93192" cy="76255"/>
            </a:xfrm>
            <a:prstGeom prst="rect">
              <a:avLst/>
            </a:prstGeom>
            <a:solidFill>
              <a:srgbClr val="C8E5F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914230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10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59" name="사다리꼴 158">
              <a:extLst>
                <a:ext uri="{FF2B5EF4-FFF2-40B4-BE49-F238E27FC236}">
                  <a16:creationId xmlns:a16="http://schemas.microsoft.com/office/drawing/2014/main" xmlns="" id="{0EF427A8-6435-4128-9B82-B5313D5B9585}"/>
                </a:ext>
              </a:extLst>
            </p:cNvPr>
            <p:cNvSpPr/>
            <p:nvPr/>
          </p:nvSpPr>
          <p:spPr bwMode="auto">
            <a:xfrm rot="5400000" flipH="1">
              <a:off x="7457450" y="4219306"/>
              <a:ext cx="3794769" cy="97225"/>
            </a:xfrm>
            <a:prstGeom prst="trapezoid">
              <a:avLst>
                <a:gd name="adj" fmla="val 95509"/>
              </a:avLst>
            </a:prstGeom>
            <a:solidFill>
              <a:srgbClr val="1CA7E5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914230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10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18123" y="4499098"/>
            <a:ext cx="1863968" cy="191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" name="TextBox 78"/>
          <p:cNvSpPr txBox="1"/>
          <p:nvPr/>
        </p:nvSpPr>
        <p:spPr>
          <a:xfrm>
            <a:off x="12276992" y="2954215"/>
            <a:ext cx="35726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accent2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Data </a:t>
            </a:r>
            <a:r>
              <a:rPr lang="ko-KR" altLang="en-US" sz="1100" dirty="0">
                <a:ln>
                  <a:solidFill>
                    <a:schemeClr val="accent2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폴더에 있는 참석자명단</a:t>
            </a:r>
            <a:r>
              <a:rPr lang="en-US" altLang="ko-KR" sz="1100" dirty="0">
                <a:ln>
                  <a:solidFill>
                    <a:schemeClr val="accent2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r>
              <a:rPr lang="en-US" altLang="ko-KR" sz="1100" dirty="0" err="1">
                <a:ln>
                  <a:solidFill>
                    <a:schemeClr val="accent2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csv</a:t>
            </a:r>
            <a:r>
              <a:rPr lang="en-US" altLang="ko-KR" sz="1100" dirty="0">
                <a:ln>
                  <a:solidFill>
                    <a:schemeClr val="accent2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100" dirty="0">
                <a:ln>
                  <a:solidFill>
                    <a:schemeClr val="accent2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파일을 읽어온다</a:t>
            </a:r>
            <a:endParaRPr lang="en-US" altLang="ko-KR" sz="1100" dirty="0">
              <a:ln>
                <a:solidFill>
                  <a:schemeClr val="accent2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ko-KR" altLang="en-US" sz="1100" dirty="0"/>
          </a:p>
        </p:txBody>
      </p:sp>
      <p:sp>
        <p:nvSpPr>
          <p:cNvPr id="129" name="Rectangle 8">
            <a:extLst>
              <a:ext uri="{FF2B5EF4-FFF2-40B4-BE49-F238E27FC236}">
                <a16:creationId xmlns:a16="http://schemas.microsoft.com/office/drawing/2014/main" xmlns="" id="{F9CFEDF3-5921-41AA-98A4-3B9898BCBA43}"/>
              </a:ext>
            </a:extLst>
          </p:cNvPr>
          <p:cNvSpPr>
            <a:spLocks/>
          </p:cNvSpPr>
          <p:nvPr/>
        </p:nvSpPr>
        <p:spPr bwMode="auto">
          <a:xfrm>
            <a:off x="756432" y="1016563"/>
            <a:ext cx="8950392" cy="993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6000" rIns="0" bIns="0" anchor="t" anchorCtr="0">
            <a:noAutofit/>
          </a:bodyPr>
          <a:lstStyle/>
          <a:p>
            <a:pPr eaLnBrk="0" latinLnBrk="0" hangingPunct="0">
              <a:lnSpc>
                <a:spcPts val="2000"/>
              </a:lnSpc>
              <a:spcAft>
                <a:spcPts val="300"/>
              </a:spcAft>
            </a:pPr>
            <a:r>
              <a:rPr kumimoji="1" lang="en-US" altLang="ko-KR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 * Mission 2 </a:t>
            </a:r>
            <a:r>
              <a:rPr kumimoji="1"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소득구간별 사용금액 분석 </a:t>
            </a:r>
            <a:endParaRPr kumimoji="1" lang="en-US" altLang="ko-KR" sz="14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  <a:p>
            <a:pPr eaLnBrk="0" latinLnBrk="0" hangingPunct="0">
              <a:lnSpc>
                <a:spcPts val="2000"/>
              </a:lnSpc>
              <a:spcAft>
                <a:spcPts val="300"/>
              </a:spcAft>
            </a:pPr>
            <a:r>
              <a:rPr kumimoji="1"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    </a:t>
            </a:r>
            <a:r>
              <a:rPr kumimoji="1"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- </a:t>
            </a:r>
            <a:r>
              <a:rPr kumimoji="1"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소득구간별</a:t>
            </a:r>
            <a:r>
              <a:rPr kumimoji="1"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(Income), </a:t>
            </a:r>
            <a:r>
              <a:rPr kumimoji="1"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사용금액 구간별</a:t>
            </a:r>
            <a:r>
              <a:rPr kumimoji="1"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(</a:t>
            </a:r>
            <a:r>
              <a:rPr kumimoji="1" lang="en-US" altLang="ko-KR" sz="14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Use_Amt</a:t>
            </a:r>
            <a:r>
              <a:rPr kumimoji="1"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)</a:t>
            </a:r>
            <a:r>
              <a:rPr kumimoji="1"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 대상자 수 집계</a:t>
            </a:r>
            <a:r>
              <a:rPr kumimoji="1"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(count)</a:t>
            </a:r>
            <a:r>
              <a:rPr kumimoji="1"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를 위하여</a:t>
            </a:r>
            <a:endParaRPr kumimoji="1" lang="en-US" altLang="ko-KR" sz="14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  <a:p>
            <a:pPr eaLnBrk="0" latinLnBrk="0" hangingPunct="0">
              <a:lnSpc>
                <a:spcPts val="2000"/>
              </a:lnSpc>
              <a:spcAft>
                <a:spcPts val="300"/>
              </a:spcAft>
            </a:pPr>
            <a:r>
              <a:rPr kumimoji="1"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       </a:t>
            </a:r>
            <a:r>
              <a:rPr kumimoji="1" lang="en-US" altLang="ko-KR" sz="14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dict</a:t>
            </a:r>
            <a:r>
              <a:rPr kumimoji="1"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 key/values </a:t>
            </a:r>
            <a:r>
              <a:rPr kumimoji="1"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형태로 구현</a:t>
            </a:r>
            <a:r>
              <a:rPr kumimoji="1"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 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5A97CF1F-FAD4-45A9-B1B7-21358967CD00}"/>
              </a:ext>
            </a:extLst>
          </p:cNvPr>
          <p:cNvSpPr/>
          <p:nvPr/>
        </p:nvSpPr>
        <p:spPr bwMode="auto">
          <a:xfrm>
            <a:off x="507943" y="2187304"/>
            <a:ext cx="3645229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892493" latinLnBrk="0">
              <a:buClr>
                <a:srgbClr val="505C68"/>
              </a:buClr>
              <a:defRPr/>
            </a:pPr>
            <a:r>
              <a:rPr lang="en-US" altLang="ko-KR" b="1" dirty="0" smtClean="0">
                <a:ln w="1270">
                  <a:solidFill>
                    <a:prstClr val="black">
                      <a:alpha val="10000"/>
                    </a:prstClr>
                  </a:solidFill>
                </a:ln>
                <a:solidFill>
                  <a:srgbClr val="44616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b="1" dirty="0" smtClean="0">
                <a:ln w="1270">
                  <a:solidFill>
                    <a:prstClr val="black">
                      <a:alpha val="10000"/>
                    </a:prstClr>
                  </a:solidFill>
                </a:ln>
                <a:solidFill>
                  <a:srgbClr val="44616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사용금액 구간별 대상자수 </a:t>
            </a:r>
            <a:r>
              <a:rPr lang="en-US" altLang="ko-KR" b="1" dirty="0" err="1" smtClean="0">
                <a:ln w="1270">
                  <a:solidFill>
                    <a:prstClr val="black">
                      <a:alpha val="10000"/>
                    </a:prstClr>
                  </a:solidFill>
                </a:ln>
                <a:solidFill>
                  <a:srgbClr val="44616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dict</a:t>
            </a:r>
            <a:r>
              <a:rPr lang="en-US" altLang="ko-KR" b="1" dirty="0" smtClean="0">
                <a:ln w="1270">
                  <a:solidFill>
                    <a:prstClr val="black">
                      <a:alpha val="10000"/>
                    </a:prstClr>
                  </a:solidFill>
                </a:ln>
                <a:solidFill>
                  <a:srgbClr val="44616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b="1" dirty="0" smtClean="0">
                <a:ln w="1270">
                  <a:solidFill>
                    <a:prstClr val="black">
                      <a:alpha val="10000"/>
                    </a:prstClr>
                  </a:solidFill>
                </a:ln>
                <a:solidFill>
                  <a:srgbClr val="44616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타입화</a:t>
            </a:r>
            <a:endParaRPr lang="ko-KR" altLang="en-US" b="1" dirty="0">
              <a:ln w="1270">
                <a:solidFill>
                  <a:prstClr val="black">
                    <a:alpha val="10000"/>
                  </a:prstClr>
                </a:solidFill>
              </a:ln>
              <a:solidFill>
                <a:srgbClr val="44616C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5A97CF1F-FAD4-45A9-B1B7-21358967CD00}"/>
              </a:ext>
            </a:extLst>
          </p:cNvPr>
          <p:cNvSpPr/>
          <p:nvPr/>
        </p:nvSpPr>
        <p:spPr bwMode="auto">
          <a:xfrm>
            <a:off x="4969793" y="2587785"/>
            <a:ext cx="4100481" cy="4924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892493" latinLnBrk="0">
              <a:buClr>
                <a:srgbClr val="505C68"/>
              </a:buClr>
              <a:buFontTx/>
              <a:buChar char="-"/>
              <a:defRPr/>
            </a:pPr>
            <a:r>
              <a:rPr lang="ko-KR" altLang="en-US" b="1" dirty="0" smtClean="0">
                <a:ln w="1270">
                  <a:solidFill>
                    <a:prstClr val="black">
                      <a:alpha val="10000"/>
                    </a:prstClr>
                  </a:solidFill>
                </a:ln>
                <a:solidFill>
                  <a:srgbClr val="44616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사용금액 구간별 </a:t>
            </a:r>
            <a:r>
              <a:rPr lang="en-US" altLang="ko-KR" b="1" dirty="0" smtClean="0">
                <a:ln w="1270">
                  <a:solidFill>
                    <a:prstClr val="black">
                      <a:alpha val="10000"/>
                    </a:prstClr>
                  </a:solidFill>
                </a:ln>
                <a:solidFill>
                  <a:srgbClr val="44616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{</a:t>
            </a:r>
            <a:r>
              <a:rPr lang="ko-KR" altLang="en-US" b="1" dirty="0" smtClean="0">
                <a:ln w="1270">
                  <a:solidFill>
                    <a:prstClr val="black">
                      <a:alpha val="10000"/>
                    </a:prstClr>
                  </a:solidFill>
                </a:ln>
                <a:solidFill>
                  <a:srgbClr val="44616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소득구간 </a:t>
            </a:r>
            <a:r>
              <a:rPr lang="en-US" altLang="ko-KR" b="1" dirty="0" smtClean="0">
                <a:ln w="1270">
                  <a:solidFill>
                    <a:prstClr val="black">
                      <a:alpha val="10000"/>
                    </a:prstClr>
                  </a:solidFill>
                </a:ln>
                <a:solidFill>
                  <a:srgbClr val="44616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b="1" dirty="0" smtClean="0">
                <a:ln w="1270">
                  <a:solidFill>
                    <a:prstClr val="black">
                      <a:alpha val="10000"/>
                    </a:prstClr>
                  </a:solidFill>
                </a:ln>
                <a:solidFill>
                  <a:srgbClr val="44616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대상자 수</a:t>
            </a:r>
            <a:r>
              <a:rPr lang="en-US" altLang="ko-KR" b="1" dirty="0" smtClean="0">
                <a:ln w="1270">
                  <a:solidFill>
                    <a:prstClr val="black">
                      <a:alpha val="10000"/>
                    </a:prstClr>
                  </a:solidFill>
                </a:ln>
                <a:solidFill>
                  <a:srgbClr val="44616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}</a:t>
            </a:r>
            <a:r>
              <a:rPr lang="ko-KR" altLang="en-US" b="1" dirty="0" smtClean="0">
                <a:ln w="1270">
                  <a:solidFill>
                    <a:prstClr val="black">
                      <a:alpha val="10000"/>
                    </a:prstClr>
                  </a:solidFill>
                </a:ln>
                <a:solidFill>
                  <a:srgbClr val="44616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</a:t>
            </a:r>
            <a:endParaRPr lang="en-US" altLang="ko-KR" b="1" dirty="0" smtClean="0">
              <a:ln w="1270">
                <a:solidFill>
                  <a:prstClr val="black">
                    <a:alpha val="10000"/>
                  </a:prstClr>
                </a:solidFill>
              </a:ln>
              <a:solidFill>
                <a:srgbClr val="44616C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defTabSz="892493" latinLnBrk="0">
              <a:buClr>
                <a:srgbClr val="505C68"/>
              </a:buClr>
              <a:defRPr/>
            </a:pPr>
            <a:r>
              <a:rPr lang="en-US" altLang="ko-KR" b="1" dirty="0" smtClean="0">
                <a:ln w="1270">
                  <a:solidFill>
                    <a:prstClr val="black">
                      <a:alpha val="10000"/>
                    </a:prstClr>
                  </a:solidFill>
                </a:ln>
                <a:solidFill>
                  <a:srgbClr val="44616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 </a:t>
            </a:r>
            <a:r>
              <a:rPr lang="en-US" altLang="ko-KR" b="1" dirty="0" err="1" smtClean="0">
                <a:ln w="1270">
                  <a:solidFill>
                    <a:prstClr val="black">
                      <a:alpha val="10000"/>
                    </a:prstClr>
                  </a:solidFill>
                </a:ln>
                <a:solidFill>
                  <a:srgbClr val="44616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Dict</a:t>
            </a:r>
            <a:r>
              <a:rPr lang="en-US" altLang="ko-KR" b="1" dirty="0" smtClean="0">
                <a:ln w="1270">
                  <a:solidFill>
                    <a:prstClr val="black">
                      <a:alpha val="10000"/>
                    </a:prstClr>
                  </a:solidFill>
                </a:ln>
                <a:solidFill>
                  <a:srgbClr val="44616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key / values </a:t>
            </a:r>
            <a:r>
              <a:rPr lang="ko-KR" altLang="en-US" b="1" dirty="0" smtClean="0">
                <a:ln w="1270">
                  <a:solidFill>
                    <a:prstClr val="black">
                      <a:alpha val="10000"/>
                    </a:prstClr>
                  </a:solidFill>
                </a:ln>
                <a:solidFill>
                  <a:srgbClr val="44616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형태로 구현</a:t>
            </a:r>
            <a:endParaRPr lang="ko-KR" altLang="en-US" b="1" dirty="0">
              <a:ln w="1270">
                <a:solidFill>
                  <a:prstClr val="black">
                    <a:alpha val="10000"/>
                  </a:prstClr>
                </a:solidFill>
              </a:ln>
              <a:solidFill>
                <a:srgbClr val="44616C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0657" y="2474246"/>
            <a:ext cx="3657600" cy="2246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35375" y="3089206"/>
            <a:ext cx="5066828" cy="2937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0658" y="4973060"/>
            <a:ext cx="4110981" cy="168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원형 화살표 27"/>
          <p:cNvSpPr/>
          <p:nvPr/>
        </p:nvSpPr>
        <p:spPr>
          <a:xfrm>
            <a:off x="3702867" y="2381062"/>
            <a:ext cx="1249379" cy="159341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369903"/>
              <a:gd name="adj5" fmla="val 125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원형 화살표 29"/>
          <p:cNvSpPr/>
          <p:nvPr/>
        </p:nvSpPr>
        <p:spPr>
          <a:xfrm flipH="1" flipV="1">
            <a:off x="3947310" y="5355123"/>
            <a:ext cx="986828" cy="150287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9821848"/>
              <a:gd name="adj5" fmla="val 125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12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48EE6BA1-A732-4F34-B966-EBCEFE937D28}"/>
              </a:ext>
            </a:extLst>
          </p:cNvPr>
          <p:cNvSpPr txBox="1"/>
          <p:nvPr/>
        </p:nvSpPr>
        <p:spPr>
          <a:xfrm>
            <a:off x="1111322" y="518059"/>
            <a:ext cx="2141021" cy="365091"/>
          </a:xfrm>
          <a:prstGeom prst="rect">
            <a:avLst/>
          </a:prstGeom>
          <a:solidFill>
            <a:srgbClr val="E4F2FB"/>
          </a:solidFill>
        </p:spPr>
        <p:txBody>
          <a:bodyPr wrap="none" lIns="36000" tIns="36000" rIns="72000" bIns="36000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lang="ko-KR" altLang="en-US" sz="3600" spc="-2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Rix정고딕 B" panose="02020603020101020101" pitchFamily="18" charset="-127"/>
                <a:ea typeface="Rix정고딕 B" panose="02020603020101020101" pitchFamily="18" charset="-127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defTabSz="411320" eaLnBrk="1" latinLnBrk="0" hangingPunct="1">
              <a:defRPr/>
            </a:pPr>
            <a:r>
              <a:rPr lang="ko-KR" altLang="en-US" sz="1900" spc="-63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프로젝트 수행 내역</a:t>
            </a:r>
            <a:endParaRPr sz="1900" spc="-63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xmlns="" id="{A71DDFD2-A042-4327-9372-371C0DEC901B}"/>
              </a:ext>
            </a:extLst>
          </p:cNvPr>
          <p:cNvSpPr txBox="1"/>
          <p:nvPr/>
        </p:nvSpPr>
        <p:spPr>
          <a:xfrm>
            <a:off x="481174" y="478354"/>
            <a:ext cx="612872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lang="ko-KR" altLang="en-US" sz="3600" spc="-2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Rix정고딕 B" panose="02020603020101020101" pitchFamily="18" charset="-127"/>
                <a:ea typeface="Rix정고딕 B" panose="02020603020101020101" pitchFamily="18" charset="-127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defTabSz="411320" eaLnBrk="1" latinLnBrk="0" hangingPunct="1">
              <a:defRPr/>
            </a:pPr>
            <a:r>
              <a:rPr lang="en-US" altLang="ko-KR" sz="2800" spc="-63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84C2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</a:t>
            </a:r>
          </a:p>
        </p:txBody>
      </p:sp>
      <p:grpSp>
        <p:nvGrpSpPr>
          <p:cNvPr id="2" name="그룹 174">
            <a:extLst>
              <a:ext uri="{FF2B5EF4-FFF2-40B4-BE49-F238E27FC236}">
                <a16:creationId xmlns:a16="http://schemas.microsoft.com/office/drawing/2014/main" xmlns="" id="{FEA99476-F10D-4ED7-97CE-763E01D4C414}"/>
              </a:ext>
            </a:extLst>
          </p:cNvPr>
          <p:cNvGrpSpPr/>
          <p:nvPr/>
        </p:nvGrpSpPr>
        <p:grpSpPr>
          <a:xfrm>
            <a:off x="7517635" y="695891"/>
            <a:ext cx="1891543" cy="335010"/>
            <a:chOff x="7601611" y="695891"/>
            <a:chExt cx="1891543" cy="335010"/>
          </a:xfrm>
        </p:grpSpPr>
        <p:sp>
          <p:nvSpPr>
            <p:cNvPr id="176" name="TextBox 47">
              <a:extLst>
                <a:ext uri="{FF2B5EF4-FFF2-40B4-BE49-F238E27FC236}">
                  <a16:creationId xmlns:a16="http://schemas.microsoft.com/office/drawing/2014/main" xmlns="" id="{6D4BC2B5-A885-4F13-B838-D04CAAE35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1611" y="869318"/>
              <a:ext cx="1891543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r" latinLnBrk="0">
                <a:buClr>
                  <a:srgbClr val="EC2E24"/>
                </a:buClr>
                <a:buSzPct val="120000"/>
              </a:pPr>
              <a:r>
                <a:rPr lang="en-US" altLang="ko-KR" sz="105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5B9BD5">
                      <a:lumMod val="50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charset="0"/>
                </a:rPr>
                <a:t>Make Dictionary key / values</a:t>
              </a:r>
              <a:endParaRPr lang="ko-KR" altLang="en-US" sz="105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5B9BD5">
                    <a:lumMod val="50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charset="0"/>
              </a:endParaRPr>
            </a:p>
          </p:txBody>
        </p:sp>
        <p:sp>
          <p:nvSpPr>
            <p:cNvPr id="183" name="양쪽 모서리가 둥근 사각형 3">
              <a:extLst>
                <a:ext uri="{FF2B5EF4-FFF2-40B4-BE49-F238E27FC236}">
                  <a16:creationId xmlns:a16="http://schemas.microsoft.com/office/drawing/2014/main" xmlns="" id="{8D399A37-31A2-4B66-8937-303C2DAB50DA}"/>
                </a:ext>
              </a:extLst>
            </p:cNvPr>
            <p:cNvSpPr/>
            <p:nvPr/>
          </p:nvSpPr>
          <p:spPr>
            <a:xfrm>
              <a:off x="9155612" y="695891"/>
              <a:ext cx="144000" cy="144000"/>
            </a:xfrm>
            <a:prstGeom prst="rect">
              <a:avLst/>
            </a:prstGeom>
            <a:solidFill>
              <a:srgbClr val="A7B4BD"/>
            </a:solidFill>
            <a:ln w="9525">
              <a:noFill/>
              <a:miter lim="800000"/>
              <a:headEnd/>
              <a:tailEnd type="triangle" w="sm" len="sm"/>
            </a:ln>
          </p:spPr>
          <p:txBody>
            <a:bodyPr vert="horz" wrap="square" lIns="0" tIns="0" rIns="0" bIns="0" anchor="ctr" anchorCtr="0"/>
            <a:lstStyle/>
            <a:p>
              <a:pPr algn="ctr" defTabSz="882487" latinLnBrk="0"/>
              <a:r>
                <a:rPr lang="en-US" altLang="ko-KR" sz="8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sz="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84" name="양쪽 모서리가 둥근 사각형 3">
              <a:extLst>
                <a:ext uri="{FF2B5EF4-FFF2-40B4-BE49-F238E27FC236}">
                  <a16:creationId xmlns:a16="http://schemas.microsoft.com/office/drawing/2014/main" xmlns="" id="{A2D747C6-2156-4511-8D31-24F31EDA28C7}"/>
                </a:ext>
              </a:extLst>
            </p:cNvPr>
            <p:cNvSpPr/>
            <p:nvPr/>
          </p:nvSpPr>
          <p:spPr>
            <a:xfrm>
              <a:off x="9309417" y="695891"/>
              <a:ext cx="144000" cy="144000"/>
            </a:xfrm>
            <a:prstGeom prst="rect">
              <a:avLst/>
            </a:prstGeom>
            <a:solidFill>
              <a:srgbClr val="004F9F"/>
            </a:solidFill>
            <a:ln w="9525">
              <a:noFill/>
              <a:miter lim="800000"/>
              <a:headEnd/>
              <a:tailEnd type="triangle" w="sm" len="sm"/>
            </a:ln>
          </p:spPr>
          <p:txBody>
            <a:bodyPr vert="horz" wrap="square" lIns="0" tIns="0" rIns="0" bIns="0" anchor="ctr" anchorCtr="0"/>
            <a:lstStyle/>
            <a:p>
              <a:pPr algn="ctr" defTabSz="882487" latinLnBrk="0"/>
              <a:r>
                <a:rPr lang="en-US" altLang="ko-KR" sz="8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</a:t>
              </a:r>
              <a:endParaRPr lang="ko-KR" altLang="en-US" sz="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129" name="Rectangle 8">
            <a:extLst>
              <a:ext uri="{FF2B5EF4-FFF2-40B4-BE49-F238E27FC236}">
                <a16:creationId xmlns:a16="http://schemas.microsoft.com/office/drawing/2014/main" xmlns="" id="{F9CFEDF3-5921-41AA-98A4-3B9898BCBA43}"/>
              </a:ext>
            </a:extLst>
          </p:cNvPr>
          <p:cNvSpPr>
            <a:spLocks/>
          </p:cNvSpPr>
          <p:nvPr/>
        </p:nvSpPr>
        <p:spPr bwMode="auto">
          <a:xfrm>
            <a:off x="756432" y="1016564"/>
            <a:ext cx="8950392" cy="63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6000" rIns="0" bIns="0" anchor="t" anchorCtr="0">
            <a:noAutofit/>
          </a:bodyPr>
          <a:lstStyle/>
          <a:p>
            <a:pPr eaLnBrk="0" latinLnBrk="0" hangingPunct="0">
              <a:lnSpc>
                <a:spcPts val="2000"/>
              </a:lnSpc>
              <a:spcAft>
                <a:spcPts val="300"/>
              </a:spcAft>
            </a:pPr>
            <a:r>
              <a:rPr kumimoji="1" lang="en-US" altLang="ko-KR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 * Mission 2 </a:t>
            </a:r>
            <a:r>
              <a:rPr kumimoji="1"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차트 작성 및 </a:t>
            </a:r>
            <a:r>
              <a:rPr kumimoji="1" lang="ko-KR" altLang="en-US" sz="1400" b="1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간략</a:t>
            </a:r>
            <a:r>
              <a:rPr kumimoji="1"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 분석</a:t>
            </a:r>
            <a:endParaRPr kumimoji="1" lang="en-US" altLang="ko-KR" sz="14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  <a:p>
            <a:pPr eaLnBrk="0" latinLnBrk="0" hangingPunct="0">
              <a:lnSpc>
                <a:spcPts val="2000"/>
              </a:lnSpc>
              <a:spcAft>
                <a:spcPts val="300"/>
              </a:spcAft>
            </a:pPr>
            <a:r>
              <a:rPr kumimoji="1"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    </a:t>
            </a:r>
            <a:r>
              <a:rPr kumimoji="1"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- </a:t>
            </a:r>
            <a:r>
              <a:rPr kumimoji="1"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각 소득 구간별 카드 사용량 </a:t>
            </a:r>
            <a:r>
              <a:rPr kumimoji="1" lang="en-US" altLang="ko-KR" sz="14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seg</a:t>
            </a:r>
            <a:r>
              <a:rPr kumimoji="1"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를 막대 차트로 표현하여 소득에 따라 카드 사용량이 어떠한 차이를</a:t>
            </a:r>
            <a:endParaRPr kumimoji="1" lang="en-US" altLang="ko-KR" sz="14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  <a:p>
            <a:pPr eaLnBrk="0" latinLnBrk="0" hangingPunct="0">
              <a:lnSpc>
                <a:spcPts val="2000"/>
              </a:lnSpc>
              <a:spcAft>
                <a:spcPts val="300"/>
              </a:spcAft>
            </a:pPr>
            <a:r>
              <a:rPr kumimoji="1"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       보이는지 확인하고자 함</a:t>
            </a:r>
            <a:r>
              <a:rPr kumimoji="1"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.</a:t>
            </a:r>
            <a:endParaRPr kumimoji="1"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23429" y="2326740"/>
            <a:ext cx="499751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Mission 1</a:t>
            </a:r>
          </a:p>
          <a:p>
            <a:r>
              <a:rPr lang="ko-KR" altLang="en-US" dirty="0" smtClean="0"/>
              <a:t>카드 사용금액별 남</a:t>
            </a:r>
            <a:r>
              <a:rPr lang="en-US" altLang="ko-KR" dirty="0" smtClean="0"/>
              <a:t>/</a:t>
            </a:r>
            <a:r>
              <a:rPr lang="ko-KR" altLang="en-US" dirty="0" smtClean="0"/>
              <a:t>녀 </a:t>
            </a:r>
            <a:endParaRPr lang="en-US" altLang="ko-KR" dirty="0" smtClean="0"/>
          </a:p>
          <a:p>
            <a:r>
              <a:rPr lang="ko-KR" altLang="en-US" dirty="0" smtClean="0"/>
              <a:t>사용자 수 비교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/>
            <a:r>
              <a:rPr lang="en-US" altLang="ko-KR" sz="1400" dirty="0" smtClean="0"/>
              <a:t>1. 2~4</a:t>
            </a:r>
            <a:r>
              <a:rPr lang="ko-KR" altLang="en-US" sz="1400" dirty="0" err="1" smtClean="0"/>
              <a:t>천만원</a:t>
            </a:r>
            <a:r>
              <a:rPr lang="ko-KR" altLang="en-US" sz="1400" dirty="0" smtClean="0"/>
              <a:t> 소득자의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   </a:t>
            </a:r>
            <a:r>
              <a:rPr lang="ko-KR" altLang="en-US" sz="1400" dirty="0" smtClean="0"/>
              <a:t>카드 사용이 제일 활발</a:t>
            </a:r>
            <a:endParaRPr lang="en-US" altLang="ko-KR" sz="1400" dirty="0" smtClean="0"/>
          </a:p>
          <a:p>
            <a:pPr marL="342900" indent="-342900"/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2. </a:t>
            </a:r>
            <a:r>
              <a:rPr lang="ko-KR" altLang="en-US" sz="1400" dirty="0" smtClean="0"/>
              <a:t>전반적으로 소득구간별</a:t>
            </a:r>
            <a:endParaRPr lang="en-US" altLang="ko-KR" sz="1400" dirty="0" smtClean="0"/>
          </a:p>
          <a:p>
            <a:pPr marL="342900" indent="-342900"/>
            <a:r>
              <a:rPr lang="ko-KR" altLang="en-US" sz="1400" dirty="0" smtClean="0"/>
              <a:t>카드 사용금액도 정규분포</a:t>
            </a:r>
            <a:endParaRPr lang="en-US" altLang="ko-KR" sz="1400" dirty="0" smtClean="0"/>
          </a:p>
          <a:p>
            <a:pPr marL="342900" indent="-342900"/>
            <a:r>
              <a:rPr lang="ko-KR" altLang="en-US" sz="1400" dirty="0" err="1" smtClean="0"/>
              <a:t>를</a:t>
            </a:r>
            <a:r>
              <a:rPr lang="ko-KR" altLang="en-US" sz="1400" dirty="0" smtClean="0"/>
              <a:t> 가짐</a:t>
            </a:r>
            <a:r>
              <a:rPr lang="en-US" altLang="ko-KR" sz="1400" dirty="0" smtClean="0"/>
              <a:t>.</a:t>
            </a:r>
          </a:p>
          <a:p>
            <a:pPr marL="342900" indent="-342900"/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3. 150~450</a:t>
            </a:r>
            <a:r>
              <a:rPr lang="ko-KR" altLang="en-US" sz="1400" dirty="0" smtClean="0"/>
              <a:t>만원 미만 사용자</a:t>
            </a:r>
            <a:endParaRPr lang="en-US" altLang="ko-KR" sz="1400" dirty="0" smtClean="0"/>
          </a:p>
          <a:p>
            <a:pPr marL="342900" indent="-342900"/>
            <a:r>
              <a:rPr lang="ko-KR" altLang="en-US" sz="1400" dirty="0" smtClean="0"/>
              <a:t>그룹은 모든 소득 구간에서</a:t>
            </a:r>
            <a:endParaRPr lang="en-US" altLang="ko-KR" sz="1400" dirty="0" smtClean="0"/>
          </a:p>
          <a:p>
            <a:pPr marL="342900" indent="-342900"/>
            <a:r>
              <a:rPr lang="ko-KR" altLang="en-US" sz="1400" dirty="0" smtClean="0"/>
              <a:t>가장 많이 사용하는 핵심</a:t>
            </a:r>
            <a:endParaRPr lang="en-US" altLang="ko-KR" sz="1400" dirty="0" smtClean="0"/>
          </a:p>
          <a:p>
            <a:pPr marL="342900" indent="-342900"/>
            <a:r>
              <a:rPr lang="ko-KR" altLang="en-US" sz="1400" dirty="0" smtClean="0"/>
              <a:t>그룹임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9033" y="2242713"/>
            <a:ext cx="718185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3128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48EE6BA1-A732-4F34-B966-EBCEFE937D28}"/>
              </a:ext>
            </a:extLst>
          </p:cNvPr>
          <p:cNvSpPr txBox="1"/>
          <p:nvPr/>
        </p:nvSpPr>
        <p:spPr>
          <a:xfrm>
            <a:off x="1111322" y="518059"/>
            <a:ext cx="2141021" cy="365091"/>
          </a:xfrm>
          <a:prstGeom prst="rect">
            <a:avLst/>
          </a:prstGeom>
          <a:solidFill>
            <a:srgbClr val="E4F2FB"/>
          </a:solidFill>
        </p:spPr>
        <p:txBody>
          <a:bodyPr wrap="none" lIns="36000" tIns="36000" rIns="72000" bIns="36000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lang="ko-KR" altLang="en-US" sz="3600" spc="-2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Rix정고딕 B" panose="02020603020101020101" pitchFamily="18" charset="-127"/>
                <a:ea typeface="Rix정고딕 B" panose="02020603020101020101" pitchFamily="18" charset="-127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defTabSz="411320" eaLnBrk="1" latinLnBrk="0" hangingPunct="1">
              <a:defRPr/>
            </a:pPr>
            <a:r>
              <a:rPr lang="ko-KR" altLang="en-US" sz="1900" spc="-63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프로젝트 수행 내역</a:t>
            </a:r>
            <a:endParaRPr sz="1900" spc="-63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xmlns="" id="{A71DDFD2-A042-4327-9372-371C0DEC901B}"/>
              </a:ext>
            </a:extLst>
          </p:cNvPr>
          <p:cNvSpPr txBox="1"/>
          <p:nvPr/>
        </p:nvSpPr>
        <p:spPr>
          <a:xfrm>
            <a:off x="481174" y="478354"/>
            <a:ext cx="612872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lang="ko-KR" altLang="en-US" sz="3600" spc="-2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Rix정고딕 B" panose="02020603020101020101" pitchFamily="18" charset="-127"/>
                <a:ea typeface="Rix정고딕 B" panose="02020603020101020101" pitchFamily="18" charset="-127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defTabSz="411320" eaLnBrk="1" latinLnBrk="0" hangingPunct="1">
              <a:defRPr/>
            </a:pPr>
            <a:r>
              <a:rPr lang="en-US" altLang="ko-KR" sz="2800" spc="-63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84C2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</a:t>
            </a:r>
          </a:p>
        </p:txBody>
      </p:sp>
      <p:grpSp>
        <p:nvGrpSpPr>
          <p:cNvPr id="2" name="그룹 174">
            <a:extLst>
              <a:ext uri="{FF2B5EF4-FFF2-40B4-BE49-F238E27FC236}">
                <a16:creationId xmlns:a16="http://schemas.microsoft.com/office/drawing/2014/main" xmlns="" id="{FEA99476-F10D-4ED7-97CE-763E01D4C414}"/>
              </a:ext>
            </a:extLst>
          </p:cNvPr>
          <p:cNvGrpSpPr/>
          <p:nvPr/>
        </p:nvGrpSpPr>
        <p:grpSpPr>
          <a:xfrm>
            <a:off x="7517635" y="695891"/>
            <a:ext cx="1891543" cy="335010"/>
            <a:chOff x="7601611" y="695891"/>
            <a:chExt cx="1891543" cy="335010"/>
          </a:xfrm>
        </p:grpSpPr>
        <p:sp>
          <p:nvSpPr>
            <p:cNvPr id="176" name="TextBox 47">
              <a:extLst>
                <a:ext uri="{FF2B5EF4-FFF2-40B4-BE49-F238E27FC236}">
                  <a16:creationId xmlns:a16="http://schemas.microsoft.com/office/drawing/2014/main" xmlns="" id="{6D4BC2B5-A885-4F13-B838-D04CAAE35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1611" y="869318"/>
              <a:ext cx="1891543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r" latinLnBrk="0">
                <a:buClr>
                  <a:srgbClr val="EC2E24"/>
                </a:buClr>
                <a:buSzPct val="120000"/>
              </a:pPr>
              <a:r>
                <a:rPr lang="en-US" altLang="ko-KR" sz="105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5B9BD5">
                      <a:lumMod val="50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charset="0"/>
                </a:rPr>
                <a:t>Make Dictionary key / values</a:t>
              </a:r>
              <a:endParaRPr lang="ko-KR" altLang="en-US" sz="105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5B9BD5">
                    <a:lumMod val="50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charset="0"/>
              </a:endParaRPr>
            </a:p>
          </p:txBody>
        </p:sp>
        <p:sp>
          <p:nvSpPr>
            <p:cNvPr id="183" name="양쪽 모서리가 둥근 사각형 3">
              <a:extLst>
                <a:ext uri="{FF2B5EF4-FFF2-40B4-BE49-F238E27FC236}">
                  <a16:creationId xmlns:a16="http://schemas.microsoft.com/office/drawing/2014/main" xmlns="" id="{8D399A37-31A2-4B66-8937-303C2DAB50DA}"/>
                </a:ext>
              </a:extLst>
            </p:cNvPr>
            <p:cNvSpPr/>
            <p:nvPr/>
          </p:nvSpPr>
          <p:spPr>
            <a:xfrm>
              <a:off x="9155612" y="695891"/>
              <a:ext cx="144000" cy="144000"/>
            </a:xfrm>
            <a:prstGeom prst="rect">
              <a:avLst/>
            </a:prstGeom>
            <a:solidFill>
              <a:srgbClr val="A7B4BD"/>
            </a:solidFill>
            <a:ln w="9525">
              <a:noFill/>
              <a:miter lim="800000"/>
              <a:headEnd/>
              <a:tailEnd type="triangle" w="sm" len="sm"/>
            </a:ln>
          </p:spPr>
          <p:txBody>
            <a:bodyPr vert="horz" wrap="square" lIns="0" tIns="0" rIns="0" bIns="0" anchor="ctr" anchorCtr="0"/>
            <a:lstStyle/>
            <a:p>
              <a:pPr algn="ctr" defTabSz="882487" latinLnBrk="0"/>
              <a:r>
                <a:rPr lang="en-US" altLang="ko-KR" sz="8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sz="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84" name="양쪽 모서리가 둥근 사각형 3">
              <a:extLst>
                <a:ext uri="{FF2B5EF4-FFF2-40B4-BE49-F238E27FC236}">
                  <a16:creationId xmlns:a16="http://schemas.microsoft.com/office/drawing/2014/main" xmlns="" id="{A2D747C6-2156-4511-8D31-24F31EDA28C7}"/>
                </a:ext>
              </a:extLst>
            </p:cNvPr>
            <p:cNvSpPr/>
            <p:nvPr/>
          </p:nvSpPr>
          <p:spPr>
            <a:xfrm>
              <a:off x="9309417" y="695891"/>
              <a:ext cx="144000" cy="144000"/>
            </a:xfrm>
            <a:prstGeom prst="rect">
              <a:avLst/>
            </a:prstGeom>
            <a:solidFill>
              <a:srgbClr val="004F9F"/>
            </a:solidFill>
            <a:ln w="9525">
              <a:noFill/>
              <a:miter lim="800000"/>
              <a:headEnd/>
              <a:tailEnd type="triangle" w="sm" len="sm"/>
            </a:ln>
          </p:spPr>
          <p:txBody>
            <a:bodyPr vert="horz" wrap="square" lIns="0" tIns="0" rIns="0" bIns="0" anchor="ctr" anchorCtr="0"/>
            <a:lstStyle/>
            <a:p>
              <a:pPr algn="ctr" defTabSz="882487" latinLnBrk="0"/>
              <a:r>
                <a:rPr lang="en-US" altLang="ko-KR" sz="8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</a:t>
              </a:r>
              <a:endParaRPr lang="ko-KR" altLang="en-US" sz="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3" name="그룹 155"/>
          <p:cNvGrpSpPr/>
          <p:nvPr/>
        </p:nvGrpSpPr>
        <p:grpSpPr>
          <a:xfrm>
            <a:off x="15036899" y="2364709"/>
            <a:ext cx="190415" cy="4054079"/>
            <a:chOff x="9213032" y="2370534"/>
            <a:chExt cx="190415" cy="3794770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xmlns="" id="{48AA5B0D-5F04-409F-B4A6-FD6529B3C936}"/>
                </a:ext>
              </a:extLst>
            </p:cNvPr>
            <p:cNvSpPr/>
            <p:nvPr/>
          </p:nvSpPr>
          <p:spPr bwMode="auto">
            <a:xfrm flipH="1">
              <a:off x="9213032" y="2370538"/>
              <a:ext cx="93192" cy="76255"/>
            </a:xfrm>
            <a:prstGeom prst="rect">
              <a:avLst/>
            </a:prstGeom>
            <a:solidFill>
              <a:srgbClr val="C8E5F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914230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10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xmlns="" id="{8659BA3F-CF9D-42AE-85D9-6E53EB37B917}"/>
                </a:ext>
              </a:extLst>
            </p:cNvPr>
            <p:cNvSpPr/>
            <p:nvPr/>
          </p:nvSpPr>
          <p:spPr bwMode="auto">
            <a:xfrm flipH="1">
              <a:off x="9213032" y="6089049"/>
              <a:ext cx="93192" cy="76255"/>
            </a:xfrm>
            <a:prstGeom prst="rect">
              <a:avLst/>
            </a:prstGeom>
            <a:solidFill>
              <a:srgbClr val="C8E5F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914230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10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59" name="사다리꼴 158">
              <a:extLst>
                <a:ext uri="{FF2B5EF4-FFF2-40B4-BE49-F238E27FC236}">
                  <a16:creationId xmlns:a16="http://schemas.microsoft.com/office/drawing/2014/main" xmlns="" id="{0EF427A8-6435-4128-9B82-B5313D5B9585}"/>
                </a:ext>
              </a:extLst>
            </p:cNvPr>
            <p:cNvSpPr/>
            <p:nvPr/>
          </p:nvSpPr>
          <p:spPr bwMode="auto">
            <a:xfrm rot="5400000" flipH="1">
              <a:off x="7457450" y="4219306"/>
              <a:ext cx="3794769" cy="97225"/>
            </a:xfrm>
            <a:prstGeom prst="trapezoid">
              <a:avLst>
                <a:gd name="adj" fmla="val 95509"/>
              </a:avLst>
            </a:prstGeom>
            <a:solidFill>
              <a:srgbClr val="1CA7E5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914230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10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18123" y="4499098"/>
            <a:ext cx="1863968" cy="191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" name="TextBox 78"/>
          <p:cNvSpPr txBox="1"/>
          <p:nvPr/>
        </p:nvSpPr>
        <p:spPr>
          <a:xfrm>
            <a:off x="12276992" y="2954215"/>
            <a:ext cx="35726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accent2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Data </a:t>
            </a:r>
            <a:r>
              <a:rPr lang="ko-KR" altLang="en-US" sz="1100" dirty="0">
                <a:ln>
                  <a:solidFill>
                    <a:schemeClr val="accent2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폴더에 있는 참석자명단</a:t>
            </a:r>
            <a:r>
              <a:rPr lang="en-US" altLang="ko-KR" sz="1100" dirty="0">
                <a:ln>
                  <a:solidFill>
                    <a:schemeClr val="accent2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r>
              <a:rPr lang="en-US" altLang="ko-KR" sz="1100" dirty="0" err="1">
                <a:ln>
                  <a:solidFill>
                    <a:schemeClr val="accent2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csv</a:t>
            </a:r>
            <a:r>
              <a:rPr lang="en-US" altLang="ko-KR" sz="1100" dirty="0">
                <a:ln>
                  <a:solidFill>
                    <a:schemeClr val="accent2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100" dirty="0">
                <a:ln>
                  <a:solidFill>
                    <a:schemeClr val="accent2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파일을 읽어온다</a:t>
            </a:r>
            <a:endParaRPr lang="en-US" altLang="ko-KR" sz="1100" dirty="0">
              <a:ln>
                <a:solidFill>
                  <a:schemeClr val="accent2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ko-KR" altLang="en-US" sz="1100" dirty="0"/>
          </a:p>
        </p:txBody>
      </p:sp>
      <p:sp>
        <p:nvSpPr>
          <p:cNvPr id="129" name="Rectangle 8">
            <a:extLst>
              <a:ext uri="{FF2B5EF4-FFF2-40B4-BE49-F238E27FC236}">
                <a16:creationId xmlns:a16="http://schemas.microsoft.com/office/drawing/2014/main" xmlns="" id="{F9CFEDF3-5921-41AA-98A4-3B9898BCBA43}"/>
              </a:ext>
            </a:extLst>
          </p:cNvPr>
          <p:cNvSpPr>
            <a:spLocks/>
          </p:cNvSpPr>
          <p:nvPr/>
        </p:nvSpPr>
        <p:spPr bwMode="auto">
          <a:xfrm>
            <a:off x="756432" y="1016564"/>
            <a:ext cx="8950392" cy="94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6000" rIns="0" bIns="0" anchor="t" anchorCtr="0">
            <a:noAutofit/>
          </a:bodyPr>
          <a:lstStyle/>
          <a:p>
            <a:pPr eaLnBrk="0" latinLnBrk="0" hangingPunct="0">
              <a:lnSpc>
                <a:spcPts val="2000"/>
              </a:lnSpc>
              <a:spcAft>
                <a:spcPts val="300"/>
              </a:spcAft>
            </a:pPr>
            <a:r>
              <a:rPr kumimoji="1" lang="en-US" altLang="ko-KR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 * Mission 3 </a:t>
            </a:r>
            <a:r>
              <a:rPr kumimoji="1"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소득구간별 카드한도 분석 </a:t>
            </a:r>
            <a:endParaRPr kumimoji="1" lang="en-US" altLang="ko-KR" sz="14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  <a:p>
            <a:pPr eaLnBrk="0" latinLnBrk="0" hangingPunct="0">
              <a:lnSpc>
                <a:spcPts val="2000"/>
              </a:lnSpc>
              <a:spcAft>
                <a:spcPts val="300"/>
              </a:spcAft>
            </a:pPr>
            <a:r>
              <a:rPr kumimoji="1"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    </a:t>
            </a:r>
            <a:r>
              <a:rPr kumimoji="1"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- </a:t>
            </a:r>
            <a:r>
              <a:rPr kumimoji="1"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소득구간별</a:t>
            </a:r>
            <a:r>
              <a:rPr kumimoji="1"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(Income), </a:t>
            </a:r>
            <a:r>
              <a:rPr kumimoji="1"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카드 한도 구간별</a:t>
            </a:r>
            <a:r>
              <a:rPr kumimoji="1"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(</a:t>
            </a:r>
            <a:r>
              <a:rPr kumimoji="1" lang="en-US" altLang="ko-KR" sz="14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Limit_Range</a:t>
            </a:r>
            <a:r>
              <a:rPr kumimoji="1"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)</a:t>
            </a:r>
            <a:r>
              <a:rPr kumimoji="1"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 대상자 수 집계</a:t>
            </a:r>
            <a:r>
              <a:rPr kumimoji="1"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(count)</a:t>
            </a:r>
            <a:r>
              <a:rPr kumimoji="1"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를 위하여</a:t>
            </a:r>
            <a:endParaRPr kumimoji="1" lang="en-US" altLang="ko-KR" sz="14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  <a:p>
            <a:pPr eaLnBrk="0" latinLnBrk="0" hangingPunct="0">
              <a:lnSpc>
                <a:spcPts val="2000"/>
              </a:lnSpc>
              <a:spcAft>
                <a:spcPts val="300"/>
              </a:spcAft>
            </a:pPr>
            <a:r>
              <a:rPr kumimoji="1"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       </a:t>
            </a:r>
            <a:r>
              <a:rPr kumimoji="1" lang="en-US" altLang="ko-KR" sz="14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dict</a:t>
            </a:r>
            <a:r>
              <a:rPr kumimoji="1"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 key/values </a:t>
            </a:r>
            <a:r>
              <a:rPr kumimoji="1"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형태로 구현</a:t>
            </a:r>
            <a:r>
              <a:rPr kumimoji="1"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 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5A97CF1F-FAD4-45A9-B1B7-21358967CD00}"/>
              </a:ext>
            </a:extLst>
          </p:cNvPr>
          <p:cNvSpPr/>
          <p:nvPr/>
        </p:nvSpPr>
        <p:spPr bwMode="auto">
          <a:xfrm>
            <a:off x="507943" y="2187304"/>
            <a:ext cx="3813544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892493" latinLnBrk="0">
              <a:buClr>
                <a:srgbClr val="505C68"/>
              </a:buClr>
              <a:defRPr/>
            </a:pPr>
            <a:r>
              <a:rPr lang="en-US" altLang="ko-KR" b="1" dirty="0" smtClean="0">
                <a:ln w="1270">
                  <a:solidFill>
                    <a:prstClr val="black">
                      <a:alpha val="10000"/>
                    </a:prst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b="1" dirty="0" smtClean="0">
                <a:ln w="1270">
                  <a:solidFill>
                    <a:prstClr val="black">
                      <a:alpha val="10000"/>
                    </a:prst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카드 한도 구간 설정</a:t>
            </a:r>
            <a:r>
              <a:rPr lang="en-US" altLang="ko-KR" b="1" dirty="0" smtClean="0">
                <a:ln w="1270">
                  <a:solidFill>
                    <a:prstClr val="black">
                      <a:alpha val="10000"/>
                    </a:prst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en-US" altLang="ko-KR" b="1" dirty="0" err="1" smtClean="0">
                <a:ln w="1270">
                  <a:solidFill>
                    <a:prstClr val="black">
                      <a:alpha val="10000"/>
                    </a:prst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Limit_Range</a:t>
            </a:r>
            <a:r>
              <a:rPr lang="en-US" altLang="ko-KR" b="1" dirty="0" smtClean="0">
                <a:ln w="1270">
                  <a:solidFill>
                    <a:prstClr val="black">
                      <a:alpha val="10000"/>
                    </a:prst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 </a:t>
            </a:r>
            <a:r>
              <a:rPr lang="ko-KR" altLang="en-US" b="1" dirty="0" smtClean="0">
                <a:ln w="1270">
                  <a:solidFill>
                    <a:prstClr val="black">
                      <a:alpha val="10000"/>
                    </a:prst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설정</a:t>
            </a:r>
            <a:endParaRPr lang="ko-KR" altLang="en-US" b="1" dirty="0">
              <a:ln w="1270">
                <a:solidFill>
                  <a:prstClr val="black">
                    <a:alpha val="10000"/>
                  </a:prst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5A97CF1F-FAD4-45A9-B1B7-21358967CD00}"/>
              </a:ext>
            </a:extLst>
          </p:cNvPr>
          <p:cNvSpPr/>
          <p:nvPr/>
        </p:nvSpPr>
        <p:spPr bwMode="auto">
          <a:xfrm>
            <a:off x="4752510" y="2167688"/>
            <a:ext cx="4988545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892493" latinLnBrk="0">
              <a:buClr>
                <a:srgbClr val="505C68"/>
              </a:buClr>
              <a:defRPr/>
            </a:pPr>
            <a:r>
              <a:rPr lang="en-US" altLang="ko-KR" b="1" dirty="0" smtClean="0">
                <a:ln w="1270">
                  <a:solidFill>
                    <a:prstClr val="black">
                      <a:alpha val="10000"/>
                    </a:prstClr>
                  </a:solidFill>
                </a:ln>
                <a:solidFill>
                  <a:srgbClr val="44616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en-US" altLang="ko-KR" b="1" dirty="0" err="1" smtClean="0">
                <a:ln w="1270">
                  <a:solidFill>
                    <a:prstClr val="black">
                      <a:alpha val="10000"/>
                    </a:prstClr>
                  </a:solidFill>
                </a:ln>
                <a:solidFill>
                  <a:srgbClr val="44616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Dict</a:t>
            </a:r>
            <a:r>
              <a:rPr lang="en-US" altLang="ko-KR" b="1" dirty="0" smtClean="0">
                <a:ln w="1270">
                  <a:solidFill>
                    <a:prstClr val="black">
                      <a:alpha val="10000"/>
                    </a:prstClr>
                  </a:solidFill>
                </a:ln>
                <a:solidFill>
                  <a:srgbClr val="44616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b="1" dirty="0" smtClean="0">
                <a:ln w="1270">
                  <a:solidFill>
                    <a:prstClr val="black">
                      <a:alpha val="10000"/>
                    </a:prstClr>
                  </a:solidFill>
                </a:ln>
                <a:solidFill>
                  <a:srgbClr val="44616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타입 </a:t>
            </a:r>
            <a:r>
              <a:rPr lang="en-US" altLang="ko-KR" b="1" dirty="0" smtClean="0">
                <a:ln w="1270">
                  <a:solidFill>
                    <a:prstClr val="black">
                      <a:alpha val="10000"/>
                    </a:prstClr>
                  </a:solidFill>
                </a:ln>
                <a:solidFill>
                  <a:srgbClr val="44616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key / values </a:t>
            </a:r>
            <a:r>
              <a:rPr lang="ko-KR" altLang="en-US" b="1" dirty="0" smtClean="0">
                <a:ln w="1270">
                  <a:solidFill>
                    <a:prstClr val="black">
                      <a:alpha val="10000"/>
                    </a:prstClr>
                  </a:solidFill>
                </a:ln>
                <a:solidFill>
                  <a:srgbClr val="44616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형태로 구간 </a:t>
            </a:r>
            <a:r>
              <a:rPr lang="en-US" altLang="ko-KR" b="1" dirty="0" smtClean="0">
                <a:ln w="1270">
                  <a:solidFill>
                    <a:prstClr val="black">
                      <a:alpha val="10000"/>
                    </a:prstClr>
                  </a:solidFill>
                </a:ln>
                <a:solidFill>
                  <a:srgbClr val="44616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b="1" dirty="0" smtClean="0">
                <a:ln w="1270">
                  <a:solidFill>
                    <a:prstClr val="black">
                      <a:alpha val="10000"/>
                    </a:prstClr>
                  </a:solidFill>
                </a:ln>
                <a:solidFill>
                  <a:srgbClr val="44616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대상자 수 생성</a:t>
            </a:r>
            <a:endParaRPr lang="ko-KR" altLang="en-US" b="1" dirty="0">
              <a:ln w="1270">
                <a:solidFill>
                  <a:prstClr val="black">
                    <a:alpha val="10000"/>
                  </a:prstClr>
                </a:solidFill>
              </a:ln>
              <a:solidFill>
                <a:srgbClr val="44616C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086" y="2460377"/>
            <a:ext cx="4129735" cy="310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60969" y="2411474"/>
            <a:ext cx="3196616" cy="1830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25497" y="4380893"/>
            <a:ext cx="4012336" cy="232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모서리가 둥근 직사각형 24"/>
          <p:cNvSpPr/>
          <p:nvPr/>
        </p:nvSpPr>
        <p:spPr>
          <a:xfrm>
            <a:off x="1774479" y="4608214"/>
            <a:ext cx="706170" cy="1013988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128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48EE6BA1-A732-4F34-B966-EBCEFE937D28}"/>
              </a:ext>
            </a:extLst>
          </p:cNvPr>
          <p:cNvSpPr txBox="1"/>
          <p:nvPr/>
        </p:nvSpPr>
        <p:spPr>
          <a:xfrm>
            <a:off x="1111322" y="518059"/>
            <a:ext cx="2141021" cy="365091"/>
          </a:xfrm>
          <a:prstGeom prst="rect">
            <a:avLst/>
          </a:prstGeom>
          <a:solidFill>
            <a:srgbClr val="E4F2FB"/>
          </a:solidFill>
        </p:spPr>
        <p:txBody>
          <a:bodyPr wrap="none" lIns="36000" tIns="36000" rIns="72000" bIns="36000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lang="ko-KR" altLang="en-US" sz="3600" spc="-2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Rix정고딕 B" panose="02020603020101020101" pitchFamily="18" charset="-127"/>
                <a:ea typeface="Rix정고딕 B" panose="02020603020101020101" pitchFamily="18" charset="-127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defTabSz="411320" eaLnBrk="1" latinLnBrk="0" hangingPunct="1">
              <a:defRPr/>
            </a:pPr>
            <a:r>
              <a:rPr lang="ko-KR" altLang="en-US" sz="1900" spc="-63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프로젝트 수행 내역</a:t>
            </a:r>
            <a:endParaRPr sz="1900" spc="-63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xmlns="" id="{A71DDFD2-A042-4327-9372-371C0DEC901B}"/>
              </a:ext>
            </a:extLst>
          </p:cNvPr>
          <p:cNvSpPr txBox="1"/>
          <p:nvPr/>
        </p:nvSpPr>
        <p:spPr>
          <a:xfrm>
            <a:off x="481174" y="478354"/>
            <a:ext cx="612872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lang="ko-KR" altLang="en-US" sz="3600" spc="-2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Rix정고딕 B" panose="02020603020101020101" pitchFamily="18" charset="-127"/>
                <a:ea typeface="Rix정고딕 B" panose="02020603020101020101" pitchFamily="18" charset="-127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defTabSz="411320" eaLnBrk="1" latinLnBrk="0" hangingPunct="1">
              <a:defRPr/>
            </a:pPr>
            <a:r>
              <a:rPr lang="en-US" altLang="ko-KR" sz="2800" spc="-63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84C2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</a:t>
            </a:r>
          </a:p>
        </p:txBody>
      </p:sp>
      <p:grpSp>
        <p:nvGrpSpPr>
          <p:cNvPr id="2" name="그룹 174">
            <a:extLst>
              <a:ext uri="{FF2B5EF4-FFF2-40B4-BE49-F238E27FC236}">
                <a16:creationId xmlns:a16="http://schemas.microsoft.com/office/drawing/2014/main" xmlns="" id="{FEA99476-F10D-4ED7-97CE-763E01D4C414}"/>
              </a:ext>
            </a:extLst>
          </p:cNvPr>
          <p:cNvGrpSpPr/>
          <p:nvPr/>
        </p:nvGrpSpPr>
        <p:grpSpPr>
          <a:xfrm>
            <a:off x="7517635" y="695891"/>
            <a:ext cx="1891543" cy="335010"/>
            <a:chOff x="7601611" y="695891"/>
            <a:chExt cx="1891543" cy="335010"/>
          </a:xfrm>
        </p:grpSpPr>
        <p:sp>
          <p:nvSpPr>
            <p:cNvPr id="176" name="TextBox 47">
              <a:extLst>
                <a:ext uri="{FF2B5EF4-FFF2-40B4-BE49-F238E27FC236}">
                  <a16:creationId xmlns:a16="http://schemas.microsoft.com/office/drawing/2014/main" xmlns="" id="{6D4BC2B5-A885-4F13-B838-D04CAAE35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1611" y="869318"/>
              <a:ext cx="1891543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r" latinLnBrk="0">
                <a:buClr>
                  <a:srgbClr val="EC2E24"/>
                </a:buClr>
                <a:buSzPct val="120000"/>
              </a:pPr>
              <a:r>
                <a:rPr lang="en-US" altLang="ko-KR" sz="105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5B9BD5">
                      <a:lumMod val="50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charset="0"/>
                </a:rPr>
                <a:t>Make Dictionary key / values</a:t>
              </a:r>
              <a:endParaRPr lang="ko-KR" altLang="en-US" sz="105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5B9BD5">
                    <a:lumMod val="50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charset="0"/>
              </a:endParaRPr>
            </a:p>
          </p:txBody>
        </p:sp>
        <p:sp>
          <p:nvSpPr>
            <p:cNvPr id="183" name="양쪽 모서리가 둥근 사각형 3">
              <a:extLst>
                <a:ext uri="{FF2B5EF4-FFF2-40B4-BE49-F238E27FC236}">
                  <a16:creationId xmlns:a16="http://schemas.microsoft.com/office/drawing/2014/main" xmlns="" id="{8D399A37-31A2-4B66-8937-303C2DAB50DA}"/>
                </a:ext>
              </a:extLst>
            </p:cNvPr>
            <p:cNvSpPr/>
            <p:nvPr/>
          </p:nvSpPr>
          <p:spPr>
            <a:xfrm>
              <a:off x="9155612" y="695891"/>
              <a:ext cx="144000" cy="144000"/>
            </a:xfrm>
            <a:prstGeom prst="rect">
              <a:avLst/>
            </a:prstGeom>
            <a:solidFill>
              <a:srgbClr val="A7B4BD"/>
            </a:solidFill>
            <a:ln w="9525">
              <a:noFill/>
              <a:miter lim="800000"/>
              <a:headEnd/>
              <a:tailEnd type="triangle" w="sm" len="sm"/>
            </a:ln>
          </p:spPr>
          <p:txBody>
            <a:bodyPr vert="horz" wrap="square" lIns="0" tIns="0" rIns="0" bIns="0" anchor="ctr" anchorCtr="0"/>
            <a:lstStyle/>
            <a:p>
              <a:pPr algn="ctr" defTabSz="882487" latinLnBrk="0"/>
              <a:r>
                <a:rPr lang="en-US" altLang="ko-KR" sz="8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sz="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84" name="양쪽 모서리가 둥근 사각형 3">
              <a:extLst>
                <a:ext uri="{FF2B5EF4-FFF2-40B4-BE49-F238E27FC236}">
                  <a16:creationId xmlns:a16="http://schemas.microsoft.com/office/drawing/2014/main" xmlns="" id="{A2D747C6-2156-4511-8D31-24F31EDA28C7}"/>
                </a:ext>
              </a:extLst>
            </p:cNvPr>
            <p:cNvSpPr/>
            <p:nvPr/>
          </p:nvSpPr>
          <p:spPr>
            <a:xfrm>
              <a:off x="9309417" y="695891"/>
              <a:ext cx="144000" cy="144000"/>
            </a:xfrm>
            <a:prstGeom prst="rect">
              <a:avLst/>
            </a:prstGeom>
            <a:solidFill>
              <a:srgbClr val="004F9F"/>
            </a:solidFill>
            <a:ln w="9525">
              <a:noFill/>
              <a:miter lim="800000"/>
              <a:headEnd/>
              <a:tailEnd type="triangle" w="sm" len="sm"/>
            </a:ln>
          </p:spPr>
          <p:txBody>
            <a:bodyPr vert="horz" wrap="square" lIns="0" tIns="0" rIns="0" bIns="0" anchor="ctr" anchorCtr="0"/>
            <a:lstStyle/>
            <a:p>
              <a:pPr algn="ctr" defTabSz="882487" latinLnBrk="0"/>
              <a:r>
                <a:rPr lang="en-US" altLang="ko-KR" sz="8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</a:t>
              </a:r>
              <a:endParaRPr lang="ko-KR" altLang="en-US" sz="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129" name="Rectangle 8">
            <a:extLst>
              <a:ext uri="{FF2B5EF4-FFF2-40B4-BE49-F238E27FC236}">
                <a16:creationId xmlns:a16="http://schemas.microsoft.com/office/drawing/2014/main" xmlns="" id="{F9CFEDF3-5921-41AA-98A4-3B9898BCBA43}"/>
              </a:ext>
            </a:extLst>
          </p:cNvPr>
          <p:cNvSpPr>
            <a:spLocks/>
          </p:cNvSpPr>
          <p:nvPr/>
        </p:nvSpPr>
        <p:spPr bwMode="auto">
          <a:xfrm>
            <a:off x="756432" y="1016563"/>
            <a:ext cx="8950392" cy="100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6000" rIns="0" bIns="0" anchor="t" anchorCtr="0">
            <a:noAutofit/>
          </a:bodyPr>
          <a:lstStyle/>
          <a:p>
            <a:pPr eaLnBrk="0" latinLnBrk="0" hangingPunct="0">
              <a:lnSpc>
                <a:spcPts val="2000"/>
              </a:lnSpc>
              <a:spcAft>
                <a:spcPts val="300"/>
              </a:spcAft>
            </a:pPr>
            <a:r>
              <a:rPr kumimoji="1" lang="en-US" altLang="ko-KR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 * Mission 3 </a:t>
            </a:r>
            <a:r>
              <a:rPr kumimoji="1"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차트 작성 및 </a:t>
            </a:r>
            <a:r>
              <a:rPr kumimoji="1" lang="ko-KR" altLang="en-US" sz="1400" b="1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간략</a:t>
            </a:r>
            <a:r>
              <a:rPr kumimoji="1"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 분석</a:t>
            </a:r>
            <a:endParaRPr kumimoji="1" lang="en-US" altLang="ko-KR" sz="14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  <a:p>
            <a:pPr eaLnBrk="0" latinLnBrk="0" hangingPunct="0">
              <a:lnSpc>
                <a:spcPts val="2000"/>
              </a:lnSpc>
              <a:spcAft>
                <a:spcPts val="300"/>
              </a:spcAft>
            </a:pPr>
            <a:r>
              <a:rPr kumimoji="1"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    </a:t>
            </a:r>
            <a:r>
              <a:rPr kumimoji="1"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- </a:t>
            </a:r>
            <a:r>
              <a:rPr kumimoji="1"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각 소득 구간별 카드 한도 </a:t>
            </a:r>
            <a:r>
              <a:rPr kumimoji="1" lang="en-US" altLang="ko-KR" sz="14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seg</a:t>
            </a:r>
            <a:r>
              <a:rPr kumimoji="1"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를 막대 차트로 표현하여 소득에 따른 카드 한도 대상자 수를 막대차트로 표현</a:t>
            </a:r>
            <a:endParaRPr kumimoji="1" lang="en-US" altLang="ko-KR" sz="14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  <a:p>
            <a:pPr eaLnBrk="0" latinLnBrk="0" hangingPunct="0">
              <a:lnSpc>
                <a:spcPts val="2000"/>
              </a:lnSpc>
              <a:spcAft>
                <a:spcPts val="300"/>
              </a:spcAft>
            </a:pPr>
            <a:r>
              <a:rPr kumimoji="1"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       하였음</a:t>
            </a:r>
            <a:r>
              <a:rPr kumimoji="1"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.</a:t>
            </a:r>
            <a:endParaRPr kumimoji="1"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691" y="2190287"/>
            <a:ext cx="721042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3128686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32348</TotalTime>
  <Words>949</Words>
  <Application>Microsoft Office PowerPoint</Application>
  <PresentationFormat>A4 용지(210x297mm)</PresentationFormat>
  <Paragraphs>189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2" baseType="lpstr">
      <vt:lpstr>KoPub돋움체 Medium</vt:lpstr>
      <vt:lpstr>HY헤드라인M</vt:lpstr>
      <vt:lpstr>맑은 고딕</vt:lpstr>
      <vt:lpstr>KoPub돋움체 Bold</vt:lpstr>
      <vt:lpstr>Arial</vt:lpstr>
      <vt:lpstr>굴림</vt:lpstr>
      <vt:lpstr>Wingdings</vt:lpstr>
      <vt:lpstr>KoPub바탕체 Light</vt:lpstr>
      <vt:lpstr>KoPub바탕체 Medium</vt:lpstr>
      <vt:lpstr>KoPub돋움체 Light</vt:lpstr>
      <vt:lpstr>Times New Roman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Microsoft 계정</cp:lastModifiedBy>
  <cp:revision>2765</cp:revision>
  <cp:lastPrinted>2021-01-19T01:38:03Z</cp:lastPrinted>
  <dcterms:created xsi:type="dcterms:W3CDTF">2018-07-03T05:08:49Z</dcterms:created>
  <dcterms:modified xsi:type="dcterms:W3CDTF">2022-06-13T03:32:28Z</dcterms:modified>
</cp:coreProperties>
</file>