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handoutMasterIdLst>
    <p:handoutMasterId r:id="rId14"/>
  </p:handoutMasterIdLst>
  <p:sldIdLst>
    <p:sldId id="269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05"/>
    <a:srgbClr val="545454"/>
    <a:srgbClr val="FF0000"/>
    <a:srgbClr val="007F00"/>
    <a:srgbClr val="CECDCC"/>
    <a:srgbClr val="898582"/>
    <a:srgbClr val="897E74"/>
    <a:srgbClr val="817E7C"/>
    <a:srgbClr val="856E5D"/>
    <a:srgbClr val="EC7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052" autoAdjust="0"/>
  </p:normalViewPr>
  <p:slideViewPr>
    <p:cSldViewPr snapToGrid="0">
      <p:cViewPr varScale="1">
        <p:scale>
          <a:sx n="109" d="100"/>
          <a:sy n="109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tm\Anaconda_src\Project%20-%20Fors\data\l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유기견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제주</c:v>
                </c:pt>
                <c:pt idx="1">
                  <c:v>평택</c:v>
                </c:pt>
                <c:pt idx="2">
                  <c:v>화성</c:v>
                </c:pt>
                <c:pt idx="3">
                  <c:v>밀양</c:v>
                </c:pt>
                <c:pt idx="4">
                  <c:v>남양주</c:v>
                </c:pt>
                <c:pt idx="5">
                  <c:v>김해</c:v>
                </c:pt>
                <c:pt idx="6">
                  <c:v>창원 의창</c:v>
                </c:pt>
                <c:pt idx="7">
                  <c:v>대전 서구</c:v>
                </c:pt>
                <c:pt idx="8">
                  <c:v>원주</c:v>
                </c:pt>
                <c:pt idx="9">
                  <c:v>익산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10846</c:v>
                </c:pt>
                <c:pt idx="1">
                  <c:v>3640</c:v>
                </c:pt>
                <c:pt idx="2">
                  <c:v>2637</c:v>
                </c:pt>
                <c:pt idx="3">
                  <c:v>2412</c:v>
                </c:pt>
                <c:pt idx="4">
                  <c:v>2233</c:v>
                </c:pt>
                <c:pt idx="5">
                  <c:v>2044</c:v>
                </c:pt>
                <c:pt idx="6">
                  <c:v>1952</c:v>
                </c:pt>
                <c:pt idx="7">
                  <c:v>1736</c:v>
                </c:pt>
                <c:pt idx="8">
                  <c:v>1674</c:v>
                </c:pt>
                <c:pt idx="9">
                  <c:v>1638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A6B-4FD5-91AF-AA5D16708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4284672"/>
        <c:axId val="204286208"/>
      </c:barChart>
      <c:catAx>
        <c:axId val="20428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86208"/>
        <c:crosses val="autoZero"/>
        <c:auto val="1"/>
        <c:lblAlgn val="ctr"/>
        <c:lblOffset val="100"/>
        <c:noMultiLvlLbl val="0"/>
      </c:catAx>
      <c:valAx>
        <c:axId val="20428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28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22B075F-9E71-44A5-AAF6-5C5A3D1A9D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CA62B1A-B1F5-4CFE-A837-B82E9240C2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C04E-FDF7-46E4-8BD0-EA009D51A44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91EB164-C6EF-4AFD-AEA6-D01B889D4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FFB8B7A-2B9E-42B0-815E-42BBBB861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A6CE-BE22-40B8-A87D-03128B8CE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4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5584E-D08D-4AB5-8001-A4B80068904D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59358-012D-4D5B-AF10-E7AA800C4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2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2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59358-012D-4D5B-AF10-E7AA800C4E1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320DC27-21C8-4621-8609-CD535832B546}"/>
              </a:ext>
            </a:extLst>
          </p:cNvPr>
          <p:cNvSpPr txBox="1"/>
          <p:nvPr userDrawn="1"/>
        </p:nvSpPr>
        <p:spPr>
          <a:xfrm>
            <a:off x="463532" y="5799117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FORS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김태웅</a:t>
            </a:r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김봉수</a:t>
            </a:r>
            <a:r>
              <a:rPr lang="en-US" altLang="ko-KR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백서연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448258" y="5066347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유기견 실태 조사 및 감소 방안</a:t>
            </a:r>
            <a:endParaRPr lang="ko-KR" altLang="en-US" sz="36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형 설명선 1"/>
          <p:cNvSpPr/>
          <p:nvPr userDrawn="1"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79003"/>
              <a:gd name="adj2" fmla="val 5535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910575" y="1573784"/>
            <a:ext cx="296267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1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 버리개</a:t>
            </a:r>
            <a:endParaRPr lang="ko-KR" altLang="en-US" sz="51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 userDrawn="1"/>
        </p:nvSpPr>
        <p:spPr>
          <a:xfrm>
            <a:off x="3912538" y="1251690"/>
            <a:ext cx="898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5808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BC93FA-5DD4-4353-B00E-D5E6355C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3E67A22-7FB5-4B57-A14D-EB876489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C65C18-D40C-4F60-8028-204B38E8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7CB911-0E87-45E3-8DFE-B9412F8E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38D6BE-5339-4C05-8A8B-A0A081F8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8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E36D830-7F51-45C0-A53E-96CB6DCD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EA05581-5260-4974-A93A-4FA1FE4C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50DFF5-5070-462B-91B2-58547A8C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C68830-A429-4F62-BBBE-5E4BB70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B7A7A3-9B30-4F8E-A907-D2E5DA8A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941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3CE1F-42D8-4B48-9EBD-D118B4A3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98775C-6490-41BB-9B03-CEB6EDC6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3E1716-C62A-4B4C-85FF-6636B222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016E64-8E74-4E7F-8566-A51C7EDC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B0812-BD2B-4B5A-AB1D-BE1A33DD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554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659F0B-A2E1-4E56-9A92-F8751393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E8F196-514D-4915-921D-2FE35396A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5B6C44-15D8-4A5E-A852-6474317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CDA50B8-3914-404A-A333-21C0706C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9138C9-DE88-4A35-AD42-37FA81A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818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4ECDFE-8039-44DF-9C2E-0269954E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A7FBF2D-626D-4A21-81AB-17EF22D9D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103079-29C0-4147-B1B1-1E108D71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561577-C723-4579-A43A-312F18BC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F32758-74A3-4D78-94E3-6D338D8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A848C4-FF07-4EE2-91F2-31DB0CC3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65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DC5601-07EC-4061-872E-35B29087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BFF177-5041-4279-921A-A7E73AB6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CC4B5C-F3E7-4276-B2D8-C6050E36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CECEC87-0943-45C6-B01E-96B92563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ABD133A-9F27-408A-9A22-51D5E83F2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75B9C36-CB26-41BA-80E0-916129D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B46C60-036B-46B8-A2E9-460F987E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030E96E-D111-4921-BB53-6DB486BB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89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0A63E0-D380-4DF5-82F2-4E113B40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0B7892F-0253-4DF5-9654-A86A4986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B391F0-3AF5-4563-92E6-3E5CE5F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40E2613-CF9B-4EE1-9C65-AEE024CF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574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444E805-24C1-4793-8622-0984E185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F069C0E-F5B9-4E91-B933-A3F129CF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83D0195-907C-4E50-B11E-81E40694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675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E4FBEE-C756-4288-90BD-BF7F7961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D97928-2311-4E6A-902C-C4754C33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F7057A-77EE-4A73-B001-CA003B78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63EB88D-588C-4753-8559-FC1C2F18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EFB442-19CE-4254-92E9-7521F00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FD0BBD0-4CE4-44A0-9DCC-07C1E9D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923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3AA416-B1AD-4F97-90FF-AA8539E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FBB39FA-DBAE-4531-B395-FFD213A4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88D5BF-025B-4509-B06B-C53E6626D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4935A9-772E-41BE-8DD0-5B5F9B9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CD64415-46B5-46DA-83DA-766F6972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5CF42B8-E813-4163-8AA8-37CD7DD4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669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A310321-B179-4D22-A0A7-AF3A35E0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A9FCF5C-C2B0-47A4-8573-9F73B2CA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72FC13-1DB2-4ABC-903E-BFEE21E9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3894B55-39D9-48EB-A719-6161514BC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BB23327-CD99-4B5D-96D1-1CA1F29E4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81720"/>
              <a:gd name="adj2" fmla="val 5026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10575" y="1251690"/>
            <a:ext cx="3899966" cy="1323439"/>
            <a:chOff x="910575" y="1251690"/>
            <a:chExt cx="3899966" cy="13234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910575" y="1573784"/>
              <a:ext cx="2962671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1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나 버리개</a:t>
              </a:r>
              <a:endParaRPr lang="ko-KR" altLang="en-US" sz="51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3912538" y="1251690"/>
              <a:ext cx="8980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8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1" y="4829227"/>
            <a:ext cx="7191376" cy="1672430"/>
            <a:chOff x="-1" y="4829227"/>
            <a:chExt cx="6942344" cy="167243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57CEA3AD-95D0-44A8-8627-9D640FF93ABA}"/>
                </a:ext>
              </a:extLst>
            </p:cNvPr>
            <p:cNvSpPr/>
            <p:nvPr/>
          </p:nvSpPr>
          <p:spPr>
            <a:xfrm>
              <a:off x="-1" y="4829227"/>
              <a:ext cx="6942343" cy="16724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320DC27-21C8-4621-8609-CD535832B546}"/>
                </a:ext>
              </a:extLst>
            </p:cNvPr>
            <p:cNvSpPr txBox="1"/>
            <p:nvPr/>
          </p:nvSpPr>
          <p:spPr>
            <a:xfrm>
              <a:off x="463532" y="5799117"/>
              <a:ext cx="4429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FORS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김태웅</a:t>
              </a:r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김봉수</a:t>
              </a:r>
              <a:r>
                <a:rPr lang="en-US" altLang="ko-KR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2400" b="0" dirty="0">
                  <a:solidFill>
                    <a:schemeClr val="bg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백서연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1713D3D-4EFD-49A9-907D-4D7C33F2E13E}"/>
                </a:ext>
              </a:extLst>
            </p:cNvPr>
            <p:cNvSpPr txBox="1"/>
            <p:nvPr/>
          </p:nvSpPr>
          <p:spPr>
            <a:xfrm>
              <a:off x="448258" y="5066347"/>
              <a:ext cx="6494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유기견 실태 조사 및 감소 대책</a:t>
              </a:r>
              <a:endParaRPr lang="ko-KR" altLang="en-US" sz="36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9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3388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결론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유기견 감소 </a:t>
            </a:r>
            <a:r>
              <a:rPr lang="ko-KR" altLang="en-US" sz="2300" b="1" dirty="0" smtClean="0">
                <a:solidFill>
                  <a:schemeClr val="bg1"/>
                </a:solidFill>
                <a:latin typeface="+mj-ea"/>
                <a:ea typeface="+mj-ea"/>
              </a:rPr>
              <a:t>대책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150E09-A178-47E9-9409-ED5E504A7629}"/>
              </a:ext>
            </a:extLst>
          </p:cNvPr>
          <p:cNvSpPr txBox="1"/>
          <p:nvPr/>
        </p:nvSpPr>
        <p:spPr>
          <a:xfrm>
            <a:off x="7225874" y="2092356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4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9E0BD6A-53AE-44D5-B9B1-E34F8C1351D9}"/>
              </a:ext>
            </a:extLst>
          </p:cNvPr>
          <p:cNvSpPr txBox="1"/>
          <p:nvPr/>
        </p:nvSpPr>
        <p:spPr>
          <a:xfrm>
            <a:off x="465657" y="1585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j-lt"/>
              </a:rPr>
              <a:t>유기 현황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4FD6663-6BBF-4E78-A068-AB50E8DD92AB}"/>
              </a:ext>
            </a:extLst>
          </p:cNvPr>
          <p:cNvSpPr/>
          <p:nvPr/>
        </p:nvSpPr>
        <p:spPr>
          <a:xfrm>
            <a:off x="1669249" y="162184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실태 조사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17A4BF-B597-47AA-A920-7E45ED6F66F5}"/>
              </a:ext>
            </a:extLst>
          </p:cNvPr>
          <p:cNvSpPr txBox="1"/>
          <p:nvPr/>
        </p:nvSpPr>
        <p:spPr>
          <a:xfrm>
            <a:off x="472362" y="2554021"/>
            <a:ext cx="432362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1) </a:t>
            </a:r>
            <a:r>
              <a:rPr lang="ko-KR" altLang="en-US" b="1" dirty="0" err="1" smtClean="0">
                <a:solidFill>
                  <a:srgbClr val="F97305"/>
                </a:solidFill>
              </a:rPr>
              <a:t>믹스견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유기율</a:t>
            </a:r>
            <a:r>
              <a:rPr lang="ko-KR" altLang="en-US" dirty="0" smtClean="0"/>
              <a:t>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en-US" altLang="ko-KR" b="1" dirty="0">
                <a:solidFill>
                  <a:srgbClr val="F97305"/>
                </a:solidFill>
              </a:rPr>
              <a:t>1</a:t>
            </a:r>
            <a:r>
              <a:rPr lang="ko-KR" altLang="en-US" b="1" dirty="0">
                <a:solidFill>
                  <a:srgbClr val="F97305"/>
                </a:solidFill>
              </a:rPr>
              <a:t>살 미만</a:t>
            </a:r>
            <a:r>
              <a:rPr lang="ko-KR" altLang="en-US" dirty="0"/>
              <a:t>의 강아지의 </a:t>
            </a:r>
            <a:r>
              <a:rPr lang="ko-KR" altLang="en-US" dirty="0" err="1"/>
              <a:t>유기율</a:t>
            </a:r>
            <a:r>
              <a:rPr lang="ko-KR" altLang="en-US" dirty="0"/>
              <a:t>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F97305"/>
                </a:solidFill>
              </a:rPr>
              <a:t>매년 </a:t>
            </a:r>
            <a:r>
              <a:rPr lang="en-US" altLang="ko-KR" b="1" dirty="0" smtClean="0">
                <a:solidFill>
                  <a:srgbClr val="F97305"/>
                </a:solidFill>
              </a:rPr>
              <a:t>7~8</a:t>
            </a:r>
            <a:r>
              <a:rPr lang="ko-KR" altLang="en-US" b="1" dirty="0" smtClean="0">
                <a:solidFill>
                  <a:srgbClr val="F97305"/>
                </a:solidFill>
              </a:rPr>
              <a:t>월</a:t>
            </a:r>
            <a:r>
              <a:rPr lang="ko-KR" altLang="en-US" dirty="0" smtClean="0"/>
              <a:t>에 유기견 구조 발생</a:t>
            </a:r>
            <a:r>
              <a:rPr lang="en-US" altLang="ko-KR" dirty="0"/>
              <a:t> </a:t>
            </a:r>
            <a:r>
              <a:rPr lang="ko-KR" altLang="en-US" dirty="0"/>
              <a:t>↑</a:t>
            </a:r>
            <a:endParaRPr lang="en-US" altLang="ko-KR" dirty="0" smtClean="0">
              <a:solidFill>
                <a:srgbClr val="F9730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4</a:t>
            </a:r>
            <a:r>
              <a:rPr lang="en-US" altLang="ko-KR" dirty="0"/>
              <a:t>) </a:t>
            </a:r>
            <a:r>
              <a:rPr lang="ko-KR" altLang="en-US" b="1" dirty="0">
                <a:solidFill>
                  <a:srgbClr val="F97305"/>
                </a:solidFill>
              </a:rPr>
              <a:t>월요일</a:t>
            </a:r>
            <a:r>
              <a:rPr lang="ko-KR" altLang="en-US" dirty="0"/>
              <a:t>에 </a:t>
            </a:r>
            <a:r>
              <a:rPr lang="ko-KR" altLang="en-US" dirty="0" err="1"/>
              <a:t>유기견의</a:t>
            </a:r>
            <a:r>
              <a:rPr lang="ko-KR" altLang="en-US" dirty="0"/>
              <a:t> 구조 발생 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5) </a:t>
            </a:r>
            <a:r>
              <a:rPr lang="ko-KR" altLang="en-US" b="1" dirty="0" smtClean="0">
                <a:solidFill>
                  <a:srgbClr val="F97305"/>
                </a:solidFill>
              </a:rPr>
              <a:t>특정 지역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유기견의</a:t>
            </a:r>
            <a:r>
              <a:rPr lang="ko-KR" altLang="en-US" dirty="0" smtClean="0"/>
              <a:t> 구조 발생</a:t>
            </a:r>
            <a:r>
              <a:rPr lang="en-US" altLang="ko-KR" dirty="0"/>
              <a:t> </a:t>
            </a:r>
            <a:r>
              <a:rPr lang="ko-KR" altLang="en-US" dirty="0"/>
              <a:t>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97E48A-27BC-465E-AA2C-70A179EE805D}"/>
              </a:ext>
            </a:extLst>
          </p:cNvPr>
          <p:cNvSpPr txBox="1"/>
          <p:nvPr/>
        </p:nvSpPr>
        <p:spPr>
          <a:xfrm>
            <a:off x="5723635" y="16064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+mj-lt"/>
              </a:rPr>
              <a:t>유기율</a:t>
            </a:r>
            <a:r>
              <a:rPr lang="ko-KR" altLang="en-US" sz="2000" b="1" dirty="0">
                <a:latin typeface="+mj-lt"/>
              </a:rPr>
              <a:t> 감소 </a:t>
            </a:r>
            <a:r>
              <a:rPr lang="ko-KR" altLang="en-US" sz="2000" b="1" dirty="0" smtClean="0">
                <a:latin typeface="+mj-lt"/>
              </a:rPr>
              <a:t>대책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89BB1F8F-65E4-48AD-B1B0-3B3414CEF42F}"/>
              </a:ext>
            </a:extLst>
          </p:cNvPr>
          <p:cNvCxnSpPr/>
          <p:nvPr/>
        </p:nvCxnSpPr>
        <p:spPr>
          <a:xfrm>
            <a:off x="5136243" y="1388282"/>
            <a:ext cx="0" cy="5109029"/>
          </a:xfrm>
          <a:prstGeom prst="line">
            <a:avLst/>
          </a:prstGeom>
          <a:ln w="9525">
            <a:solidFill>
              <a:srgbClr val="5454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17A4BF-B597-47AA-A920-7E45ED6F66F5}"/>
              </a:ext>
            </a:extLst>
          </p:cNvPr>
          <p:cNvSpPr txBox="1"/>
          <p:nvPr/>
        </p:nvSpPr>
        <p:spPr>
          <a:xfrm>
            <a:off x="5618860" y="2323188"/>
            <a:ext cx="628890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180</a:t>
            </a:r>
            <a:r>
              <a:rPr lang="ko-KR" altLang="en-US" dirty="0"/>
              <a:t>만 강아지 까페</a:t>
            </a:r>
            <a:r>
              <a:rPr lang="en-US" altLang="ko-KR" dirty="0"/>
              <a:t>(</a:t>
            </a:r>
            <a:r>
              <a:rPr lang="ko-KR" altLang="en-US" dirty="0" err="1"/>
              <a:t>강사모</a:t>
            </a:r>
            <a:r>
              <a:rPr lang="en-US" altLang="ko-KR" dirty="0"/>
              <a:t>) </a:t>
            </a:r>
            <a:r>
              <a:rPr lang="ko-KR" altLang="en-US" dirty="0"/>
              <a:t>에 </a:t>
            </a:r>
            <a:r>
              <a:rPr lang="ko-KR" altLang="en-US" b="1" dirty="0">
                <a:solidFill>
                  <a:srgbClr val="F97305"/>
                </a:solidFill>
              </a:rPr>
              <a:t>캠페인</a:t>
            </a:r>
            <a:r>
              <a:rPr lang="ko-KR" altLang="en-US" dirty="0"/>
              <a:t> </a:t>
            </a:r>
            <a:r>
              <a:rPr lang="ko-KR" altLang="en-US" dirty="0" smtClean="0"/>
              <a:t>의뢰</a:t>
            </a:r>
            <a:endParaRPr lang="en-US" altLang="ko-KR" dirty="0"/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믹스견에</a:t>
            </a:r>
            <a:r>
              <a:rPr lang="ko-KR" altLang="en-US" sz="1600" dirty="0" smtClean="0"/>
              <a:t> </a:t>
            </a:r>
            <a:r>
              <a:rPr lang="ko-KR" altLang="en-US" sz="1400" dirty="0" smtClean="0"/>
              <a:t>대한</a:t>
            </a:r>
            <a:r>
              <a:rPr lang="ko-KR" altLang="en-US" sz="1600" dirty="0" smtClean="0"/>
              <a:t> 사회적 인식 개선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/>
              <a:t>충동 입양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 받지 못한 주인</a:t>
            </a:r>
            <a:r>
              <a:rPr lang="en-US" altLang="ko-KR" dirty="0" smtClean="0"/>
              <a:t>.</a:t>
            </a:r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입양 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97305"/>
                </a:solidFill>
              </a:rPr>
              <a:t>사전 교육 </a:t>
            </a:r>
            <a:r>
              <a:rPr lang="ko-KR" altLang="en-US" sz="1600" dirty="0" smtClean="0"/>
              <a:t>시행</a:t>
            </a:r>
            <a:endParaRPr lang="en-US" altLang="ko-KR" sz="1600" dirty="0" smtClean="0"/>
          </a:p>
          <a:p>
            <a:pPr marL="447675" indent="-180975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입양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F97305"/>
                </a:solidFill>
              </a:rPr>
              <a:t>문제 행동 교육 </a:t>
            </a:r>
            <a:r>
              <a:rPr lang="ko-KR" altLang="en-US" sz="1600" dirty="0" smtClean="0"/>
              <a:t>시행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서울반려동물교육센터 무료 강의</a:t>
            </a:r>
            <a:r>
              <a:rPr lang="en-US" altLang="ko-KR" sz="1400" dirty="0" smtClean="0"/>
              <a:t>)</a:t>
            </a:r>
          </a:p>
          <a:p>
            <a:pPr marL="26670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 smtClean="0"/>
              <a:t>유기율이</a:t>
            </a:r>
            <a:r>
              <a:rPr lang="ko-KR" altLang="en-US" sz="1600" dirty="0" smtClean="0"/>
              <a:t> 높은 지역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 대에 </a:t>
            </a:r>
            <a:r>
              <a:rPr lang="ko-KR" altLang="en-US" b="1" dirty="0" smtClean="0">
                <a:solidFill>
                  <a:srgbClr val="F97305"/>
                </a:solidFill>
              </a:rPr>
              <a:t>동물 구조 활동 </a:t>
            </a:r>
            <a:r>
              <a:rPr lang="ko-KR" altLang="en-US" dirty="0" smtClean="0"/>
              <a:t>및</a:t>
            </a:r>
            <a:r>
              <a:rPr lang="ko-KR" altLang="en-US" dirty="0" smtClean="0">
                <a:solidFill>
                  <a:srgbClr val="F97305"/>
                </a:solidFill>
              </a:rPr>
              <a:t> </a:t>
            </a:r>
            <a:r>
              <a:rPr lang="ko-KR" altLang="en-US" b="1" dirty="0" smtClean="0">
                <a:solidFill>
                  <a:srgbClr val="F97305"/>
                </a:solidFill>
              </a:rPr>
              <a:t>순찰 강화</a:t>
            </a:r>
            <a:endParaRPr lang="en-US" altLang="ko-KR" b="1" dirty="0" smtClean="0">
              <a:solidFill>
                <a:srgbClr val="F9730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97305"/>
                </a:solidFill>
              </a:rPr>
              <a:t>중성화 수술 </a:t>
            </a:r>
            <a:r>
              <a:rPr lang="ko-KR" altLang="en-US" sz="1600" dirty="0" smtClean="0"/>
              <a:t>권장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5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C6CD13B8-D57A-4E7E-A8E8-A919256ED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D6BA70-0EBD-428C-A4B4-DADD57917A5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형 설명선 15"/>
          <p:cNvSpPr/>
          <p:nvPr/>
        </p:nvSpPr>
        <p:spPr>
          <a:xfrm>
            <a:off x="448258" y="202409"/>
            <a:ext cx="4808483" cy="3422002"/>
          </a:xfrm>
          <a:prstGeom prst="wedgeEllipseCallout">
            <a:avLst>
              <a:gd name="adj1" fmla="val 81720"/>
              <a:gd name="adj2" fmla="val 50269"/>
            </a:avLst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1713D3D-4EFD-49A9-907D-4D7C33F2E13E}"/>
              </a:ext>
            </a:extLst>
          </p:cNvPr>
          <p:cNvSpPr txBox="1"/>
          <p:nvPr/>
        </p:nvSpPr>
        <p:spPr>
          <a:xfrm>
            <a:off x="973639" y="1573784"/>
            <a:ext cx="3837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5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5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8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25A790-DFA9-45D8-B508-F1AE975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D62B60-CEDA-418F-8949-C79AF4C4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담장, 건물, 동물, 포유류이(가) 표시된 사진&#10;&#10;자동 생성된 설명">
            <a:extLst>
              <a:ext uri="{FF2B5EF4-FFF2-40B4-BE49-F238E27FC236}">
                <a16:creationId xmlns:a16="http://schemas.microsoft.com/office/drawing/2014/main" xmlns="" id="{6E38C109-0AA9-43D4-AEA7-E2F9AD97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651376D-A407-482A-9934-140D039E16D2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1">
              <a:lumMod val="65000"/>
              <a:lumOff val="35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6507AA0-2C85-45A7-A68E-186FF0272DB1}"/>
              </a:ext>
            </a:extLst>
          </p:cNvPr>
          <p:cNvSpPr/>
          <p:nvPr userDrawn="1"/>
        </p:nvSpPr>
        <p:spPr>
          <a:xfrm>
            <a:off x="0" y="584902"/>
            <a:ext cx="3200400" cy="1470912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E538C1-05FF-4F7F-A4BE-EA80D58DA7BF}"/>
              </a:ext>
            </a:extLst>
          </p:cNvPr>
          <p:cNvSpPr txBox="1"/>
          <p:nvPr userDrawn="1"/>
        </p:nvSpPr>
        <p:spPr>
          <a:xfrm>
            <a:off x="351577" y="848309"/>
            <a:ext cx="2497246" cy="90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1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Index.</a:t>
            </a:r>
            <a:endParaRPr lang="ko-KR" altLang="en-US" sz="51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7CEA3AD-95D0-44A8-8627-9D640FF93ABA}"/>
              </a:ext>
            </a:extLst>
          </p:cNvPr>
          <p:cNvSpPr/>
          <p:nvPr/>
        </p:nvSpPr>
        <p:spPr>
          <a:xfrm>
            <a:off x="5543550" y="584901"/>
            <a:ext cx="6648450" cy="565952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DE244480-D446-49CA-863C-EF215751002D}"/>
              </a:ext>
            </a:extLst>
          </p:cNvPr>
          <p:cNvGrpSpPr/>
          <p:nvPr/>
        </p:nvGrpSpPr>
        <p:grpSpPr>
          <a:xfrm>
            <a:off x="5933227" y="893550"/>
            <a:ext cx="3631569" cy="707886"/>
            <a:chOff x="5933227" y="893550"/>
            <a:chExt cx="3631569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8305F0D-0D63-4769-AF42-30326D368159}"/>
                </a:ext>
              </a:extLst>
            </p:cNvPr>
            <p:cNvSpPr txBox="1"/>
            <p:nvPr/>
          </p:nvSpPr>
          <p:spPr>
            <a:xfrm>
              <a:off x="5933227" y="893550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A8302C9-AB04-4A30-83E4-4F9E23EE7904}"/>
                </a:ext>
              </a:extLst>
            </p:cNvPr>
            <p:cNvSpPr txBox="1"/>
            <p:nvPr/>
          </p:nvSpPr>
          <p:spPr>
            <a:xfrm>
              <a:off x="7067550" y="1080095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주제 선정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A81C7BE-79B3-4B05-BCFC-A7C9CC232669}"/>
              </a:ext>
            </a:extLst>
          </p:cNvPr>
          <p:cNvGrpSpPr/>
          <p:nvPr/>
        </p:nvGrpSpPr>
        <p:grpSpPr>
          <a:xfrm>
            <a:off x="5933227" y="1985479"/>
            <a:ext cx="3631569" cy="707886"/>
            <a:chOff x="5933227" y="1926333"/>
            <a:chExt cx="3631569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0C76822-C0D3-420C-A22C-FF9FD8BC0759}"/>
                </a:ext>
              </a:extLst>
            </p:cNvPr>
            <p:cNvSpPr txBox="1"/>
            <p:nvPr/>
          </p:nvSpPr>
          <p:spPr>
            <a:xfrm>
              <a:off x="5933227" y="1926333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5CEC071-0066-405D-AC15-5AAE5C96124E}"/>
                </a:ext>
              </a:extLst>
            </p:cNvPr>
            <p:cNvSpPr txBox="1"/>
            <p:nvPr/>
          </p:nvSpPr>
          <p:spPr>
            <a:xfrm>
              <a:off x="7067550" y="2062848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수집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69E2F73F-9C85-49C6-B28C-1127F0F48EA6}"/>
              </a:ext>
            </a:extLst>
          </p:cNvPr>
          <p:cNvGrpSpPr/>
          <p:nvPr/>
        </p:nvGrpSpPr>
        <p:grpSpPr>
          <a:xfrm>
            <a:off x="5933227" y="3077408"/>
            <a:ext cx="3631569" cy="707886"/>
            <a:chOff x="5933227" y="2876550"/>
            <a:chExt cx="3631569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C1DE608-9556-4069-9A56-63B8388098F1}"/>
                </a:ext>
              </a:extLst>
            </p:cNvPr>
            <p:cNvSpPr txBox="1"/>
            <p:nvPr/>
          </p:nvSpPr>
          <p:spPr>
            <a:xfrm>
              <a:off x="5933227" y="2876550"/>
              <a:ext cx="1000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37A1544-7B3B-4981-9C11-7D6158E2398B}"/>
                </a:ext>
              </a:extLst>
            </p:cNvPr>
            <p:cNvSpPr txBox="1"/>
            <p:nvPr/>
          </p:nvSpPr>
          <p:spPr>
            <a:xfrm>
              <a:off x="7067550" y="3007429"/>
              <a:ext cx="2497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solidFill>
                    <a:schemeClr val="bg1"/>
                  </a:solidFill>
                  <a:latin typeface="+mj-ea"/>
                  <a:ea typeface="+mj-ea"/>
                </a:rPr>
                <a:t>데이터 분석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2C372D5-1FB6-41BD-8FA1-BAF55B9650FB}"/>
              </a:ext>
            </a:extLst>
          </p:cNvPr>
          <p:cNvGrpSpPr/>
          <p:nvPr/>
        </p:nvGrpSpPr>
        <p:grpSpPr>
          <a:xfrm>
            <a:off x="5933227" y="4169338"/>
            <a:ext cx="3972773" cy="1029533"/>
            <a:chOff x="5933227" y="4421833"/>
            <a:chExt cx="3972773" cy="10295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7EE408F3-3A94-4BA7-B586-1403310EB94A}"/>
                </a:ext>
              </a:extLst>
            </p:cNvPr>
            <p:cNvGrpSpPr/>
            <p:nvPr/>
          </p:nvGrpSpPr>
          <p:grpSpPr>
            <a:xfrm>
              <a:off x="5933227" y="4421833"/>
              <a:ext cx="3972773" cy="707886"/>
              <a:chOff x="5805064" y="4411390"/>
              <a:chExt cx="3972773" cy="70788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7161A37-CC30-46D4-BABC-A550CD670CDE}"/>
                  </a:ext>
                </a:extLst>
              </p:cNvPr>
              <p:cNvSpPr txBox="1"/>
              <p:nvPr/>
            </p:nvSpPr>
            <p:spPr>
              <a:xfrm>
                <a:off x="5805064" y="4411390"/>
                <a:ext cx="10009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srgbClr val="F97305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</a:t>
                </a:r>
                <a:endParaRPr lang="ko-KR" altLang="en-US" sz="4000" b="1" dirty="0">
                  <a:solidFill>
                    <a:srgbClr val="F9730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92D7E90-58BC-455D-9648-452733954C97}"/>
                  </a:ext>
                </a:extLst>
              </p:cNvPr>
              <p:cNvSpPr txBox="1"/>
              <p:nvPr/>
            </p:nvSpPr>
            <p:spPr>
              <a:xfrm>
                <a:off x="6939387" y="4542195"/>
                <a:ext cx="283845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결론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42E38F8-3676-4930-91C5-2D48FD0CBC28}"/>
                </a:ext>
              </a:extLst>
            </p:cNvPr>
            <p:cNvSpPr txBox="1"/>
            <p:nvPr/>
          </p:nvSpPr>
          <p:spPr>
            <a:xfrm>
              <a:off x="7067550" y="5005090"/>
              <a:ext cx="283845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300" dirty="0">
                  <a:solidFill>
                    <a:schemeClr val="bg1"/>
                  </a:solidFill>
                  <a:latin typeface="+mj-ea"/>
                  <a:ea typeface="+mj-ea"/>
                </a:rPr>
                <a:t>- 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+mj-ea"/>
                  <a:ea typeface="+mj-ea"/>
                </a:rPr>
                <a:t>유기견 </a:t>
              </a:r>
              <a:r>
                <a:rPr lang="ko-KR" altLang="en-US" sz="2300" dirty="0">
                  <a:solidFill>
                    <a:schemeClr val="bg1"/>
                  </a:solidFill>
                  <a:latin typeface="+mj-ea"/>
                  <a:ea typeface="+mj-ea"/>
                </a:rPr>
                <a:t>감소 </a:t>
              </a:r>
              <a:r>
                <a:rPr lang="ko-KR" altLang="en-US" sz="2300" dirty="0" smtClean="0">
                  <a:solidFill>
                    <a:schemeClr val="bg1"/>
                  </a:solidFill>
                  <a:latin typeface="+mj-ea"/>
                  <a:ea typeface="+mj-ea"/>
                </a:rPr>
                <a:t>대책</a:t>
              </a:r>
              <a:endParaRPr lang="ko-KR" altLang="en-US" sz="2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6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5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74D50F-7632-4A3F-8BF2-9AD8E57E7196}"/>
              </a:ext>
            </a:extLst>
          </p:cNvPr>
          <p:cNvSpPr txBox="1"/>
          <p:nvPr/>
        </p:nvSpPr>
        <p:spPr>
          <a:xfrm>
            <a:off x="1176020" y="276909"/>
            <a:ext cx="14378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주제선정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BD42DF07-CA17-4D84-91C8-C539956B5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"/>
          <a:stretch/>
        </p:blipFill>
        <p:spPr bwMode="auto">
          <a:xfrm>
            <a:off x="472707" y="1373443"/>
            <a:ext cx="4455524" cy="384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01D55F2-D3D0-4D84-90B8-E5AFF09C18C7}"/>
              </a:ext>
            </a:extLst>
          </p:cNvPr>
          <p:cNvSpPr txBox="1"/>
          <p:nvPr/>
        </p:nvSpPr>
        <p:spPr>
          <a:xfrm>
            <a:off x="8743863" y="1730860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그래프 수정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06" y="2157464"/>
            <a:ext cx="5737714" cy="3692588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72707" y="1373443"/>
            <a:ext cx="5174255" cy="4328304"/>
            <a:chOff x="385442" y="1383291"/>
            <a:chExt cx="5174255" cy="432830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7408639-CEF1-4EA0-B41C-6ECE274F6C24}"/>
                </a:ext>
              </a:extLst>
            </p:cNvPr>
            <p:cNvSpPr/>
            <p:nvPr/>
          </p:nvSpPr>
          <p:spPr>
            <a:xfrm>
              <a:off x="385442" y="1383291"/>
              <a:ext cx="4456800" cy="3844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xmlns="" id="{68D70B76-F944-4B27-8E50-8358729D0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95"/>
            <a:stretch/>
          </p:blipFill>
          <p:spPr bwMode="auto">
            <a:xfrm>
              <a:off x="887811" y="1966971"/>
              <a:ext cx="4671886" cy="374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19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E74D50F-7632-4A3F-8BF2-9AD8E57E7196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146F0026-CC00-4C7F-AE8C-4B67D118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7" y="1430089"/>
            <a:ext cx="5784946" cy="39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4A3F887-0364-4592-ADE1-9E6BC955180E}"/>
              </a:ext>
            </a:extLst>
          </p:cNvPr>
          <p:cNvGrpSpPr/>
          <p:nvPr/>
        </p:nvGrpSpPr>
        <p:grpSpPr>
          <a:xfrm>
            <a:off x="431297" y="1430089"/>
            <a:ext cx="6811791" cy="4961512"/>
            <a:chOff x="431297" y="1430089"/>
            <a:chExt cx="6811791" cy="49615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B0713CA4-2FF3-4F5B-B0BD-16563FEB047C}"/>
                </a:ext>
              </a:extLst>
            </p:cNvPr>
            <p:cNvSpPr/>
            <p:nvPr/>
          </p:nvSpPr>
          <p:spPr>
            <a:xfrm>
              <a:off x="431297" y="1430089"/>
              <a:ext cx="5785200" cy="39996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xmlns="" id="{BBDBFAB6-0A47-491E-945E-E3AC86AD4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21" y="1849089"/>
              <a:ext cx="6595667" cy="454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FF6B8AF-3882-4132-969B-DB1883237758}"/>
              </a:ext>
            </a:extLst>
          </p:cNvPr>
          <p:cNvSpPr/>
          <p:nvPr/>
        </p:nvSpPr>
        <p:spPr>
          <a:xfrm>
            <a:off x="1533524" y="3538211"/>
            <a:ext cx="1409700" cy="182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12642EA-65E5-4906-BBA2-42A8CF246BCB}"/>
              </a:ext>
            </a:extLst>
          </p:cNvPr>
          <p:cNvSpPr/>
          <p:nvPr/>
        </p:nvSpPr>
        <p:spPr>
          <a:xfrm>
            <a:off x="1533524" y="4765017"/>
            <a:ext cx="1701165" cy="165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CBB855-F9D7-4631-BD37-1E24420935F5}"/>
              </a:ext>
            </a:extLst>
          </p:cNvPr>
          <p:cNvSpPr/>
          <p:nvPr/>
        </p:nvSpPr>
        <p:spPr>
          <a:xfrm>
            <a:off x="1533524" y="4932531"/>
            <a:ext cx="1701165" cy="127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83E0210-BD90-4918-BA5A-5B8B2C7C2A93}"/>
              </a:ext>
            </a:extLst>
          </p:cNvPr>
          <p:cNvSpPr/>
          <p:nvPr/>
        </p:nvSpPr>
        <p:spPr>
          <a:xfrm>
            <a:off x="1533524" y="5507255"/>
            <a:ext cx="1868807" cy="169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19517EF-93D5-447A-991F-221CE1B91769}"/>
              </a:ext>
            </a:extLst>
          </p:cNvPr>
          <p:cNvSpPr/>
          <p:nvPr/>
        </p:nvSpPr>
        <p:spPr>
          <a:xfrm>
            <a:off x="1533524" y="5872434"/>
            <a:ext cx="1257302" cy="136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70" y="2100534"/>
            <a:ext cx="40195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D1B024A-BA5D-458C-9A63-2100F250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4622"/>
            <a:ext cx="5876384" cy="5483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B530859-2CB4-4406-9F69-199452D53A1E}"/>
              </a:ext>
            </a:extLst>
          </p:cNvPr>
          <p:cNvGrpSpPr/>
          <p:nvPr/>
        </p:nvGrpSpPr>
        <p:grpSpPr>
          <a:xfrm>
            <a:off x="1972278" y="4772025"/>
            <a:ext cx="2702984" cy="1046440"/>
            <a:chOff x="7946143" y="2905780"/>
            <a:chExt cx="2702984" cy="10464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21DF7BB-9E49-434F-BF6A-2028A7076776}"/>
                </a:ext>
              </a:extLst>
            </p:cNvPr>
            <p:cNvSpPr txBox="1"/>
            <p:nvPr/>
          </p:nvSpPr>
          <p:spPr>
            <a:xfrm>
              <a:off x="7946143" y="290578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>
                  <a:solidFill>
                    <a:srgbClr val="F97305"/>
                  </a:solidFill>
                  <a:latin typeface="+mj-lt"/>
                </a:rPr>
                <a:t>믹스견</a:t>
              </a:r>
              <a:endParaRPr lang="en-US" altLang="ko-KR" sz="2800" b="1" dirty="0">
                <a:solidFill>
                  <a:srgbClr val="F97305"/>
                </a:solidFill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45B9ED5-5DD1-4E61-83AE-1A165A6A703D}"/>
                </a:ext>
              </a:extLst>
            </p:cNvPr>
            <p:cNvSpPr txBox="1"/>
            <p:nvPr/>
          </p:nvSpPr>
          <p:spPr>
            <a:xfrm>
              <a:off x="9062884" y="3028890"/>
              <a:ext cx="1043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j-lt"/>
                </a:rPr>
                <a:t>에 대한</a:t>
              </a:r>
              <a:endParaRPr lang="en-US" altLang="ko-KR" sz="20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87ABFCB4-C8EC-407B-B154-4C85BA8A4B98}"/>
                </a:ext>
              </a:extLst>
            </p:cNvPr>
            <p:cNvSpPr txBox="1"/>
            <p:nvPr/>
          </p:nvSpPr>
          <p:spPr>
            <a:xfrm>
              <a:off x="7946143" y="3552110"/>
              <a:ext cx="2702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사회적 인식 </a:t>
              </a:r>
              <a:r>
                <a:rPr lang="ko-KR" altLang="en-US" dirty="0"/>
                <a:t>좋지 않음</a:t>
              </a:r>
              <a:r>
                <a:rPr lang="en-US" altLang="ko-KR" dirty="0"/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91" b="4061"/>
          <a:stretch/>
        </p:blipFill>
        <p:spPr>
          <a:xfrm>
            <a:off x="572624" y="2220858"/>
            <a:ext cx="5052519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1DF7BB-9E49-434F-BF6A-2028A7076776}"/>
              </a:ext>
            </a:extLst>
          </p:cNvPr>
          <p:cNvSpPr txBox="1"/>
          <p:nvPr/>
        </p:nvSpPr>
        <p:spPr>
          <a:xfrm>
            <a:off x="8393898" y="294580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+mj-lt"/>
              </a:rPr>
              <a:t>사전 지식의 부재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5B9ED5-5DD1-4E61-83AE-1A165A6A703D}"/>
              </a:ext>
            </a:extLst>
          </p:cNvPr>
          <p:cNvSpPr txBox="1"/>
          <p:nvPr/>
        </p:nvSpPr>
        <p:spPr>
          <a:xfrm>
            <a:off x="8637554" y="2534301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+mj-lt"/>
              </a:rPr>
              <a:t>반려동물 </a:t>
            </a:r>
            <a:r>
              <a:rPr lang="ko-KR" altLang="en-US" sz="2000" dirty="0" err="1">
                <a:latin typeface="+mj-lt"/>
              </a:rPr>
              <a:t>입양시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7ABFCB4-C8EC-407B-B154-4C85BA8A4B98}"/>
              </a:ext>
            </a:extLst>
          </p:cNvPr>
          <p:cNvSpPr txBox="1"/>
          <p:nvPr/>
        </p:nvSpPr>
        <p:spPr>
          <a:xfrm>
            <a:off x="7764587" y="4679314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  <a:r>
              <a:rPr lang="ko-KR" altLang="en-US" sz="2000" b="1" dirty="0"/>
              <a:t>살 미만 강아지 </a:t>
            </a:r>
            <a:r>
              <a:rPr lang="ko-KR" altLang="en-US" dirty="0"/>
              <a:t>유기율이 가장 큼</a:t>
            </a:r>
            <a:r>
              <a:rPr lang="en-US" altLang="ko-KR" dirty="0"/>
              <a:t>.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xmlns="" id="{31AE5B8B-F6E2-446B-AA03-5F449319C8FC}"/>
              </a:ext>
            </a:extLst>
          </p:cNvPr>
          <p:cNvSpPr/>
          <p:nvPr/>
        </p:nvSpPr>
        <p:spPr>
          <a:xfrm>
            <a:off x="9490380" y="3729805"/>
            <a:ext cx="328869" cy="552639"/>
          </a:xfrm>
          <a:prstGeom prst="downArrow">
            <a:avLst/>
          </a:prstGeom>
          <a:solidFill>
            <a:srgbClr val="F97305"/>
          </a:solidFill>
          <a:ln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8187886-7C7E-42BF-B174-051843CC590F}"/>
              </a:ext>
            </a:extLst>
          </p:cNvPr>
          <p:cNvSpPr/>
          <p:nvPr/>
        </p:nvSpPr>
        <p:spPr>
          <a:xfrm>
            <a:off x="8772205" y="5130010"/>
            <a:ext cx="1800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/>
              <a:t>중성화</a:t>
            </a:r>
            <a:r>
              <a:rPr lang="ko-KR" altLang="en-US" dirty="0"/>
              <a:t> 수술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2CB00B-9D53-412C-8CBD-BFBC733752BB}"/>
              </a:ext>
            </a:extLst>
          </p:cNvPr>
          <p:cNvSpPr txBox="1"/>
          <p:nvPr/>
        </p:nvSpPr>
        <p:spPr>
          <a:xfrm>
            <a:off x="3565182" y="3573643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그래프 수정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0" y="2108366"/>
            <a:ext cx="7237470" cy="41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pic>
        <p:nvPicPr>
          <p:cNvPr id="3" name="그림 2" descr="하늘, 실내이(가) 표시된 사진&#10;&#10;자동 생성된 설명">
            <a:extLst>
              <a:ext uri="{FF2B5EF4-FFF2-40B4-BE49-F238E27FC236}">
                <a16:creationId xmlns:a16="http://schemas.microsoft.com/office/drawing/2014/main" xmlns="" id="{629829F8-E127-42A3-BEDD-2B8C4582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8" y="1176696"/>
            <a:ext cx="9811044" cy="54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52076A9-1F2E-4801-B1CD-C66601875669}"/>
              </a:ext>
            </a:extLst>
          </p:cNvPr>
          <p:cNvSpPr/>
          <p:nvPr/>
        </p:nvSpPr>
        <p:spPr>
          <a:xfrm>
            <a:off x="6873877" y="2863945"/>
            <a:ext cx="360000" cy="360000"/>
          </a:xfrm>
          <a:prstGeom prst="ellipse">
            <a:avLst/>
          </a:prstGeom>
          <a:noFill/>
          <a:ln w="28575"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5FF6D6F-6B10-4698-B8CD-3ECC57E13717}"/>
              </a:ext>
            </a:extLst>
          </p:cNvPr>
          <p:cNvSpPr/>
          <p:nvPr/>
        </p:nvSpPr>
        <p:spPr>
          <a:xfrm>
            <a:off x="7499217" y="2503945"/>
            <a:ext cx="360000" cy="360000"/>
          </a:xfrm>
          <a:prstGeom prst="ellipse">
            <a:avLst/>
          </a:prstGeom>
          <a:noFill/>
          <a:ln w="28575">
            <a:solidFill>
              <a:srgbClr val="00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59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52076A9-1F2E-4801-B1CD-C66601875669}"/>
              </a:ext>
            </a:extLst>
          </p:cNvPr>
          <p:cNvSpPr/>
          <p:nvPr/>
        </p:nvSpPr>
        <p:spPr>
          <a:xfrm>
            <a:off x="5590736" y="2850475"/>
            <a:ext cx="360000" cy="3600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5FF6D6F-6B10-4698-B8CD-3ECC57E13717}"/>
              </a:ext>
            </a:extLst>
          </p:cNvPr>
          <p:cNvSpPr/>
          <p:nvPr/>
        </p:nvSpPr>
        <p:spPr>
          <a:xfrm>
            <a:off x="6153936" y="2507845"/>
            <a:ext cx="360000" cy="3600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5A0C032-D69E-430D-8933-2FF4B2E18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75" y="1159631"/>
            <a:ext cx="9961551" cy="5400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24C4DB9-7DEF-4782-9744-A3394C73D802}"/>
              </a:ext>
            </a:extLst>
          </p:cNvPr>
          <p:cNvSpPr/>
          <p:nvPr/>
        </p:nvSpPr>
        <p:spPr>
          <a:xfrm>
            <a:off x="8305052" y="4130966"/>
            <a:ext cx="3120572" cy="1683657"/>
          </a:xfrm>
          <a:prstGeom prst="ellipse">
            <a:avLst/>
          </a:prstGeom>
          <a:noFill/>
          <a:ln w="28575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9778B0E-3770-4CB4-BDCC-E863E734434C}"/>
              </a:ext>
            </a:extLst>
          </p:cNvPr>
          <p:cNvSpPr/>
          <p:nvPr/>
        </p:nvSpPr>
        <p:spPr>
          <a:xfrm>
            <a:off x="1771262" y="1935885"/>
            <a:ext cx="1407294" cy="1829180"/>
          </a:xfrm>
          <a:prstGeom prst="ellipse">
            <a:avLst/>
          </a:prstGeom>
          <a:noFill/>
          <a:ln w="28575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310CC6-B6DB-4392-9A9B-01024D77F3A8}"/>
              </a:ext>
            </a:extLst>
          </p:cNvPr>
          <p:cNvSpPr/>
          <p:nvPr/>
        </p:nvSpPr>
        <p:spPr>
          <a:xfrm>
            <a:off x="0" y="0"/>
            <a:ext cx="12192000" cy="899787"/>
          </a:xfrm>
          <a:prstGeom prst="rect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200C20-EFCB-4081-9023-3F8C6FEF2FAE}"/>
              </a:ext>
            </a:extLst>
          </p:cNvPr>
          <p:cNvSpPr txBox="1"/>
          <p:nvPr/>
        </p:nvSpPr>
        <p:spPr>
          <a:xfrm>
            <a:off x="175047" y="117686"/>
            <a:ext cx="1000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9730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4000" b="1" dirty="0">
              <a:solidFill>
                <a:srgbClr val="F9730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BF5178-12B3-49C9-AF8C-6814AB954CD9}"/>
              </a:ext>
            </a:extLst>
          </p:cNvPr>
          <p:cNvSpPr txBox="1"/>
          <p:nvPr/>
        </p:nvSpPr>
        <p:spPr>
          <a:xfrm>
            <a:off x="1176019" y="276909"/>
            <a:ext cx="214775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EDBDEC-B851-4BA9-BE7D-AE66F2E6F3D3}"/>
              </a:ext>
            </a:extLst>
          </p:cNvPr>
          <p:cNvSpPr txBox="1"/>
          <p:nvPr/>
        </p:nvSpPr>
        <p:spPr>
          <a:xfrm>
            <a:off x="338099" y="1481259"/>
            <a:ext cx="338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유기율이 높은 지역 </a:t>
            </a:r>
            <a:r>
              <a:rPr lang="en-US" altLang="ko-KR" sz="2000" b="1" dirty="0"/>
              <a:t>TOP10</a:t>
            </a:r>
            <a:endParaRPr lang="en-US" altLang="ko-KR" dirty="0"/>
          </a:p>
        </p:txBody>
      </p:sp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xmlns="" id="{C861DE35-2C39-42F3-8D4D-63EFAF46A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r="49552" b="15735"/>
          <a:stretch/>
        </p:blipFill>
        <p:spPr>
          <a:xfrm>
            <a:off x="7024915" y="1282972"/>
            <a:ext cx="4049485" cy="51696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65A9D64-E950-4D06-A4DF-6B198D5E057B}"/>
              </a:ext>
            </a:extLst>
          </p:cNvPr>
          <p:cNvSpPr/>
          <p:nvPr/>
        </p:nvSpPr>
        <p:spPr>
          <a:xfrm>
            <a:off x="646505" y="5602514"/>
            <a:ext cx="624114" cy="348342"/>
          </a:xfrm>
          <a:prstGeom prst="rect">
            <a:avLst/>
          </a:prstGeom>
          <a:noFill/>
          <a:ln w="38100">
            <a:solidFill>
              <a:srgbClr val="F97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47768"/>
              </p:ext>
            </p:extLst>
          </p:nvPr>
        </p:nvGraphicFramePr>
        <p:xfrm>
          <a:off x="457819" y="2187069"/>
          <a:ext cx="6117153" cy="4083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197</Words>
  <Application>Microsoft Office PowerPoint</Application>
  <PresentationFormat>사용자 지정</PresentationFormat>
  <Paragraphs>61</Paragraphs>
  <Slides>11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user</cp:lastModifiedBy>
  <cp:revision>32</cp:revision>
  <dcterms:created xsi:type="dcterms:W3CDTF">2019-09-17T11:57:51Z</dcterms:created>
  <dcterms:modified xsi:type="dcterms:W3CDTF">2019-09-18T15:25:27Z</dcterms:modified>
</cp:coreProperties>
</file>