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7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2" r:id="rId15"/>
    <p:sldId id="267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8" autoAdjust="0"/>
    <p:restoredTop sz="83866" autoAdjust="0"/>
  </p:normalViewPr>
  <p:slideViewPr>
    <p:cSldViewPr>
      <p:cViewPr varScale="1">
        <p:scale>
          <a:sx n="72" d="100"/>
          <a:sy n="72" d="100"/>
        </p:scale>
        <p:origin x="175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9F9F0-8503-4B90-A33E-773A1FF3B0C7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F85CD-A244-4D5C-A94C-55FB49044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6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baseline="0" dirty="0"/>
              <a:t>데이터 수집 방법 </a:t>
            </a:r>
            <a:r>
              <a:rPr lang="en-US" altLang="ko-KR" baseline="0" dirty="0"/>
              <a:t>– </a:t>
            </a:r>
            <a:r>
              <a:rPr lang="ko-KR" altLang="en-US" baseline="0" dirty="0" err="1"/>
              <a:t>웹크롤링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분석 방법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막대그래프</a:t>
            </a: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baseline="0" dirty="0"/>
              <a:t>데이터 수집 방법 </a:t>
            </a:r>
            <a:r>
              <a:rPr lang="en-US" altLang="ko-KR" baseline="0" dirty="0"/>
              <a:t>– </a:t>
            </a:r>
            <a:r>
              <a:rPr lang="ko-KR" altLang="en-US" baseline="0" dirty="0" err="1"/>
              <a:t>웹크롤링</a:t>
            </a: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분석 방법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막대그래프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1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7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@@@@@@</a:t>
            </a:r>
            <a:r>
              <a:rPr lang="ko-KR" altLang="en-US" dirty="0"/>
              <a:t>교통만 다른 양상을 보이는 이유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6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7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교육 인프라 </a:t>
            </a:r>
            <a:r>
              <a:rPr lang="en-US" altLang="ko-KR" dirty="0"/>
              <a:t>– </a:t>
            </a:r>
            <a:r>
              <a:rPr lang="ko-KR" altLang="en-US" dirty="0" err="1"/>
              <a:t>초중고로</a:t>
            </a:r>
            <a:r>
              <a:rPr lang="ko-KR" altLang="en-US" dirty="0"/>
              <a:t> 제한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1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F85CD-A244-4D5C-A94C-55FB49044E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1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9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8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D599-9299-4923-8C22-71015D009560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F2B3-568B-47A6-98D4-DC7F95309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5" t="25" r="24939" b="-25"/>
          <a:stretch/>
        </p:blipFill>
        <p:spPr bwMode="auto">
          <a:xfrm>
            <a:off x="4536504" y="-27384"/>
            <a:ext cx="4644008" cy="688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692696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지역 간</a:t>
            </a:r>
            <a:endParaRPr lang="en-US" altLang="ko-KR" sz="3200" b="1" dirty="0">
              <a:latin typeface="+mn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n-ea"/>
              </a:rPr>
              <a:t>인프라</a:t>
            </a:r>
            <a:r>
              <a:rPr lang="ko-KR" altLang="en-US" sz="3200" b="1" dirty="0">
                <a:latin typeface="+mn-ea"/>
              </a:rPr>
              <a:t> 차이와</a:t>
            </a:r>
            <a:endParaRPr lang="en-US" altLang="ko-KR" sz="3200" b="1" dirty="0">
              <a:latin typeface="+mn-ea"/>
            </a:endParaRPr>
          </a:p>
          <a:p>
            <a:r>
              <a:rPr lang="ko-KR" altLang="en-US" sz="3200" b="1" dirty="0">
                <a:latin typeface="+mn-ea"/>
              </a:rPr>
              <a:t>개선 방안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661248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손하늘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ko-KR" altLang="en-US" sz="1400" dirty="0">
                <a:latin typeface="+mn-ea"/>
              </a:rPr>
              <a:t>양한솔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ko-KR" altLang="en-US" sz="1400" dirty="0">
                <a:latin typeface="+mn-ea"/>
              </a:rPr>
              <a:t>류경아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61716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SBA2019 </a:t>
            </a:r>
            <a:r>
              <a:rPr lang="en-US" altLang="ko-KR" sz="1400" dirty="0" err="1">
                <a:latin typeface="+mn-ea"/>
              </a:rPr>
              <a:t>BigData</a:t>
            </a:r>
            <a:r>
              <a:rPr lang="en-US" altLang="ko-KR" sz="1400" dirty="0">
                <a:latin typeface="+mn-ea"/>
              </a:rPr>
              <a:t> Science</a:t>
            </a:r>
          </a:p>
          <a:p>
            <a:r>
              <a:rPr lang="ko-KR" altLang="en-US" sz="1400" dirty="0">
                <a:latin typeface="+mn-ea"/>
              </a:rPr>
              <a:t>취미요</a:t>
            </a:r>
            <a:r>
              <a:rPr lang="en-US" altLang="ko-KR" sz="1400" dirty="0">
                <a:latin typeface="+mn-ea"/>
              </a:rPr>
              <a:t>?</a:t>
            </a:r>
            <a:r>
              <a:rPr lang="ko-KR" altLang="en-US" sz="1400" dirty="0" err="1">
                <a:latin typeface="+mn-ea"/>
              </a:rPr>
              <a:t>파이썬이요</a:t>
            </a:r>
            <a:r>
              <a:rPr lang="ko-KR" altLang="en-US" sz="1400" dirty="0">
                <a:latin typeface="+mn-ea"/>
              </a:rPr>
              <a:t> 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5517232"/>
            <a:ext cx="45719" cy="97635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11560" y="2420888"/>
            <a:ext cx="20162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476671"/>
            <a:ext cx="3168352" cy="27820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6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846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어떤 인프라를 개선하는 것이 좋을까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교육</a:t>
            </a:r>
            <a:r>
              <a:rPr lang="en-US" altLang="ko-KR" b="1" dirty="0"/>
              <a:t>(</a:t>
            </a:r>
            <a:r>
              <a:rPr lang="ko-KR" altLang="en-US" b="1" dirty="0"/>
              <a:t>청소년 교육으로 제한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86093" cy="4197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85868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2010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년과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년 사이에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10-19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세의 인구가 급격히 감소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세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-19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세의 인구가 앞으로도 계속 감소될 전망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960983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울산광역시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세</a:t>
            </a:r>
            <a:r>
              <a:rPr lang="en-US" altLang="ko-KR" sz="1400" b="1" dirty="0"/>
              <a:t>-19</a:t>
            </a:r>
            <a:r>
              <a:rPr lang="ko-KR" altLang="en-US" sz="1400" b="1" dirty="0"/>
              <a:t>세 인구 추이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-36511" y="5733255"/>
            <a:ext cx="7272808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학교를 설립할 필요성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적다고 판단</a:t>
            </a:r>
            <a:r>
              <a:rPr lang="en-US" altLang="ko-KR" sz="4000" b="1" dirty="0">
                <a:solidFill>
                  <a:schemeClr val="bg1"/>
                </a:solidFill>
              </a:rPr>
              <a:t>!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어떤 인프라를 개선하는 것이 좋을까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의료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5744" y="1818690"/>
            <a:ext cx="6953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현대중공업을 중심으로 조선 분야에 서서히 수주가 살아나고 있고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자동차 산업도 수소산업을 통해 회복되면 일자리가 서서히 늘어날 것으로 봅니다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아울러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울산형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열린 시립대학과 공공병원 인프라 확충 등 정주 여건 개선을 통해 울산의 인구가 외지로 빠져나가는 것을 막도록 하겠습니다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그림 8" descr="따옴표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2272" y="1778134"/>
            <a:ext cx="350168" cy="350168"/>
          </a:xfrm>
          <a:prstGeom prst="rect">
            <a:avLst/>
          </a:prstGeom>
        </p:spPr>
      </p:pic>
      <p:pic>
        <p:nvPicPr>
          <p:cNvPr id="10" name="그림 9" descr="따옴표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683568" y="1778134"/>
            <a:ext cx="350168" cy="3501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-36511" y="4437112"/>
            <a:ext cx="7272808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4780309"/>
            <a:ext cx="8282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은 대표적 산업도시</a:t>
            </a:r>
            <a:endParaRPr lang="en-US" altLang="ko-KR" sz="36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2019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년에 미래먹거리인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수소 산업 거점 도시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로 선정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또한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울산의 산재전문 공공병원 건립이 예비타당성 면제사업으로 선정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19672" y="2564904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산재 병원의 설립이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교육인프라 개선보다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더 필요하다고 판단</a:t>
            </a:r>
            <a:r>
              <a:rPr lang="en-US" altLang="ko-KR" sz="4000" b="1" dirty="0">
                <a:solidFill>
                  <a:schemeClr val="bg1"/>
                </a:solidFill>
              </a:rPr>
              <a:t>!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인프라 개선 방안 </a:t>
            </a:r>
            <a:endParaRPr lang="en-US" altLang="ko-KR" b="1" dirty="0"/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시설 위치 선정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4628"/>
            <a:ext cx="4453616" cy="31044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09971"/>
            <a:ext cx="4464496" cy="3099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9088" y="1052736"/>
            <a:ext cx="22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병원 현황 시각화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3584" y="1052736"/>
            <a:ext cx="222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토지 매매가 시각화</a:t>
            </a:r>
          </a:p>
        </p:txBody>
      </p:sp>
      <p:sp>
        <p:nvSpPr>
          <p:cNvPr id="7" name="직사각형 6"/>
          <p:cNvSpPr/>
          <p:nvPr/>
        </p:nvSpPr>
        <p:spPr>
          <a:xfrm flipV="1">
            <a:off x="-36511" y="4869160"/>
            <a:ext cx="7272808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508518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병원은 남구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중구 순으로 많다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토지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매매가는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남구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북구가 높다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병원이 부족하고 </a:t>
            </a:r>
            <a:r>
              <a:rPr lang="ko-KR" altLang="en-US" sz="2400" b="1" dirty="0" err="1">
                <a:solidFill>
                  <a:schemeClr val="tx2">
                    <a:lumMod val="50000"/>
                  </a:schemeClr>
                </a:solidFill>
              </a:rPr>
              <a:t>토지매매가가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 낮은 구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-&gt; 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울주군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동구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5364088" y="1746115"/>
            <a:ext cx="648072" cy="89602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7452320" y="2600907"/>
            <a:ext cx="360040" cy="50405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2492896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● 울산 동구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chemeClr val="bg1"/>
                </a:solidFill>
              </a:rPr>
              <a:t>산업위기 특별대응지역 지정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년 연장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지역 경제 회복을 위한 다양한 정책을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지원 받을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● 산업 시설들이 동구에 밀집되어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076056" y="3104964"/>
            <a:ext cx="740430" cy="62479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84168" y="303005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동구 채택</a:t>
            </a:r>
            <a:r>
              <a:rPr lang="en-US" altLang="ko-KR" sz="4800" b="1" dirty="0">
                <a:solidFill>
                  <a:schemeClr val="bg1"/>
                </a:solidFill>
              </a:rPr>
              <a:t>!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인프라 개선 방안 </a:t>
            </a:r>
            <a:endParaRPr lang="en-US" altLang="ko-KR" b="1" dirty="0"/>
          </a:p>
          <a:p>
            <a:r>
              <a:rPr lang="en-US" altLang="ko-KR" b="1" dirty="0"/>
              <a:t>     – </a:t>
            </a:r>
            <a:r>
              <a:rPr lang="ko-KR" altLang="en-US" b="1" dirty="0"/>
              <a:t>토지 매매가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C6C4E-D13C-4A6A-BFED-C4797698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100762" cy="5448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510FF1-9D93-4B45-8C4E-2193948D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5026"/>
            <a:ext cx="8130325" cy="54584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23FB73-E3F8-4B6A-AFCF-BD1BFCDCD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" y="1096657"/>
            <a:ext cx="8130325" cy="5448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2467B5-56A6-4450-9894-407D19945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" y="1900913"/>
            <a:ext cx="8130325" cy="31244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C587E9-CB95-4872-884A-F88CAE4D3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" y="1124743"/>
            <a:ext cx="8124028" cy="5420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86513B-DB4C-42A0-8EB4-11D569103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0" y="1072932"/>
            <a:ext cx="7942472" cy="45163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CA1D3-3A38-4EB8-9112-E36975A15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" y="1648884"/>
            <a:ext cx="8234989" cy="36284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DB94104-21A5-4A96-ABCB-810B81E643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1" y="1074288"/>
            <a:ext cx="8605833" cy="54992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CBE6A1-3516-4C15-9F48-9DD060A949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7677"/>
            <a:ext cx="9144000" cy="10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0.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705" y="29969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935142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원인분석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1640" y="2761764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추가 조사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1517883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/>
              <a:t>Feature</a:t>
            </a:r>
            <a:r>
              <a:rPr lang="ko-KR" altLang="en-US" sz="1600" b="1" dirty="0"/>
              <a:t>의 수 부족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이상치 제거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44" y="334828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정보이론의 엔트로피</a:t>
            </a:r>
            <a:r>
              <a:rPr lang="en-US" altLang="ko-KR" sz="1600" b="1" dirty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동적네트워크의 연관성 수치화 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토지가격에 영향을 주는 시계열데이터 타입의 </a:t>
            </a:r>
            <a:r>
              <a:rPr lang="en-US" altLang="ko-KR" sz="1600" b="1" dirty="0"/>
              <a:t>Feature</a:t>
            </a:r>
            <a:r>
              <a:rPr lang="ko-KR" altLang="en-US" sz="1600" b="1" dirty="0"/>
              <a:t>의 수 추가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8AAD2D-E48E-4A23-B817-AA9C817C50DA}"/>
              </a:ext>
            </a:extLst>
          </p:cNvPr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인프라 개선 방안 </a:t>
            </a:r>
            <a:endParaRPr lang="en-US" altLang="ko-KR" b="1" dirty="0"/>
          </a:p>
          <a:p>
            <a:r>
              <a:rPr lang="en-US" altLang="ko-KR" b="1" dirty="0"/>
              <a:t>     – </a:t>
            </a:r>
            <a:r>
              <a:rPr lang="ko-KR" altLang="en-US" b="1" dirty="0"/>
              <a:t>토지 매매가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424CF-D4EB-4729-A6EE-3AE1B3E79A46}"/>
              </a:ext>
            </a:extLst>
          </p:cNvPr>
          <p:cNvSpPr txBox="1"/>
          <p:nvPr/>
        </p:nvSpPr>
        <p:spPr>
          <a:xfrm>
            <a:off x="251520" y="4869160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참조 논문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 err="1"/>
              <a:t>딥러닝을</a:t>
            </a:r>
            <a:r>
              <a:rPr lang="ko-KR" altLang="en-US" sz="1000" b="1" dirty="0"/>
              <a:t> 이용한 시계열데이터 군집화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윤동희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김수민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김도현한국신뢰성학회신뢰성응용연구</a:t>
            </a:r>
            <a:r>
              <a:rPr lang="en-US" altLang="ko-KR" sz="1000" b="1" dirty="0"/>
              <a:t>19(2)2019.06167 - 178 (12 pages)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/>
              <a:t>시계열자료를 이용한 토지가격 형성요인에 관한 연구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남희찬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김종진한국주거환경학회주거환경</a:t>
            </a:r>
            <a:r>
              <a:rPr lang="en-US" altLang="ko-KR" sz="1000" b="1" dirty="0"/>
              <a:t>11(1)2013.0477 - 84 (8 pages)</a:t>
            </a:r>
          </a:p>
          <a:p>
            <a:pPr marL="285750" indent="-285750">
              <a:buFont typeface="Arial" pitchFamily="34" charset="0"/>
              <a:buChar char="•"/>
            </a:pPr>
            <a:endParaRPr lang="ko-KR" altLang="en-US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/>
              <a:t>전이 엔트로피를 통한 서울시 지역구간의 미세먼지 영향력 분석 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이재구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이태훈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윤성로한국정보과학회한국정보과학회</a:t>
            </a:r>
            <a:r>
              <a:rPr lang="ko-KR" altLang="en-US" sz="1000" b="1" dirty="0"/>
              <a:t> 학술발표논문집</a:t>
            </a:r>
            <a:r>
              <a:rPr lang="en-US" altLang="ko-KR" sz="1000" b="1" dirty="0"/>
              <a:t>2014.06764 - 766 (3 pages)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00" b="1" dirty="0"/>
              <a:t>정보 엔트로피 및 동적 네트워크 유사도를 활용한 국제 주가 지수 이상 탐지 </a:t>
            </a:r>
            <a:r>
              <a:rPr lang="en-US" altLang="ko-KR" sz="1000" b="1" dirty="0"/>
              <a:t>- </a:t>
            </a:r>
            <a:r>
              <a:rPr lang="ko-KR" altLang="en-US" sz="1000" b="1" dirty="0" err="1"/>
              <a:t>이종선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이재구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윤성로한국정보과학회한국정보과학회</a:t>
            </a:r>
            <a:r>
              <a:rPr lang="ko-KR" altLang="en-US" sz="1000" b="1" dirty="0"/>
              <a:t> 학술발표논문집</a:t>
            </a:r>
            <a:r>
              <a:rPr lang="en-US" altLang="ko-KR" sz="1000" b="1" dirty="0"/>
              <a:t>2017.06704 - 706 (3 pages)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0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8214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38417"/>
            <a:ext cx="11876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046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summary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629955"/>
            <a:ext cx="6552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 분야의 지표 비교를 통해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개의 광역시 중에서 울산이 인프라가 가장 부족하다고 판단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가장 적은 지표 수치를 보인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 분야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교육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인구 전망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울산의 산업 방향을 고려해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그 중에서도 산재병원의 설립이 필요하다고 판단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병원 밀집도 시각화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토지 매매가 시각화 자료와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지역적 특성을 고려해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울산 동구 선택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면적을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으로한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가격 예측을 통해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병원 부지 거래 가격 예측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162974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270986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378998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동구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548" y="489238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가격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38417"/>
            <a:ext cx="11876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0466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Lessons Learned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1629747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하늘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 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322517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한솔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502537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</a:rPr>
              <a:t>경아</a:t>
            </a:r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E8EA4-9480-46D6-AC91-6110F5A8D872}"/>
              </a:ext>
            </a:extLst>
          </p:cNvPr>
          <p:cNvSpPr txBox="1"/>
          <p:nvPr/>
        </p:nvSpPr>
        <p:spPr>
          <a:xfrm>
            <a:off x="2555776" y="162880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짧은 기간동안 수업시간에 배웠던 내용을 팀프로젝트를 통해 적용해보고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응용을 하면서 몰랐던 부분을 해결하면서 더 배울 수 있었습니다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이번 프로젝트에선 정보를 잘 표현하기위해 바차트를 주로 사용하였지만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다음에는 다른 시각화 기법들과  </a:t>
            </a:r>
            <a:r>
              <a:rPr lang="ko-KR" altLang="en-US" sz="1200" b="1" dirty="0" err="1">
                <a:solidFill>
                  <a:schemeClr val="tx2">
                    <a:lumMod val="50000"/>
                  </a:schemeClr>
                </a:solidFill>
              </a:rPr>
              <a:t>크롤링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 기법들을 적용시켜볼 예정입니다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DB07A-A967-44E0-ACAA-A35F11AF3FD3}"/>
              </a:ext>
            </a:extLst>
          </p:cNvPr>
          <p:cNvSpPr txBox="1"/>
          <p:nvPr/>
        </p:nvSpPr>
        <p:spPr>
          <a:xfrm>
            <a:off x="2555776" y="3246075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처음에 프로젝트를 하면서 얻고 싶는 것에 세명의 조원이 모여서 시너지 효과를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낼 수 있는 경험을 해보고 싶다 였는데 서로 의견도 조율하고 역할 분담하면서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성공적으로 해낸 것 같습니다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진행하면서도 아직 능숙하지 않고 스스로 부족한 점을 많이 느꼈기 때문에 더 많은 공부와 연습이 필요하다고 느꼈습니다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C4BDB-353F-4EC3-825E-6978560E8FED}"/>
              </a:ext>
            </a:extLst>
          </p:cNvPr>
          <p:cNvSpPr txBox="1"/>
          <p:nvPr/>
        </p:nvSpPr>
        <p:spPr>
          <a:xfrm>
            <a:off x="2627784" y="5127575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그동안 배웠던 </a:t>
            </a:r>
            <a:r>
              <a:rPr lang="ko-KR" altLang="en-US" sz="1200" b="1" dirty="0" err="1">
                <a:solidFill>
                  <a:schemeClr val="tx2">
                    <a:lumMod val="50000"/>
                  </a:schemeClr>
                </a:solidFill>
              </a:rPr>
              <a:t>웹크롤링과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 코딩 기법 통해 체계적인 전처리방법을 배운 것 같습니다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.  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다음 프로젝트에서는 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을 이용한 시각화를 적용시켜보고 싶고 자연어 처리 </a:t>
            </a:r>
            <a:endParaRPr lang="en-US" altLang="ko-KR" sz="1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2">
                    <a:lumMod val="50000"/>
                  </a:schemeClr>
                </a:solidFill>
              </a:rPr>
              <a:t>또한 사용해보고 싶습니다</a:t>
            </a:r>
            <a:r>
              <a:rPr lang="en-US" altLang="ko-KR" sz="1200" b="1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7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9792" y="2445856"/>
            <a:ext cx="3492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lang="ko-KR" altLang="en-US" sz="10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38417"/>
            <a:ext cx="118762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40466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1373281"/>
            <a:ext cx="5976664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0.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개요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문제 정의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분석 목적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인프라가 부족한 지역은 어디일까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프랜차이즈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교통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교육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해당 지역에 어떤 인프라를 발전시켜야 할까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의료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교육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인프라 설립 방안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위치 선정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	-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가격 예측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0. </a:t>
            </a:r>
            <a:r>
              <a:rPr lang="ko-KR" altLang="en-US" b="1" dirty="0"/>
              <a:t>개요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11967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48705" y="2996952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8705" y="4869160"/>
            <a:ext cx="8424936" cy="1512168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935142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문제 정의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1640" y="2761764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분석 목적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1640" y="4561964"/>
            <a:ext cx="18002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 </a:t>
            </a:r>
            <a:r>
              <a:rPr lang="ko-KR" altLang="en-US" b="1" dirty="0"/>
              <a:t>전제 조건  </a:t>
            </a:r>
            <a:r>
              <a:rPr lang="en-US" altLang="ko-KR" sz="2800" b="1" dirty="0"/>
              <a:t>]</a:t>
            </a:r>
            <a:r>
              <a:rPr lang="ko-KR" altLang="en-US" b="1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151788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ko-KR" sz="1600" b="1" dirty="0"/>
              <a:t>수도와 지방의 </a:t>
            </a:r>
            <a:r>
              <a:rPr lang="ko-KR" altLang="ko-KR" sz="1600" b="1" u="sng" dirty="0"/>
              <a:t>인프라 차이</a:t>
            </a:r>
            <a:r>
              <a:rPr lang="ko-KR" altLang="ko-KR" sz="1600" b="1" dirty="0"/>
              <a:t>로 발생하는 </a:t>
            </a:r>
            <a:r>
              <a:rPr lang="ko-KR" altLang="ko-KR" sz="1600" b="1" u="sng" dirty="0"/>
              <a:t>인구 밀집 현상</a:t>
            </a:r>
            <a:r>
              <a:rPr lang="ko-KR" altLang="ko-KR" sz="1600" b="1" dirty="0"/>
              <a:t>이 심화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ko-KR" sz="1600" b="1" dirty="0"/>
              <a:t>인구 밀집 현상을 </a:t>
            </a:r>
            <a:r>
              <a:rPr lang="ko-KR" altLang="ko-KR" sz="1600" b="1" u="sng" dirty="0"/>
              <a:t>완화</a:t>
            </a:r>
            <a:r>
              <a:rPr lang="ko-KR" altLang="ko-KR" sz="1600" b="1" dirty="0"/>
              <a:t>시키</a:t>
            </a:r>
            <a:r>
              <a:rPr lang="ko-KR" altLang="en-US" sz="1600" b="1" dirty="0"/>
              <a:t>고</a:t>
            </a:r>
            <a:r>
              <a:rPr lang="ko-KR" altLang="ko-KR" sz="1600" b="1" dirty="0"/>
              <a:t> </a:t>
            </a:r>
            <a:r>
              <a:rPr lang="ko-KR" altLang="en-US" sz="1600" b="1" dirty="0"/>
              <a:t>각 지역의 발전을 위해서는 </a:t>
            </a:r>
            <a:r>
              <a:rPr lang="ko-KR" altLang="ko-KR" sz="1600" b="1" dirty="0"/>
              <a:t>지방의 인프라가 발전해야 하는데 현재로서는 미흡한 수준</a:t>
            </a:r>
            <a:endParaRPr lang="ko-KR" alt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7544" y="3348281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인프라가 </a:t>
            </a:r>
            <a:r>
              <a:rPr lang="ko-KR" altLang="en-US" sz="1600" b="1" u="sng" dirty="0"/>
              <a:t>가장 부족한 지역</a:t>
            </a:r>
            <a:r>
              <a:rPr lang="ko-KR" altLang="en-US" sz="1600" b="1" dirty="0"/>
              <a:t>에 필요하다고 판단되는 인프라를 </a:t>
            </a:r>
            <a:r>
              <a:rPr lang="ko-KR" altLang="en-US" sz="1600" b="1" u="sng" dirty="0"/>
              <a:t>발전시킬 방안</a:t>
            </a:r>
            <a:r>
              <a:rPr lang="ko-KR" altLang="en-US" sz="1600" b="1" dirty="0"/>
              <a:t> 모색</a:t>
            </a:r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분석한 방안을 통해 각 지역의 인프라 격차를 조금이라도 좁힐 수 있기를 기대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544" y="52292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/>
              <a:t>지역은 </a:t>
            </a:r>
            <a:r>
              <a:rPr lang="ko-KR" altLang="en-US" sz="1600" b="1" u="sng" dirty="0"/>
              <a:t>광역시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개로 제한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서울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부산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울산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광주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(</a:t>
            </a:r>
            <a:r>
              <a:rPr lang="ko-KR" altLang="en-US" b="1" dirty="0" err="1"/>
              <a:t>프렌차이즈</a:t>
            </a:r>
            <a:r>
              <a:rPr lang="en-US" altLang="ko-KR" b="1" dirty="0"/>
              <a:t>,</a:t>
            </a:r>
            <a:r>
              <a:rPr lang="ko-KR" altLang="en-US" b="1" dirty="0"/>
              <a:t>의료</a:t>
            </a:r>
            <a:r>
              <a:rPr lang="en-US" altLang="ko-KR" b="1" dirty="0"/>
              <a:t>,</a:t>
            </a:r>
            <a:r>
              <a:rPr lang="ko-KR" altLang="en-US" b="1" dirty="0"/>
              <a:t>교육</a:t>
            </a:r>
            <a:r>
              <a:rPr lang="en-US" altLang="ko-KR" b="1" dirty="0"/>
              <a:t>,</a:t>
            </a:r>
            <a:r>
              <a:rPr lang="ko-KR" altLang="en-US" b="1" dirty="0"/>
              <a:t>교통</a:t>
            </a:r>
            <a:r>
              <a:rPr lang="en-US" altLang="ko-KR" b="1" dirty="0"/>
              <a:t>) </a:t>
            </a:r>
          </a:p>
          <a:p>
            <a:r>
              <a:rPr lang="en-US" altLang="ko-KR" b="1" dirty="0"/>
              <a:t>       – </a:t>
            </a:r>
            <a:r>
              <a:rPr lang="ko-KR" altLang="en-US" b="1" dirty="0"/>
              <a:t>프랜차이즈</a:t>
            </a:r>
            <a:r>
              <a:rPr lang="en-US" altLang="ko-KR" b="1" dirty="0"/>
              <a:t>   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28" y="1052735"/>
            <a:ext cx="7211844" cy="26377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0" y="4005065"/>
            <a:ext cx="7178962" cy="26256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504" y="98072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버거킹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378904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서브웨이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 – </a:t>
            </a:r>
            <a:r>
              <a:rPr lang="ko-KR" altLang="en-US" b="1" dirty="0"/>
              <a:t>프랜차이즈</a:t>
            </a:r>
            <a:r>
              <a:rPr lang="en-US" altLang="ko-KR" b="1" dirty="0"/>
              <a:t>   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21" y="4221088"/>
            <a:ext cx="3699919" cy="25817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62" y="1124744"/>
            <a:ext cx="7699626" cy="28725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V="1">
            <a:off x="5328592" y="4679425"/>
            <a:ext cx="4211960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489296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>
                    <a:lumMod val="50000"/>
                  </a:schemeClr>
                </a:solidFill>
              </a:rPr>
              <a:t>서브웨이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 광주를 제외하고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모든 브랜드에서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이 가장 적다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9807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스타벅스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41397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●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</a:rPr>
              <a:t>CGV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의료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" y="1124812"/>
            <a:ext cx="4081021" cy="3312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528" y="1125176"/>
            <a:ext cx="4067944" cy="331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488" y="4659981"/>
            <a:ext cx="360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[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2895" y="4653136"/>
            <a:ext cx="28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21003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서울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부산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대구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인천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광주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대전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 - </a:t>
            </a:r>
            <a:r>
              <a:rPr lang="ko-KR" altLang="en-US" b="1" dirty="0"/>
              <a:t>교육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61048"/>
            <a:ext cx="8166416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2" y="1052736"/>
            <a:ext cx="8166416" cy="26642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132856"/>
            <a:ext cx="9144000" cy="273630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7969" y="2499741"/>
            <a:ext cx="360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[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2492896"/>
            <a:ext cx="28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</a:rPr>
              <a:t>]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0566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서울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부산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인천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대구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광주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2400" b="1" dirty="0">
                <a:solidFill>
                  <a:schemeClr val="bg1"/>
                </a:solidFill>
              </a:rPr>
              <a:t>대전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  <a:r>
              <a:rPr lang="ko-KR" altLang="en-US" sz="3600" b="1" dirty="0">
                <a:solidFill>
                  <a:schemeClr val="bg1"/>
                </a:solidFill>
              </a:rPr>
              <a:t>울산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가장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 </a:t>
            </a:r>
            <a:r>
              <a:rPr lang="ko-KR" altLang="en-US" b="1" dirty="0"/>
              <a:t>교통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4176464" cy="3165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6753"/>
            <a:ext cx="4187151" cy="3165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969" y="4653136"/>
            <a:ext cx="360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[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76" y="4646291"/>
            <a:ext cx="2880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2">
                    <a:lumMod val="50000"/>
                  </a:schemeClr>
                </a:solidFill>
              </a:rPr>
              <a:t>]</a:t>
            </a:r>
            <a:endParaRPr lang="ko-KR" altLang="en-US" sz="8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21003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부산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서울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인천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대구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울산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대전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광주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</a:t>
            </a:r>
            <a:r>
              <a:rPr lang="en-US" altLang="ko-KR" b="1" dirty="0"/>
              <a:t>1. </a:t>
            </a:r>
            <a:r>
              <a:rPr lang="ko-KR" altLang="en-US" b="1" dirty="0"/>
              <a:t>인프라가 부족한 지역은 어디일까</a:t>
            </a:r>
            <a:r>
              <a:rPr lang="en-US" altLang="ko-KR" b="1" dirty="0"/>
              <a:t>? </a:t>
            </a:r>
          </a:p>
          <a:p>
            <a:r>
              <a:rPr lang="en-US" altLang="ko-KR" b="1" dirty="0"/>
              <a:t>      -</a:t>
            </a:r>
            <a:r>
              <a:rPr lang="ko-KR" altLang="en-US" b="1" dirty="0"/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5696" y="3245788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>
                <a:solidFill>
                  <a:schemeClr val="tx2">
                    <a:lumMod val="50000"/>
                  </a:schemeClr>
                </a:solidFill>
              </a:rPr>
              <a:t>울산 채택</a:t>
            </a:r>
            <a:r>
              <a:rPr lang="en-US" altLang="ko-KR" sz="8800" b="1" dirty="0">
                <a:solidFill>
                  <a:schemeClr val="tx2">
                    <a:lumMod val="50000"/>
                  </a:schemeClr>
                </a:solidFill>
              </a:rPr>
              <a:t>!</a:t>
            </a:r>
            <a:endParaRPr lang="ko-KR" altLang="en-US" sz="8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115616" y="2882553"/>
            <a:ext cx="6840760" cy="2232248"/>
          </a:xfrm>
          <a:prstGeom prst="frame">
            <a:avLst>
              <a:gd name="adj1" fmla="val 296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227687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</a:rPr>
              <a:t>가장 많은 지표에서 부족하다고 나타나는</a:t>
            </a:r>
          </a:p>
        </p:txBody>
      </p:sp>
    </p:spTree>
    <p:extLst>
      <p:ext uri="{BB962C8B-B14F-4D97-AF65-F5344CB8AC3E}">
        <p14:creationId xmlns:p14="http://schemas.microsoft.com/office/powerpoint/2010/main" val="174199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829</Words>
  <Application>Microsoft Office PowerPoint</Application>
  <PresentationFormat>화면 슬라이드 쇼(4:3)</PresentationFormat>
  <Paragraphs>168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</cp:lastModifiedBy>
  <cp:revision>52</cp:revision>
  <dcterms:created xsi:type="dcterms:W3CDTF">2019-09-16T14:40:30Z</dcterms:created>
  <dcterms:modified xsi:type="dcterms:W3CDTF">2019-09-18T15:17:29Z</dcterms:modified>
</cp:coreProperties>
</file>