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331" r:id="rId1"/>
  </p:sldMasterIdLst>
  <p:notesMasterIdLst>
    <p:notesMasterId r:id="rId18"/>
  </p:notesMasterIdLst>
  <p:handoutMasterIdLst>
    <p:handoutMasterId r:id="rId19"/>
  </p:handoutMasterIdLst>
  <p:sldIdLst>
    <p:sldId id="266" r:id="rId2"/>
    <p:sldId id="279" r:id="rId3"/>
    <p:sldId id="280" r:id="rId4"/>
    <p:sldId id="265" r:id="rId5"/>
    <p:sldId id="267" r:id="rId6"/>
    <p:sldId id="271" r:id="rId7"/>
    <p:sldId id="272" r:id="rId8"/>
    <p:sldId id="281" r:id="rId9"/>
    <p:sldId id="268" r:id="rId10"/>
    <p:sldId id="269" r:id="rId11"/>
    <p:sldId id="270" r:id="rId12"/>
    <p:sldId id="273" r:id="rId13"/>
    <p:sldId id="274" r:id="rId14"/>
    <p:sldId id="275" r:id="rId15"/>
    <p:sldId id="276" r:id="rId16"/>
    <p:sldId id="277"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FF00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5622" autoAdjust="0"/>
  </p:normalViewPr>
  <p:slideViewPr>
    <p:cSldViewPr>
      <p:cViewPr varScale="1">
        <p:scale>
          <a:sx n="79" d="100"/>
          <a:sy n="79" d="100"/>
        </p:scale>
        <p:origin x="18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12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7837A2C7-96EB-4ADE-86B5-1EF4FEA0F40A}" type="datetimeFigureOut">
              <a:rPr lang="en-US"/>
              <a:pPr>
                <a:defRPr/>
              </a:pPr>
              <a:t>5/1/2023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C17EFCC-6BB6-4AD7-BCCA-D33874AA2187}" type="slidenum">
              <a:rPr lang="en-US" altLang="en-US"/>
              <a:pPr>
                <a:defRPr/>
              </a:pPr>
              <a:t>‹#›</a:t>
            </a:fld>
            <a:endParaRPr lang="en-US" altLang="en-US"/>
          </a:p>
        </p:txBody>
      </p:sp>
    </p:spTree>
    <p:extLst>
      <p:ext uri="{BB962C8B-B14F-4D97-AF65-F5344CB8AC3E}">
        <p14:creationId xmlns:p14="http://schemas.microsoft.com/office/powerpoint/2010/main" val="1050605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882D0DA-BEC4-40AB-A92E-796E258AD3AE}" type="slidenum">
              <a:rPr lang="en-US" altLang="en-US"/>
              <a:pPr>
                <a:defRPr/>
              </a:pPr>
              <a:t>‹#›</a:t>
            </a:fld>
            <a:endParaRPr lang="en-US" altLang="en-US"/>
          </a:p>
        </p:txBody>
      </p:sp>
    </p:spTree>
    <p:extLst>
      <p:ext uri="{BB962C8B-B14F-4D97-AF65-F5344CB8AC3E}">
        <p14:creationId xmlns:p14="http://schemas.microsoft.com/office/powerpoint/2010/main" val="2296867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82D0DA-BEC4-40AB-A92E-796E258AD3AE}" type="slidenum">
              <a:rPr lang="en-US" altLang="en-US" smtClean="0"/>
              <a:pPr>
                <a:defRPr/>
              </a:pPr>
              <a:t>4</a:t>
            </a:fld>
            <a:endParaRPr lang="en-US" altLang="en-US"/>
          </a:p>
        </p:txBody>
      </p:sp>
    </p:spTree>
    <p:extLst>
      <p:ext uri="{BB962C8B-B14F-4D97-AF65-F5344CB8AC3E}">
        <p14:creationId xmlns:p14="http://schemas.microsoft.com/office/powerpoint/2010/main" val="251046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05" y="2129731"/>
            <a:ext cx="7771190" cy="1470422"/>
          </a:xfrm>
        </p:spPr>
        <p:txBody>
          <a:bodyPr/>
          <a:lstStyle>
            <a:lvl1pPr>
              <a:defRPr sz="2800"/>
            </a:lvl1pPr>
          </a:lstStyle>
          <a:p>
            <a:r>
              <a:rPr lang="en-US" dirty="0"/>
              <a:t>Click to edit Master title style</a:t>
            </a:r>
          </a:p>
        </p:txBody>
      </p:sp>
      <p:sp>
        <p:nvSpPr>
          <p:cNvPr id="3" name="Subtitle 2"/>
          <p:cNvSpPr>
            <a:spLocks noGrp="1"/>
          </p:cNvSpPr>
          <p:nvPr>
            <p:ph type="subTitle" idx="1"/>
          </p:nvPr>
        </p:nvSpPr>
        <p:spPr>
          <a:xfrm>
            <a:off x="1371298" y="3885903"/>
            <a:ext cx="6401405" cy="1753195"/>
          </a:xfrm>
        </p:spPr>
        <p:txBody>
          <a:bodyPr/>
          <a:lstStyle>
            <a:lvl1pPr marL="0" indent="0" algn="ctr">
              <a:spcBef>
                <a:spcPts val="0"/>
              </a:spcBef>
              <a:buNone/>
              <a:defRPr sz="2400" b="0"/>
            </a:lvl1pPr>
            <a:lvl2pPr marL="432465" indent="0" algn="ctr">
              <a:buNone/>
              <a:defRPr/>
            </a:lvl2pPr>
            <a:lvl3pPr marL="864931" indent="0" algn="ctr">
              <a:buNone/>
              <a:defRPr/>
            </a:lvl3pPr>
            <a:lvl4pPr marL="1297396" indent="0" algn="ctr">
              <a:buNone/>
              <a:defRPr/>
            </a:lvl4pPr>
            <a:lvl5pPr marL="1729862" indent="0" algn="ctr">
              <a:buNone/>
              <a:defRPr/>
            </a:lvl5pPr>
            <a:lvl6pPr marL="2162327" indent="0" algn="ctr">
              <a:buNone/>
              <a:defRPr/>
            </a:lvl6pPr>
            <a:lvl7pPr marL="2594793" indent="0" algn="ctr">
              <a:buNone/>
              <a:defRPr/>
            </a:lvl7pPr>
            <a:lvl8pPr marL="3027258" indent="0" algn="ctr">
              <a:buNone/>
              <a:defRPr/>
            </a:lvl8pPr>
            <a:lvl9pPr marL="3459724" indent="0" algn="ctr">
              <a:buNone/>
              <a:defRPr/>
            </a:lvl9pPr>
          </a:lstStyle>
          <a:p>
            <a:r>
              <a:rPr lang="en-US" dirty="0"/>
              <a:t>Click to edit Master subtitle style</a:t>
            </a:r>
          </a:p>
        </p:txBody>
      </p:sp>
    </p:spTree>
    <p:extLst>
      <p:ext uri="{BB962C8B-B14F-4D97-AF65-F5344CB8AC3E}">
        <p14:creationId xmlns:p14="http://schemas.microsoft.com/office/powerpoint/2010/main" val="141588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lnSpc>
                <a:spcPts val="2600"/>
              </a:lnSpc>
              <a:spcBef>
                <a:spcPts val="800"/>
              </a:spcBef>
              <a:defRPr b="0"/>
            </a:lvl1pPr>
            <a:lvl2pPr>
              <a:spcBef>
                <a:spcPts val="400"/>
              </a:spcBef>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140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bwMode="auto">
          <a:xfrm>
            <a:off x="888521" y="26789"/>
            <a:ext cx="7798884" cy="849963"/>
          </a:xfrm>
          <a:prstGeom prst="rect">
            <a:avLst/>
          </a:prstGeom>
          <a:noFill/>
          <a:ln w="9525">
            <a:noFill/>
            <a:miter lim="800000"/>
            <a:headEnd/>
            <a:tailEnd/>
          </a:ln>
        </p:spPr>
        <p:txBody>
          <a:bodyPr vert="horz" wrap="square" lIns="91416" tIns="45708" rIns="91416" bIns="45708" numCol="1" anchor="ctr" anchorCtr="0" compatLnSpc="1">
            <a:prstTxWarp prst="textNoShape">
              <a:avLst/>
            </a:prstTxWarp>
          </a:bodyPr>
          <a:lstStyle/>
          <a:p>
            <a:pPr lvl="0"/>
            <a:r>
              <a:rPr lang="en-US" dirty="0"/>
              <a:t>Click to edit Master title style</a:t>
            </a:r>
          </a:p>
        </p:txBody>
      </p:sp>
      <p:sp>
        <p:nvSpPr>
          <p:cNvPr id="1031" name="Rectangle 3"/>
          <p:cNvSpPr>
            <a:spLocks noGrp="1" noChangeArrowheads="1"/>
          </p:cNvSpPr>
          <p:nvPr>
            <p:ph type="body" idx="1"/>
          </p:nvPr>
        </p:nvSpPr>
        <p:spPr bwMode="auto">
          <a:xfrm>
            <a:off x="456595" y="1114424"/>
            <a:ext cx="8230810" cy="5277749"/>
          </a:xfrm>
          <a:prstGeom prst="rect">
            <a:avLst/>
          </a:prstGeom>
          <a:noFill/>
          <a:ln w="9525">
            <a:noFill/>
            <a:miter lim="800000"/>
            <a:headEnd/>
            <a:tailEnd/>
          </a:ln>
        </p:spPr>
        <p:txBody>
          <a:bodyPr vert="horz" wrap="square" lIns="91416" tIns="45708" rIns="91416" bIns="4570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Line 13"/>
          <p:cNvSpPr>
            <a:spLocks noChangeShapeType="1"/>
          </p:cNvSpPr>
          <p:nvPr userDrawn="1"/>
        </p:nvSpPr>
        <p:spPr bwMode="auto">
          <a:xfrm>
            <a:off x="0" y="6531851"/>
            <a:ext cx="9144000" cy="0"/>
          </a:xfrm>
          <a:prstGeom prst="line">
            <a:avLst/>
          </a:prstGeom>
          <a:noFill/>
          <a:ln w="57150">
            <a:gradFill>
              <a:gsLst>
                <a:gs pos="0">
                  <a:srgbClr val="C00000"/>
                </a:gs>
                <a:gs pos="100000">
                  <a:srgbClr val="0070C0"/>
                </a:gs>
              </a:gsLst>
              <a:lin ang="5400000" scaled="0"/>
            </a:gradFill>
            <a:round/>
            <a:headEnd/>
            <a:tailEnd/>
          </a:ln>
          <a:effectLst/>
        </p:spPr>
        <p:txBody>
          <a:bodyPr lIns="86493" tIns="43247" rIns="86493" bIns="43247">
            <a:spAutoFit/>
          </a:bodyPr>
          <a:lstStyle/>
          <a:p>
            <a:pPr eaLnBrk="1" hangingPunct="1">
              <a:defRPr/>
            </a:pPr>
            <a:endParaRPr lang="en-US" sz="2300" b="1" dirty="0">
              <a:solidFill>
                <a:srgbClr val="000000"/>
              </a:solidFill>
              <a:latin typeface="Arial"/>
            </a:endParaRPr>
          </a:p>
        </p:txBody>
      </p:sp>
      <p:sp>
        <p:nvSpPr>
          <p:cNvPr id="7" name="Line 13"/>
          <p:cNvSpPr>
            <a:spLocks noChangeShapeType="1"/>
          </p:cNvSpPr>
          <p:nvPr userDrawn="1"/>
        </p:nvSpPr>
        <p:spPr bwMode="auto">
          <a:xfrm>
            <a:off x="0" y="969087"/>
            <a:ext cx="9144000" cy="0"/>
          </a:xfrm>
          <a:prstGeom prst="line">
            <a:avLst/>
          </a:prstGeom>
          <a:noFill/>
          <a:ln w="57150">
            <a:gradFill>
              <a:gsLst>
                <a:gs pos="0">
                  <a:srgbClr val="C00000"/>
                </a:gs>
                <a:gs pos="100000">
                  <a:srgbClr val="0070C0"/>
                </a:gs>
              </a:gsLst>
              <a:lin ang="5400000" scaled="0"/>
            </a:gradFill>
            <a:round/>
            <a:headEnd/>
            <a:tailEnd/>
          </a:ln>
          <a:effectLst/>
        </p:spPr>
        <p:txBody>
          <a:bodyPr lIns="86493" tIns="43247" rIns="86493" bIns="43247">
            <a:spAutoFit/>
          </a:bodyPr>
          <a:lstStyle/>
          <a:p>
            <a:pPr eaLnBrk="1" hangingPunct="1">
              <a:defRPr/>
            </a:pPr>
            <a:endParaRPr lang="en-US" sz="2300" b="1" dirty="0">
              <a:solidFill>
                <a:srgbClr val="000000"/>
              </a:solidFill>
              <a:latin typeface="Arial"/>
            </a:endParaRPr>
          </a:p>
        </p:txBody>
      </p:sp>
      <p:pic>
        <p:nvPicPr>
          <p:cNvPr id="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36" y="34511"/>
            <a:ext cx="1593678" cy="84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8567255" y="6577786"/>
            <a:ext cx="377026" cy="246221"/>
          </a:xfrm>
          <a:prstGeom prst="rect">
            <a:avLst/>
          </a:prstGeom>
          <a:noFill/>
        </p:spPr>
        <p:txBody>
          <a:bodyPr wrap="none" rtlCol="0">
            <a:spAutoFit/>
          </a:bodyPr>
          <a:lstStyle/>
          <a:p>
            <a:pPr eaLnBrk="1" fontAlgn="auto" hangingPunct="1">
              <a:spcBef>
                <a:spcPts val="0"/>
              </a:spcBef>
              <a:spcAft>
                <a:spcPts val="0"/>
              </a:spcAft>
            </a:pPr>
            <a:r>
              <a:rPr lang="en-US" sz="1000" dirty="0">
                <a:solidFill>
                  <a:srgbClr val="000000"/>
                </a:solidFill>
                <a:latin typeface="Arial"/>
              </a:rPr>
              <a:t> </a:t>
            </a:r>
            <a:fld id="{D1E097AE-8C02-47F3-AD11-32398F4BFE56}" type="slidenum">
              <a:rPr lang="en-US" sz="1000" smtClean="0">
                <a:solidFill>
                  <a:srgbClr val="000000"/>
                </a:solidFill>
                <a:latin typeface="Arial"/>
              </a:rPr>
              <a:pPr eaLnBrk="1" fontAlgn="auto" hangingPunct="1">
                <a:spcBef>
                  <a:spcPts val="0"/>
                </a:spcBef>
                <a:spcAft>
                  <a:spcPts val="0"/>
                </a:spcAft>
              </a:pPr>
              <a:t>‹#›</a:t>
            </a:fld>
            <a:endParaRPr lang="en-US" sz="1000" dirty="0">
              <a:solidFill>
                <a:srgbClr val="000000"/>
              </a:solidFill>
              <a:latin typeface="Arial"/>
            </a:endParaRPr>
          </a:p>
        </p:txBody>
      </p:sp>
      <p:sp>
        <p:nvSpPr>
          <p:cNvPr id="11" name="TextBox 10"/>
          <p:cNvSpPr txBox="1"/>
          <p:nvPr userDrawn="1"/>
        </p:nvSpPr>
        <p:spPr>
          <a:xfrm>
            <a:off x="2273181" y="6623952"/>
            <a:ext cx="4597637" cy="200055"/>
          </a:xfrm>
          <a:prstGeom prst="rect">
            <a:avLst/>
          </a:prstGeom>
          <a:noFill/>
        </p:spPr>
        <p:txBody>
          <a:bodyPr wrap="square" rtlCol="0">
            <a:spAutoFit/>
          </a:bodyPr>
          <a:lstStyle/>
          <a:p>
            <a:pPr algn="ctr" eaLnBrk="1" fontAlgn="auto" hangingPunct="1">
              <a:spcBef>
                <a:spcPts val="0"/>
              </a:spcBef>
              <a:spcAft>
                <a:spcPts val="0"/>
              </a:spcAft>
            </a:pPr>
            <a:r>
              <a:rPr lang="en-US" sz="700" dirty="0">
                <a:solidFill>
                  <a:srgbClr val="000000"/>
                </a:solidFill>
                <a:latin typeface="Arial"/>
              </a:rPr>
              <a:t>BOEING PROPRIETARY</a:t>
            </a:r>
          </a:p>
        </p:txBody>
      </p:sp>
    </p:spTree>
    <p:extLst>
      <p:ext uri="{BB962C8B-B14F-4D97-AF65-F5344CB8AC3E}">
        <p14:creationId xmlns:p14="http://schemas.microsoft.com/office/powerpoint/2010/main" val="45354712"/>
      </p:ext>
    </p:extLst>
  </p:cSld>
  <p:clrMap bg1="lt1" tx1="dk1" bg2="lt2" tx2="dk2" accent1="accent1" accent2="accent2" accent3="accent3" accent4="accent4" accent5="accent5" accent6="accent6" hlink="hlink" folHlink="folHlink"/>
  <p:sldLayoutIdLst>
    <p:sldLayoutId id="2147485332" r:id="rId1"/>
    <p:sldLayoutId id="2147485333" r:id="rId2"/>
  </p:sldLayoutIdLst>
  <p:hf sldNum="0" hdr="0" dt="0"/>
  <p:txStyles>
    <p:titleStyle>
      <a:lvl1pPr algn="ctr" defTabSz="914485" rtl="0" eaLnBrk="1" fontAlgn="base" hangingPunct="1">
        <a:spcBef>
          <a:spcPct val="0"/>
        </a:spcBef>
        <a:spcAft>
          <a:spcPct val="0"/>
        </a:spcAft>
        <a:defRPr sz="2800" b="1">
          <a:solidFill>
            <a:schemeClr val="tx2"/>
          </a:solidFill>
          <a:latin typeface="+mj-lt"/>
          <a:ea typeface="+mj-ea"/>
          <a:cs typeface="+mj-cs"/>
        </a:defRPr>
      </a:lvl1pPr>
      <a:lvl2pPr algn="ctr" defTabSz="914485" rtl="0" eaLnBrk="1" fontAlgn="base" hangingPunct="1">
        <a:spcBef>
          <a:spcPct val="0"/>
        </a:spcBef>
        <a:spcAft>
          <a:spcPct val="0"/>
        </a:spcAft>
        <a:defRPr sz="3000" b="1">
          <a:solidFill>
            <a:schemeClr val="tx2"/>
          </a:solidFill>
          <a:latin typeface="Arial" charset="0"/>
          <a:cs typeface="Arial" charset="0"/>
        </a:defRPr>
      </a:lvl2pPr>
      <a:lvl3pPr algn="ctr" defTabSz="914485" rtl="0" eaLnBrk="1" fontAlgn="base" hangingPunct="1">
        <a:spcBef>
          <a:spcPct val="0"/>
        </a:spcBef>
        <a:spcAft>
          <a:spcPct val="0"/>
        </a:spcAft>
        <a:defRPr sz="3000" b="1">
          <a:solidFill>
            <a:schemeClr val="tx2"/>
          </a:solidFill>
          <a:latin typeface="Arial" charset="0"/>
          <a:cs typeface="Arial" charset="0"/>
        </a:defRPr>
      </a:lvl3pPr>
      <a:lvl4pPr algn="ctr" defTabSz="914485" rtl="0" eaLnBrk="1" fontAlgn="base" hangingPunct="1">
        <a:spcBef>
          <a:spcPct val="0"/>
        </a:spcBef>
        <a:spcAft>
          <a:spcPct val="0"/>
        </a:spcAft>
        <a:defRPr sz="3000" b="1">
          <a:solidFill>
            <a:schemeClr val="tx2"/>
          </a:solidFill>
          <a:latin typeface="Arial" charset="0"/>
          <a:cs typeface="Arial" charset="0"/>
        </a:defRPr>
      </a:lvl4pPr>
      <a:lvl5pPr algn="ctr" defTabSz="914485" rtl="0" eaLnBrk="1" fontAlgn="base" hangingPunct="1">
        <a:spcBef>
          <a:spcPct val="0"/>
        </a:spcBef>
        <a:spcAft>
          <a:spcPct val="0"/>
        </a:spcAft>
        <a:defRPr sz="3000" b="1">
          <a:solidFill>
            <a:schemeClr val="tx2"/>
          </a:solidFill>
          <a:latin typeface="Arial" charset="0"/>
          <a:cs typeface="Arial" charset="0"/>
        </a:defRPr>
      </a:lvl5pPr>
      <a:lvl6pPr marL="432465" algn="ctr" defTabSz="914485" rtl="0" eaLnBrk="1" fontAlgn="base" hangingPunct="1">
        <a:spcBef>
          <a:spcPct val="0"/>
        </a:spcBef>
        <a:spcAft>
          <a:spcPct val="0"/>
        </a:spcAft>
        <a:defRPr sz="3000" b="1">
          <a:solidFill>
            <a:schemeClr val="tx2"/>
          </a:solidFill>
          <a:latin typeface="Arial" charset="0"/>
          <a:cs typeface="Arial" charset="0"/>
        </a:defRPr>
      </a:lvl6pPr>
      <a:lvl7pPr marL="864931" algn="ctr" defTabSz="914485" rtl="0" eaLnBrk="1" fontAlgn="base" hangingPunct="1">
        <a:spcBef>
          <a:spcPct val="0"/>
        </a:spcBef>
        <a:spcAft>
          <a:spcPct val="0"/>
        </a:spcAft>
        <a:defRPr sz="3000" b="1">
          <a:solidFill>
            <a:schemeClr val="tx2"/>
          </a:solidFill>
          <a:latin typeface="Arial" charset="0"/>
          <a:cs typeface="Arial" charset="0"/>
        </a:defRPr>
      </a:lvl7pPr>
      <a:lvl8pPr marL="1297396" algn="ctr" defTabSz="914485" rtl="0" eaLnBrk="1" fontAlgn="base" hangingPunct="1">
        <a:spcBef>
          <a:spcPct val="0"/>
        </a:spcBef>
        <a:spcAft>
          <a:spcPct val="0"/>
        </a:spcAft>
        <a:defRPr sz="3000" b="1">
          <a:solidFill>
            <a:schemeClr val="tx2"/>
          </a:solidFill>
          <a:latin typeface="Arial" charset="0"/>
          <a:cs typeface="Arial" charset="0"/>
        </a:defRPr>
      </a:lvl8pPr>
      <a:lvl9pPr marL="1729862" algn="ctr" defTabSz="914485" rtl="0" eaLnBrk="1" fontAlgn="base" hangingPunct="1">
        <a:spcBef>
          <a:spcPct val="0"/>
        </a:spcBef>
        <a:spcAft>
          <a:spcPct val="0"/>
        </a:spcAft>
        <a:defRPr sz="3000" b="1">
          <a:solidFill>
            <a:schemeClr val="tx2"/>
          </a:solidFill>
          <a:latin typeface="Arial" charset="0"/>
          <a:cs typeface="Arial" charset="0"/>
        </a:defRPr>
      </a:lvl9pPr>
    </p:titleStyle>
    <p:bodyStyle>
      <a:lvl1pPr marL="342369" indent="-342369" algn="l" defTabSz="914485" rtl="0" eaLnBrk="1" fontAlgn="base" hangingPunct="1">
        <a:spcBef>
          <a:spcPts val="1000"/>
        </a:spcBef>
        <a:spcAft>
          <a:spcPct val="0"/>
        </a:spcAft>
        <a:buChar char="•"/>
        <a:defRPr sz="2400" b="0">
          <a:solidFill>
            <a:schemeClr val="tx1"/>
          </a:solidFill>
          <a:latin typeface="+mn-lt"/>
          <a:ea typeface="+mn-ea"/>
          <a:cs typeface="+mn-cs"/>
        </a:defRPr>
      </a:lvl1pPr>
      <a:lvl2pPr marL="743301" indent="-286809" algn="l" defTabSz="914485" rtl="0" eaLnBrk="1" fontAlgn="base" hangingPunct="1">
        <a:lnSpc>
          <a:spcPct val="100000"/>
        </a:lnSpc>
        <a:spcBef>
          <a:spcPts val="200"/>
        </a:spcBef>
        <a:spcAft>
          <a:spcPct val="0"/>
        </a:spcAft>
        <a:buChar char="–"/>
        <a:defRPr sz="2000" b="0">
          <a:solidFill>
            <a:schemeClr val="tx1"/>
          </a:solidFill>
          <a:latin typeface="+mn-lt"/>
          <a:cs typeface="+mn-cs"/>
        </a:defRPr>
      </a:lvl2pPr>
      <a:lvl3pPr marL="1142730" indent="-228246" algn="l" defTabSz="914485" rtl="0" eaLnBrk="1" fontAlgn="base" hangingPunct="1">
        <a:spcBef>
          <a:spcPts val="0"/>
        </a:spcBef>
        <a:spcAft>
          <a:spcPct val="0"/>
        </a:spcAft>
        <a:buChar char="•"/>
        <a:defRPr sz="2000" b="0">
          <a:solidFill>
            <a:schemeClr val="tx1"/>
          </a:solidFill>
          <a:latin typeface="+mn-lt"/>
          <a:cs typeface="+mn-cs"/>
        </a:defRPr>
      </a:lvl3pPr>
      <a:lvl4pPr marL="1600723" indent="-229748" algn="l" defTabSz="914485" rtl="0" eaLnBrk="1" fontAlgn="base" hangingPunct="1">
        <a:spcBef>
          <a:spcPct val="20000"/>
        </a:spcBef>
        <a:spcAft>
          <a:spcPct val="0"/>
        </a:spcAft>
        <a:buChar char="–"/>
        <a:defRPr sz="2000" b="0">
          <a:solidFill>
            <a:schemeClr val="tx1"/>
          </a:solidFill>
          <a:latin typeface="+mn-lt"/>
          <a:cs typeface="+mn-cs"/>
        </a:defRPr>
      </a:lvl4pPr>
      <a:lvl5pPr marL="2057214" indent="-228246" algn="l" defTabSz="914485" rtl="0" eaLnBrk="1" fontAlgn="base" hangingPunct="1">
        <a:spcBef>
          <a:spcPct val="20000"/>
        </a:spcBef>
        <a:spcAft>
          <a:spcPct val="0"/>
        </a:spcAft>
        <a:buChar char="»"/>
        <a:defRPr sz="1500" b="0">
          <a:solidFill>
            <a:schemeClr val="tx1"/>
          </a:solidFill>
          <a:latin typeface="+mn-lt"/>
          <a:cs typeface="+mn-cs"/>
        </a:defRPr>
      </a:lvl5pPr>
      <a:lvl6pPr marL="2489680" indent="-228246" algn="l" defTabSz="914485" rtl="0" eaLnBrk="1" fontAlgn="base" hangingPunct="1">
        <a:spcBef>
          <a:spcPct val="20000"/>
        </a:spcBef>
        <a:spcAft>
          <a:spcPct val="0"/>
        </a:spcAft>
        <a:buChar char="»"/>
        <a:defRPr sz="1500">
          <a:solidFill>
            <a:schemeClr val="tx1"/>
          </a:solidFill>
          <a:latin typeface="+mn-lt"/>
          <a:cs typeface="+mn-cs"/>
        </a:defRPr>
      </a:lvl6pPr>
      <a:lvl7pPr marL="2922145" indent="-228246" algn="l" defTabSz="914485" rtl="0" eaLnBrk="1" fontAlgn="base" hangingPunct="1">
        <a:spcBef>
          <a:spcPct val="20000"/>
        </a:spcBef>
        <a:spcAft>
          <a:spcPct val="0"/>
        </a:spcAft>
        <a:buChar char="»"/>
        <a:defRPr sz="1500">
          <a:solidFill>
            <a:schemeClr val="tx1"/>
          </a:solidFill>
          <a:latin typeface="+mn-lt"/>
          <a:cs typeface="+mn-cs"/>
        </a:defRPr>
      </a:lvl7pPr>
      <a:lvl8pPr marL="3354611" indent="-228246" algn="l" defTabSz="914485" rtl="0" eaLnBrk="1" fontAlgn="base" hangingPunct="1">
        <a:spcBef>
          <a:spcPct val="20000"/>
        </a:spcBef>
        <a:spcAft>
          <a:spcPct val="0"/>
        </a:spcAft>
        <a:buChar char="»"/>
        <a:defRPr sz="1500">
          <a:solidFill>
            <a:schemeClr val="tx1"/>
          </a:solidFill>
          <a:latin typeface="+mn-lt"/>
          <a:cs typeface="+mn-cs"/>
        </a:defRPr>
      </a:lvl8pPr>
      <a:lvl9pPr marL="3787076" indent="-228246" algn="l" defTabSz="914485"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864931" rtl="0" eaLnBrk="1" latinLnBrk="0" hangingPunct="1">
        <a:defRPr sz="1700" kern="1200">
          <a:solidFill>
            <a:schemeClr val="tx1"/>
          </a:solidFill>
          <a:latin typeface="+mn-lt"/>
          <a:ea typeface="+mn-ea"/>
          <a:cs typeface="+mn-cs"/>
        </a:defRPr>
      </a:lvl1pPr>
      <a:lvl2pPr marL="432465" algn="l" defTabSz="864931" rtl="0" eaLnBrk="1" latinLnBrk="0" hangingPunct="1">
        <a:defRPr sz="1700" kern="1200">
          <a:solidFill>
            <a:schemeClr val="tx1"/>
          </a:solidFill>
          <a:latin typeface="+mn-lt"/>
          <a:ea typeface="+mn-ea"/>
          <a:cs typeface="+mn-cs"/>
        </a:defRPr>
      </a:lvl2pPr>
      <a:lvl3pPr marL="864931" algn="l" defTabSz="864931" rtl="0" eaLnBrk="1" latinLnBrk="0" hangingPunct="1">
        <a:defRPr sz="1700" kern="1200">
          <a:solidFill>
            <a:schemeClr val="tx1"/>
          </a:solidFill>
          <a:latin typeface="+mn-lt"/>
          <a:ea typeface="+mn-ea"/>
          <a:cs typeface="+mn-cs"/>
        </a:defRPr>
      </a:lvl3pPr>
      <a:lvl4pPr marL="1297396" algn="l" defTabSz="864931" rtl="0" eaLnBrk="1" latinLnBrk="0" hangingPunct="1">
        <a:defRPr sz="1700" kern="1200">
          <a:solidFill>
            <a:schemeClr val="tx1"/>
          </a:solidFill>
          <a:latin typeface="+mn-lt"/>
          <a:ea typeface="+mn-ea"/>
          <a:cs typeface="+mn-cs"/>
        </a:defRPr>
      </a:lvl4pPr>
      <a:lvl5pPr marL="1729862" algn="l" defTabSz="864931" rtl="0" eaLnBrk="1" latinLnBrk="0" hangingPunct="1">
        <a:defRPr sz="1700" kern="1200">
          <a:solidFill>
            <a:schemeClr val="tx1"/>
          </a:solidFill>
          <a:latin typeface="+mn-lt"/>
          <a:ea typeface="+mn-ea"/>
          <a:cs typeface="+mn-cs"/>
        </a:defRPr>
      </a:lvl5pPr>
      <a:lvl6pPr marL="2162327" algn="l" defTabSz="864931" rtl="0" eaLnBrk="1" latinLnBrk="0" hangingPunct="1">
        <a:defRPr sz="1700" kern="1200">
          <a:solidFill>
            <a:schemeClr val="tx1"/>
          </a:solidFill>
          <a:latin typeface="+mn-lt"/>
          <a:ea typeface="+mn-ea"/>
          <a:cs typeface="+mn-cs"/>
        </a:defRPr>
      </a:lvl6pPr>
      <a:lvl7pPr marL="2594793" algn="l" defTabSz="864931" rtl="0" eaLnBrk="1" latinLnBrk="0" hangingPunct="1">
        <a:defRPr sz="1700" kern="1200">
          <a:solidFill>
            <a:schemeClr val="tx1"/>
          </a:solidFill>
          <a:latin typeface="+mn-lt"/>
          <a:ea typeface="+mn-ea"/>
          <a:cs typeface="+mn-cs"/>
        </a:defRPr>
      </a:lvl7pPr>
      <a:lvl8pPr marL="3027258" algn="l" defTabSz="864931" rtl="0" eaLnBrk="1" latinLnBrk="0" hangingPunct="1">
        <a:defRPr sz="1700" kern="1200">
          <a:solidFill>
            <a:schemeClr val="tx1"/>
          </a:solidFill>
          <a:latin typeface="+mn-lt"/>
          <a:ea typeface="+mn-ea"/>
          <a:cs typeface="+mn-cs"/>
        </a:defRPr>
      </a:lvl8pPr>
      <a:lvl9pPr marL="3459724" algn="l" defTabSz="864931"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docs/gitattribut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scm.com/book/en/v2/Customizing-Git-Git-Attribut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book/en/v2/Customizing-Git-Git-Attribut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book/en/v2/Customizing-Git-Git-Hooks" TargetMode="External"/><Relationship Id="rId2" Type="http://schemas.openxmlformats.org/officeDocument/2006/relationships/hyperlink" Target="https://git-scm.com/docs/githook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iro.medium.com/max/1104/1*0gycDaNgUuKFQueZoMgesQ.jpe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B4E7-90F4-4220-9E37-2C0CB71D6EE5}"/>
              </a:ext>
            </a:extLst>
          </p:cNvPr>
          <p:cNvSpPr>
            <a:spLocks noGrp="1"/>
          </p:cNvSpPr>
          <p:nvPr>
            <p:ph type="ctrTitle"/>
          </p:nvPr>
        </p:nvSpPr>
        <p:spPr/>
        <p:txBody>
          <a:bodyPr/>
          <a:lstStyle/>
          <a:p>
            <a:r>
              <a:rPr lang="en-US" sz="4000" dirty="0"/>
              <a:t>Git Filters vs. Git Hooks</a:t>
            </a:r>
          </a:p>
        </p:txBody>
      </p:sp>
      <p:sp>
        <p:nvSpPr>
          <p:cNvPr id="3" name="Subtitle 2">
            <a:extLst>
              <a:ext uri="{FF2B5EF4-FFF2-40B4-BE49-F238E27FC236}">
                <a16:creationId xmlns:a16="http://schemas.microsoft.com/office/drawing/2014/main" id="{D52D8CB2-4056-4738-861E-873E2502DC26}"/>
              </a:ext>
            </a:extLst>
          </p:cNvPr>
          <p:cNvSpPr>
            <a:spLocks noGrp="1"/>
          </p:cNvSpPr>
          <p:nvPr>
            <p:ph type="subTitle" idx="1"/>
          </p:nvPr>
        </p:nvSpPr>
        <p:spPr/>
        <p:txBody>
          <a:bodyPr/>
          <a:lstStyle/>
          <a:p>
            <a:r>
              <a:rPr lang="en-US" dirty="0"/>
              <a:t>Marco A. Garcia</a:t>
            </a:r>
          </a:p>
        </p:txBody>
      </p:sp>
    </p:spTree>
    <p:extLst>
      <p:ext uri="{BB962C8B-B14F-4D97-AF65-F5344CB8AC3E}">
        <p14:creationId xmlns:p14="http://schemas.microsoft.com/office/powerpoint/2010/main" val="264368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54F1-A1DC-4ACC-8DCA-05FE8889465F}"/>
              </a:ext>
            </a:extLst>
          </p:cNvPr>
          <p:cNvSpPr>
            <a:spLocks noGrp="1"/>
          </p:cNvSpPr>
          <p:nvPr>
            <p:ph type="title"/>
          </p:nvPr>
        </p:nvSpPr>
        <p:spPr/>
        <p:txBody>
          <a:bodyPr/>
          <a:lstStyle/>
          <a:p>
            <a:r>
              <a:rPr lang="en-US" dirty="0"/>
              <a:t>How does the example filter work?</a:t>
            </a:r>
          </a:p>
        </p:txBody>
      </p:sp>
      <p:sp>
        <p:nvSpPr>
          <p:cNvPr id="4" name="Content Placeholder 2">
            <a:extLst>
              <a:ext uri="{FF2B5EF4-FFF2-40B4-BE49-F238E27FC236}">
                <a16:creationId xmlns:a16="http://schemas.microsoft.com/office/drawing/2014/main" id="{802733D2-E09B-408B-9B61-AF1798EBE04C}"/>
              </a:ext>
            </a:extLst>
          </p:cNvPr>
          <p:cNvSpPr>
            <a:spLocks noGrp="1"/>
          </p:cNvSpPr>
          <p:nvPr>
            <p:ph idx="1"/>
          </p:nvPr>
        </p:nvSpPr>
        <p:spPr>
          <a:xfrm>
            <a:off x="457200" y="1143000"/>
            <a:ext cx="8229600" cy="4983163"/>
          </a:xfrm>
        </p:spPr>
        <p:txBody>
          <a:bodyPr/>
          <a:lstStyle/>
          <a:p>
            <a:pPr>
              <a:lnSpc>
                <a:spcPct val="100000"/>
              </a:lnSpc>
              <a:defRPr/>
            </a:pPr>
            <a:r>
              <a:rPr lang="en-US" sz="1600" dirty="0"/>
              <a:t>Git decides what files are passed through the filter by rules outlined in the .</a:t>
            </a:r>
            <a:r>
              <a:rPr lang="en-US" sz="1600" dirty="0" err="1"/>
              <a:t>gitattributes</a:t>
            </a:r>
            <a:r>
              <a:rPr lang="en-US" sz="1600" dirty="0"/>
              <a:t> file</a:t>
            </a:r>
          </a:p>
          <a:p>
            <a:pPr>
              <a:lnSpc>
                <a:spcPct val="100000"/>
              </a:lnSpc>
              <a:defRPr/>
            </a:pPr>
            <a:r>
              <a:rPr lang="en-US" sz="1600" dirty="0"/>
              <a:t>Our .</a:t>
            </a:r>
            <a:r>
              <a:rPr lang="en-US" sz="1600" dirty="0" err="1"/>
              <a:t>gitattributes</a:t>
            </a:r>
            <a:r>
              <a:rPr lang="en-US" sz="1600" dirty="0"/>
              <a:t> file lives in the root directory of our repo and can be seen below</a:t>
            </a:r>
          </a:p>
          <a:p>
            <a:pPr>
              <a:lnSpc>
                <a:spcPct val="100000"/>
              </a:lnSpc>
              <a:defRPr/>
            </a:pPr>
            <a:endParaRPr lang="en-US" sz="1600" dirty="0"/>
          </a:p>
          <a:p>
            <a:pPr>
              <a:lnSpc>
                <a:spcPct val="100000"/>
              </a:lnSpc>
              <a:defRPr/>
            </a:pPr>
            <a:endParaRPr lang="en-US" sz="1600" dirty="0"/>
          </a:p>
          <a:p>
            <a:pPr marL="0" indent="0">
              <a:lnSpc>
                <a:spcPct val="100000"/>
              </a:lnSpc>
              <a:buFontTx/>
              <a:buNone/>
              <a:defRPr/>
            </a:pPr>
            <a:endParaRPr lang="en-US" sz="1600" dirty="0"/>
          </a:p>
          <a:p>
            <a:pPr>
              <a:lnSpc>
                <a:spcPct val="100000"/>
              </a:lnSpc>
              <a:defRPr/>
            </a:pPr>
            <a:r>
              <a:rPr lang="en-US" sz="1600" dirty="0"/>
              <a:t>It specifies that any file with the run, vis, or </a:t>
            </a:r>
            <a:r>
              <a:rPr lang="en-US" sz="1600" dirty="0" err="1"/>
              <a:t>cif</a:t>
            </a:r>
            <a:r>
              <a:rPr lang="en-US" sz="1600" dirty="0"/>
              <a:t> extension must be passed through the path-fixer filter</a:t>
            </a:r>
          </a:p>
          <a:p>
            <a:pPr>
              <a:lnSpc>
                <a:spcPct val="100000"/>
              </a:lnSpc>
              <a:defRPr/>
            </a:pPr>
            <a:r>
              <a:rPr lang="en-US" sz="1600" dirty="0"/>
              <a:t>A filter needs to be added to the local git config file before git knows that it should be run; an example of our filter added to a local git config file is below:</a:t>
            </a:r>
          </a:p>
        </p:txBody>
      </p:sp>
      <p:pic>
        <p:nvPicPr>
          <p:cNvPr id="5" name="Picture 5">
            <a:extLst>
              <a:ext uri="{FF2B5EF4-FFF2-40B4-BE49-F238E27FC236}">
                <a16:creationId xmlns:a16="http://schemas.microsoft.com/office/drawing/2014/main" id="{226F0717-26BB-405C-911B-144E5DEBE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900" y="2133600"/>
            <a:ext cx="3378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096FDAEE-9339-43F1-9D41-470349332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88" y="4343400"/>
            <a:ext cx="703262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60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C239-6855-4CB3-B669-1C51A7C71EA0}"/>
              </a:ext>
            </a:extLst>
          </p:cNvPr>
          <p:cNvSpPr>
            <a:spLocks noGrp="1"/>
          </p:cNvSpPr>
          <p:nvPr>
            <p:ph type="title"/>
          </p:nvPr>
        </p:nvSpPr>
        <p:spPr/>
        <p:txBody>
          <a:bodyPr/>
          <a:lstStyle/>
          <a:p>
            <a:r>
              <a:rPr lang="en-US" dirty="0"/>
              <a:t>Example Filter Setup</a:t>
            </a:r>
          </a:p>
        </p:txBody>
      </p:sp>
      <p:sp>
        <p:nvSpPr>
          <p:cNvPr id="4" name="Content Placeholder 2">
            <a:extLst>
              <a:ext uri="{FF2B5EF4-FFF2-40B4-BE49-F238E27FC236}">
                <a16:creationId xmlns:a16="http://schemas.microsoft.com/office/drawing/2014/main" id="{199D2647-2067-4DF1-89BC-2B34A5D41B65}"/>
              </a:ext>
            </a:extLst>
          </p:cNvPr>
          <p:cNvSpPr>
            <a:spLocks noGrp="1"/>
          </p:cNvSpPr>
          <p:nvPr>
            <p:ph idx="1"/>
          </p:nvPr>
        </p:nvSpPr>
        <p:spPr>
          <a:xfrm>
            <a:off x="457200" y="1219200"/>
            <a:ext cx="8229600" cy="4906963"/>
          </a:xfrm>
        </p:spPr>
        <p:txBody>
          <a:bodyPr/>
          <a:lstStyle/>
          <a:p>
            <a:pPr>
              <a:lnSpc>
                <a:spcPct val="100000"/>
              </a:lnSpc>
              <a:defRPr/>
            </a:pPr>
            <a:r>
              <a:rPr lang="en-US" sz="1600" dirty="0"/>
              <a:t>The filter script lives in the scripts folder of the repo and the .</a:t>
            </a:r>
            <a:r>
              <a:rPr lang="en-US" sz="1600" dirty="0" err="1"/>
              <a:t>gitattributes</a:t>
            </a:r>
            <a:r>
              <a:rPr lang="en-US" sz="1600" dirty="0"/>
              <a:t> file lives in the repo’s root directory, so once incorporated they can be managed like any other file in the repo</a:t>
            </a:r>
          </a:p>
          <a:p>
            <a:pPr>
              <a:lnSpc>
                <a:spcPct val="100000"/>
              </a:lnSpc>
              <a:defRPr/>
            </a:pPr>
            <a:r>
              <a:rPr lang="en-US" sz="1600" dirty="0"/>
              <a:t>Since the config file cannot be managed by the repository, users will have to setup the filter by modifying their config file right after they clone the repository</a:t>
            </a:r>
          </a:p>
          <a:p>
            <a:pPr>
              <a:lnSpc>
                <a:spcPct val="100000"/>
              </a:lnSpc>
              <a:defRPr/>
            </a:pPr>
            <a:r>
              <a:rPr lang="en-US" sz="1600" dirty="0"/>
              <a:t>The filter can be setup in local config file using the following two commands:</a:t>
            </a:r>
          </a:p>
          <a:p>
            <a:pPr marL="0" indent="0">
              <a:lnSpc>
                <a:spcPct val="100000"/>
              </a:lnSpc>
              <a:buFontTx/>
              <a:buNone/>
              <a:defRPr/>
            </a:pPr>
            <a:endParaRPr lang="en-US" sz="1600" dirty="0"/>
          </a:p>
          <a:p>
            <a:pPr marL="0" indent="0">
              <a:lnSpc>
                <a:spcPct val="100000"/>
              </a:lnSpc>
              <a:buFontTx/>
              <a:buNone/>
              <a:defRPr/>
            </a:pPr>
            <a:endParaRPr lang="en-US" sz="1600" dirty="0"/>
          </a:p>
          <a:p>
            <a:pPr marL="0" indent="0">
              <a:lnSpc>
                <a:spcPct val="100000"/>
              </a:lnSpc>
              <a:buFontTx/>
              <a:buNone/>
              <a:defRPr/>
            </a:pPr>
            <a:endParaRPr lang="en-US" sz="1600" dirty="0"/>
          </a:p>
          <a:p>
            <a:pPr>
              <a:lnSpc>
                <a:spcPct val="100000"/>
              </a:lnSpc>
            </a:pPr>
            <a:r>
              <a:rPr lang="en-US" altLang="en-US" sz="1600" dirty="0"/>
              <a:t>Alternatively, a setup bash script can be created that would perform all necessary setup commands for a repo and would only have to be run by the user once immediately after cloning the repo</a:t>
            </a:r>
          </a:p>
        </p:txBody>
      </p:sp>
      <p:sp>
        <p:nvSpPr>
          <p:cNvPr id="5" name="TextBox 5">
            <a:extLst>
              <a:ext uri="{FF2B5EF4-FFF2-40B4-BE49-F238E27FC236}">
                <a16:creationId xmlns:a16="http://schemas.microsoft.com/office/drawing/2014/main" id="{9026A1ED-A2A9-4A73-9AB5-43E6B46595A0}"/>
              </a:ext>
            </a:extLst>
          </p:cNvPr>
          <p:cNvSpPr txBox="1">
            <a:spLocks noChangeArrowheads="1"/>
          </p:cNvSpPr>
          <p:nvPr/>
        </p:nvSpPr>
        <p:spPr bwMode="auto">
          <a:xfrm>
            <a:off x="685800" y="3167063"/>
            <a:ext cx="8158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git config --local </a:t>
            </a:r>
            <a:r>
              <a:rPr lang="en-US" altLang="en-US" sz="1400" dirty="0" err="1"/>
              <a:t>filter.path-fixer.smudge</a:t>
            </a:r>
            <a:r>
              <a:rPr lang="en-US" altLang="en-US" sz="1400" dirty="0"/>
              <a:t> “&lt;path to repo&gt;/v22-runfile/scripts/path-fixer.sh --smudge %f”</a:t>
            </a:r>
          </a:p>
          <a:p>
            <a:r>
              <a:rPr lang="en-US" altLang="en-US" sz="1400" dirty="0"/>
              <a:t>git config --local </a:t>
            </a:r>
            <a:r>
              <a:rPr lang="en-US" altLang="en-US" sz="1400" dirty="0" err="1"/>
              <a:t>filter.path-fixer.clean</a:t>
            </a:r>
            <a:r>
              <a:rPr lang="en-US" altLang="en-US" sz="1400" dirty="0"/>
              <a:t> “&lt;path to repo&gt;/v22-runfile/scripts/path-fixer.sh --clean %f”</a:t>
            </a:r>
          </a:p>
        </p:txBody>
      </p:sp>
      <p:pic>
        <p:nvPicPr>
          <p:cNvPr id="3" name="Picture 2">
            <a:extLst>
              <a:ext uri="{FF2B5EF4-FFF2-40B4-BE49-F238E27FC236}">
                <a16:creationId xmlns:a16="http://schemas.microsoft.com/office/drawing/2014/main" id="{CB10D6B6-54EB-4560-8C83-36A0FB1307D2}"/>
              </a:ext>
            </a:extLst>
          </p:cNvPr>
          <p:cNvPicPr>
            <a:picLocks noChangeAspect="1"/>
          </p:cNvPicPr>
          <p:nvPr/>
        </p:nvPicPr>
        <p:blipFill>
          <a:blip r:embed="rId2"/>
          <a:stretch>
            <a:fillRect/>
          </a:stretch>
        </p:blipFill>
        <p:spPr>
          <a:xfrm>
            <a:off x="469802" y="4945333"/>
            <a:ext cx="8204396" cy="1386934"/>
          </a:xfrm>
          <a:prstGeom prst="rect">
            <a:avLst/>
          </a:prstGeom>
        </p:spPr>
      </p:pic>
    </p:spTree>
    <p:extLst>
      <p:ext uri="{BB962C8B-B14F-4D97-AF65-F5344CB8AC3E}">
        <p14:creationId xmlns:p14="http://schemas.microsoft.com/office/powerpoint/2010/main" val="161512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C0E4-01FE-4FD0-8499-EB5BDD7E665D}"/>
              </a:ext>
            </a:extLst>
          </p:cNvPr>
          <p:cNvSpPr>
            <a:spLocks noGrp="1"/>
          </p:cNvSpPr>
          <p:nvPr>
            <p:ph type="title"/>
          </p:nvPr>
        </p:nvSpPr>
        <p:spPr/>
        <p:txBody>
          <a:bodyPr/>
          <a:lstStyle/>
          <a:p>
            <a:r>
              <a:rPr lang="en-US" dirty="0"/>
              <a:t>How do the example hooks work?</a:t>
            </a:r>
          </a:p>
        </p:txBody>
      </p:sp>
      <p:sp>
        <p:nvSpPr>
          <p:cNvPr id="4" name="Content Placeholder 2">
            <a:extLst>
              <a:ext uri="{FF2B5EF4-FFF2-40B4-BE49-F238E27FC236}">
                <a16:creationId xmlns:a16="http://schemas.microsoft.com/office/drawing/2014/main" id="{B938AD9D-0D61-4509-B6F8-742A5BB59785}"/>
              </a:ext>
            </a:extLst>
          </p:cNvPr>
          <p:cNvSpPr>
            <a:spLocks noGrp="1" noChangeArrowheads="1"/>
          </p:cNvSpPr>
          <p:nvPr>
            <p:ph idx="1"/>
          </p:nvPr>
        </p:nvSpPr>
        <p:spPr>
          <a:xfrm>
            <a:off x="457200" y="1143000"/>
            <a:ext cx="8229600" cy="4983163"/>
          </a:xfrm>
        </p:spPr>
        <p:txBody>
          <a:bodyPr/>
          <a:lstStyle/>
          <a:p>
            <a:pPr>
              <a:lnSpc>
                <a:spcPct val="100000"/>
              </a:lnSpc>
            </a:pPr>
            <a:r>
              <a:rPr lang="en-US" altLang="en-US" sz="1600" dirty="0"/>
              <a:t>A post-merge hook is used to modify the file paths of all files in the dev folder from a generic path to the repo location</a:t>
            </a:r>
          </a:p>
          <a:p>
            <a:pPr>
              <a:lnSpc>
                <a:spcPct val="100000"/>
              </a:lnSpc>
            </a:pPr>
            <a:endParaRPr lang="en-US" altLang="en-US" sz="1600" dirty="0"/>
          </a:p>
          <a:p>
            <a:pPr>
              <a:lnSpc>
                <a:spcPct val="100000"/>
              </a:lnSpc>
            </a:pPr>
            <a:endParaRPr lang="en-US" altLang="en-US" sz="1600" dirty="0"/>
          </a:p>
          <a:p>
            <a:pPr>
              <a:lnSpc>
                <a:spcPct val="100000"/>
              </a:lnSpc>
            </a:pPr>
            <a:endParaRPr lang="en-US" altLang="en-US" sz="1600" dirty="0"/>
          </a:p>
          <a:p>
            <a:pPr>
              <a:lnSpc>
                <a:spcPct val="100000"/>
              </a:lnSpc>
            </a:pPr>
            <a:endParaRPr lang="en-US" altLang="en-US" sz="1600" dirty="0"/>
          </a:p>
          <a:p>
            <a:pPr>
              <a:lnSpc>
                <a:spcPct val="100000"/>
              </a:lnSpc>
            </a:pPr>
            <a:endParaRPr lang="en-US" altLang="en-US" sz="1600" dirty="0"/>
          </a:p>
          <a:p>
            <a:pPr>
              <a:lnSpc>
                <a:spcPct val="100000"/>
              </a:lnSpc>
            </a:pPr>
            <a:r>
              <a:rPr lang="en-US" altLang="en-US" sz="1600" dirty="0"/>
              <a:t>The post-merge hook applies the sed command to change “GENERIC_PATH” to the repo location indiscriminately to every file in the dev folder after a merge has taken place</a:t>
            </a:r>
          </a:p>
          <a:p>
            <a:pPr>
              <a:lnSpc>
                <a:spcPct val="100000"/>
              </a:lnSpc>
            </a:pPr>
            <a:r>
              <a:rPr lang="en-US" altLang="en-US" sz="1600" dirty="0"/>
              <a:t>A merge takes place whenever a pull command or, depending on the case, a checkout command is used, so this hook will affect any incoming file</a:t>
            </a:r>
          </a:p>
          <a:p>
            <a:pPr>
              <a:lnSpc>
                <a:spcPct val="100000"/>
              </a:lnSpc>
            </a:pPr>
            <a:r>
              <a:rPr lang="en-US" altLang="en-US" sz="1600" dirty="0"/>
              <a:t>Since the hook is actively changing the files in your </a:t>
            </a:r>
            <a:r>
              <a:rPr lang="en-US" altLang="en-US" sz="1600" dirty="0" err="1"/>
              <a:t>worktree</a:t>
            </a:r>
            <a:r>
              <a:rPr lang="en-US" altLang="en-US" sz="1600" dirty="0"/>
              <a:t>, any file that is affected by the hook will show up as having </a:t>
            </a:r>
            <a:r>
              <a:rPr lang="en-US" altLang="en-US" sz="1600" dirty="0" err="1"/>
              <a:t>unstaged</a:t>
            </a:r>
            <a:r>
              <a:rPr lang="en-US" altLang="en-US" sz="1600" dirty="0"/>
              <a:t> changes when a status command is used</a:t>
            </a:r>
          </a:p>
        </p:txBody>
      </p:sp>
      <p:pic>
        <p:nvPicPr>
          <p:cNvPr id="5" name="Picture 5">
            <a:extLst>
              <a:ext uri="{FF2B5EF4-FFF2-40B4-BE49-F238E27FC236}">
                <a16:creationId xmlns:a16="http://schemas.microsoft.com/office/drawing/2014/main" id="{CC0F92E5-8733-42B0-BA9F-AE7AB962D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380"/>
          <a:stretch>
            <a:fillRect/>
          </a:stretch>
        </p:blipFill>
        <p:spPr bwMode="auto">
          <a:xfrm>
            <a:off x="1778000" y="1828800"/>
            <a:ext cx="5588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397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47F6-CD6F-4D19-BC6A-82B4D77883B0}"/>
              </a:ext>
            </a:extLst>
          </p:cNvPr>
          <p:cNvSpPr>
            <a:spLocks noGrp="1"/>
          </p:cNvSpPr>
          <p:nvPr>
            <p:ph type="title"/>
          </p:nvPr>
        </p:nvSpPr>
        <p:spPr/>
        <p:txBody>
          <a:bodyPr/>
          <a:lstStyle/>
          <a:p>
            <a:r>
              <a:rPr lang="en-US" dirty="0"/>
              <a:t>How do the example hooks work?</a:t>
            </a:r>
          </a:p>
        </p:txBody>
      </p:sp>
      <p:sp>
        <p:nvSpPr>
          <p:cNvPr id="4" name="Content Placeholder 2">
            <a:extLst>
              <a:ext uri="{FF2B5EF4-FFF2-40B4-BE49-F238E27FC236}">
                <a16:creationId xmlns:a16="http://schemas.microsoft.com/office/drawing/2014/main" id="{2F23768B-4B84-45BD-9711-B938E17B950B}"/>
              </a:ext>
            </a:extLst>
          </p:cNvPr>
          <p:cNvSpPr>
            <a:spLocks noGrp="1" noChangeArrowheads="1"/>
          </p:cNvSpPr>
          <p:nvPr>
            <p:ph idx="1"/>
          </p:nvPr>
        </p:nvSpPr>
        <p:spPr>
          <a:xfrm>
            <a:off x="457200" y="1219200"/>
            <a:ext cx="8229600" cy="4906963"/>
          </a:xfrm>
        </p:spPr>
        <p:txBody>
          <a:bodyPr/>
          <a:lstStyle/>
          <a:p>
            <a:pPr>
              <a:lnSpc>
                <a:spcPct val="100000"/>
              </a:lnSpc>
            </a:pPr>
            <a:r>
              <a:rPr lang="en-US" altLang="en-US" sz="1600" dirty="0"/>
              <a:t>Since we don’t want any of the changes made in the post-merge hook to appear in any of our commits and be pushed to remote, we use a pre-commit hook to modify the file paths of all files in the dev folder from the repo location back to a generic path</a:t>
            </a:r>
          </a:p>
          <a:p>
            <a:endParaRPr lang="en-US" altLang="en-US" sz="1800" dirty="0"/>
          </a:p>
        </p:txBody>
      </p:sp>
      <p:pic>
        <p:nvPicPr>
          <p:cNvPr id="5" name="Picture 7">
            <a:extLst>
              <a:ext uri="{FF2B5EF4-FFF2-40B4-BE49-F238E27FC236}">
                <a16:creationId xmlns:a16="http://schemas.microsoft.com/office/drawing/2014/main" id="{E3311875-2C0A-4958-A2FB-D8B1715F7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2514600"/>
            <a:ext cx="63404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1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9D1E-A893-4764-B9B9-1EC344C36F6E}"/>
              </a:ext>
            </a:extLst>
          </p:cNvPr>
          <p:cNvSpPr>
            <a:spLocks noGrp="1"/>
          </p:cNvSpPr>
          <p:nvPr>
            <p:ph type="title"/>
          </p:nvPr>
        </p:nvSpPr>
        <p:spPr/>
        <p:txBody>
          <a:bodyPr/>
          <a:lstStyle/>
          <a:p>
            <a:r>
              <a:rPr lang="en-US" dirty="0"/>
              <a:t>How do the example hooks work?</a:t>
            </a:r>
          </a:p>
        </p:txBody>
      </p:sp>
      <p:sp>
        <p:nvSpPr>
          <p:cNvPr id="4" name="Content Placeholder 2">
            <a:extLst>
              <a:ext uri="{FF2B5EF4-FFF2-40B4-BE49-F238E27FC236}">
                <a16:creationId xmlns:a16="http://schemas.microsoft.com/office/drawing/2014/main" id="{1B81A65E-4347-48CF-BCF1-7BCE4B00344D}"/>
              </a:ext>
            </a:extLst>
          </p:cNvPr>
          <p:cNvSpPr>
            <a:spLocks noGrp="1" noChangeArrowheads="1"/>
          </p:cNvSpPr>
          <p:nvPr>
            <p:ph idx="1"/>
          </p:nvPr>
        </p:nvSpPr>
        <p:spPr>
          <a:xfrm>
            <a:off x="457200" y="1219200"/>
            <a:ext cx="8229600" cy="4906963"/>
          </a:xfrm>
        </p:spPr>
        <p:txBody>
          <a:bodyPr/>
          <a:lstStyle/>
          <a:p>
            <a:pPr>
              <a:lnSpc>
                <a:spcPct val="100000"/>
              </a:lnSpc>
            </a:pPr>
            <a:r>
              <a:rPr lang="en-US" altLang="en-US" sz="1600" dirty="0"/>
              <a:t>Since the pre-commit hook is making changes to the actual files in the repo, any files that are changed have to be staged to be included in a commit</a:t>
            </a:r>
          </a:p>
          <a:p>
            <a:pPr>
              <a:lnSpc>
                <a:spcPct val="100000"/>
              </a:lnSpc>
            </a:pPr>
            <a:r>
              <a:rPr lang="en-US" altLang="en-US" sz="1600" dirty="0"/>
              <a:t>At the moment, our pre-commit hook stages any files it has changed by staging any file with the modified tag in the list of all </a:t>
            </a:r>
            <a:r>
              <a:rPr lang="en-US" altLang="en-US" sz="1600" dirty="0" err="1"/>
              <a:t>unstaged</a:t>
            </a:r>
            <a:r>
              <a:rPr lang="en-US" altLang="en-US" sz="1600" dirty="0"/>
              <a:t> files after the sed command</a:t>
            </a:r>
          </a:p>
          <a:p>
            <a:pPr>
              <a:lnSpc>
                <a:spcPct val="100000"/>
              </a:lnSpc>
            </a:pPr>
            <a:r>
              <a:rPr lang="en-US" altLang="en-US" sz="1600" dirty="0"/>
              <a:t>A consequence of the current pre-commit hook script is that, since all the </a:t>
            </a:r>
            <a:r>
              <a:rPr lang="en-US" altLang="en-US" sz="1600" dirty="0" err="1"/>
              <a:t>unstaged</a:t>
            </a:r>
            <a:r>
              <a:rPr lang="en-US" altLang="en-US" sz="1600" dirty="0"/>
              <a:t> files with the modified tag are staged, some changes not intend or desire to be commit could be inadvertently be included in the commit triggering it</a:t>
            </a:r>
          </a:p>
          <a:p>
            <a:pPr>
              <a:lnSpc>
                <a:spcPct val="100000"/>
              </a:lnSpc>
            </a:pPr>
            <a:r>
              <a:rPr lang="en-US" altLang="en-US" sz="1600" dirty="0"/>
              <a:t>Once a commit has been saved, the post-commit hook modifies all the file paths of all the files in the dev folder from the generic path to the repo location</a:t>
            </a:r>
          </a:p>
          <a:p>
            <a:pPr>
              <a:lnSpc>
                <a:spcPct val="100000"/>
              </a:lnSpc>
            </a:pPr>
            <a:endParaRPr lang="en-US" altLang="en-US" sz="1600" dirty="0"/>
          </a:p>
          <a:p>
            <a:pPr>
              <a:lnSpc>
                <a:spcPct val="100000"/>
              </a:lnSpc>
            </a:pPr>
            <a:endParaRPr lang="en-US" altLang="en-US" sz="1600" dirty="0"/>
          </a:p>
          <a:p>
            <a:pPr>
              <a:lnSpc>
                <a:spcPct val="100000"/>
              </a:lnSpc>
            </a:pPr>
            <a:endParaRPr lang="en-US" altLang="en-US" sz="1600" dirty="0"/>
          </a:p>
          <a:p>
            <a:pPr>
              <a:lnSpc>
                <a:spcPct val="100000"/>
              </a:lnSpc>
            </a:pPr>
            <a:endParaRPr lang="en-US" altLang="en-US" sz="1600" dirty="0"/>
          </a:p>
          <a:p>
            <a:pPr>
              <a:lnSpc>
                <a:spcPct val="100000"/>
              </a:lnSpc>
            </a:pPr>
            <a:endParaRPr lang="en-US" altLang="en-US" sz="1600" dirty="0"/>
          </a:p>
          <a:p>
            <a:pPr>
              <a:lnSpc>
                <a:spcPct val="100000"/>
              </a:lnSpc>
            </a:pPr>
            <a:r>
              <a:rPr lang="en-US" altLang="en-US" sz="1600" dirty="0"/>
              <a:t>The post-commit hook shares the same consequences as the post-merge hook as they are identical</a:t>
            </a:r>
          </a:p>
          <a:p>
            <a:endParaRPr lang="en-US" altLang="en-US" sz="1800" dirty="0"/>
          </a:p>
        </p:txBody>
      </p:sp>
      <p:pic>
        <p:nvPicPr>
          <p:cNvPr id="5" name="Picture 5">
            <a:extLst>
              <a:ext uri="{FF2B5EF4-FFF2-40B4-BE49-F238E27FC236}">
                <a16:creationId xmlns:a16="http://schemas.microsoft.com/office/drawing/2014/main" id="{02635174-5D11-42FF-9CB3-F0ACD0618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380"/>
          <a:stretch>
            <a:fillRect/>
          </a:stretch>
        </p:blipFill>
        <p:spPr bwMode="auto">
          <a:xfrm>
            <a:off x="1778000" y="3962400"/>
            <a:ext cx="5588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460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9CC2-07E9-456D-AC69-8198A78710FA}"/>
              </a:ext>
            </a:extLst>
          </p:cNvPr>
          <p:cNvSpPr>
            <a:spLocks noGrp="1"/>
          </p:cNvSpPr>
          <p:nvPr>
            <p:ph type="title"/>
          </p:nvPr>
        </p:nvSpPr>
        <p:spPr/>
        <p:txBody>
          <a:bodyPr/>
          <a:lstStyle/>
          <a:p>
            <a:r>
              <a:rPr lang="en-US" dirty="0"/>
              <a:t>Example Hook Setup</a:t>
            </a:r>
          </a:p>
        </p:txBody>
      </p:sp>
      <p:sp>
        <p:nvSpPr>
          <p:cNvPr id="6" name="Content Placeholder 2">
            <a:extLst>
              <a:ext uri="{FF2B5EF4-FFF2-40B4-BE49-F238E27FC236}">
                <a16:creationId xmlns:a16="http://schemas.microsoft.com/office/drawing/2014/main" id="{BA9F9422-A0C2-4270-9795-1458C9D7F354}"/>
              </a:ext>
            </a:extLst>
          </p:cNvPr>
          <p:cNvSpPr>
            <a:spLocks noGrp="1" noChangeArrowheads="1"/>
          </p:cNvSpPr>
          <p:nvPr>
            <p:ph idx="1"/>
          </p:nvPr>
        </p:nvSpPr>
        <p:spPr>
          <a:xfrm>
            <a:off x="457200" y="1143000"/>
            <a:ext cx="8229600" cy="4983163"/>
          </a:xfrm>
        </p:spPr>
        <p:txBody>
          <a:bodyPr/>
          <a:lstStyle/>
          <a:p>
            <a:pPr>
              <a:lnSpc>
                <a:spcPct val="100000"/>
              </a:lnSpc>
            </a:pPr>
            <a:r>
              <a:rPr lang="en-US" altLang="en-US" sz="1600" dirty="0"/>
              <a:t>The git hooks live in the hooks folder of the repo, so once incorporated they are managed like every other file in the repo</a:t>
            </a:r>
          </a:p>
          <a:p>
            <a:pPr>
              <a:lnSpc>
                <a:spcPct val="100000"/>
              </a:lnSpc>
            </a:pPr>
            <a:r>
              <a:rPr lang="en-US" altLang="en-US" sz="1600" dirty="0"/>
              <a:t>Since the hooks are placed outside of the default hook location, git needs to be told where it has to look for the hooks in the local git config file immediately after the repository has been cloned</a:t>
            </a:r>
          </a:p>
          <a:p>
            <a:pPr>
              <a:lnSpc>
                <a:spcPct val="100000"/>
              </a:lnSpc>
            </a:pPr>
            <a:r>
              <a:rPr lang="en-US" altLang="en-US" sz="1600" dirty="0"/>
              <a:t>The hooks can be sourced in the git local git config file using the following command:</a:t>
            </a:r>
          </a:p>
          <a:p>
            <a:pPr>
              <a:lnSpc>
                <a:spcPct val="100000"/>
              </a:lnSpc>
            </a:pPr>
            <a:endParaRPr lang="en-US" altLang="en-US" sz="1600" dirty="0"/>
          </a:p>
          <a:p>
            <a:pPr>
              <a:lnSpc>
                <a:spcPct val="100000"/>
              </a:lnSpc>
            </a:pPr>
            <a:endParaRPr lang="en-US" altLang="en-US" sz="1600" dirty="0"/>
          </a:p>
          <a:p>
            <a:pPr>
              <a:lnSpc>
                <a:spcPct val="100000"/>
              </a:lnSpc>
            </a:pPr>
            <a:r>
              <a:rPr lang="en-US" altLang="en-US" sz="1600" dirty="0"/>
              <a:t>Alternatively, a setup bash script can be created that would perform all necessary setup commands for a repo and would only have to be run by the user once immediately after cloning the repo</a:t>
            </a:r>
          </a:p>
          <a:p>
            <a:endParaRPr lang="en-US" altLang="en-US" sz="1800" dirty="0"/>
          </a:p>
        </p:txBody>
      </p:sp>
      <p:sp>
        <p:nvSpPr>
          <p:cNvPr id="7" name="TextBox 5">
            <a:extLst>
              <a:ext uri="{FF2B5EF4-FFF2-40B4-BE49-F238E27FC236}">
                <a16:creationId xmlns:a16="http://schemas.microsoft.com/office/drawing/2014/main" id="{13AE9A59-6861-40F9-8125-A9E06D9A197A}"/>
              </a:ext>
            </a:extLst>
          </p:cNvPr>
          <p:cNvSpPr txBox="1">
            <a:spLocks noChangeArrowheads="1"/>
          </p:cNvSpPr>
          <p:nvPr/>
        </p:nvSpPr>
        <p:spPr bwMode="auto">
          <a:xfrm>
            <a:off x="1831975" y="3122612"/>
            <a:ext cx="54800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git config --local </a:t>
            </a:r>
            <a:r>
              <a:rPr lang="en-US" altLang="en-US" sz="1400" dirty="0" err="1"/>
              <a:t>core.hooksPath</a:t>
            </a:r>
            <a:r>
              <a:rPr lang="en-US" altLang="en-US" sz="1400" dirty="0"/>
              <a:t> “&lt;path to repo&gt;/v22-runfile/hooks”</a:t>
            </a:r>
          </a:p>
        </p:txBody>
      </p:sp>
      <p:pic>
        <p:nvPicPr>
          <p:cNvPr id="3" name="Picture 2">
            <a:extLst>
              <a:ext uri="{FF2B5EF4-FFF2-40B4-BE49-F238E27FC236}">
                <a16:creationId xmlns:a16="http://schemas.microsoft.com/office/drawing/2014/main" id="{25B91C70-F2E2-4C58-886A-FE76AB5DB336}"/>
              </a:ext>
            </a:extLst>
          </p:cNvPr>
          <p:cNvPicPr>
            <a:picLocks noChangeAspect="1"/>
          </p:cNvPicPr>
          <p:nvPr/>
        </p:nvPicPr>
        <p:blipFill>
          <a:blip r:embed="rId2"/>
          <a:stretch>
            <a:fillRect/>
          </a:stretch>
        </p:blipFill>
        <p:spPr>
          <a:xfrm>
            <a:off x="568904" y="4648200"/>
            <a:ext cx="8006192" cy="1225044"/>
          </a:xfrm>
          <a:prstGeom prst="rect">
            <a:avLst/>
          </a:prstGeom>
        </p:spPr>
      </p:pic>
    </p:spTree>
    <p:extLst>
      <p:ext uri="{BB962C8B-B14F-4D97-AF65-F5344CB8AC3E}">
        <p14:creationId xmlns:p14="http://schemas.microsoft.com/office/powerpoint/2010/main" val="1783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F575-73ED-4E74-A59C-6D3EEF8C1B8E}"/>
              </a:ext>
            </a:extLst>
          </p:cNvPr>
          <p:cNvSpPr>
            <a:spLocks noGrp="1"/>
          </p:cNvSpPr>
          <p:nvPr>
            <p:ph type="title"/>
          </p:nvPr>
        </p:nvSpPr>
        <p:spPr/>
        <p:txBody>
          <a:bodyPr/>
          <a:lstStyle/>
          <a:p>
            <a:r>
              <a:rPr lang="en-US" dirty="0"/>
              <a:t>Git Filters vs. Git Hooks</a:t>
            </a:r>
          </a:p>
        </p:txBody>
      </p:sp>
      <p:graphicFrame>
        <p:nvGraphicFramePr>
          <p:cNvPr id="4" name="Content Placeholder 5">
            <a:extLst>
              <a:ext uri="{FF2B5EF4-FFF2-40B4-BE49-F238E27FC236}">
                <a16:creationId xmlns:a16="http://schemas.microsoft.com/office/drawing/2014/main" id="{2314C719-50AA-4E34-BFD8-27A165361D3E}"/>
              </a:ext>
            </a:extLst>
          </p:cNvPr>
          <p:cNvGraphicFramePr>
            <a:graphicFrameLocks noGrp="1"/>
          </p:cNvGraphicFramePr>
          <p:nvPr>
            <p:ph idx="1"/>
          </p:nvPr>
        </p:nvGraphicFramePr>
        <p:xfrm>
          <a:off x="457200" y="1093788"/>
          <a:ext cx="8229600" cy="51409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678874002"/>
                    </a:ext>
                  </a:extLst>
                </a:gridCol>
                <a:gridCol w="4114800">
                  <a:extLst>
                    <a:ext uri="{9D8B030D-6E8A-4147-A177-3AD203B41FA5}">
                      <a16:colId xmlns:a16="http://schemas.microsoft.com/office/drawing/2014/main" val="2112536454"/>
                    </a:ext>
                  </a:extLst>
                </a:gridCol>
              </a:tblGrid>
              <a:tr h="370840">
                <a:tc>
                  <a:txBody>
                    <a:bodyPr/>
                    <a:lstStyle/>
                    <a:p>
                      <a:pPr algn="ctr"/>
                      <a:r>
                        <a:rPr lang="en-US" dirty="0"/>
                        <a:t>Filter</a:t>
                      </a:r>
                    </a:p>
                  </a:txBody>
                  <a:tcPr/>
                </a:tc>
                <a:tc>
                  <a:txBody>
                    <a:bodyPr/>
                    <a:lstStyle/>
                    <a:p>
                      <a:pPr algn="ctr"/>
                      <a:r>
                        <a:rPr lang="en-US" dirty="0"/>
                        <a:t>Hooks</a:t>
                      </a:r>
                    </a:p>
                  </a:txBody>
                  <a:tcPr/>
                </a:tc>
                <a:extLst>
                  <a:ext uri="{0D108BD9-81ED-4DB2-BD59-A6C34878D82A}">
                    <a16:rowId xmlns:a16="http://schemas.microsoft.com/office/drawing/2014/main" val="803752652"/>
                  </a:ext>
                </a:extLst>
              </a:tr>
              <a:tr h="370840">
                <a:tc gridSpan="2">
                  <a:txBody>
                    <a:bodyPr/>
                    <a:lstStyle/>
                    <a:p>
                      <a:pPr algn="ctr"/>
                      <a:r>
                        <a:rPr lang="en-US" dirty="0">
                          <a:solidFill>
                            <a:schemeClr val="bg1"/>
                          </a:solidFill>
                        </a:rPr>
                        <a:t>PROS</a:t>
                      </a:r>
                    </a:p>
                  </a:txBody>
                  <a:tcPr>
                    <a:solidFill>
                      <a:schemeClr val="accent1"/>
                    </a:solidFill>
                  </a:tcPr>
                </a:tc>
                <a:tc hMerge="1">
                  <a:txBody>
                    <a:bodyPr/>
                    <a:lstStyle/>
                    <a:p>
                      <a:endParaRPr lang="en-US" dirty="0"/>
                    </a:p>
                  </a:txBody>
                  <a:tcPr>
                    <a:solidFill>
                      <a:schemeClr val="accent1"/>
                    </a:solidFill>
                  </a:tcPr>
                </a:tc>
                <a:extLst>
                  <a:ext uri="{0D108BD9-81ED-4DB2-BD59-A6C34878D82A}">
                    <a16:rowId xmlns:a16="http://schemas.microsoft.com/office/drawing/2014/main" val="312894249"/>
                  </a:ext>
                </a:extLst>
              </a:tr>
              <a:tr h="370840">
                <a:tc>
                  <a:txBody>
                    <a:bodyPr/>
                    <a:lstStyle/>
                    <a:p>
                      <a:r>
                        <a:rPr lang="en-US" dirty="0"/>
                        <a:t>Only modifies a temporary version of the files</a:t>
                      </a:r>
                    </a:p>
                  </a:txBody>
                  <a:tcPr/>
                </a:tc>
                <a:tc>
                  <a:txBody>
                    <a:bodyPr/>
                    <a:lstStyle/>
                    <a:p>
                      <a:r>
                        <a:rPr lang="en-US" dirty="0"/>
                        <a:t>Easy to understand</a:t>
                      </a:r>
                    </a:p>
                  </a:txBody>
                  <a:tcPr/>
                </a:tc>
                <a:extLst>
                  <a:ext uri="{0D108BD9-81ED-4DB2-BD59-A6C34878D82A}">
                    <a16:rowId xmlns:a16="http://schemas.microsoft.com/office/drawing/2014/main" val="1898088145"/>
                  </a:ext>
                </a:extLst>
              </a:tr>
              <a:tr h="370840">
                <a:tc>
                  <a:txBody>
                    <a:bodyPr/>
                    <a:lstStyle/>
                    <a:p>
                      <a:r>
                        <a:rPr lang="en-US" dirty="0"/>
                        <a:t>Only modifies one file at a time</a:t>
                      </a:r>
                    </a:p>
                  </a:txBody>
                  <a:tcPr/>
                </a:tc>
                <a:tc>
                  <a:txBody>
                    <a:bodyPr/>
                    <a:lstStyle/>
                    <a:p>
                      <a:r>
                        <a:rPr lang="en-US" dirty="0"/>
                        <a:t>Easy to implement</a:t>
                      </a:r>
                    </a:p>
                  </a:txBody>
                  <a:tcPr/>
                </a:tc>
                <a:extLst>
                  <a:ext uri="{0D108BD9-81ED-4DB2-BD59-A6C34878D82A}">
                    <a16:rowId xmlns:a16="http://schemas.microsoft.com/office/drawing/2014/main" val="1975450660"/>
                  </a:ext>
                </a:extLst>
              </a:tr>
              <a:tr h="370840">
                <a:tc>
                  <a:txBody>
                    <a:bodyPr/>
                    <a:lstStyle/>
                    <a:p>
                      <a:r>
                        <a:rPr lang="en-US" dirty="0"/>
                        <a:t>Does not display modifications as </a:t>
                      </a:r>
                      <a:r>
                        <a:rPr lang="en-US" dirty="0" err="1"/>
                        <a:t>unstaged</a:t>
                      </a:r>
                      <a:r>
                        <a:rPr lang="en-US" dirty="0"/>
                        <a:t> changes</a:t>
                      </a:r>
                    </a:p>
                  </a:txBody>
                  <a:tcPr/>
                </a:tc>
                <a:tc>
                  <a:txBody>
                    <a:bodyPr/>
                    <a:lstStyle/>
                    <a:p>
                      <a:r>
                        <a:rPr lang="en-US" dirty="0"/>
                        <a:t>Easy to bugfix</a:t>
                      </a:r>
                    </a:p>
                  </a:txBody>
                  <a:tcPr/>
                </a:tc>
                <a:extLst>
                  <a:ext uri="{0D108BD9-81ED-4DB2-BD59-A6C34878D82A}">
                    <a16:rowId xmlns:a16="http://schemas.microsoft.com/office/drawing/2014/main" val="3372162453"/>
                  </a:ext>
                </a:extLst>
              </a:tr>
              <a:tr h="370840">
                <a:tc>
                  <a:txBody>
                    <a:bodyPr/>
                    <a:lstStyle/>
                    <a:p>
                      <a:r>
                        <a:rPr lang="en-US" dirty="0"/>
                        <a:t>.</a:t>
                      </a:r>
                      <a:r>
                        <a:rPr lang="en-US" dirty="0" err="1"/>
                        <a:t>gitattribute</a:t>
                      </a:r>
                      <a:r>
                        <a:rPr lang="en-US" dirty="0"/>
                        <a:t> could be used for additional purposes at a later date</a:t>
                      </a:r>
                    </a:p>
                  </a:txBody>
                  <a:tcPr/>
                </a:tc>
                <a:tc>
                  <a:txBody>
                    <a:bodyPr/>
                    <a:lstStyle/>
                    <a:p>
                      <a:endParaRPr lang="en-US" dirty="0"/>
                    </a:p>
                  </a:txBody>
                  <a:tcPr/>
                </a:tc>
                <a:extLst>
                  <a:ext uri="{0D108BD9-81ED-4DB2-BD59-A6C34878D82A}">
                    <a16:rowId xmlns:a16="http://schemas.microsoft.com/office/drawing/2014/main" val="3860807146"/>
                  </a:ext>
                </a:extLst>
              </a:tr>
              <a:tr h="370840">
                <a:tc gridSpan="2">
                  <a:txBody>
                    <a:bodyPr/>
                    <a:lstStyle/>
                    <a:p>
                      <a:pPr algn="ctr"/>
                      <a:r>
                        <a:rPr lang="en-US" dirty="0">
                          <a:solidFill>
                            <a:schemeClr val="bg1"/>
                          </a:solidFill>
                        </a:rPr>
                        <a:t>CONS</a:t>
                      </a:r>
                    </a:p>
                  </a:txBody>
                  <a:tcPr>
                    <a:solidFill>
                      <a:schemeClr val="accent1"/>
                    </a:solidFill>
                  </a:tcPr>
                </a:tc>
                <a:tc hMerge="1">
                  <a:txBody>
                    <a:bodyPr/>
                    <a:lstStyle/>
                    <a:p>
                      <a:endParaRPr lang="en-US" dirty="0"/>
                    </a:p>
                  </a:txBody>
                  <a:tcPr/>
                </a:tc>
                <a:extLst>
                  <a:ext uri="{0D108BD9-81ED-4DB2-BD59-A6C34878D82A}">
                    <a16:rowId xmlns:a16="http://schemas.microsoft.com/office/drawing/2014/main" val="3009553183"/>
                  </a:ext>
                </a:extLst>
              </a:tr>
              <a:tr h="370840">
                <a:tc>
                  <a:txBody>
                    <a:bodyPr/>
                    <a:lstStyle/>
                    <a:p>
                      <a:r>
                        <a:rPr lang="en-US" dirty="0"/>
                        <a:t>Hard for average user to understand the nuisances</a:t>
                      </a:r>
                    </a:p>
                  </a:txBody>
                  <a:tcPr/>
                </a:tc>
                <a:tc>
                  <a:txBody>
                    <a:bodyPr/>
                    <a:lstStyle/>
                    <a:p>
                      <a:r>
                        <a:rPr lang="en-US" dirty="0"/>
                        <a:t>Could commit undesired changes</a:t>
                      </a:r>
                    </a:p>
                  </a:txBody>
                  <a:tcPr/>
                </a:tc>
                <a:extLst>
                  <a:ext uri="{0D108BD9-81ED-4DB2-BD59-A6C34878D82A}">
                    <a16:rowId xmlns:a16="http://schemas.microsoft.com/office/drawing/2014/main" val="873010641"/>
                  </a:ext>
                </a:extLst>
              </a:tr>
              <a:tr h="370840">
                <a:tc>
                  <a:txBody>
                    <a:bodyPr/>
                    <a:lstStyle/>
                    <a:p>
                      <a:r>
                        <a:rPr lang="en-US" dirty="0"/>
                        <a:t>Hard to implement from scratch due to limited example/documentation</a:t>
                      </a:r>
                    </a:p>
                  </a:txBody>
                  <a:tcPr/>
                </a:tc>
                <a:tc>
                  <a:txBody>
                    <a:bodyPr/>
                    <a:lstStyle/>
                    <a:p>
                      <a:r>
                        <a:rPr lang="en-US" dirty="0"/>
                        <a:t>Some users could be confused by the modified files appearing </a:t>
                      </a:r>
                      <a:r>
                        <a:rPr lang="en-US" dirty="0" err="1"/>
                        <a:t>unstaged</a:t>
                      </a:r>
                      <a:endParaRPr lang="en-US" dirty="0"/>
                    </a:p>
                  </a:txBody>
                  <a:tcPr/>
                </a:tc>
                <a:extLst>
                  <a:ext uri="{0D108BD9-81ED-4DB2-BD59-A6C34878D82A}">
                    <a16:rowId xmlns:a16="http://schemas.microsoft.com/office/drawing/2014/main" val="3541526155"/>
                  </a:ext>
                </a:extLst>
              </a:tr>
              <a:tr h="370840">
                <a:tc>
                  <a:txBody>
                    <a:bodyPr/>
                    <a:lstStyle/>
                    <a:p>
                      <a:r>
                        <a:rPr lang="en-US" dirty="0"/>
                        <a:t>Does not apply changes to entire directory</a:t>
                      </a:r>
                    </a:p>
                  </a:txBody>
                  <a:tcPr/>
                </a:tc>
                <a:tc>
                  <a:txBody>
                    <a:bodyPr/>
                    <a:lstStyle/>
                    <a:p>
                      <a:endParaRPr lang="en-US" dirty="0"/>
                    </a:p>
                  </a:txBody>
                  <a:tcPr/>
                </a:tc>
                <a:extLst>
                  <a:ext uri="{0D108BD9-81ED-4DB2-BD59-A6C34878D82A}">
                    <a16:rowId xmlns:a16="http://schemas.microsoft.com/office/drawing/2014/main" val="3085111100"/>
                  </a:ext>
                </a:extLst>
              </a:tr>
            </a:tbl>
          </a:graphicData>
        </a:graphic>
      </p:graphicFrame>
    </p:spTree>
    <p:extLst>
      <p:ext uri="{BB962C8B-B14F-4D97-AF65-F5344CB8AC3E}">
        <p14:creationId xmlns:p14="http://schemas.microsoft.com/office/powerpoint/2010/main" val="212507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2B66-AAE4-41B2-88D3-76B59158514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871B315-6B10-4503-B885-FEABCCC12D9B}"/>
              </a:ext>
            </a:extLst>
          </p:cNvPr>
          <p:cNvSpPr>
            <a:spLocks noGrp="1"/>
          </p:cNvSpPr>
          <p:nvPr>
            <p:ph idx="1"/>
          </p:nvPr>
        </p:nvSpPr>
        <p:spPr>
          <a:xfrm>
            <a:off x="456595" y="1114424"/>
            <a:ext cx="8230810" cy="5277749"/>
          </a:xfrm>
        </p:spPr>
        <p:txBody>
          <a:bodyPr/>
          <a:lstStyle/>
          <a:p>
            <a:pPr>
              <a:lnSpc>
                <a:spcPct val="100000"/>
              </a:lnSpc>
            </a:pPr>
            <a:r>
              <a:rPr lang="en-US" sz="1600" dirty="0"/>
              <a:t>Git works its magic in the background through the use of git objects</a:t>
            </a:r>
          </a:p>
          <a:p>
            <a:pPr>
              <a:lnSpc>
                <a:spcPct val="100000"/>
              </a:lnSpc>
            </a:pPr>
            <a:r>
              <a:rPr lang="en-US" sz="1600" dirty="0"/>
              <a:t>There are four types of git objects</a:t>
            </a:r>
          </a:p>
          <a:p>
            <a:pPr lvl="1"/>
            <a:r>
              <a:rPr lang="en-US" sz="1600" b="1" dirty="0"/>
              <a:t>Blobs: </a:t>
            </a:r>
            <a:r>
              <a:rPr lang="en-US" sz="1600" dirty="0"/>
              <a:t>The binary data of a file packaged with the size of that data and a label indicating the object type (i.e. blob)</a:t>
            </a:r>
          </a:p>
          <a:p>
            <a:pPr lvl="1"/>
            <a:r>
              <a:rPr lang="en-US" sz="1600" b="1" dirty="0"/>
              <a:t>Trees: </a:t>
            </a:r>
            <a:r>
              <a:rPr lang="en-US" sz="1600" dirty="0"/>
              <a:t>A series of cache entries that describe the file mode (permissions), file name, and SHA-1 hash for a set of blobs.</a:t>
            </a:r>
            <a:endParaRPr lang="en-US" sz="1600" b="1" dirty="0"/>
          </a:p>
          <a:p>
            <a:pPr lvl="1"/>
            <a:r>
              <a:rPr lang="en-US" sz="1600" b="1" dirty="0"/>
              <a:t>Commits: </a:t>
            </a:r>
            <a:r>
              <a:rPr lang="en-US" sz="1600" dirty="0"/>
              <a:t>Connects a tree to an author, committer, datetime information, commit message, and commit parents (effectively creating a snapshot of your project at the time of the commit’s creation).</a:t>
            </a:r>
            <a:endParaRPr lang="en-US" sz="1600" b="1" dirty="0"/>
          </a:p>
          <a:p>
            <a:pPr lvl="1"/>
            <a:r>
              <a:rPr lang="en-US" sz="1600" b="1" dirty="0"/>
              <a:t>Annotated Tags: </a:t>
            </a:r>
            <a:r>
              <a:rPr lang="en-US" sz="1600" dirty="0"/>
              <a:t>Connects a commit with the taggers name and email, datetime information of the tags creation, and a tagging message (can also be signed and verified with GPG).</a:t>
            </a:r>
            <a:endParaRPr lang="en-US" sz="1600" b="1" dirty="0"/>
          </a:p>
        </p:txBody>
      </p:sp>
    </p:spTree>
    <p:extLst>
      <p:ext uri="{BB962C8B-B14F-4D97-AF65-F5344CB8AC3E}">
        <p14:creationId xmlns:p14="http://schemas.microsoft.com/office/powerpoint/2010/main" val="119322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F316-949D-4332-8FF2-D2F430C4EDB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3D7B44A-EDCD-42E9-957A-8C8701F51C07}"/>
              </a:ext>
            </a:extLst>
          </p:cNvPr>
          <p:cNvSpPr>
            <a:spLocks noGrp="1"/>
          </p:cNvSpPr>
          <p:nvPr>
            <p:ph idx="1"/>
          </p:nvPr>
        </p:nvSpPr>
        <p:spPr/>
        <p:txBody>
          <a:bodyPr/>
          <a:lstStyle/>
          <a:p>
            <a:pPr>
              <a:lnSpc>
                <a:spcPct val="100000"/>
              </a:lnSpc>
            </a:pPr>
            <a:r>
              <a:rPr lang="en-US" sz="1600" dirty="0"/>
              <a:t>When you have a git repository on your computer, that repository is made up of three things:</a:t>
            </a:r>
          </a:p>
          <a:p>
            <a:pPr marL="799392" lvl="1" indent="-342900">
              <a:buFont typeface="+mj-lt"/>
              <a:buAutoNum type="arabicPeriod"/>
            </a:pPr>
            <a:r>
              <a:rPr lang="en-US" sz="1600" dirty="0"/>
              <a:t>The repository itself, which lives in the .git folder. This contains the entire change history of your project and is where the git objects are stored.</a:t>
            </a:r>
          </a:p>
          <a:p>
            <a:pPr marL="799392" lvl="1" indent="-342900">
              <a:buFont typeface="+mj-lt"/>
              <a:buAutoNum type="arabicPeriod"/>
            </a:pPr>
            <a:r>
              <a:rPr lang="en-US" sz="1600" dirty="0"/>
              <a:t>The working directory, which is what you generally actually interact with. This is created whenever you checkout a branch from your repository. You are able to add new files to, delete files from, or make changes to files in your working directory.</a:t>
            </a:r>
          </a:p>
          <a:p>
            <a:pPr marL="799392" lvl="1" indent="-342900">
              <a:buFont typeface="+mj-lt"/>
              <a:buAutoNum type="arabicPeriod"/>
            </a:pPr>
            <a:r>
              <a:rPr lang="en-US" sz="1600" dirty="0"/>
              <a:t>The staging area, which is housed in the index file in the .git folder. This area acts as the liaison between your repository and your working directory. The staging area and your working directory generally contain the same files since the contents of your working directory are passed to the staging area (as a blob) when you use commands like git status. When determining if files have been modified, added, or removed, git compares the repository to the staging area, not your working directory. When you make a change to a file, the file must first move from your working directory to the staging area and must be marked as ready to commit in your staging area (this is done with a “git add filename”) before it can be committed to your repository.</a:t>
            </a:r>
          </a:p>
        </p:txBody>
      </p:sp>
    </p:spTree>
    <p:extLst>
      <p:ext uri="{BB962C8B-B14F-4D97-AF65-F5344CB8AC3E}">
        <p14:creationId xmlns:p14="http://schemas.microsoft.com/office/powerpoint/2010/main" val="149926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26789"/>
            <a:ext cx="7011004" cy="849963"/>
          </a:xfrm>
        </p:spPr>
        <p:txBody>
          <a:bodyPr/>
          <a:lstStyle/>
          <a:p>
            <a:r>
              <a:rPr lang="en-US" sz="2400" dirty="0"/>
              <a:t>What is a git filter?</a:t>
            </a:r>
          </a:p>
        </p:txBody>
      </p:sp>
      <p:sp>
        <p:nvSpPr>
          <p:cNvPr id="9" name="Content Placeholder 8">
            <a:extLst>
              <a:ext uri="{FF2B5EF4-FFF2-40B4-BE49-F238E27FC236}">
                <a16:creationId xmlns:a16="http://schemas.microsoft.com/office/drawing/2014/main" id="{D8C61077-2219-46F2-B1F8-5E8ADE7A9CAE}"/>
              </a:ext>
            </a:extLst>
          </p:cNvPr>
          <p:cNvSpPr>
            <a:spLocks noGrp="1"/>
          </p:cNvSpPr>
          <p:nvPr>
            <p:ph idx="1"/>
          </p:nvPr>
        </p:nvSpPr>
        <p:spPr>
          <a:xfrm>
            <a:off x="456595" y="1143000"/>
            <a:ext cx="8230810" cy="5277749"/>
          </a:xfrm>
        </p:spPr>
        <p:txBody>
          <a:bodyPr/>
          <a:lstStyle/>
          <a:p>
            <a:pPr>
              <a:lnSpc>
                <a:spcPct val="100000"/>
              </a:lnSpc>
              <a:defRPr/>
            </a:pPr>
            <a:r>
              <a:rPr lang="en-US" altLang="en-US" sz="1600" dirty="0"/>
              <a:t>A filter is a driver that lives in your local, global, or system config file</a:t>
            </a:r>
          </a:p>
          <a:p>
            <a:pPr>
              <a:lnSpc>
                <a:spcPct val="100000"/>
              </a:lnSpc>
              <a:defRPr/>
            </a:pPr>
            <a:r>
              <a:rPr lang="en-US" altLang="en-US" sz="1600" dirty="0"/>
              <a:t>It can either be a set of single line commands (like sed) or it can call another script to perform the filtering, but it must operate through standard input/standard output</a:t>
            </a:r>
          </a:p>
          <a:p>
            <a:pPr>
              <a:lnSpc>
                <a:spcPct val="100000"/>
              </a:lnSpc>
              <a:defRPr/>
            </a:pPr>
            <a:r>
              <a:rPr lang="en-US" altLang="en-US" sz="1600" dirty="0"/>
              <a:t>A filter is composed of a smudge command that runs when a file is checked out and a clean command that runs when a file is checked back in</a:t>
            </a:r>
          </a:p>
          <a:p>
            <a:pPr>
              <a:lnSpc>
                <a:spcPct val="100000"/>
              </a:lnSpc>
              <a:defRPr/>
            </a:pPr>
            <a:r>
              <a:rPr lang="en-US" altLang="en-US" sz="1600" dirty="0"/>
              <a:t>The basic steps of using a filter are outlined below</a:t>
            </a:r>
          </a:p>
          <a:p>
            <a:pPr lvl="1">
              <a:buFont typeface="+mj-lt"/>
              <a:buAutoNum type="arabicPeriod"/>
              <a:defRPr/>
            </a:pPr>
            <a:r>
              <a:rPr lang="en-US" altLang="en-US" sz="1600" dirty="0"/>
              <a:t>Git determines if a smudge or a clean command needs to be run based on if a file is being checked out or checked in</a:t>
            </a:r>
          </a:p>
          <a:p>
            <a:pPr lvl="1">
              <a:buFont typeface="+mj-lt"/>
              <a:buAutoNum type="arabicPeriod"/>
              <a:defRPr/>
            </a:pPr>
            <a:r>
              <a:rPr lang="en-US" altLang="en-US" sz="1600" dirty="0"/>
              <a:t>Git feeds the filter a file in the form of a blob through the filter’s standard input</a:t>
            </a:r>
          </a:p>
          <a:p>
            <a:pPr lvl="1">
              <a:buFont typeface="+mj-lt"/>
              <a:buAutoNum type="arabicPeriod"/>
              <a:defRPr/>
            </a:pPr>
            <a:r>
              <a:rPr lang="en-US" altLang="en-US" sz="1600" dirty="0"/>
              <a:t>The filter modifies the file, collects information from the file, etc. via the blob sent to it (i.e. does not touch anything in the actual directory)</a:t>
            </a:r>
          </a:p>
          <a:p>
            <a:pPr lvl="1">
              <a:buFont typeface="+mj-lt"/>
              <a:buAutoNum type="arabicPeriod"/>
              <a:defRPr/>
            </a:pPr>
            <a:r>
              <a:rPr lang="en-US" altLang="en-US" sz="1600" dirty="0"/>
              <a:t>The filter passes the file with any modifications it made to it via a blob in its standard output</a:t>
            </a:r>
          </a:p>
          <a:p>
            <a:pPr lvl="1">
              <a:buFont typeface="+mj-lt"/>
              <a:buAutoNum type="arabicPeriod"/>
              <a:defRPr/>
            </a:pPr>
            <a:r>
              <a:rPr lang="en-US" altLang="en-US" sz="1600" dirty="0"/>
              <a:t>Git receives the filters output and moves it to either the </a:t>
            </a:r>
            <a:r>
              <a:rPr lang="en-US" altLang="en-US" sz="1600" dirty="0" err="1"/>
              <a:t>worktree</a:t>
            </a:r>
            <a:r>
              <a:rPr lang="en-US" altLang="en-US" sz="1600" dirty="0"/>
              <a:t> or staging area depending on if a smudge or clean command was run</a:t>
            </a:r>
          </a:p>
          <a:p>
            <a:pPr marL="0" indent="0">
              <a:lnSpc>
                <a:spcPct val="100000"/>
              </a:lnSpc>
              <a:buNone/>
              <a:defRPr/>
            </a:pPr>
            <a:endParaRPr lang="en-US" altLang="en-US" sz="1600" dirty="0"/>
          </a:p>
          <a:p>
            <a:pPr marL="0" indent="0">
              <a:lnSpc>
                <a:spcPct val="100000"/>
              </a:lnSpc>
              <a:buNone/>
              <a:defRPr/>
            </a:pPr>
            <a:r>
              <a:rPr lang="en-US" altLang="en-US" sz="1600" dirty="0"/>
              <a:t>More information about filters can be found here: </a:t>
            </a:r>
            <a:r>
              <a:rPr lang="en-US" altLang="en-US" sz="1600" dirty="0">
                <a:hlinkClick r:id="rId3"/>
              </a:rPr>
              <a:t>https://git-scm.com/docs/gitattributes</a:t>
            </a:r>
            <a:r>
              <a:rPr lang="en-US" altLang="en-US" sz="1600" dirty="0"/>
              <a:t> and </a:t>
            </a:r>
            <a:r>
              <a:rPr lang="en-US" altLang="en-US" sz="1600" dirty="0">
                <a:hlinkClick r:id="rId4"/>
              </a:rPr>
              <a:t>https://git-scm.com/book/en/v2/Customizing-Git-Git-Attributes</a:t>
            </a:r>
            <a:r>
              <a:rPr lang="en-US" altLang="en-US" sz="1600" dirty="0"/>
              <a:t> </a:t>
            </a:r>
          </a:p>
        </p:txBody>
      </p:sp>
    </p:spTree>
    <p:extLst>
      <p:ext uri="{BB962C8B-B14F-4D97-AF65-F5344CB8AC3E}">
        <p14:creationId xmlns:p14="http://schemas.microsoft.com/office/powerpoint/2010/main" val="171635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35E9-DAED-408C-A8F8-16366C10FB4E}"/>
              </a:ext>
            </a:extLst>
          </p:cNvPr>
          <p:cNvSpPr>
            <a:spLocks noGrp="1"/>
          </p:cNvSpPr>
          <p:nvPr>
            <p:ph type="title"/>
          </p:nvPr>
        </p:nvSpPr>
        <p:spPr/>
        <p:txBody>
          <a:bodyPr/>
          <a:lstStyle/>
          <a:p>
            <a:r>
              <a:rPr lang="en-US" dirty="0"/>
              <a:t>How do git filters work?</a:t>
            </a:r>
          </a:p>
        </p:txBody>
      </p:sp>
      <p:pic>
        <p:nvPicPr>
          <p:cNvPr id="4" name="Content Placeholder 5">
            <a:extLst>
              <a:ext uri="{FF2B5EF4-FFF2-40B4-BE49-F238E27FC236}">
                <a16:creationId xmlns:a16="http://schemas.microsoft.com/office/drawing/2014/main" id="{C65999AC-4C62-48FA-9AC5-32A8CC1A87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047976"/>
            <a:ext cx="4821913" cy="4877804"/>
          </a:xfrm>
        </p:spPr>
      </p:pic>
      <p:sp>
        <p:nvSpPr>
          <p:cNvPr id="5" name="TextBox 4">
            <a:extLst>
              <a:ext uri="{FF2B5EF4-FFF2-40B4-BE49-F238E27FC236}">
                <a16:creationId xmlns:a16="http://schemas.microsoft.com/office/drawing/2014/main" id="{2764BA98-274D-4710-95FC-45C18F9E028B}"/>
              </a:ext>
            </a:extLst>
          </p:cNvPr>
          <p:cNvSpPr txBox="1"/>
          <p:nvPr/>
        </p:nvSpPr>
        <p:spPr>
          <a:xfrm>
            <a:off x="4821913" y="1047976"/>
            <a:ext cx="4322087" cy="4308872"/>
          </a:xfrm>
          <a:prstGeom prst="rect">
            <a:avLst/>
          </a:prstGeom>
          <a:noFill/>
        </p:spPr>
        <p:txBody>
          <a:bodyPr wrap="square">
            <a:spAutoFit/>
          </a:bodyPr>
          <a:lstStyle/>
          <a:p>
            <a:pPr marL="285750" indent="-285750">
              <a:buFont typeface="Arial" panose="020B0604020202020204" pitchFamily="34" charset="0"/>
              <a:buChar char="•"/>
              <a:defRPr/>
            </a:pPr>
            <a:r>
              <a:rPr lang="en-US" sz="1600" dirty="0">
                <a:latin typeface="+mj-lt"/>
              </a:rPr>
              <a:t>Filters operate as an intermediary between your staging area and your working directory</a:t>
            </a:r>
          </a:p>
          <a:p>
            <a:pPr marL="285750" indent="-285750">
              <a:buFont typeface="Arial" panose="020B0604020202020204" pitchFamily="34" charset="0"/>
              <a:buChar char="•"/>
              <a:defRPr/>
            </a:pPr>
            <a:r>
              <a:rPr lang="en-US" sz="1600" dirty="0">
                <a:latin typeface="+mj-lt"/>
              </a:rPr>
              <a:t>If a file meets the requirements to be passed through a filter, then it goes through the filter every time you either checkout/</a:t>
            </a:r>
            <a:r>
              <a:rPr lang="en-US" sz="1600" dirty="0" err="1">
                <a:latin typeface="+mj-lt"/>
              </a:rPr>
              <a:t>checkin</a:t>
            </a:r>
            <a:r>
              <a:rPr lang="en-US" sz="1600" dirty="0">
                <a:latin typeface="+mj-lt"/>
              </a:rPr>
              <a:t> a file from/to your staging area</a:t>
            </a:r>
          </a:p>
          <a:p>
            <a:pPr marL="285750" indent="-285750">
              <a:buFont typeface="Arial" panose="020B0604020202020204" pitchFamily="34" charset="0"/>
              <a:buChar char="•"/>
              <a:defRPr/>
            </a:pPr>
            <a:r>
              <a:rPr lang="en-US" sz="1600" dirty="0">
                <a:latin typeface="+mj-lt"/>
              </a:rPr>
              <a:t>Since relevant file will always run through the filter between your working directory and staging area, it allows you to automate changes to files that are needed in the working directory, but that shouldn’t be committed</a:t>
            </a:r>
          </a:p>
          <a:p>
            <a:pPr marL="285750" indent="-285750">
              <a:buFont typeface="Arial" panose="020B0604020202020204" pitchFamily="34" charset="0"/>
              <a:buChar char="•"/>
              <a:defRPr/>
            </a:pPr>
            <a:r>
              <a:rPr lang="en-US" sz="1600" dirty="0">
                <a:latin typeface="+mj-lt"/>
              </a:rPr>
              <a:t>Any changes made through a filter are not shown as </a:t>
            </a:r>
            <a:r>
              <a:rPr lang="en-US" sz="1600" dirty="0" err="1">
                <a:latin typeface="+mj-lt"/>
              </a:rPr>
              <a:t>unstaged</a:t>
            </a:r>
            <a:r>
              <a:rPr lang="en-US" sz="1600" dirty="0">
                <a:latin typeface="+mj-lt"/>
              </a:rPr>
              <a:t> changes </a:t>
            </a:r>
          </a:p>
          <a:p>
            <a:pPr marL="285750" indent="-285750">
              <a:buFont typeface="Arial" panose="020B0604020202020204" pitchFamily="34" charset="0"/>
              <a:buChar char="•"/>
              <a:defRPr/>
            </a:pPr>
            <a:endParaRPr lang="en-US" dirty="0">
              <a:latin typeface="+mj-lt"/>
            </a:endParaRPr>
          </a:p>
        </p:txBody>
      </p:sp>
      <p:sp>
        <p:nvSpPr>
          <p:cNvPr id="6" name="TextBox 7">
            <a:extLst>
              <a:ext uri="{FF2B5EF4-FFF2-40B4-BE49-F238E27FC236}">
                <a16:creationId xmlns:a16="http://schemas.microsoft.com/office/drawing/2014/main" id="{50DD5104-1ABF-4BB4-B624-E57EE28DFED6}"/>
              </a:ext>
            </a:extLst>
          </p:cNvPr>
          <p:cNvSpPr txBox="1">
            <a:spLocks noChangeArrowheads="1"/>
          </p:cNvSpPr>
          <p:nvPr/>
        </p:nvSpPr>
        <p:spPr bwMode="auto">
          <a:xfrm>
            <a:off x="0" y="5925780"/>
            <a:ext cx="451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hlinkClick r:id="rId3"/>
              </a:rPr>
              <a:t>https://git-scm.com/book/en/v2/Customizing-Git-Git-Attributes</a:t>
            </a:r>
            <a:endParaRPr lang="en-US" altLang="en-US" sz="1400" dirty="0"/>
          </a:p>
        </p:txBody>
      </p:sp>
    </p:spTree>
    <p:extLst>
      <p:ext uri="{BB962C8B-B14F-4D97-AF65-F5344CB8AC3E}">
        <p14:creationId xmlns:p14="http://schemas.microsoft.com/office/powerpoint/2010/main" val="66097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33BD-6E1F-427F-BA1A-A21F9BF56C2C}"/>
              </a:ext>
            </a:extLst>
          </p:cNvPr>
          <p:cNvSpPr>
            <a:spLocks noGrp="1"/>
          </p:cNvSpPr>
          <p:nvPr>
            <p:ph type="title"/>
          </p:nvPr>
        </p:nvSpPr>
        <p:spPr/>
        <p:txBody>
          <a:bodyPr/>
          <a:lstStyle/>
          <a:p>
            <a:r>
              <a:rPr lang="en-US" dirty="0"/>
              <a:t>What is a git hook?</a:t>
            </a:r>
          </a:p>
        </p:txBody>
      </p:sp>
      <p:sp>
        <p:nvSpPr>
          <p:cNvPr id="6" name="Content Placeholder 2">
            <a:extLst>
              <a:ext uri="{FF2B5EF4-FFF2-40B4-BE49-F238E27FC236}">
                <a16:creationId xmlns:a16="http://schemas.microsoft.com/office/drawing/2014/main" id="{E5C00C72-44DB-4908-883F-1CAF3DCB5547}"/>
              </a:ext>
            </a:extLst>
          </p:cNvPr>
          <p:cNvSpPr>
            <a:spLocks noGrp="1"/>
          </p:cNvSpPr>
          <p:nvPr>
            <p:ph idx="1"/>
          </p:nvPr>
        </p:nvSpPr>
        <p:spPr>
          <a:xfrm>
            <a:off x="457200" y="1143000"/>
            <a:ext cx="8229600" cy="4983163"/>
          </a:xfrm>
        </p:spPr>
        <p:txBody>
          <a:bodyPr/>
          <a:lstStyle/>
          <a:p>
            <a:pPr>
              <a:lnSpc>
                <a:spcPct val="100000"/>
              </a:lnSpc>
              <a:defRPr/>
            </a:pPr>
            <a:r>
              <a:rPr lang="en-US" sz="1600" dirty="0"/>
              <a:t>A git hooks is a script git runs before or after an action</a:t>
            </a:r>
          </a:p>
          <a:p>
            <a:pPr>
              <a:lnSpc>
                <a:spcPct val="100000"/>
              </a:lnSpc>
              <a:defRPr/>
            </a:pPr>
            <a:r>
              <a:rPr lang="en-US" sz="1600" dirty="0"/>
              <a:t>The following are all the non-server hooks supported by git at this time:</a:t>
            </a:r>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r>
              <a:rPr lang="en-US" sz="1600" b="1" dirty="0"/>
              <a:t>For git to acknowledge a script as a non-server hook, it MUST have one of the names above</a:t>
            </a:r>
          </a:p>
          <a:p>
            <a:pPr marL="0" indent="0">
              <a:lnSpc>
                <a:spcPct val="100000"/>
              </a:lnSpc>
              <a:buFontTx/>
              <a:buNone/>
              <a:defRPr/>
            </a:pPr>
            <a:endParaRPr lang="en-US" sz="1600" dirty="0"/>
          </a:p>
          <a:p>
            <a:pPr marL="0" indent="0">
              <a:lnSpc>
                <a:spcPct val="100000"/>
              </a:lnSpc>
              <a:buFontTx/>
              <a:buNone/>
              <a:defRPr/>
            </a:pPr>
            <a:r>
              <a:rPr lang="en-US" sz="1600" dirty="0"/>
              <a:t>More information about git hooks can be found here: </a:t>
            </a:r>
            <a:r>
              <a:rPr lang="en-US" sz="1600" dirty="0">
                <a:hlinkClick r:id="rId2"/>
              </a:rPr>
              <a:t>https://git-scm.com/docs/githooks</a:t>
            </a:r>
            <a:r>
              <a:rPr lang="en-US" sz="1600" dirty="0"/>
              <a:t> and </a:t>
            </a:r>
            <a:r>
              <a:rPr lang="en-US" sz="1600" dirty="0">
                <a:hlinkClick r:id="rId3"/>
              </a:rPr>
              <a:t>https://git-scm.com/book/en/v2/Customizing-Git-Git-Hooks</a:t>
            </a:r>
            <a:r>
              <a:rPr lang="en-US" sz="1600" dirty="0"/>
              <a:t> </a:t>
            </a:r>
          </a:p>
        </p:txBody>
      </p:sp>
      <p:graphicFrame>
        <p:nvGraphicFramePr>
          <p:cNvPr id="7" name="Table 6">
            <a:extLst>
              <a:ext uri="{FF2B5EF4-FFF2-40B4-BE49-F238E27FC236}">
                <a16:creationId xmlns:a16="http://schemas.microsoft.com/office/drawing/2014/main" id="{48F28B90-DA42-4E78-98D2-44B5F8B067CA}"/>
              </a:ext>
            </a:extLst>
          </p:cNvPr>
          <p:cNvGraphicFramePr>
            <a:graphicFrameLocks noGrp="1"/>
          </p:cNvGraphicFramePr>
          <p:nvPr/>
        </p:nvGraphicFramePr>
        <p:xfrm>
          <a:off x="1524000" y="1868488"/>
          <a:ext cx="6096000" cy="296704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499197199"/>
                    </a:ext>
                  </a:extLst>
                </a:gridCol>
                <a:gridCol w="2032000">
                  <a:extLst>
                    <a:ext uri="{9D8B030D-6E8A-4147-A177-3AD203B41FA5}">
                      <a16:colId xmlns:a16="http://schemas.microsoft.com/office/drawing/2014/main" val="2563473252"/>
                    </a:ext>
                  </a:extLst>
                </a:gridCol>
                <a:gridCol w="2032000">
                  <a:extLst>
                    <a:ext uri="{9D8B030D-6E8A-4147-A177-3AD203B41FA5}">
                      <a16:colId xmlns:a16="http://schemas.microsoft.com/office/drawing/2014/main" val="3658692470"/>
                    </a:ext>
                  </a:extLst>
                </a:gridCol>
              </a:tblGrid>
              <a:tr h="370880">
                <a:tc>
                  <a:txBody>
                    <a:bodyPr/>
                    <a:lstStyle/>
                    <a:p>
                      <a:r>
                        <a:rPr lang="en-US" sz="1400" b="0" dirty="0">
                          <a:solidFill>
                            <a:schemeClr val="tx1"/>
                          </a:solidFill>
                        </a:rPr>
                        <a:t>- </a:t>
                      </a:r>
                      <a:r>
                        <a:rPr lang="en-US" sz="1400" b="0" dirty="0" err="1">
                          <a:solidFill>
                            <a:schemeClr val="tx1"/>
                          </a:solidFill>
                        </a:rPr>
                        <a:t>applypath</a:t>
                      </a:r>
                      <a:r>
                        <a:rPr lang="en-US" sz="1400" b="0" dirty="0">
                          <a:solidFill>
                            <a:schemeClr val="tx1"/>
                          </a:solidFill>
                        </a:rPr>
                        <a:t>-msg</a:t>
                      </a:r>
                    </a:p>
                  </a:txBody>
                  <a:tcPr marT="45725" marB="45725"/>
                </a:tc>
                <a:tc>
                  <a:txBody>
                    <a:bodyPr/>
                    <a:lstStyle/>
                    <a:p>
                      <a:r>
                        <a:rPr lang="en-US" sz="1400" b="0" dirty="0">
                          <a:solidFill>
                            <a:schemeClr val="tx1"/>
                          </a:solidFill>
                        </a:rPr>
                        <a:t>- pre-rebase</a:t>
                      </a:r>
                    </a:p>
                  </a:txBody>
                  <a:tcPr marT="45725" marB="45725"/>
                </a:tc>
                <a:tc>
                  <a:txBody>
                    <a:bodyPr/>
                    <a:lstStyle/>
                    <a:p>
                      <a:r>
                        <a:rPr lang="en-US" sz="1400" b="0" dirty="0">
                          <a:solidFill>
                            <a:schemeClr val="tx1"/>
                          </a:solidFill>
                        </a:rPr>
                        <a:t>- </a:t>
                      </a:r>
                      <a:r>
                        <a:rPr lang="en-US" sz="1400" b="0" dirty="0" err="1">
                          <a:solidFill>
                            <a:schemeClr val="tx1"/>
                          </a:solidFill>
                        </a:rPr>
                        <a:t>sendemail</a:t>
                      </a:r>
                      <a:r>
                        <a:rPr lang="en-US" sz="1400" b="0" dirty="0">
                          <a:solidFill>
                            <a:schemeClr val="tx1"/>
                          </a:solidFill>
                        </a:rPr>
                        <a:t>-validate</a:t>
                      </a:r>
                    </a:p>
                  </a:txBody>
                  <a:tcPr marT="45725" marB="45725"/>
                </a:tc>
                <a:extLst>
                  <a:ext uri="{0D108BD9-81ED-4DB2-BD59-A6C34878D82A}">
                    <a16:rowId xmlns:a16="http://schemas.microsoft.com/office/drawing/2014/main" val="2701913128"/>
                  </a:ext>
                </a:extLst>
              </a:tr>
              <a:tr h="370880">
                <a:tc>
                  <a:txBody>
                    <a:bodyPr/>
                    <a:lstStyle/>
                    <a:p>
                      <a:r>
                        <a:rPr lang="en-US" sz="1400" dirty="0"/>
                        <a:t>- pre-</a:t>
                      </a:r>
                      <a:r>
                        <a:rPr lang="en-US" sz="1400" dirty="0" err="1"/>
                        <a:t>applypatch</a:t>
                      </a:r>
                      <a:endParaRPr lang="en-US" sz="1400" dirty="0"/>
                    </a:p>
                  </a:txBody>
                  <a:tcPr marT="45725" marB="45725"/>
                </a:tc>
                <a:tc>
                  <a:txBody>
                    <a:bodyPr/>
                    <a:lstStyle/>
                    <a:p>
                      <a:r>
                        <a:rPr lang="en-US" sz="1400" b="0" dirty="0">
                          <a:solidFill>
                            <a:schemeClr val="tx1"/>
                          </a:solidFill>
                        </a:rPr>
                        <a:t>- post-checkout</a:t>
                      </a:r>
                    </a:p>
                  </a:txBody>
                  <a:tcPr marT="45725" marB="45725"/>
                </a:tc>
                <a:tc>
                  <a:txBody>
                    <a:bodyPr/>
                    <a:lstStyle/>
                    <a:p>
                      <a:r>
                        <a:rPr lang="en-US" sz="1400" b="0" dirty="0">
                          <a:solidFill>
                            <a:schemeClr val="tx1"/>
                          </a:solidFill>
                        </a:rPr>
                        <a:t>- </a:t>
                      </a:r>
                      <a:r>
                        <a:rPr lang="en-US" sz="1400" b="0" dirty="0" err="1">
                          <a:solidFill>
                            <a:schemeClr val="tx1"/>
                          </a:solidFill>
                        </a:rPr>
                        <a:t>fsmonitor</a:t>
                      </a:r>
                      <a:r>
                        <a:rPr lang="en-US" sz="1400" b="0" dirty="0">
                          <a:solidFill>
                            <a:schemeClr val="tx1"/>
                          </a:solidFill>
                        </a:rPr>
                        <a:t>-watchman</a:t>
                      </a:r>
                    </a:p>
                  </a:txBody>
                  <a:tcPr marT="45725" marB="45725"/>
                </a:tc>
                <a:extLst>
                  <a:ext uri="{0D108BD9-81ED-4DB2-BD59-A6C34878D82A}">
                    <a16:rowId xmlns:a16="http://schemas.microsoft.com/office/drawing/2014/main" val="492811354"/>
                  </a:ext>
                </a:extLst>
              </a:tr>
              <a:tr h="370880">
                <a:tc>
                  <a:txBody>
                    <a:bodyPr/>
                    <a:lstStyle/>
                    <a:p>
                      <a:r>
                        <a:rPr lang="en-US" sz="1400" dirty="0"/>
                        <a:t>- post-</a:t>
                      </a:r>
                      <a:r>
                        <a:rPr lang="en-US" sz="1400" dirty="0" err="1"/>
                        <a:t>applypatch</a:t>
                      </a:r>
                      <a:endParaRPr lang="en-US" sz="1400" dirty="0"/>
                    </a:p>
                  </a:txBody>
                  <a:tcPr marT="45725" marB="45725"/>
                </a:tc>
                <a:tc>
                  <a:txBody>
                    <a:bodyPr/>
                    <a:lstStyle/>
                    <a:p>
                      <a:r>
                        <a:rPr lang="en-US" sz="1400" b="0" dirty="0">
                          <a:solidFill>
                            <a:schemeClr val="tx1"/>
                          </a:solidFill>
                        </a:rPr>
                        <a:t>- post-merge</a:t>
                      </a:r>
                    </a:p>
                  </a:txBody>
                  <a:tcPr marT="45725" marB="45725"/>
                </a:tc>
                <a:tc>
                  <a:txBody>
                    <a:bodyPr/>
                    <a:lstStyle/>
                    <a:p>
                      <a:r>
                        <a:rPr lang="en-US" sz="1400" b="0" dirty="0">
                          <a:solidFill>
                            <a:schemeClr val="tx1"/>
                          </a:solidFill>
                        </a:rPr>
                        <a:t>- p4-changelist</a:t>
                      </a:r>
                    </a:p>
                  </a:txBody>
                  <a:tcPr marT="45725" marB="45725"/>
                </a:tc>
                <a:extLst>
                  <a:ext uri="{0D108BD9-81ED-4DB2-BD59-A6C34878D82A}">
                    <a16:rowId xmlns:a16="http://schemas.microsoft.com/office/drawing/2014/main" val="2269284284"/>
                  </a:ext>
                </a:extLst>
              </a:tr>
              <a:tr h="370880">
                <a:tc>
                  <a:txBody>
                    <a:bodyPr/>
                    <a:lstStyle/>
                    <a:p>
                      <a:r>
                        <a:rPr lang="en-US" sz="1400" dirty="0"/>
                        <a:t>- pre-commit</a:t>
                      </a:r>
                    </a:p>
                  </a:txBody>
                  <a:tcPr marT="45725" marB="45725"/>
                </a:tc>
                <a:tc>
                  <a:txBody>
                    <a:bodyPr/>
                    <a:lstStyle/>
                    <a:p>
                      <a:r>
                        <a:rPr lang="en-US" sz="1400" b="0" dirty="0">
                          <a:solidFill>
                            <a:schemeClr val="tx1"/>
                          </a:solidFill>
                        </a:rPr>
                        <a:t>- per-push</a:t>
                      </a:r>
                    </a:p>
                  </a:txBody>
                  <a:tcPr marT="45725" marB="45725"/>
                </a:tc>
                <a:tc>
                  <a:txBody>
                    <a:bodyPr/>
                    <a:lstStyle/>
                    <a:p>
                      <a:r>
                        <a:rPr lang="en-US" sz="1400" b="0" dirty="0">
                          <a:solidFill>
                            <a:schemeClr val="tx1"/>
                          </a:solidFill>
                        </a:rPr>
                        <a:t>- p4-prepare-changelist</a:t>
                      </a:r>
                    </a:p>
                  </a:txBody>
                  <a:tcPr marT="45725" marB="45725"/>
                </a:tc>
                <a:extLst>
                  <a:ext uri="{0D108BD9-81ED-4DB2-BD59-A6C34878D82A}">
                    <a16:rowId xmlns:a16="http://schemas.microsoft.com/office/drawing/2014/main" val="1560419027"/>
                  </a:ext>
                </a:extLst>
              </a:tr>
              <a:tr h="370880">
                <a:tc>
                  <a:txBody>
                    <a:bodyPr/>
                    <a:lstStyle/>
                    <a:p>
                      <a:r>
                        <a:rPr lang="en-US" sz="1400" dirty="0"/>
                        <a:t>- pre-merge-commit</a:t>
                      </a:r>
                    </a:p>
                  </a:txBody>
                  <a:tcPr marT="45725" marB="45725"/>
                </a:tc>
                <a:tc>
                  <a:txBody>
                    <a:bodyPr/>
                    <a:lstStyle/>
                    <a:p>
                      <a:r>
                        <a:rPr lang="en-US" sz="1400" b="0" dirty="0">
                          <a:solidFill>
                            <a:schemeClr val="tx1"/>
                          </a:solidFill>
                        </a:rPr>
                        <a:t>- post-rewrite</a:t>
                      </a:r>
                    </a:p>
                  </a:txBody>
                  <a:tcPr marT="45725" marB="45725"/>
                </a:tc>
                <a:tc>
                  <a:txBody>
                    <a:bodyPr/>
                    <a:lstStyle/>
                    <a:p>
                      <a:r>
                        <a:rPr lang="en-US" sz="1400" b="0" dirty="0">
                          <a:solidFill>
                            <a:schemeClr val="tx1"/>
                          </a:solidFill>
                        </a:rPr>
                        <a:t>- p4-post-changelist</a:t>
                      </a:r>
                    </a:p>
                  </a:txBody>
                  <a:tcPr marT="45725" marB="45725"/>
                </a:tc>
                <a:extLst>
                  <a:ext uri="{0D108BD9-81ED-4DB2-BD59-A6C34878D82A}">
                    <a16:rowId xmlns:a16="http://schemas.microsoft.com/office/drawing/2014/main" val="2468557765"/>
                  </a:ext>
                </a:extLst>
              </a:tr>
              <a:tr h="370880">
                <a:tc>
                  <a:txBody>
                    <a:bodyPr/>
                    <a:lstStyle/>
                    <a:p>
                      <a:r>
                        <a:rPr lang="en-US" sz="1400" dirty="0"/>
                        <a:t> - prepare-commit-msg</a:t>
                      </a:r>
                    </a:p>
                  </a:txBody>
                  <a:tcPr marT="45725" marB="45725"/>
                </a:tc>
                <a:tc>
                  <a:txBody>
                    <a:bodyPr/>
                    <a:lstStyle/>
                    <a:p>
                      <a:r>
                        <a:rPr lang="en-US" sz="1400" dirty="0"/>
                        <a:t>- reference-transaction</a:t>
                      </a:r>
                    </a:p>
                  </a:txBody>
                  <a:tcPr marT="45725" marB="45725"/>
                </a:tc>
                <a:tc>
                  <a:txBody>
                    <a:bodyPr/>
                    <a:lstStyle/>
                    <a:p>
                      <a:r>
                        <a:rPr lang="en-US" sz="1400" b="0" dirty="0">
                          <a:solidFill>
                            <a:schemeClr val="tx1"/>
                          </a:solidFill>
                        </a:rPr>
                        <a:t>- p4-pre-submit</a:t>
                      </a:r>
                    </a:p>
                  </a:txBody>
                  <a:tcPr marT="45725" marB="45725"/>
                </a:tc>
                <a:extLst>
                  <a:ext uri="{0D108BD9-81ED-4DB2-BD59-A6C34878D82A}">
                    <a16:rowId xmlns:a16="http://schemas.microsoft.com/office/drawing/2014/main" val="2319473610"/>
                  </a:ext>
                </a:extLst>
              </a:tr>
              <a:tr h="370880">
                <a:tc>
                  <a:txBody>
                    <a:bodyPr/>
                    <a:lstStyle/>
                    <a:p>
                      <a:r>
                        <a:rPr lang="en-US" sz="1400" b="0" dirty="0">
                          <a:solidFill>
                            <a:schemeClr val="tx1"/>
                          </a:solidFill>
                        </a:rPr>
                        <a:t>- commit-msg</a:t>
                      </a:r>
                    </a:p>
                  </a:txBody>
                  <a:tcPr marT="45725" marB="45725"/>
                </a:tc>
                <a:tc>
                  <a:txBody>
                    <a:bodyPr/>
                    <a:lstStyle/>
                    <a:p>
                      <a:r>
                        <a:rPr lang="en-US" sz="1400" dirty="0"/>
                        <a:t>- push-to-checkout</a:t>
                      </a:r>
                    </a:p>
                  </a:txBody>
                  <a:tcPr marT="45725" marB="45725"/>
                </a:tc>
                <a:tc>
                  <a:txBody>
                    <a:bodyPr/>
                    <a:lstStyle/>
                    <a:p>
                      <a:r>
                        <a:rPr lang="en-US" sz="1400" b="0" dirty="0">
                          <a:solidFill>
                            <a:schemeClr val="tx1"/>
                          </a:solidFill>
                        </a:rPr>
                        <a:t>- post-index-change</a:t>
                      </a:r>
                    </a:p>
                  </a:txBody>
                  <a:tcPr marT="45725" marB="45725"/>
                </a:tc>
                <a:extLst>
                  <a:ext uri="{0D108BD9-81ED-4DB2-BD59-A6C34878D82A}">
                    <a16:rowId xmlns:a16="http://schemas.microsoft.com/office/drawing/2014/main" val="2811720658"/>
                  </a:ext>
                </a:extLst>
              </a:tr>
              <a:tr h="370880">
                <a:tc>
                  <a:txBody>
                    <a:bodyPr/>
                    <a:lstStyle/>
                    <a:p>
                      <a:r>
                        <a:rPr lang="en-US" sz="1400" dirty="0"/>
                        <a:t>- post-commit</a:t>
                      </a:r>
                    </a:p>
                  </a:txBody>
                  <a:tcPr marT="45725" marB="45725"/>
                </a:tc>
                <a:tc>
                  <a:txBody>
                    <a:bodyPr/>
                    <a:lstStyle/>
                    <a:p>
                      <a:r>
                        <a:rPr lang="en-US" sz="1400" dirty="0"/>
                        <a:t>- pre-auto-</a:t>
                      </a:r>
                      <a:r>
                        <a:rPr lang="en-US" sz="1400" dirty="0" err="1"/>
                        <a:t>gc</a:t>
                      </a:r>
                      <a:endParaRPr lang="en-US" sz="1400" dirty="0"/>
                    </a:p>
                  </a:txBody>
                  <a:tcPr marT="45725" marB="45725"/>
                </a:tc>
                <a:tc>
                  <a:txBody>
                    <a:bodyPr/>
                    <a:lstStyle/>
                    <a:p>
                      <a:endParaRPr lang="en-US" sz="1400" b="0" dirty="0">
                        <a:solidFill>
                          <a:schemeClr val="tx1"/>
                        </a:solidFill>
                      </a:endParaRPr>
                    </a:p>
                  </a:txBody>
                  <a:tcPr marT="45725" marB="45725"/>
                </a:tc>
                <a:extLst>
                  <a:ext uri="{0D108BD9-81ED-4DB2-BD59-A6C34878D82A}">
                    <a16:rowId xmlns:a16="http://schemas.microsoft.com/office/drawing/2014/main" val="2511047723"/>
                  </a:ext>
                </a:extLst>
              </a:tr>
            </a:tbl>
          </a:graphicData>
        </a:graphic>
      </p:graphicFrame>
    </p:spTree>
    <p:extLst>
      <p:ext uri="{BB962C8B-B14F-4D97-AF65-F5344CB8AC3E}">
        <p14:creationId xmlns:p14="http://schemas.microsoft.com/office/powerpoint/2010/main" val="417814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3C5C-6952-4064-B904-5A0EF7F9F9E7}"/>
              </a:ext>
            </a:extLst>
          </p:cNvPr>
          <p:cNvSpPr>
            <a:spLocks noGrp="1"/>
          </p:cNvSpPr>
          <p:nvPr>
            <p:ph type="title"/>
          </p:nvPr>
        </p:nvSpPr>
        <p:spPr/>
        <p:txBody>
          <a:bodyPr/>
          <a:lstStyle/>
          <a:p>
            <a:r>
              <a:rPr lang="en-US" dirty="0"/>
              <a:t>How do git hooks work?</a:t>
            </a:r>
          </a:p>
        </p:txBody>
      </p:sp>
      <p:sp>
        <p:nvSpPr>
          <p:cNvPr id="4" name="Content Placeholder 2">
            <a:extLst>
              <a:ext uri="{FF2B5EF4-FFF2-40B4-BE49-F238E27FC236}">
                <a16:creationId xmlns:a16="http://schemas.microsoft.com/office/drawing/2014/main" id="{5ED8C40D-F8A6-4607-B8DF-A1315C6C5323}"/>
              </a:ext>
            </a:extLst>
          </p:cNvPr>
          <p:cNvSpPr>
            <a:spLocks noGrp="1"/>
          </p:cNvSpPr>
          <p:nvPr>
            <p:ph idx="1"/>
          </p:nvPr>
        </p:nvSpPr>
        <p:spPr>
          <a:xfrm>
            <a:off x="457200" y="1152525"/>
            <a:ext cx="8229600" cy="4983163"/>
          </a:xfrm>
        </p:spPr>
        <p:txBody>
          <a:bodyPr/>
          <a:lstStyle/>
          <a:p>
            <a:pPr>
              <a:lnSpc>
                <a:spcPct val="100000"/>
              </a:lnSpc>
              <a:defRPr/>
            </a:pPr>
            <a:r>
              <a:rPr lang="en-US" sz="1600" dirty="0"/>
              <a:t>How git hooks function is very simple:</a:t>
            </a:r>
          </a:p>
          <a:p>
            <a:pPr marL="800100" lvl="1" indent="-342900">
              <a:buFont typeface="+mj-lt"/>
              <a:buAutoNum type="arabicPeriod"/>
              <a:defRPr/>
            </a:pPr>
            <a:r>
              <a:rPr lang="en-US" sz="1600" dirty="0"/>
              <a:t>Git calls the hook based on its name</a:t>
            </a:r>
          </a:p>
          <a:p>
            <a:pPr marL="800100" lvl="1" indent="-342900">
              <a:buFont typeface="+mj-lt"/>
              <a:buAutoNum type="arabicPeriod"/>
              <a:defRPr/>
            </a:pPr>
            <a:r>
              <a:rPr lang="en-US" sz="1600" dirty="0"/>
              <a:t>The hook script run</a:t>
            </a:r>
          </a:p>
          <a:p>
            <a:pPr marL="400050">
              <a:lnSpc>
                <a:spcPct val="100000"/>
              </a:lnSpc>
              <a:defRPr/>
            </a:pPr>
            <a:r>
              <a:rPr lang="en-US" sz="1600" dirty="0"/>
              <a:t>While how git handles hooks is simple, the hooks themselves can be very versatile</a:t>
            </a:r>
          </a:p>
          <a:p>
            <a:pPr marL="400050">
              <a:lnSpc>
                <a:spcPct val="100000"/>
              </a:lnSpc>
              <a:defRPr/>
            </a:pPr>
            <a:r>
              <a:rPr lang="en-US" sz="1600" dirty="0"/>
              <a:t>A hook can do anything you’d be able to do with a script including interacting with your terminal and changing files and folders in your repo</a:t>
            </a:r>
          </a:p>
        </p:txBody>
      </p:sp>
      <p:pic>
        <p:nvPicPr>
          <p:cNvPr id="5" name="Picture 2" descr="Git Hooks — Keep the Code Quality | by Kailayapathy Suthagar | Medium">
            <a:extLst>
              <a:ext uri="{FF2B5EF4-FFF2-40B4-BE49-F238E27FC236}">
                <a16:creationId xmlns:a16="http://schemas.microsoft.com/office/drawing/2014/main" id="{5E1DB058-DB01-4F45-A664-7668C3F0B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643" y="3057886"/>
            <a:ext cx="7012713" cy="307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E4BA8B5-BC79-4E2B-81A2-CD97D2106D21}"/>
              </a:ext>
            </a:extLst>
          </p:cNvPr>
          <p:cNvSpPr txBox="1">
            <a:spLocks noChangeArrowheads="1"/>
          </p:cNvSpPr>
          <p:nvPr/>
        </p:nvSpPr>
        <p:spPr bwMode="auto">
          <a:xfrm>
            <a:off x="1600199" y="6155304"/>
            <a:ext cx="5943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hlinkClick r:id="rId3"/>
              </a:rPr>
              <a:t>https://miro.medium.com/max/1104/1*0gycDaNgUuKFQueZoMgesQ.jpeg</a:t>
            </a:r>
            <a:endParaRPr lang="en-US" altLang="en-US" sz="1400"/>
          </a:p>
        </p:txBody>
      </p:sp>
    </p:spTree>
    <p:extLst>
      <p:ext uri="{BB962C8B-B14F-4D97-AF65-F5344CB8AC3E}">
        <p14:creationId xmlns:p14="http://schemas.microsoft.com/office/powerpoint/2010/main" val="336580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7892-A9EA-4914-8EDD-3DF0E3A094EB}"/>
              </a:ext>
            </a:extLst>
          </p:cNvPr>
          <p:cNvSpPr>
            <a:spLocks noGrp="1"/>
          </p:cNvSpPr>
          <p:nvPr>
            <p:ph type="title"/>
          </p:nvPr>
        </p:nvSpPr>
        <p:spPr/>
        <p:txBody>
          <a:bodyPr/>
          <a:lstStyle/>
          <a:p>
            <a:r>
              <a:rPr lang="en-US" dirty="0"/>
              <a:t>Example Scenario</a:t>
            </a:r>
          </a:p>
        </p:txBody>
      </p:sp>
      <p:sp>
        <p:nvSpPr>
          <p:cNvPr id="3" name="Content Placeholder 2">
            <a:extLst>
              <a:ext uri="{FF2B5EF4-FFF2-40B4-BE49-F238E27FC236}">
                <a16:creationId xmlns:a16="http://schemas.microsoft.com/office/drawing/2014/main" id="{2FB04A3A-6DEA-4F7A-AAAB-08D2E4E12577}"/>
              </a:ext>
            </a:extLst>
          </p:cNvPr>
          <p:cNvSpPr>
            <a:spLocks noGrp="1"/>
          </p:cNvSpPr>
          <p:nvPr>
            <p:ph idx="1"/>
          </p:nvPr>
        </p:nvSpPr>
        <p:spPr/>
        <p:txBody>
          <a:bodyPr/>
          <a:lstStyle/>
          <a:p>
            <a:r>
              <a:rPr lang="en-US" sz="1600" dirty="0"/>
              <a:t>The </a:t>
            </a:r>
            <a:r>
              <a:rPr lang="en-US" sz="1600" dirty="0" err="1"/>
              <a:t>runfile</a:t>
            </a:r>
            <a:r>
              <a:rPr lang="en-US" sz="1600" dirty="0"/>
              <a:t> repo has several file paths that need to reference the location of the local version of the repo</a:t>
            </a:r>
          </a:p>
          <a:p>
            <a:r>
              <a:rPr lang="en-US" sz="1600" dirty="0"/>
              <a:t>Since they are hard coded and MASS can’t interpret shell environment variables, a method was needed to modify the necessary file paths for every local repo, but that wouldn’t lead to those modifications being uploaded to the remote repo</a:t>
            </a:r>
          </a:p>
          <a:p>
            <a:r>
              <a:rPr lang="en-US" sz="1600" dirty="0"/>
              <a:t>After discussion, it was decided that this could be done with either a filter or a set of hooks </a:t>
            </a:r>
          </a:p>
        </p:txBody>
      </p:sp>
      <p:pic>
        <p:nvPicPr>
          <p:cNvPr id="4" name="Picture 3">
            <a:extLst>
              <a:ext uri="{FF2B5EF4-FFF2-40B4-BE49-F238E27FC236}">
                <a16:creationId xmlns:a16="http://schemas.microsoft.com/office/drawing/2014/main" id="{491FDCA0-0DCC-42C2-9F59-32D450CC958F}"/>
              </a:ext>
            </a:extLst>
          </p:cNvPr>
          <p:cNvPicPr>
            <a:picLocks noChangeAspect="1"/>
          </p:cNvPicPr>
          <p:nvPr/>
        </p:nvPicPr>
        <p:blipFill rotWithShape="1">
          <a:blip r:embed="rId2"/>
          <a:srcRect b="24047"/>
          <a:stretch/>
        </p:blipFill>
        <p:spPr>
          <a:xfrm>
            <a:off x="1680076" y="3727681"/>
            <a:ext cx="5783848" cy="2664492"/>
          </a:xfrm>
          <a:prstGeom prst="rect">
            <a:avLst/>
          </a:prstGeom>
        </p:spPr>
      </p:pic>
      <p:cxnSp>
        <p:nvCxnSpPr>
          <p:cNvPr id="6" name="Straight Connector 5">
            <a:extLst>
              <a:ext uri="{FF2B5EF4-FFF2-40B4-BE49-F238E27FC236}">
                <a16:creationId xmlns:a16="http://schemas.microsoft.com/office/drawing/2014/main" id="{6D667AF2-D635-4DFA-AA0D-0F87233B7FA8}"/>
              </a:ext>
            </a:extLst>
          </p:cNvPr>
          <p:cNvCxnSpPr>
            <a:cxnSpLocks/>
          </p:cNvCxnSpPr>
          <p:nvPr/>
        </p:nvCxnSpPr>
        <p:spPr bwMode="auto">
          <a:xfrm>
            <a:off x="2986391" y="4781146"/>
            <a:ext cx="1228928" cy="0"/>
          </a:xfrm>
          <a:prstGeom prst="line">
            <a:avLst/>
          </a:prstGeom>
          <a:solidFill>
            <a:srgbClr val="CC0000"/>
          </a:solidFill>
          <a:ln w="28575" cap="flat" cmpd="sng" algn="ctr">
            <a:solidFill>
              <a:srgbClr val="FF0000"/>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F1836211-9A36-4C35-BCAD-6986350A7F49}"/>
              </a:ext>
            </a:extLst>
          </p:cNvPr>
          <p:cNvCxnSpPr>
            <a:cxnSpLocks/>
          </p:cNvCxnSpPr>
          <p:nvPr/>
        </p:nvCxnSpPr>
        <p:spPr bwMode="auto">
          <a:xfrm>
            <a:off x="2971800" y="5611239"/>
            <a:ext cx="1228928" cy="0"/>
          </a:xfrm>
          <a:prstGeom prst="line">
            <a:avLst/>
          </a:prstGeom>
          <a:solidFill>
            <a:srgbClr val="CC0000"/>
          </a:solidFill>
          <a:ln w="28575" cap="flat" cmpd="sng" algn="ctr">
            <a:solidFill>
              <a:srgbClr val="FF0000"/>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AF6D2DBF-923F-4760-9C96-F95210D7F53F}"/>
              </a:ext>
            </a:extLst>
          </p:cNvPr>
          <p:cNvCxnSpPr>
            <a:cxnSpLocks/>
          </p:cNvCxnSpPr>
          <p:nvPr/>
        </p:nvCxnSpPr>
        <p:spPr bwMode="auto">
          <a:xfrm>
            <a:off x="2971800" y="6277583"/>
            <a:ext cx="1228928" cy="0"/>
          </a:xfrm>
          <a:prstGeom prst="line">
            <a:avLst/>
          </a:prstGeom>
          <a:solidFill>
            <a:srgbClr val="CC0000"/>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76002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421B-B06A-403B-8440-40D455C5C79B}"/>
              </a:ext>
            </a:extLst>
          </p:cNvPr>
          <p:cNvSpPr>
            <a:spLocks noGrp="1"/>
          </p:cNvSpPr>
          <p:nvPr>
            <p:ph type="title"/>
          </p:nvPr>
        </p:nvSpPr>
        <p:spPr/>
        <p:txBody>
          <a:bodyPr/>
          <a:lstStyle/>
          <a:p>
            <a:r>
              <a:rPr lang="en-US" dirty="0"/>
              <a:t>How does the example filter work?</a:t>
            </a:r>
          </a:p>
        </p:txBody>
      </p:sp>
      <p:sp>
        <p:nvSpPr>
          <p:cNvPr id="4" name="Content Placeholder 2">
            <a:extLst>
              <a:ext uri="{FF2B5EF4-FFF2-40B4-BE49-F238E27FC236}">
                <a16:creationId xmlns:a16="http://schemas.microsoft.com/office/drawing/2014/main" id="{D677CFF3-8513-46CA-8131-718A5EC78D71}"/>
              </a:ext>
            </a:extLst>
          </p:cNvPr>
          <p:cNvSpPr>
            <a:spLocks noGrp="1"/>
          </p:cNvSpPr>
          <p:nvPr>
            <p:ph idx="1"/>
          </p:nvPr>
        </p:nvSpPr>
        <p:spPr>
          <a:xfrm>
            <a:off x="457200" y="1219200"/>
            <a:ext cx="8229600" cy="4906963"/>
          </a:xfrm>
        </p:spPr>
        <p:txBody>
          <a:bodyPr/>
          <a:lstStyle/>
          <a:p>
            <a:pPr>
              <a:lnSpc>
                <a:spcPct val="100000"/>
              </a:lnSpc>
              <a:defRPr/>
            </a:pPr>
            <a:r>
              <a:rPr lang="en-US" sz="1600" dirty="0"/>
              <a:t>Our filter uses the bash script below to modify file paths in the files fed to it from a generic path name to the local git repo location or vice versa</a:t>
            </a:r>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a:lnSpc>
                <a:spcPct val="100000"/>
              </a:lnSpc>
              <a:defRPr/>
            </a:pPr>
            <a:endParaRPr lang="en-US" sz="1600" dirty="0"/>
          </a:p>
          <a:p>
            <a:pPr marL="0" indent="0">
              <a:lnSpc>
                <a:spcPct val="100000"/>
              </a:lnSpc>
              <a:buFontTx/>
              <a:buNone/>
              <a:defRPr/>
            </a:pPr>
            <a:endParaRPr lang="en-US" sz="1600" dirty="0"/>
          </a:p>
          <a:p>
            <a:pPr>
              <a:lnSpc>
                <a:spcPct val="100000"/>
              </a:lnSpc>
              <a:defRPr/>
            </a:pPr>
            <a:r>
              <a:rPr lang="en-US" sz="1600" dirty="0"/>
              <a:t>For a </a:t>
            </a:r>
            <a:r>
              <a:rPr lang="en-US" sz="1600" b="1" dirty="0"/>
              <a:t>smudge</a:t>
            </a:r>
            <a:r>
              <a:rPr lang="en-US" sz="1600" dirty="0"/>
              <a:t>, this script determines the repo location, performs a sed command on the file git passes to it </a:t>
            </a:r>
            <a:r>
              <a:rPr lang="en-US" sz="1600" b="1" dirty="0"/>
              <a:t>from your staging area </a:t>
            </a:r>
            <a:r>
              <a:rPr lang="en-US" sz="1600" dirty="0"/>
              <a:t>to change “GENERIC_PATH” to the repo location, and outputs the resulting file </a:t>
            </a:r>
            <a:r>
              <a:rPr lang="en-US" sz="1600" b="1" dirty="0"/>
              <a:t>to your working tree</a:t>
            </a:r>
          </a:p>
          <a:p>
            <a:pPr>
              <a:lnSpc>
                <a:spcPct val="100000"/>
              </a:lnSpc>
              <a:defRPr/>
            </a:pPr>
            <a:r>
              <a:rPr lang="en-US" sz="1600" dirty="0"/>
              <a:t>For a </a:t>
            </a:r>
            <a:r>
              <a:rPr lang="en-US" sz="1600" b="1" dirty="0"/>
              <a:t>clean</a:t>
            </a:r>
            <a:r>
              <a:rPr lang="en-US" sz="1600" dirty="0"/>
              <a:t>, this script determines the repo location, performs a sed command on the file git passes to it </a:t>
            </a:r>
            <a:r>
              <a:rPr lang="en-US" sz="1600" b="1" dirty="0"/>
              <a:t>from your working tree </a:t>
            </a:r>
            <a:r>
              <a:rPr lang="en-US" sz="1600" dirty="0"/>
              <a:t>to change the repo location to “GENERIC_PATH”, and outputs the resulting file </a:t>
            </a:r>
            <a:r>
              <a:rPr lang="en-US" sz="1600" b="1" dirty="0"/>
              <a:t>to your staging area</a:t>
            </a:r>
          </a:p>
        </p:txBody>
      </p:sp>
      <p:pic>
        <p:nvPicPr>
          <p:cNvPr id="5" name="Picture 6">
            <a:extLst>
              <a:ext uri="{FF2B5EF4-FFF2-40B4-BE49-F238E27FC236}">
                <a16:creationId xmlns:a16="http://schemas.microsoft.com/office/drawing/2014/main" id="{555EDE60-98C7-456F-AB59-04705BB17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063" y="1828800"/>
            <a:ext cx="5603875"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665250"/>
      </p:ext>
    </p:extLst>
  </p:cSld>
  <p:clrMapOvr>
    <a:masterClrMapping/>
  </p:clrMapOvr>
</p:sld>
</file>

<file path=ppt/theme/theme1.xml><?xml version="1.0" encoding="utf-8"?>
<a:theme xmlns:a="http://schemas.openxmlformats.org/drawingml/2006/main" name="1_100413 ESS Brief Template">
  <a:themeElements>
    <a:clrScheme name="100413 ESS Brief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0413 ESS Brief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3200" b="0" i="1" u="sng"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CC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3200" b="0" i="1" u="sng" strike="noStrike" cap="none" normalizeH="0" baseline="0" smtClean="0">
            <a:ln>
              <a:noFill/>
            </a:ln>
            <a:solidFill>
              <a:schemeClr val="bg1"/>
            </a:solidFill>
            <a:effectLst/>
            <a:latin typeface="Arial" charset="0"/>
            <a:cs typeface="Arial" charset="0"/>
          </a:defRPr>
        </a:defPPr>
      </a:lstStyle>
    </a:lnDef>
    <a:txDef>
      <a:spPr>
        <a:noFill/>
        <a:ln>
          <a:solidFill>
            <a:srgbClr val="0000FF"/>
          </a:solidFill>
        </a:ln>
      </a:spPr>
      <a:bodyPr wrap="square" rtlCol="0">
        <a:spAutoFit/>
      </a:bodyPr>
      <a:lstStyle>
        <a:defPPr algn="ctr">
          <a:defRPr sz="1100" dirty="0" smtClean="0"/>
        </a:defPPr>
      </a:lstStyle>
    </a:txDef>
  </a:objectDefaults>
  <a:extraClrSchemeLst>
    <a:extraClrScheme>
      <a:clrScheme name="100413 ESS Brief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413 ESS Brief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413 ESS Brief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413 ESS Brief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413 ESS Brief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413 ESS Brief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413 ESS Brief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413 ESS Brief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413 ESS Brief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413 ESS Brief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413 ESS Brief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413 ESS Brief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14469</TotalTime>
  <Words>2036</Words>
  <Application>Microsoft Office PowerPoint</Application>
  <PresentationFormat>On-screen Show (4:3)</PresentationFormat>
  <Paragraphs>159</Paragraphs>
  <Slides>16</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1_100413 ESS Brief Template</vt:lpstr>
      <vt:lpstr>Git Filters vs. Git Hooks</vt:lpstr>
      <vt:lpstr>Background</vt:lpstr>
      <vt:lpstr>Background</vt:lpstr>
      <vt:lpstr>What is a git filter?</vt:lpstr>
      <vt:lpstr>How do git filters work?</vt:lpstr>
      <vt:lpstr>What is a git hook?</vt:lpstr>
      <vt:lpstr>How do git hooks work?</vt:lpstr>
      <vt:lpstr>Example Scenario</vt:lpstr>
      <vt:lpstr>How does the example filter work?</vt:lpstr>
      <vt:lpstr>How does the example filter work?</vt:lpstr>
      <vt:lpstr>Example Filter Setup</vt:lpstr>
      <vt:lpstr>How do the example hooks work?</vt:lpstr>
      <vt:lpstr>How do the example hooks work?</vt:lpstr>
      <vt:lpstr>How do the example hooks work?</vt:lpstr>
      <vt:lpstr>Example Hook Setup</vt:lpstr>
      <vt:lpstr>Git Filters vs. Git Hooks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Wilkinson</dc:creator>
  <cp:lastModifiedBy>Garcia (US), Marco A</cp:lastModifiedBy>
  <cp:revision>957</cp:revision>
  <dcterms:created xsi:type="dcterms:W3CDTF">2008-07-10T13:50:30Z</dcterms:created>
  <dcterms:modified xsi:type="dcterms:W3CDTF">2023-05-01T14:38:04Z</dcterms:modified>
</cp:coreProperties>
</file>