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267" r:id="rId3"/>
    <p:sldId id="287" r:id="rId4"/>
    <p:sldId id="292" r:id="rId5"/>
    <p:sldId id="290" r:id="rId6"/>
    <p:sldId id="291" r:id="rId7"/>
    <p:sldId id="293" r:id="rId8"/>
    <p:sldId id="296" r:id="rId9"/>
    <p:sldId id="297" r:id="rId10"/>
    <p:sldId id="294" r:id="rId11"/>
    <p:sldId id="289" r:id="rId12"/>
    <p:sldId id="295" r:id="rId13"/>
    <p:sldId id="298" r:id="rId14"/>
    <p:sldId id="299" r:id="rId15"/>
    <p:sldId id="300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C5DE84-0F51-2A48-B79C-D8F32640EAFD}">
          <p14:sldIdLst>
            <p14:sldId id="265"/>
            <p14:sldId id="267"/>
            <p14:sldId id="287"/>
            <p14:sldId id="292"/>
            <p14:sldId id="290"/>
            <p14:sldId id="291"/>
            <p14:sldId id="293"/>
            <p14:sldId id="296"/>
            <p14:sldId id="297"/>
            <p14:sldId id="294"/>
            <p14:sldId id="289"/>
            <p14:sldId id="295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1" autoAdjust="0"/>
    <p:restoredTop sz="94611" autoAdjust="0"/>
  </p:normalViewPr>
  <p:slideViewPr>
    <p:cSldViewPr showGuides="1">
      <p:cViewPr varScale="1">
        <p:scale>
          <a:sx n="108" d="100"/>
          <a:sy n="108" d="100"/>
        </p:scale>
        <p:origin x="8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9/7/2016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 title="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3319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5999" y="0"/>
            <a:ext cx="457320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639" y="1600200"/>
            <a:ext cx="4573192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2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1" cap="none" baseline="0">
                <a:solidFill>
                  <a:schemeClr val="tx2"/>
                </a:solidFill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609600"/>
            <a:ext cx="1981717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609600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1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0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3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4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6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129" y="1828800"/>
            <a:ext cx="4420750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761" y="1828800"/>
            <a:ext cx="4420751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537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537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7219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7219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4"/>
            <a:ext cx="3658553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1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2" y="588964"/>
            <a:ext cx="5487829" cy="5580061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49" y="588963"/>
            <a:ext cx="5487781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09137" y="805658"/>
            <a:ext cx="5061604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1"/>
            </a:lvl1pPr>
            <a:lvl2pPr marL="457337" indent="0">
              <a:buNone/>
              <a:defRPr sz="2801"/>
            </a:lvl2pPr>
            <a:lvl3pPr marL="914674" indent="0">
              <a:buNone/>
              <a:defRPr sz="2401"/>
            </a:lvl3pPr>
            <a:lvl4pPr marL="1372011" indent="0">
              <a:buNone/>
              <a:defRPr sz="2001"/>
            </a:lvl4pPr>
            <a:lvl5pPr marL="1829349" indent="0">
              <a:buNone/>
              <a:defRPr sz="2001"/>
            </a:lvl5pPr>
            <a:lvl6pPr marL="2286686" indent="0">
              <a:buNone/>
              <a:defRPr sz="2001"/>
            </a:lvl6pPr>
            <a:lvl7pPr marL="2744023" indent="0">
              <a:buNone/>
              <a:defRPr sz="2001"/>
            </a:lvl7pPr>
            <a:lvl8pPr marL="3201360" indent="0">
              <a:buNone/>
              <a:defRPr sz="2001"/>
            </a:lvl8pPr>
            <a:lvl9pPr marL="3658697" indent="0">
              <a:buNone/>
              <a:defRPr sz="2001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3"/>
            <a:ext cx="3658553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 title="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9/7/2016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674" rtl="0" eaLnBrk="1" latinLnBrk="0" hangingPunct="1">
        <a:lnSpc>
          <a:spcPct val="90000"/>
        </a:lnSpc>
        <a:spcBef>
          <a:spcPct val="0"/>
        </a:spcBef>
        <a:buNone/>
        <a:defRPr sz="3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905" indent="-223905" algn="l" defTabSz="914674" rtl="0" eaLnBrk="1" latinLnBrk="0" hangingPunct="1">
        <a:lnSpc>
          <a:spcPct val="90000"/>
        </a:lnSpc>
        <a:spcBef>
          <a:spcPts val="1801"/>
        </a:spcBef>
        <a:buSzPct val="80000"/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8600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3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7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4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ceanware.wordpres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81800" y="1371600"/>
            <a:ext cx="5333999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/>
              <a:t>Testable, ES2015, AngularJS 1.5.x </a:t>
            </a:r>
            <a:r>
              <a:rPr lang="en-US" sz="4400" dirty="0" smtClean="0"/>
              <a:t>Component Based </a:t>
            </a:r>
            <a:r>
              <a:rPr lang="en-US" sz="4400" dirty="0"/>
              <a:t>Applications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010638" y="5486400"/>
            <a:ext cx="5105161" cy="121920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Karl Shifflett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https://oceanware.wordpress.com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@kdawg02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Transpiling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Run-Time, Test-Time, and Build-Time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2057399"/>
          </a:xfrm>
        </p:spPr>
        <p:txBody>
          <a:bodyPr/>
          <a:lstStyle/>
          <a:p>
            <a:r>
              <a:rPr lang="en-US" dirty="0" smtClean="0"/>
              <a:t>Full ES6 support across browsers is still lacking.</a:t>
            </a:r>
          </a:p>
          <a:p>
            <a:endParaRPr lang="en-US" dirty="0"/>
          </a:p>
          <a:p>
            <a:r>
              <a:rPr lang="en-US" dirty="0" smtClean="0"/>
              <a:t>Transpilers like Babel or traceur transpile ES6 to ES5.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jspm transpiles ES6 to ES5 on the fly</a:t>
            </a:r>
          </a:p>
          <a:p>
            <a:r>
              <a:rPr lang="en-US" dirty="0" smtClean="0"/>
              <a:t>Supports ES7 Decorators and Class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un-time demo using Chrome Developer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package.json and config.js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3545609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Babel 6 transpiles ES6 to ES5 on the fly passes to mocha</a:t>
            </a:r>
          </a:p>
          <a:p>
            <a:r>
              <a:rPr lang="en-US" dirty="0" smtClean="0"/>
              <a:t>Supports ES7 Decorators and Class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Test-time demo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package.json, mocha.opts, and .bablerc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Notice the tools and transpilers are different between run-time and test-time.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 System.js 0.17 RTM’s this will change.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3352800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Build-Time Transpiling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jspm provides outstanding bundling features</a:t>
            </a:r>
          </a:p>
          <a:p>
            <a:r>
              <a:rPr lang="en-US" dirty="0" smtClean="0"/>
              <a:t>Self-executing bundle transpiles all ES6 modules and dependencies and bundles them into a single JavaScript file.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Self-executing bundles are small which load very fast in a single http request.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the near future, I will add a gulp build task to this project that will perform bundling and minification.</a:t>
            </a:r>
          </a:p>
        </p:txBody>
      </p:sp>
    </p:spTree>
    <p:extLst>
      <p:ext uri="{BB962C8B-B14F-4D97-AF65-F5344CB8AC3E}">
        <p14:creationId xmlns:p14="http://schemas.microsoft.com/office/powerpoint/2010/main" val="41370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1.5.x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2057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Components greatly simplify writing directives.</a:t>
            </a:r>
          </a:p>
          <a:p>
            <a:endParaRPr lang="en-US" dirty="0"/>
          </a:p>
          <a:p>
            <a:r>
              <a:rPr lang="en-US" dirty="0" smtClean="0"/>
              <a:t>Angular 2 and Aurelia use component architectures. </a:t>
            </a:r>
          </a:p>
          <a:p>
            <a:endParaRPr lang="en-US" dirty="0"/>
          </a:p>
          <a:p>
            <a:r>
              <a:rPr lang="en-US" dirty="0" smtClean="0"/>
              <a:t>Learning and deploying today will prepare you for tomorrow.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unit testing, you may want to register your components differently.  There are several valid strategies.</a:t>
            </a:r>
          </a:p>
          <a:p>
            <a:r>
              <a:rPr lang="en-US" dirty="0" smtClean="0"/>
              <a:t>Why this strategy?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57" y="3581400"/>
            <a:ext cx="7809524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</a:p>
          <a:p>
            <a:r>
              <a:rPr lang="en-US" dirty="0" smtClean="0"/>
              <a:t>Architecture and Language Choices</a:t>
            </a:r>
          </a:p>
          <a:p>
            <a:r>
              <a:rPr lang="en-US" dirty="0" smtClean="0"/>
              <a:t>Testing Choices</a:t>
            </a:r>
          </a:p>
          <a:p>
            <a:r>
              <a:rPr lang="en-US" dirty="0" smtClean="0"/>
              <a:t>Transpiling at Run-Time, Test-Time, and Build-Time</a:t>
            </a:r>
          </a:p>
          <a:p>
            <a:r>
              <a:rPr lang="en-US" dirty="0" smtClean="0"/>
              <a:t>AngularJS 1.5x</a:t>
            </a:r>
          </a:p>
        </p:txBody>
      </p:sp>
    </p:spTree>
    <p:extLst>
      <p:ext uri="{BB962C8B-B14F-4D97-AF65-F5344CB8AC3E}">
        <p14:creationId xmlns:p14="http://schemas.microsoft.com/office/powerpoint/2010/main" val="9894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8" y="609600"/>
            <a:ext cx="827738" cy="985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81000"/>
            <a:ext cx="7926111" cy="1219200"/>
          </a:xfrm>
        </p:spPr>
        <p:txBody>
          <a:bodyPr/>
          <a:lstStyle/>
          <a:p>
            <a:r>
              <a:rPr lang="en-US" dirty="0" smtClean="0"/>
              <a:t>Application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npm run mocha</a:t>
            </a:r>
          </a:p>
          <a:p>
            <a:pPr marL="0" indent="0">
              <a:buNone/>
            </a:pPr>
            <a:r>
              <a:rPr lang="en-US" dirty="0" smtClean="0"/>
              <a:t>npm run 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Wrote this application using the Atom editor. 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 have provided my Atom editor code snippets.</a:t>
            </a:r>
            <a:endParaRPr lang="en-US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Language Choices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many options for building Angular applications today.</a:t>
            </a:r>
          </a:p>
          <a:p>
            <a:endParaRPr lang="en-US" dirty="0"/>
          </a:p>
          <a:p>
            <a:r>
              <a:rPr lang="en-US" dirty="0" smtClean="0"/>
              <a:t>Choice is a good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128" y="1828800"/>
            <a:ext cx="9146383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Application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AngularJS 1.5.x - Components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ES2015 (ES6)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jspm – package manager, simple, bundler, transpiler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System.js – module loader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Bootstraps differently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Why choose this stack to build on?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Alternate Choice(s)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AngularJS 1.5.x - Components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ES5, TypeScript, or ES2015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(ES6)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– JavaScript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If required use transpiler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Use index.html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and script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tags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Typical AngularJS Bootstrapping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System.js, config.js, and bootstrap.js</a:t>
            </a:r>
          </a:p>
          <a:p>
            <a:r>
              <a:rPr lang="en-US" dirty="0" smtClean="0"/>
              <a:t>bootstrap.js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angular and ngComponentRouter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Loads angular modules: app and review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Creates angular module, main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Invokes the angular bootstrapper</a:t>
            </a:r>
          </a:p>
          <a:p>
            <a:pPr marL="338136" indent="-342900"/>
            <a:r>
              <a:rPr lang="en-US" dirty="0" smtClean="0"/>
              <a:t>Angular modules</a:t>
            </a:r>
          </a:p>
          <a:p>
            <a:pPr marL="800237" lvl="1" indent="-34290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Load and register components, directives, and services</a:t>
            </a:r>
          </a:p>
          <a:p>
            <a:pPr marL="800237" lvl="1" indent="-342900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Configure routing</a:t>
            </a:r>
          </a:p>
        </p:txBody>
      </p:sp>
    </p:spTree>
    <p:extLst>
      <p:ext uri="{BB962C8B-B14F-4D97-AF65-F5344CB8AC3E}">
        <p14:creationId xmlns:p14="http://schemas.microsoft.com/office/powerpoint/2010/main" val="246685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08" y="609600"/>
            <a:ext cx="827738" cy="985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81000"/>
            <a:ext cx="7926111" cy="1219200"/>
          </a:xfrm>
        </p:spPr>
        <p:txBody>
          <a:bodyPr/>
          <a:lstStyle/>
          <a:p>
            <a:r>
              <a:rPr lang="en-US" dirty="0"/>
              <a:t>Walkthrough Application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Pay Attention To: 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Components and single responsibility controllers</a:t>
            </a:r>
          </a:p>
          <a:p>
            <a:r>
              <a:rPr lang="en-US" dirty="0" smtClean="0"/>
              <a:t>Clean code (thanks to ES6!)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Choices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 deep spiking on all architecture, language, and testing choices </a:t>
            </a:r>
            <a:r>
              <a:rPr lang="en-US" b="1" dirty="0" smtClean="0"/>
              <a:t>before</a:t>
            </a:r>
            <a:r>
              <a:rPr lang="en-US" dirty="0" smtClean="0"/>
              <a:t> starting a large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Mocha, Chai, Sinon, Karma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128" y="1828800"/>
            <a:ext cx="9146383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Mocha is a Nodejs JavaScript test framework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For unit tests that do not require Angular to be loaded</a:t>
            </a:r>
          </a:p>
          <a:p>
            <a:r>
              <a:rPr lang="en-US" dirty="0" smtClean="0"/>
              <a:t>Chai is a BDD/TDD assert library </a:t>
            </a:r>
          </a:p>
          <a:p>
            <a:r>
              <a:rPr lang="en-US" dirty="0" smtClean="0"/>
              <a:t>Sinon standalone test spies, stubs, and mocks</a:t>
            </a:r>
          </a:p>
          <a:p>
            <a:r>
              <a:rPr lang="en-US" dirty="0" smtClean="0"/>
              <a:t>Karma test runner written by AngularJS Team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For integration tests (will add these at a later date)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Mocha configuration and running mocha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package.json, test folder files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(_mocha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mocha)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80128" y="5334000"/>
            <a:ext cx="827738" cy="9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WarePresentation" id="{B4A05191-E289-8143-9045-76850F123444}" vid="{AC114FA5-5B48-7945-945A-10D72F7BED95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OceanWarePresentation</Template>
  <TotalTime>1280</TotalTime>
  <Words>508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Ocean Waves 16x9</vt:lpstr>
      <vt:lpstr> Testable, ES2015, AngularJS 1.5.x Component Based Applications</vt:lpstr>
      <vt:lpstr>Agenda</vt:lpstr>
      <vt:lpstr>Application Demo</vt:lpstr>
      <vt:lpstr>Architecture and Language Choices</vt:lpstr>
      <vt:lpstr>High Level Options</vt:lpstr>
      <vt:lpstr>Bootstrapping</vt:lpstr>
      <vt:lpstr>Walkthrough Application Code</vt:lpstr>
      <vt:lpstr>Testing Choices</vt:lpstr>
      <vt:lpstr>Mocha, Chai, Sinon, Karma</vt:lpstr>
      <vt:lpstr>Transpiling at  Run-Time, Test-Time, and Build-Time</vt:lpstr>
      <vt:lpstr>Run-Time Transpiling</vt:lpstr>
      <vt:lpstr>Test-Time Transpiling</vt:lpstr>
      <vt:lpstr>Build-Time Transpiling</vt:lpstr>
      <vt:lpstr>AngularJS 1.5.x</vt:lpstr>
      <vt:lpstr>Component Registration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Brokered Applications</dc:title>
  <dc:creator>Karl Shifflett</dc:creator>
  <cp:lastModifiedBy>Karl Shifflett</cp:lastModifiedBy>
  <cp:revision>90</cp:revision>
  <dcterms:created xsi:type="dcterms:W3CDTF">2016-02-06T17:42:32Z</dcterms:created>
  <dcterms:modified xsi:type="dcterms:W3CDTF">2016-09-07T21:39:47Z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