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40"/>
  </p:notesMasterIdLst>
  <p:handoutMasterIdLst>
    <p:handoutMasterId r:id="rId41"/>
  </p:handoutMasterIdLst>
  <p:sldIdLst>
    <p:sldId id="256" r:id="rId4"/>
    <p:sldId id="449" r:id="rId5"/>
    <p:sldId id="455" r:id="rId6"/>
    <p:sldId id="425" r:id="rId7"/>
    <p:sldId id="426" r:id="rId8"/>
    <p:sldId id="432" r:id="rId9"/>
    <p:sldId id="405" r:id="rId10"/>
    <p:sldId id="265" r:id="rId11"/>
    <p:sldId id="428" r:id="rId12"/>
    <p:sldId id="427" r:id="rId13"/>
    <p:sldId id="431" r:id="rId14"/>
    <p:sldId id="437" r:id="rId15"/>
    <p:sldId id="456" r:id="rId16"/>
    <p:sldId id="430" r:id="rId17"/>
    <p:sldId id="433" r:id="rId18"/>
    <p:sldId id="429" r:id="rId19"/>
    <p:sldId id="435" r:id="rId20"/>
    <p:sldId id="439" r:id="rId21"/>
    <p:sldId id="438" r:id="rId22"/>
    <p:sldId id="440" r:id="rId23"/>
    <p:sldId id="436" r:id="rId24"/>
    <p:sldId id="442" r:id="rId25"/>
    <p:sldId id="443" r:id="rId26"/>
    <p:sldId id="444" r:id="rId27"/>
    <p:sldId id="445" r:id="rId28"/>
    <p:sldId id="450" r:id="rId29"/>
    <p:sldId id="441" r:id="rId30"/>
    <p:sldId id="452" r:id="rId31"/>
    <p:sldId id="446" r:id="rId32"/>
    <p:sldId id="448" r:id="rId33"/>
    <p:sldId id="453" r:id="rId34"/>
    <p:sldId id="447" r:id="rId35"/>
    <p:sldId id="454" r:id="rId36"/>
    <p:sldId id="451" r:id="rId37"/>
    <p:sldId id="421" r:id="rId38"/>
    <p:sldId id="273" r:id="rId39"/>
  </p:sldIdLst>
  <p:sldSz cx="12192000" cy="6858000"/>
  <p:notesSz cx="6858000" cy="9144000"/>
  <p:custDataLst>
    <p:tags r:id="rId4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ection>
        <p14:section name="Introduction" id="{D9BA6872-5D9F-47C7-8EC4-D7057E897B35}">
          <p14:sldIdLst>
            <p14:sldId id="256"/>
            <p14:sldId id="449"/>
            <p14:sldId id="455"/>
            <p14:sldId id="425"/>
            <p14:sldId id="426"/>
            <p14:sldId id="432"/>
            <p14:sldId id="405"/>
            <p14:sldId id="265"/>
            <p14:sldId id="428"/>
          </p14:sldIdLst>
        </p14:section>
        <p14:section name="Architecture and setup" id="{D3B07FBD-B1B2-44B6-BBA1-23B73F69E4CC}">
          <p14:sldIdLst>
            <p14:sldId id="427"/>
            <p14:sldId id="431"/>
            <p14:sldId id="437"/>
          </p14:sldIdLst>
        </p14:section>
        <p14:section name="Python Coding" id="{13EA00EB-F96F-47DC-A201-AC9F206F254A}">
          <p14:sldIdLst>
            <p14:sldId id="456"/>
            <p14:sldId id="430"/>
            <p14:sldId id="433"/>
            <p14:sldId id="429"/>
            <p14:sldId id="435"/>
            <p14:sldId id="439"/>
            <p14:sldId id="438"/>
            <p14:sldId id="440"/>
            <p14:sldId id="436"/>
            <p14:sldId id="442"/>
          </p14:sldIdLst>
        </p14:section>
        <p14:section name="Documentation" id="{27A3334B-989C-4D03-B456-6537949B8716}">
          <p14:sldIdLst>
            <p14:sldId id="443"/>
            <p14:sldId id="444"/>
            <p14:sldId id="445"/>
            <p14:sldId id="450"/>
          </p14:sldIdLst>
        </p14:section>
        <p14:section name="Uploading a package" id="{069A89AA-9686-4E0F-BEE7-3CDE4E77EE90}">
          <p14:sldIdLst>
            <p14:sldId id="441"/>
            <p14:sldId id="452"/>
            <p14:sldId id="446"/>
            <p14:sldId id="448"/>
            <p14:sldId id="453"/>
            <p14:sldId id="447"/>
            <p14:sldId id="454"/>
            <p14:sldId id="451"/>
            <p14:sldId id="421"/>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9B38"/>
    <a:srgbClr val="0070AD"/>
    <a:srgbClr val="FF304C"/>
    <a:srgbClr val="FF6327"/>
    <a:srgbClr val="7E39BA"/>
    <a:srgbClr val="00C37B"/>
    <a:srgbClr val="C8FF16"/>
    <a:srgbClr val="4701A7"/>
    <a:srgbClr val="6D64CC"/>
    <a:srgbClr val="2B0A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781" autoAdjust="0"/>
  </p:normalViewPr>
  <p:slideViewPr>
    <p:cSldViewPr>
      <p:cViewPr>
        <p:scale>
          <a:sx n="75" d="100"/>
          <a:sy n="75" d="100"/>
        </p:scale>
        <p:origin x="1962" y="57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gs" Target="tags/tag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26/10/2020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26/10/2020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27288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63915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AU" dirty="0" err="1"/>
              <a:t>e’re</a:t>
            </a:r>
            <a:r>
              <a:rPr lang="en-AU" dirty="0"/>
              <a:t> going to use </a:t>
            </a:r>
            <a:r>
              <a:rPr lang="en-AU" dirty="0" err="1"/>
              <a:t>pycharm</a:t>
            </a:r>
            <a:r>
              <a:rPr lang="en-AU" dirty="0"/>
              <a:t> for the bulk of our package coding and </a:t>
            </a:r>
            <a:r>
              <a:rPr lang="en-AU" dirty="0" err="1"/>
              <a:t>jupyter</a:t>
            </a:r>
            <a:r>
              <a:rPr lang="en-AU" dirty="0"/>
              <a:t> for testing</a:t>
            </a:r>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1854124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189834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36929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230352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27373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2826952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3643186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1726262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would like to begin by acknowledging the Kaurna people, Traditional Custodians of the land on which we meet today, and pay my respects to their Elders past and present. I extend that respect to Aboriginal and Torres Strait Islander peoples here today. </a:t>
            </a:r>
            <a:r>
              <a:rPr lang="en-GB" b="0" i="0" dirty="0">
                <a:solidFill>
                  <a:srgbClr val="4D5156"/>
                </a:solidFill>
                <a:effectLst/>
                <a:latin typeface="arial" panose="020B0604020202020204" pitchFamily="34" charset="0"/>
              </a:rPr>
              <a:t>I would also like to </a:t>
            </a:r>
            <a:r>
              <a:rPr lang="en-GB" b="1" i="0" dirty="0">
                <a:solidFill>
                  <a:srgbClr val="5F6368"/>
                </a:solidFill>
                <a:effectLst/>
                <a:latin typeface="arial" panose="020B0604020202020204" pitchFamily="34" charset="0"/>
              </a:rPr>
              <a:t>acknowledge</a:t>
            </a:r>
            <a:r>
              <a:rPr lang="en-GB" b="0" i="0" dirty="0">
                <a:solidFill>
                  <a:srgbClr val="4D5156"/>
                </a:solidFill>
                <a:effectLst/>
                <a:latin typeface="arial" panose="020B0604020202020204" pitchFamily="34" charset="0"/>
              </a:rPr>
              <a:t> that this land – which we benefit from occupying – was stolen, and that </a:t>
            </a:r>
            <a:r>
              <a:rPr lang="en-GB" b="1" i="0" dirty="0">
                <a:solidFill>
                  <a:srgbClr val="5F6368"/>
                </a:solidFill>
                <a:effectLst/>
                <a:latin typeface="arial" panose="020B0604020202020204" pitchFamily="34" charset="0"/>
              </a:rPr>
              <a:t>sovereignty was never ceded</a:t>
            </a:r>
            <a:r>
              <a:rPr lang="en-GB" b="0" i="0" dirty="0">
                <a:solidFill>
                  <a:srgbClr val="4D5156"/>
                </a:solidFill>
                <a:effectLst/>
                <a:latin typeface="arial" panose="020B0604020202020204" pitchFamily="34" charset="0"/>
              </a:rPr>
              <a:t>.</a:t>
            </a:r>
            <a:endParaRPr lang="en-AU"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465193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216439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3247111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3092755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882275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25</a:t>
            </a:fld>
            <a:endParaRPr lang="pt-BR"/>
          </a:p>
        </p:txBody>
      </p:sp>
    </p:spTree>
    <p:extLst>
      <p:ext uri="{BB962C8B-B14F-4D97-AF65-F5344CB8AC3E}">
        <p14:creationId xmlns:p14="http://schemas.microsoft.com/office/powerpoint/2010/main" val="240317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3061317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619177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28</a:t>
            </a:fld>
            <a:endParaRPr lang="pt-BR"/>
          </a:p>
        </p:txBody>
      </p:sp>
    </p:spTree>
    <p:extLst>
      <p:ext uri="{BB962C8B-B14F-4D97-AF65-F5344CB8AC3E}">
        <p14:creationId xmlns:p14="http://schemas.microsoft.com/office/powerpoint/2010/main" val="3413599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3972754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30</a:t>
            </a:fld>
            <a:endParaRPr lang="pt-BR"/>
          </a:p>
        </p:txBody>
      </p:sp>
    </p:spTree>
    <p:extLst>
      <p:ext uri="{BB962C8B-B14F-4D97-AF65-F5344CB8AC3E}">
        <p14:creationId xmlns:p14="http://schemas.microsoft.com/office/powerpoint/2010/main" val="120755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478870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31</a:t>
            </a:fld>
            <a:endParaRPr lang="pt-BR"/>
          </a:p>
        </p:txBody>
      </p:sp>
    </p:spTree>
    <p:extLst>
      <p:ext uri="{BB962C8B-B14F-4D97-AF65-F5344CB8AC3E}">
        <p14:creationId xmlns:p14="http://schemas.microsoft.com/office/powerpoint/2010/main" val="309972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t>I myself have bashed my head against a wall for hours trying to get this to work and correctly upload.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t>Now that I’ve done it a couple of times, it took me about 5 minutes to get this to work with one error when testing before this talk.</a:t>
            </a:r>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32</a:t>
            </a:fld>
            <a:endParaRPr lang="pt-BR"/>
          </a:p>
        </p:txBody>
      </p:sp>
    </p:spTree>
    <p:extLst>
      <p:ext uri="{BB962C8B-B14F-4D97-AF65-F5344CB8AC3E}">
        <p14:creationId xmlns:p14="http://schemas.microsoft.com/office/powerpoint/2010/main" val="4094035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33</a:t>
            </a:fld>
            <a:endParaRPr lang="pt-BR"/>
          </a:p>
        </p:txBody>
      </p:sp>
    </p:spTree>
    <p:extLst>
      <p:ext uri="{BB962C8B-B14F-4D97-AF65-F5344CB8AC3E}">
        <p14:creationId xmlns:p14="http://schemas.microsoft.com/office/powerpoint/2010/main" val="3141744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FFFFFF"/>
                </a:solidFill>
                <a:effectLst/>
                <a:latin typeface="Source Code Pro"/>
              </a:rPr>
              <a:t>pip install -i https://test.pypi.org/simple/ python-</a:t>
            </a:r>
            <a:r>
              <a:rPr lang="en-GB" b="0" i="0" dirty="0" err="1">
                <a:solidFill>
                  <a:srgbClr val="FFFFFF"/>
                </a:solidFill>
                <a:effectLst/>
                <a:latin typeface="Source Code Pro"/>
              </a:rPr>
              <a:t>playingcards</a:t>
            </a:r>
            <a:r>
              <a:rPr lang="en-GB" b="0" i="0" dirty="0">
                <a:solidFill>
                  <a:srgbClr val="FFFFFF"/>
                </a:solidFill>
                <a:effectLst/>
                <a:latin typeface="Source Code Pro"/>
              </a:rPr>
              <a:t>-dev</a:t>
            </a:r>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34</a:t>
            </a:fld>
            <a:endParaRPr lang="pt-BR"/>
          </a:p>
        </p:txBody>
      </p:sp>
    </p:spTree>
    <p:extLst>
      <p:ext uri="{BB962C8B-B14F-4D97-AF65-F5344CB8AC3E}">
        <p14:creationId xmlns:p14="http://schemas.microsoft.com/office/powerpoint/2010/main" val="316927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90142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940637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85455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67364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245369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4656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9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4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5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7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3" name="Title 2">
            <a:extLst>
              <a:ext uri="{FF2B5EF4-FFF2-40B4-BE49-F238E27FC236}">
                <a16:creationId xmlns:a16="http://schemas.microsoft.com/office/drawing/2014/main" id="{F9D6B067-D0D4-44EB-90E5-B7B313B2CDF4}"/>
              </a:ext>
            </a:extLst>
          </p:cNvPr>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3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2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2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28"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import this: building your first python package | Luke Keating Hughes | 27/10/2020</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05"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21"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docs.python-guide.org/dev/virtualenv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png"/><Relationship Id="rId5" Type="http://schemas.openxmlformats.org/officeDocument/2006/relationships/image" Target="../media/image35.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6.png"/><Relationship Id="rId5" Type="http://schemas.openxmlformats.org/officeDocument/2006/relationships/image" Target="../media/image35.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7.jpeg"/><Relationship Id="rId5" Type="http://schemas.openxmlformats.org/officeDocument/2006/relationships/image" Target="../media/image35.w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7.jpeg"/><Relationship Id="rId5" Type="http://schemas.openxmlformats.org/officeDocument/2006/relationships/image" Target="../media/image35.w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hyperlink" Target="https://neopythonic.blogspot.com/2008/10/why-explicit-self-has-to-stay.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7.jpeg"/><Relationship Id="rId5" Type="http://schemas.openxmlformats.org/officeDocument/2006/relationships/image" Target="../media/image35.w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7.jpeg"/><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python.org/dev/peps/pep-0257/" TargetMode="Externa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packaging.python.org/tutorials/packaging-projec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 Id="rId9" Type="http://schemas.microsoft.com/office/2007/relationships/hdphoto" Target="../media/hdphoto6.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2492896"/>
            <a:ext cx="8208292" cy="1475154"/>
          </a:xfrm>
        </p:spPr>
        <p:txBody>
          <a:bodyPr/>
          <a:lstStyle/>
          <a:p>
            <a:r>
              <a:rPr lang="en-US" dirty="0"/>
              <a:t>import this: building your first python package</a:t>
            </a:r>
            <a:endParaRPr lang="en-GB" dirty="0"/>
          </a:p>
        </p:txBody>
      </p:sp>
      <p:sp>
        <p:nvSpPr>
          <p:cNvPr id="3" name="Subtitle 2"/>
          <p:cNvSpPr>
            <a:spLocks noGrp="1"/>
          </p:cNvSpPr>
          <p:nvPr>
            <p:ph type="subTitle" idx="1"/>
          </p:nvPr>
        </p:nvSpPr>
        <p:spPr>
          <a:xfrm>
            <a:off x="407988" y="4149080"/>
            <a:ext cx="4774257" cy="1223963"/>
          </a:xfrm>
        </p:spPr>
        <p:txBody>
          <a:bodyPr/>
          <a:lstStyle/>
          <a:p>
            <a:r>
              <a:rPr lang="en-US" dirty="0"/>
              <a:t>Luke Keating Hughes 27/10/2020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First things first</a:t>
            </a:r>
            <a:endParaRPr lang="en-GB" dirty="0"/>
          </a:p>
        </p:txBody>
      </p:sp>
      <p:sp>
        <p:nvSpPr>
          <p:cNvPr id="6" name="Text Placeholder 5"/>
          <p:cNvSpPr>
            <a:spLocks noGrp="1"/>
          </p:cNvSpPr>
          <p:nvPr>
            <p:ph type="body" sz="quarter" idx="11"/>
          </p:nvPr>
        </p:nvSpPr>
        <p:spPr/>
        <p:txBody>
          <a:bodyPr/>
          <a:lstStyle/>
          <a:p>
            <a:r>
              <a:rPr lang="en-GB" dirty="0"/>
              <a:t>Set up our project</a:t>
            </a:r>
          </a:p>
        </p:txBody>
      </p:sp>
      <p:pic>
        <p:nvPicPr>
          <p:cNvPr id="3" name="Picture 2" descr="Icon&#10;&#10;Description automatically generated">
            <a:extLst>
              <a:ext uri="{FF2B5EF4-FFF2-40B4-BE49-F238E27FC236}">
                <a16:creationId xmlns:a16="http://schemas.microsoft.com/office/drawing/2014/main" id="{84E7A233-F750-4377-93D6-75D3CED4A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00" y="1845000"/>
            <a:ext cx="1296000" cy="1296000"/>
          </a:xfrm>
          <a:prstGeom prst="rect">
            <a:avLst/>
          </a:prstGeom>
        </p:spPr>
      </p:pic>
      <p:sp>
        <p:nvSpPr>
          <p:cNvPr id="7" name="TextBox 6">
            <a:extLst>
              <a:ext uri="{FF2B5EF4-FFF2-40B4-BE49-F238E27FC236}">
                <a16:creationId xmlns:a16="http://schemas.microsoft.com/office/drawing/2014/main" id="{98173C9A-BC3F-4AAF-B1DF-EBCB8FEB9D9F}"/>
              </a:ext>
            </a:extLst>
          </p:cNvPr>
          <p:cNvSpPr txBox="1"/>
          <p:nvPr/>
        </p:nvSpPr>
        <p:spPr>
          <a:xfrm>
            <a:off x="3360000" y="1845000"/>
            <a:ext cx="7704000" cy="1754326"/>
          </a:xfrm>
          <a:prstGeom prst="rect">
            <a:avLst/>
          </a:prstGeom>
          <a:noFill/>
        </p:spPr>
        <p:txBody>
          <a:bodyPr wrap="square" rtlCol="0">
            <a:spAutoFit/>
          </a:bodyPr>
          <a:lstStyle/>
          <a:p>
            <a:r>
              <a:rPr lang="en-GB" dirty="0"/>
              <a:t>Firstly, create a git project:</a:t>
            </a:r>
          </a:p>
          <a:p>
            <a:pPr marL="742950" lvl="1" indent="-285750">
              <a:buFont typeface="Arial" panose="020B0604020202020204" pitchFamily="34" charset="0"/>
              <a:buChar char="•"/>
            </a:pPr>
            <a:r>
              <a:rPr lang="en-GB" dirty="0"/>
              <a:t>Choose a git host (I’m going to choose GitHub)</a:t>
            </a:r>
          </a:p>
          <a:p>
            <a:pPr marL="742950" lvl="1" indent="-285750">
              <a:buFont typeface="Arial" panose="020B0604020202020204" pitchFamily="34" charset="0"/>
              <a:buChar char="•"/>
            </a:pPr>
            <a:r>
              <a:rPr lang="en-GB" dirty="0"/>
              <a:t>Create a very basic readme</a:t>
            </a:r>
          </a:p>
          <a:p>
            <a:pPr marL="742950" lvl="1" indent="-285750">
              <a:buFont typeface="Arial" panose="020B0604020202020204" pitchFamily="34" charset="0"/>
              <a:buChar char="•"/>
            </a:pPr>
            <a:r>
              <a:rPr lang="en-GB" dirty="0"/>
              <a:t>Choose a licence (I’m going to choose the MIT licence)</a:t>
            </a:r>
          </a:p>
          <a:p>
            <a:pPr marL="742950" lvl="1" indent="-285750">
              <a:buFont typeface="Arial" panose="020B0604020202020204" pitchFamily="34" charset="0"/>
              <a:buChar char="•"/>
            </a:pPr>
            <a:r>
              <a:rPr lang="en-GB" dirty="0"/>
              <a:t>Pull git project into my local</a:t>
            </a:r>
          </a:p>
          <a:p>
            <a:pPr marL="742950" lvl="1" indent="-285750">
              <a:buFont typeface="Arial" panose="020B0604020202020204" pitchFamily="34" charset="0"/>
              <a:buChar char="•"/>
            </a:pPr>
            <a:endParaRPr lang="en-AU" dirty="0"/>
          </a:p>
        </p:txBody>
      </p:sp>
      <p:pic>
        <p:nvPicPr>
          <p:cNvPr id="9" name="Picture 10" descr="https://www.younggates.com/uploads/1547662972python2.png">
            <a:extLst>
              <a:ext uri="{FF2B5EF4-FFF2-40B4-BE49-F238E27FC236}">
                <a16:creationId xmlns:a16="http://schemas.microsoft.com/office/drawing/2014/main" id="{BA351A28-7E44-48C0-BCEC-79CCB0BA20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50" r="23058"/>
          <a:stretch/>
        </p:blipFill>
        <p:spPr bwMode="auto">
          <a:xfrm>
            <a:off x="984000" y="4280791"/>
            <a:ext cx="1465491" cy="1428602"/>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7DE9B2A5-0683-42C1-AC2C-AC3FA3C31BC1}"/>
              </a:ext>
            </a:extLst>
          </p:cNvPr>
          <p:cNvSpPr txBox="1"/>
          <p:nvPr/>
        </p:nvSpPr>
        <p:spPr>
          <a:xfrm>
            <a:off x="3360000" y="4117929"/>
            <a:ext cx="7704000" cy="1754326"/>
          </a:xfrm>
          <a:prstGeom prst="rect">
            <a:avLst/>
          </a:prstGeom>
          <a:noFill/>
        </p:spPr>
        <p:txBody>
          <a:bodyPr wrap="square" rtlCol="0">
            <a:spAutoFit/>
          </a:bodyPr>
          <a:lstStyle/>
          <a:p>
            <a:r>
              <a:rPr lang="en-GB" dirty="0"/>
              <a:t>Secondly, set up a virtual environment:</a:t>
            </a:r>
          </a:p>
          <a:p>
            <a:pPr marL="742950" lvl="1" indent="-285750">
              <a:buFont typeface="Arial" panose="020B0604020202020204" pitchFamily="34" charset="0"/>
              <a:buChar char="•"/>
            </a:pPr>
            <a:r>
              <a:rPr lang="en-GB" dirty="0"/>
              <a:t>This is a very good idea for any new python project and it will help you understand the minimum requirements that your new project will require for other machines.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AU" dirty="0"/>
          </a:p>
        </p:txBody>
      </p:sp>
      <p:pic>
        <p:nvPicPr>
          <p:cNvPr id="66" name="Picture 65">
            <a:extLst>
              <a:ext uri="{FF2B5EF4-FFF2-40B4-BE49-F238E27FC236}">
                <a16:creationId xmlns:a16="http://schemas.microsoft.com/office/drawing/2014/main" id="{41E493CA-4316-4639-A900-51DDA93A6801}"/>
              </a:ext>
            </a:extLst>
          </p:cNvPr>
          <p:cNvPicPr>
            <a:picLocks noChangeAspect="1"/>
          </p:cNvPicPr>
          <p:nvPr/>
        </p:nvPicPr>
        <p:blipFill>
          <a:blip r:embed="rId5"/>
          <a:stretch>
            <a:fillRect/>
          </a:stretch>
        </p:blipFill>
        <p:spPr>
          <a:xfrm>
            <a:off x="4108570" y="5463735"/>
            <a:ext cx="3362794" cy="238158"/>
          </a:xfrm>
          <a:prstGeom prst="rect">
            <a:avLst/>
          </a:prstGeom>
        </p:spPr>
      </p:pic>
      <p:pic>
        <p:nvPicPr>
          <p:cNvPr id="68" name="Picture 67">
            <a:extLst>
              <a:ext uri="{FF2B5EF4-FFF2-40B4-BE49-F238E27FC236}">
                <a16:creationId xmlns:a16="http://schemas.microsoft.com/office/drawing/2014/main" id="{013CBD8A-455A-43BF-9EC4-896D1AF7D011}"/>
              </a:ext>
            </a:extLst>
          </p:cNvPr>
          <p:cNvPicPr>
            <a:picLocks noChangeAspect="1"/>
          </p:cNvPicPr>
          <p:nvPr/>
        </p:nvPicPr>
        <p:blipFill>
          <a:blip r:embed="rId6"/>
          <a:stretch>
            <a:fillRect/>
          </a:stretch>
        </p:blipFill>
        <p:spPr>
          <a:xfrm>
            <a:off x="4108570" y="5805000"/>
            <a:ext cx="3600953" cy="695422"/>
          </a:xfrm>
          <a:prstGeom prst="rect">
            <a:avLst/>
          </a:prstGeom>
        </p:spPr>
      </p:pic>
    </p:spTree>
    <p:extLst>
      <p:ext uri="{BB962C8B-B14F-4D97-AF65-F5344CB8AC3E}">
        <p14:creationId xmlns:p14="http://schemas.microsoft.com/office/powerpoint/2010/main" val="200560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Virtual environment</a:t>
            </a:r>
            <a:endParaRPr lang="en-GB" dirty="0"/>
          </a:p>
        </p:txBody>
      </p:sp>
      <p:sp>
        <p:nvSpPr>
          <p:cNvPr id="6" name="Text Placeholder 5"/>
          <p:cNvSpPr>
            <a:spLocks noGrp="1"/>
          </p:cNvSpPr>
          <p:nvPr>
            <p:ph type="body" sz="quarter" idx="11"/>
          </p:nvPr>
        </p:nvSpPr>
        <p:spPr/>
        <p:txBody>
          <a:bodyPr/>
          <a:lstStyle/>
          <a:p>
            <a:r>
              <a:rPr lang="en-GB" dirty="0"/>
              <a:t>A little bit more context for those new to virtual environments</a:t>
            </a:r>
          </a:p>
        </p:txBody>
      </p:sp>
      <p:pic>
        <p:nvPicPr>
          <p:cNvPr id="10" name="Picture 9">
            <a:extLst>
              <a:ext uri="{FF2B5EF4-FFF2-40B4-BE49-F238E27FC236}">
                <a16:creationId xmlns:a16="http://schemas.microsoft.com/office/drawing/2014/main" id="{538E12A2-AE1E-4CC6-B1E6-002EBB3B8E24}"/>
              </a:ext>
            </a:extLst>
          </p:cNvPr>
          <p:cNvPicPr>
            <a:picLocks noChangeAspect="1"/>
          </p:cNvPicPr>
          <p:nvPr/>
        </p:nvPicPr>
        <p:blipFill rotWithShape="1">
          <a:blip r:embed="rId3"/>
          <a:srcRect b="3271"/>
          <a:stretch/>
        </p:blipFill>
        <p:spPr>
          <a:xfrm>
            <a:off x="227349" y="1580813"/>
            <a:ext cx="4915586" cy="645029"/>
          </a:xfrm>
          <a:prstGeom prst="rect">
            <a:avLst/>
          </a:prstGeom>
        </p:spPr>
      </p:pic>
      <p:pic>
        <p:nvPicPr>
          <p:cNvPr id="2" name="Picture 1">
            <a:extLst>
              <a:ext uri="{FF2B5EF4-FFF2-40B4-BE49-F238E27FC236}">
                <a16:creationId xmlns:a16="http://schemas.microsoft.com/office/drawing/2014/main" id="{532EE695-6A0B-41A3-8078-1394F914D817}"/>
              </a:ext>
            </a:extLst>
          </p:cNvPr>
          <p:cNvPicPr>
            <a:picLocks noChangeAspect="1"/>
          </p:cNvPicPr>
          <p:nvPr/>
        </p:nvPicPr>
        <p:blipFill>
          <a:blip r:embed="rId4"/>
          <a:stretch>
            <a:fillRect/>
          </a:stretch>
        </p:blipFill>
        <p:spPr>
          <a:xfrm>
            <a:off x="227349" y="2390630"/>
            <a:ext cx="11555438" cy="1038370"/>
          </a:xfrm>
          <a:prstGeom prst="rect">
            <a:avLst/>
          </a:prstGeom>
        </p:spPr>
      </p:pic>
      <p:pic>
        <p:nvPicPr>
          <p:cNvPr id="5" name="Picture 4">
            <a:extLst>
              <a:ext uri="{FF2B5EF4-FFF2-40B4-BE49-F238E27FC236}">
                <a16:creationId xmlns:a16="http://schemas.microsoft.com/office/drawing/2014/main" id="{4447339E-577C-419C-8717-EAED9C3BCB86}"/>
              </a:ext>
            </a:extLst>
          </p:cNvPr>
          <p:cNvPicPr>
            <a:picLocks noChangeAspect="1"/>
          </p:cNvPicPr>
          <p:nvPr/>
        </p:nvPicPr>
        <p:blipFill>
          <a:blip r:embed="rId5"/>
          <a:stretch>
            <a:fillRect/>
          </a:stretch>
        </p:blipFill>
        <p:spPr>
          <a:xfrm>
            <a:off x="227349" y="3511141"/>
            <a:ext cx="6344535" cy="1857634"/>
          </a:xfrm>
          <a:prstGeom prst="rect">
            <a:avLst/>
          </a:prstGeom>
        </p:spPr>
      </p:pic>
      <p:pic>
        <p:nvPicPr>
          <p:cNvPr id="8" name="Picture 7">
            <a:extLst>
              <a:ext uri="{FF2B5EF4-FFF2-40B4-BE49-F238E27FC236}">
                <a16:creationId xmlns:a16="http://schemas.microsoft.com/office/drawing/2014/main" id="{409F373A-3E85-403B-86DE-C72CAEF3EF7A}"/>
              </a:ext>
            </a:extLst>
          </p:cNvPr>
          <p:cNvPicPr>
            <a:picLocks noChangeAspect="1"/>
          </p:cNvPicPr>
          <p:nvPr/>
        </p:nvPicPr>
        <p:blipFill>
          <a:blip r:embed="rId6"/>
          <a:stretch>
            <a:fillRect/>
          </a:stretch>
        </p:blipFill>
        <p:spPr>
          <a:xfrm>
            <a:off x="336000" y="5157000"/>
            <a:ext cx="3600953" cy="695422"/>
          </a:xfrm>
          <a:prstGeom prst="rect">
            <a:avLst/>
          </a:prstGeom>
        </p:spPr>
      </p:pic>
      <p:sp>
        <p:nvSpPr>
          <p:cNvPr id="14" name="TextBox 13">
            <a:extLst>
              <a:ext uri="{FF2B5EF4-FFF2-40B4-BE49-F238E27FC236}">
                <a16:creationId xmlns:a16="http://schemas.microsoft.com/office/drawing/2014/main" id="{4DFBF537-9AB1-4F22-8302-C54F18CCA4E0}"/>
              </a:ext>
            </a:extLst>
          </p:cNvPr>
          <p:cNvSpPr txBox="1"/>
          <p:nvPr/>
        </p:nvSpPr>
        <p:spPr>
          <a:xfrm>
            <a:off x="257649" y="6021000"/>
            <a:ext cx="9964700" cy="523220"/>
          </a:xfrm>
          <a:prstGeom prst="rect">
            <a:avLst/>
          </a:prstGeom>
          <a:noFill/>
        </p:spPr>
        <p:txBody>
          <a:bodyPr wrap="square">
            <a:spAutoFit/>
          </a:bodyPr>
          <a:lstStyle/>
          <a:p>
            <a:r>
              <a:rPr lang="en-GB" sz="1400" dirty="0"/>
              <a:t>[Visit </a:t>
            </a:r>
            <a:r>
              <a:rPr lang="en-AU" sz="1400" dirty="0">
                <a:solidFill>
                  <a:schemeClr val="accent1"/>
                </a:solidFill>
                <a:hlinkClick r:id="rId7">
                  <a:extLst>
                    <a:ext uri="{A12FA001-AC4F-418D-AE19-62706E023703}">
                      <ahyp:hlinkClr xmlns:ahyp="http://schemas.microsoft.com/office/drawing/2018/hyperlinkcolor" val="tx"/>
                    </a:ext>
                  </a:extLst>
                </a:hlinkClick>
              </a:rPr>
              <a:t>https://docs.python-guide.org/dev/virtualenvs/</a:t>
            </a:r>
            <a:r>
              <a:rPr lang="en-AU" sz="1400" dirty="0"/>
              <a:t> for more information] </a:t>
            </a:r>
          </a:p>
          <a:p>
            <a:endParaRPr lang="en-AU" sz="1400" dirty="0">
              <a:solidFill>
                <a:schemeClr val="accent1"/>
              </a:solidFill>
            </a:endParaRPr>
          </a:p>
        </p:txBody>
      </p:sp>
    </p:spTree>
    <p:extLst>
      <p:ext uri="{BB962C8B-B14F-4D97-AF65-F5344CB8AC3E}">
        <p14:creationId xmlns:p14="http://schemas.microsoft.com/office/powerpoint/2010/main" val="21525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A quick note on package architecture</a:t>
            </a:r>
            <a:endParaRPr lang="en-GB" dirty="0"/>
          </a:p>
        </p:txBody>
      </p:sp>
      <p:sp>
        <p:nvSpPr>
          <p:cNvPr id="6" name="Text Placeholder 5"/>
          <p:cNvSpPr>
            <a:spLocks noGrp="1"/>
          </p:cNvSpPr>
          <p:nvPr>
            <p:ph type="body" sz="quarter" idx="11"/>
          </p:nvPr>
        </p:nvSpPr>
        <p:spPr/>
        <p:txBody>
          <a:bodyPr/>
          <a:lstStyle/>
          <a:p>
            <a:r>
              <a:rPr lang="en-GB" dirty="0"/>
              <a:t>So we can get started with the coding</a:t>
            </a:r>
          </a:p>
        </p:txBody>
      </p:sp>
      <p:sp>
        <p:nvSpPr>
          <p:cNvPr id="9" name="TextBox 8">
            <a:extLst>
              <a:ext uri="{FF2B5EF4-FFF2-40B4-BE49-F238E27FC236}">
                <a16:creationId xmlns:a16="http://schemas.microsoft.com/office/drawing/2014/main" id="{782CA0A1-0298-4A03-AA96-30CE05509DEB}"/>
              </a:ext>
            </a:extLst>
          </p:cNvPr>
          <p:cNvSpPr txBox="1"/>
          <p:nvPr/>
        </p:nvSpPr>
        <p:spPr>
          <a:xfrm>
            <a:off x="803708" y="5495005"/>
            <a:ext cx="10584585" cy="646331"/>
          </a:xfrm>
          <a:prstGeom prst="rect">
            <a:avLst/>
          </a:prstGeom>
          <a:noFill/>
        </p:spPr>
        <p:txBody>
          <a:bodyPr wrap="square" rtlCol="0">
            <a:spAutoFit/>
          </a:bodyPr>
          <a:lstStyle/>
          <a:p>
            <a:r>
              <a:rPr lang="en-GB" b="1" dirty="0"/>
              <a:t>Note: </a:t>
            </a:r>
            <a:r>
              <a:rPr lang="en-GB" dirty="0"/>
              <a:t>The </a:t>
            </a:r>
            <a:r>
              <a:rPr lang="en-GB" dirty="0">
                <a:highlight>
                  <a:srgbClr val="C0C0C0"/>
                </a:highlight>
                <a:latin typeface="Courier New" panose="02070309020205020404" pitchFamily="49" charset="0"/>
                <a:cs typeface="Courier New" panose="02070309020205020404" pitchFamily="49" charset="0"/>
              </a:rPr>
              <a:t>__init__.py</a:t>
            </a:r>
            <a:r>
              <a:rPr lang="en-GB" dirty="0">
                <a:cs typeface="Courier New" panose="02070309020205020404" pitchFamily="49" charset="0"/>
              </a:rPr>
              <a:t> file will allow us to call Cards as a </a:t>
            </a:r>
            <a:r>
              <a:rPr lang="en-GB" i="1" dirty="0">
                <a:cs typeface="Courier New" panose="02070309020205020404" pitchFamily="49" charset="0"/>
              </a:rPr>
              <a:t>module </a:t>
            </a:r>
            <a:r>
              <a:rPr lang="en-GB" dirty="0">
                <a:cs typeface="Courier New" panose="02070309020205020404" pitchFamily="49" charset="0"/>
              </a:rPr>
              <a:t>rather than as a folder containing scripts. When we import Cards it will run what ever is in the </a:t>
            </a:r>
            <a:r>
              <a:rPr lang="en-GB" dirty="0" err="1">
                <a:cs typeface="Courier New" panose="02070309020205020404" pitchFamily="49" charset="0"/>
              </a:rPr>
              <a:t>init</a:t>
            </a:r>
            <a:r>
              <a:rPr lang="en-GB" dirty="0">
                <a:cs typeface="Courier New" panose="02070309020205020404" pitchFamily="49" charset="0"/>
              </a:rPr>
              <a:t> script.</a:t>
            </a:r>
            <a:endParaRPr lang="en-AU" dirty="0">
              <a:cs typeface="Courier New" panose="02070309020205020404" pitchFamily="49" charset="0"/>
            </a:endParaRPr>
          </a:p>
        </p:txBody>
      </p:sp>
      <p:pic>
        <p:nvPicPr>
          <p:cNvPr id="3" name="Picture 2">
            <a:extLst>
              <a:ext uri="{FF2B5EF4-FFF2-40B4-BE49-F238E27FC236}">
                <a16:creationId xmlns:a16="http://schemas.microsoft.com/office/drawing/2014/main" id="{D20A5EFC-DB22-4DC6-8E57-551F91A0FB15}"/>
              </a:ext>
            </a:extLst>
          </p:cNvPr>
          <p:cNvPicPr>
            <a:picLocks noChangeAspect="1"/>
          </p:cNvPicPr>
          <p:nvPr/>
        </p:nvPicPr>
        <p:blipFill>
          <a:blip r:embed="rId3"/>
          <a:stretch>
            <a:fillRect/>
          </a:stretch>
        </p:blipFill>
        <p:spPr>
          <a:xfrm>
            <a:off x="2136000" y="1917000"/>
            <a:ext cx="2448000" cy="942621"/>
          </a:xfrm>
          <a:prstGeom prst="rect">
            <a:avLst/>
          </a:prstGeom>
        </p:spPr>
      </p:pic>
      <p:pic>
        <p:nvPicPr>
          <p:cNvPr id="5" name="Picture 4">
            <a:extLst>
              <a:ext uri="{FF2B5EF4-FFF2-40B4-BE49-F238E27FC236}">
                <a16:creationId xmlns:a16="http://schemas.microsoft.com/office/drawing/2014/main" id="{84756BF5-DC67-4048-B6F2-DFDCB5E1D8B0}"/>
              </a:ext>
            </a:extLst>
          </p:cNvPr>
          <p:cNvPicPr>
            <a:picLocks noChangeAspect="1"/>
          </p:cNvPicPr>
          <p:nvPr/>
        </p:nvPicPr>
        <p:blipFill>
          <a:blip r:embed="rId4"/>
          <a:stretch>
            <a:fillRect/>
          </a:stretch>
        </p:blipFill>
        <p:spPr>
          <a:xfrm>
            <a:off x="6888000" y="1917001"/>
            <a:ext cx="2544778" cy="3240000"/>
          </a:xfrm>
          <a:prstGeom prst="rect">
            <a:avLst/>
          </a:prstGeom>
        </p:spPr>
      </p:pic>
    </p:spTree>
    <p:extLst>
      <p:ext uri="{BB962C8B-B14F-4D97-AF65-F5344CB8AC3E}">
        <p14:creationId xmlns:p14="http://schemas.microsoft.com/office/powerpoint/2010/main" val="415733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A note on python IDEs</a:t>
            </a:r>
            <a:endParaRPr lang="en-GB" dirty="0"/>
          </a:p>
        </p:txBody>
      </p:sp>
      <p:sp>
        <p:nvSpPr>
          <p:cNvPr id="6" name="Text Placeholder 5"/>
          <p:cNvSpPr>
            <a:spLocks noGrp="1"/>
          </p:cNvSpPr>
          <p:nvPr>
            <p:ph type="body" sz="quarter" idx="11"/>
          </p:nvPr>
        </p:nvSpPr>
        <p:spPr/>
        <p:txBody>
          <a:bodyPr/>
          <a:lstStyle/>
          <a:p>
            <a:r>
              <a:rPr lang="en-GB" dirty="0"/>
              <a:t>For those with no background</a:t>
            </a:r>
          </a:p>
        </p:txBody>
      </p:sp>
      <p:pic>
        <p:nvPicPr>
          <p:cNvPr id="87044" name="Picture 4">
            <a:extLst>
              <a:ext uri="{FF2B5EF4-FFF2-40B4-BE49-F238E27FC236}">
                <a16:creationId xmlns:a16="http://schemas.microsoft.com/office/drawing/2014/main" id="{93CD71E1-C715-4287-96EF-F210AE43E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330" y="2347875"/>
            <a:ext cx="2709840" cy="3141000"/>
          </a:xfrm>
          <a:prstGeom prst="rect">
            <a:avLst/>
          </a:prstGeom>
          <a:noFill/>
          <a:extLst>
            <a:ext uri="{909E8E84-426E-40DD-AFC4-6F175D3DCCD1}">
              <a14:hiddenFill xmlns:a14="http://schemas.microsoft.com/office/drawing/2010/main">
                <a:solidFill>
                  <a:srgbClr val="FFFFFF"/>
                </a:solidFill>
              </a14:hiddenFill>
            </a:ext>
          </a:extLst>
        </p:spPr>
      </p:pic>
      <p:pic>
        <p:nvPicPr>
          <p:cNvPr id="87046" name="Picture 6">
            <a:extLst>
              <a:ext uri="{FF2B5EF4-FFF2-40B4-BE49-F238E27FC236}">
                <a16:creationId xmlns:a16="http://schemas.microsoft.com/office/drawing/2014/main" id="{859764BB-9E82-4035-B014-48B16D1BD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000" y="2489625"/>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7048" name="Picture 8">
            <a:extLst>
              <a:ext uri="{FF2B5EF4-FFF2-40B4-BE49-F238E27FC236}">
                <a16:creationId xmlns:a16="http://schemas.microsoft.com/office/drawing/2014/main" id="{7A20DC2B-5F2D-4191-A0C4-6277517D7F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9000" y="2347875"/>
            <a:ext cx="3141000" cy="314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7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961ACEB3-B8AE-41CC-9319-7F48E5E5A5EC}"/>
              </a:ext>
            </a:extLst>
          </p:cNvPr>
          <p:cNvGraphicFramePr>
            <a:graphicFrameLocks noChangeAspect="1"/>
          </p:cNvGraphicFramePr>
          <p:nvPr>
            <p:extLst>
              <p:ext uri="{D42A27DB-BD31-4B8C-83A1-F6EECF244321}">
                <p14:modId xmlns:p14="http://schemas.microsoft.com/office/powerpoint/2010/main" val="1518353505"/>
              </p:ext>
            </p:extLst>
          </p:nvPr>
        </p:nvGraphicFramePr>
        <p:xfrm>
          <a:off x="290849" y="2082835"/>
          <a:ext cx="3609357" cy="3609357"/>
        </p:xfrm>
        <a:graphic>
          <a:graphicData uri="http://schemas.openxmlformats.org/presentationml/2006/ole">
            <mc:AlternateContent xmlns:mc="http://schemas.openxmlformats.org/markup-compatibility/2006">
              <mc:Choice xmlns:v="urn:schemas-microsoft-com:vml" Requires="v">
                <p:oleObj spid="_x0000_s73741" r:id="rId4" imgW="3085560" imgH="3085560" progId="">
                  <p:embed/>
                </p:oleObj>
              </mc:Choice>
              <mc:Fallback>
                <p:oleObj r:id="rId4" imgW="3085560" imgH="3085560" progId="">
                  <p:embed/>
                  <p:pic>
                    <p:nvPicPr>
                      <p:cNvPr id="0" name=""/>
                      <p:cNvPicPr/>
                      <p:nvPr/>
                    </p:nvPicPr>
                    <p:blipFill>
                      <a:blip r:embed="rId5"/>
                      <a:stretch>
                        <a:fillRect/>
                      </a:stretch>
                    </p:blipFill>
                    <p:spPr>
                      <a:xfrm>
                        <a:off x="290849" y="2082835"/>
                        <a:ext cx="3609357" cy="3609357"/>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Introduction to python classes</a:t>
            </a:r>
            <a:endParaRPr lang="en-GB" dirty="0"/>
          </a:p>
        </p:txBody>
      </p:sp>
      <p:sp>
        <p:nvSpPr>
          <p:cNvPr id="6" name="Text Placeholder 5"/>
          <p:cNvSpPr>
            <a:spLocks noGrp="1"/>
          </p:cNvSpPr>
          <p:nvPr>
            <p:ph type="body" sz="quarter" idx="11"/>
          </p:nvPr>
        </p:nvSpPr>
        <p:spPr/>
        <p:txBody>
          <a:bodyPr/>
          <a:lstStyle/>
          <a:p>
            <a:r>
              <a:rPr lang="en-GB" dirty="0"/>
              <a:t>For those with no background</a:t>
            </a:r>
          </a:p>
        </p:txBody>
      </p:sp>
      <p:pic>
        <p:nvPicPr>
          <p:cNvPr id="5" name="Picture 4">
            <a:extLst>
              <a:ext uri="{FF2B5EF4-FFF2-40B4-BE49-F238E27FC236}">
                <a16:creationId xmlns:a16="http://schemas.microsoft.com/office/drawing/2014/main" id="{B522C92B-490F-4A5E-9E78-241A63FB3630}"/>
              </a:ext>
            </a:extLst>
          </p:cNvPr>
          <p:cNvPicPr>
            <a:picLocks noChangeAspect="1"/>
          </p:cNvPicPr>
          <p:nvPr/>
        </p:nvPicPr>
        <p:blipFill>
          <a:blip r:embed="rId6"/>
          <a:stretch>
            <a:fillRect/>
          </a:stretch>
        </p:blipFill>
        <p:spPr>
          <a:xfrm>
            <a:off x="7758826" y="2053134"/>
            <a:ext cx="4168523" cy="4221067"/>
          </a:xfrm>
          <a:prstGeom prst="rect">
            <a:avLst/>
          </a:prstGeom>
        </p:spPr>
      </p:pic>
      <p:pic>
        <p:nvPicPr>
          <p:cNvPr id="7" name="Picture 6">
            <a:extLst>
              <a:ext uri="{FF2B5EF4-FFF2-40B4-BE49-F238E27FC236}">
                <a16:creationId xmlns:a16="http://schemas.microsoft.com/office/drawing/2014/main" id="{72E2678C-1C85-4BDE-98AC-2D82D6A0B2C9}"/>
              </a:ext>
            </a:extLst>
          </p:cNvPr>
          <p:cNvPicPr>
            <a:picLocks noChangeAspect="1"/>
          </p:cNvPicPr>
          <p:nvPr/>
        </p:nvPicPr>
        <p:blipFill>
          <a:blip r:embed="rId7"/>
          <a:stretch>
            <a:fillRect/>
          </a:stretch>
        </p:blipFill>
        <p:spPr>
          <a:xfrm>
            <a:off x="3390846" y="2082835"/>
            <a:ext cx="4334480" cy="1533739"/>
          </a:xfrm>
          <a:prstGeom prst="rect">
            <a:avLst/>
          </a:prstGeom>
        </p:spPr>
      </p:pic>
    </p:spTree>
    <p:extLst>
      <p:ext uri="{BB962C8B-B14F-4D97-AF65-F5344CB8AC3E}">
        <p14:creationId xmlns:p14="http://schemas.microsoft.com/office/powerpoint/2010/main" val="296600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a:extLst>
              <a:ext uri="{FF2B5EF4-FFF2-40B4-BE49-F238E27FC236}">
                <a16:creationId xmlns:a16="http://schemas.microsoft.com/office/drawing/2014/main" id="{D8234D17-BC98-47AE-8B6B-D931168DA724}"/>
              </a:ext>
            </a:extLst>
          </p:cNvPr>
          <p:cNvGraphicFramePr>
            <a:graphicFrameLocks noChangeAspect="1"/>
          </p:cNvGraphicFramePr>
          <p:nvPr>
            <p:extLst>
              <p:ext uri="{D42A27DB-BD31-4B8C-83A1-F6EECF244321}">
                <p14:modId xmlns:p14="http://schemas.microsoft.com/office/powerpoint/2010/main" val="2794285435"/>
              </p:ext>
            </p:extLst>
          </p:nvPr>
        </p:nvGraphicFramePr>
        <p:xfrm>
          <a:off x="290849" y="2082835"/>
          <a:ext cx="3609357" cy="3609357"/>
        </p:xfrm>
        <a:graphic>
          <a:graphicData uri="http://schemas.openxmlformats.org/presentationml/2006/ole">
            <mc:AlternateContent xmlns:mc="http://schemas.openxmlformats.org/markup-compatibility/2006">
              <mc:Choice xmlns:v="urn:schemas-microsoft-com:vml" Requires="v">
                <p:oleObj spid="_x0000_s74764" r:id="rId4" imgW="3085560" imgH="3085560" progId="">
                  <p:embed/>
                </p:oleObj>
              </mc:Choice>
              <mc:Fallback>
                <p:oleObj r:id="rId4" imgW="3085560" imgH="3085560" progId="">
                  <p:embed/>
                  <p:pic>
                    <p:nvPicPr>
                      <p:cNvPr id="8" name="Object 7">
                        <a:extLst>
                          <a:ext uri="{FF2B5EF4-FFF2-40B4-BE49-F238E27FC236}">
                            <a16:creationId xmlns:a16="http://schemas.microsoft.com/office/drawing/2014/main" id="{961ACEB3-B8AE-41CC-9319-7F48E5E5A5EC}"/>
                          </a:ext>
                        </a:extLst>
                      </p:cNvPr>
                      <p:cNvPicPr/>
                      <p:nvPr/>
                    </p:nvPicPr>
                    <p:blipFill>
                      <a:blip r:embed="rId5"/>
                      <a:stretch>
                        <a:fillRect/>
                      </a:stretch>
                    </p:blipFill>
                    <p:spPr>
                      <a:xfrm>
                        <a:off x="290849" y="2082835"/>
                        <a:ext cx="3609357" cy="3609357"/>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Introduction to python classes</a:t>
            </a:r>
            <a:endParaRPr lang="en-GB" dirty="0"/>
          </a:p>
        </p:txBody>
      </p:sp>
      <p:sp>
        <p:nvSpPr>
          <p:cNvPr id="6" name="Text Placeholder 5"/>
          <p:cNvSpPr>
            <a:spLocks noGrp="1"/>
          </p:cNvSpPr>
          <p:nvPr>
            <p:ph type="body" sz="quarter" idx="11"/>
          </p:nvPr>
        </p:nvSpPr>
        <p:spPr/>
        <p:txBody>
          <a:bodyPr/>
          <a:lstStyle/>
          <a:p>
            <a:r>
              <a:rPr lang="en-GB" dirty="0"/>
              <a:t>For those with no background</a:t>
            </a:r>
          </a:p>
        </p:txBody>
      </p:sp>
      <p:pic>
        <p:nvPicPr>
          <p:cNvPr id="5" name="Picture 4">
            <a:extLst>
              <a:ext uri="{FF2B5EF4-FFF2-40B4-BE49-F238E27FC236}">
                <a16:creationId xmlns:a16="http://schemas.microsoft.com/office/drawing/2014/main" id="{B522C92B-490F-4A5E-9E78-241A63FB3630}"/>
              </a:ext>
            </a:extLst>
          </p:cNvPr>
          <p:cNvPicPr>
            <a:picLocks noChangeAspect="1"/>
          </p:cNvPicPr>
          <p:nvPr/>
        </p:nvPicPr>
        <p:blipFill>
          <a:blip r:embed="rId6"/>
          <a:stretch>
            <a:fillRect/>
          </a:stretch>
        </p:blipFill>
        <p:spPr>
          <a:xfrm>
            <a:off x="7758826" y="2053134"/>
            <a:ext cx="4168523" cy="4221067"/>
          </a:xfrm>
          <a:prstGeom prst="rect">
            <a:avLst/>
          </a:prstGeom>
        </p:spPr>
      </p:pic>
      <p:pic>
        <p:nvPicPr>
          <p:cNvPr id="7" name="Picture 6">
            <a:extLst>
              <a:ext uri="{FF2B5EF4-FFF2-40B4-BE49-F238E27FC236}">
                <a16:creationId xmlns:a16="http://schemas.microsoft.com/office/drawing/2014/main" id="{72E2678C-1C85-4BDE-98AC-2D82D6A0B2C9}"/>
              </a:ext>
            </a:extLst>
          </p:cNvPr>
          <p:cNvPicPr>
            <a:picLocks noChangeAspect="1"/>
          </p:cNvPicPr>
          <p:nvPr/>
        </p:nvPicPr>
        <p:blipFill>
          <a:blip r:embed="rId7"/>
          <a:stretch>
            <a:fillRect/>
          </a:stretch>
        </p:blipFill>
        <p:spPr>
          <a:xfrm>
            <a:off x="3390846" y="2082835"/>
            <a:ext cx="4334480" cy="1533739"/>
          </a:xfrm>
          <a:prstGeom prst="rect">
            <a:avLst/>
          </a:prstGeom>
        </p:spPr>
      </p:pic>
      <p:cxnSp>
        <p:nvCxnSpPr>
          <p:cNvPr id="8" name="Straight Arrow Connector 7">
            <a:extLst>
              <a:ext uri="{FF2B5EF4-FFF2-40B4-BE49-F238E27FC236}">
                <a16:creationId xmlns:a16="http://schemas.microsoft.com/office/drawing/2014/main" id="{E3421ACA-1B03-4DB6-8F76-21D25AF5AC78}"/>
              </a:ext>
            </a:extLst>
          </p:cNvPr>
          <p:cNvCxnSpPr>
            <a:cxnSpLocks/>
          </p:cNvCxnSpPr>
          <p:nvPr/>
        </p:nvCxnSpPr>
        <p:spPr>
          <a:xfrm flipH="1">
            <a:off x="9912000" y="1917000"/>
            <a:ext cx="792000" cy="792000"/>
          </a:xfrm>
          <a:prstGeom prst="straightConnector1">
            <a:avLst/>
          </a:prstGeom>
          <a:ln w="28575">
            <a:solidFill>
              <a:srgbClr val="4701A7"/>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0F1F83-C970-413B-B2C8-B8455A49D72A}"/>
              </a:ext>
            </a:extLst>
          </p:cNvPr>
          <p:cNvSpPr txBox="1"/>
          <p:nvPr/>
        </p:nvSpPr>
        <p:spPr>
          <a:xfrm>
            <a:off x="9516000" y="1590749"/>
            <a:ext cx="2376000" cy="276999"/>
          </a:xfrm>
          <a:prstGeom prst="rect">
            <a:avLst/>
          </a:prstGeom>
          <a:noFill/>
        </p:spPr>
        <p:txBody>
          <a:bodyPr wrap="square" rtlCol="0">
            <a:spAutoFit/>
          </a:bodyPr>
          <a:lstStyle/>
          <a:p>
            <a:r>
              <a:rPr lang="en-GB" sz="1200" dirty="0"/>
              <a:t>attributes go into __</a:t>
            </a:r>
            <a:r>
              <a:rPr lang="en-GB" sz="1200" dirty="0" err="1"/>
              <a:t>init</a:t>
            </a:r>
            <a:r>
              <a:rPr lang="en-GB" sz="1200" dirty="0"/>
              <a:t>__</a:t>
            </a:r>
            <a:endParaRPr lang="en-AU" sz="1200" dirty="0"/>
          </a:p>
        </p:txBody>
      </p:sp>
    </p:spTree>
    <p:extLst>
      <p:ext uri="{BB962C8B-B14F-4D97-AF65-F5344CB8AC3E}">
        <p14:creationId xmlns:p14="http://schemas.microsoft.com/office/powerpoint/2010/main" val="214276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EC38D9D8-B693-4685-8F85-38B08D006A49}"/>
              </a:ext>
            </a:extLst>
          </p:cNvPr>
          <p:cNvGraphicFramePr>
            <a:graphicFrameLocks noChangeAspect="1"/>
          </p:cNvGraphicFramePr>
          <p:nvPr>
            <p:extLst>
              <p:ext uri="{D42A27DB-BD31-4B8C-83A1-F6EECF244321}">
                <p14:modId xmlns:p14="http://schemas.microsoft.com/office/powerpoint/2010/main" val="1906444315"/>
              </p:ext>
            </p:extLst>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5788" r:id="rId4" imgW="3085560" imgH="3085560" progId="">
                  <p:embed/>
                </p:oleObj>
              </mc:Choice>
              <mc:Fallback>
                <p:oleObj r:id="rId4" imgW="3085560" imgH="3085560" progId="">
                  <p:embed/>
                  <p:pic>
                    <p:nvPicPr>
                      <p:cNvPr id="8" name="Object 7">
                        <a:extLst>
                          <a:ext uri="{FF2B5EF4-FFF2-40B4-BE49-F238E27FC236}">
                            <a16:creationId xmlns:a16="http://schemas.microsoft.com/office/drawing/2014/main" id="{961ACEB3-B8AE-41CC-9319-7F48E5E5A5EC}"/>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classes and objects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2554545"/>
          </a:xfrm>
          <a:prstGeom prst="rect">
            <a:avLst/>
          </a:prstGeom>
          <a:noFill/>
        </p:spPr>
        <p:txBody>
          <a:bodyPr wrap="square" rtlCol="0">
            <a:spAutoFit/>
          </a:bodyPr>
          <a:lstStyle/>
          <a:p>
            <a:r>
              <a:rPr lang="en-GB" sz="2000" b="1" dirty="0"/>
              <a:t>Task:</a:t>
            </a:r>
            <a:r>
              <a:rPr lang="en-GB" sz="2000" dirty="0"/>
              <a:t> Break into two groups and brainstorm some </a:t>
            </a:r>
            <a:r>
              <a:rPr lang="en-GB" sz="2000" b="1" dirty="0">
                <a:solidFill>
                  <a:srgbClr val="7E39BA"/>
                </a:solidFill>
              </a:rPr>
              <a:t>objects</a:t>
            </a:r>
            <a:r>
              <a:rPr lang="en-GB" sz="2000" dirty="0"/>
              <a:t> a deck of cards has on 	a whiteboard for 5 minutes and some </a:t>
            </a:r>
            <a:r>
              <a:rPr lang="en-GB" sz="2000" b="1" dirty="0">
                <a:solidFill>
                  <a:srgbClr val="0070AD"/>
                </a:solidFill>
              </a:rPr>
              <a:t>classes</a:t>
            </a:r>
            <a:r>
              <a:rPr lang="en-GB" sz="2000" b="1" dirty="0">
                <a:solidFill>
                  <a:srgbClr val="FF6327"/>
                </a:solidFill>
              </a:rPr>
              <a:t> </a:t>
            </a:r>
            <a:r>
              <a:rPr lang="en-GB" sz="2000" dirty="0"/>
              <a:t>that will be our blueprint.</a:t>
            </a:r>
          </a:p>
          <a:p>
            <a:endParaRPr lang="en-GB" sz="2000" dirty="0"/>
          </a:p>
          <a:p>
            <a:r>
              <a:rPr lang="en-GB" sz="2000" b="1" dirty="0"/>
              <a:t>Example: </a:t>
            </a:r>
            <a:r>
              <a:rPr lang="en-GB" sz="2000" dirty="0"/>
              <a:t>Every deck of cards has an ace of spades </a:t>
            </a:r>
            <a:r>
              <a:rPr lang="en-GB" sz="2000" dirty="0">
                <a:solidFill>
                  <a:srgbClr val="7E39BA"/>
                </a:solidFill>
              </a:rPr>
              <a:t>object</a:t>
            </a:r>
            <a:r>
              <a:rPr lang="en-GB" sz="2000" dirty="0"/>
              <a:t>.</a:t>
            </a:r>
          </a:p>
          <a:p>
            <a:endParaRPr lang="en-AU" sz="2000" dirty="0"/>
          </a:p>
          <a:p>
            <a:r>
              <a:rPr lang="en-AU" sz="2000" dirty="0"/>
              <a:t>After the 5 minutes, we will have a short discussion about what objects we need and then code them up.</a:t>
            </a:r>
          </a:p>
          <a:p>
            <a:pPr marL="1200150" lvl="2" indent="-285750">
              <a:buFont typeface="Arial" panose="020B0604020202020204" pitchFamily="34" charset="0"/>
              <a:buChar char="•"/>
            </a:pPr>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730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82442258-273E-4519-82B5-7CEE2C3A01C5}"/>
              </a:ext>
            </a:extLst>
          </p:cNvPr>
          <p:cNvGraphicFramePr>
            <a:graphicFrameLocks noChangeAspect="1"/>
          </p:cNvGraphicFramePr>
          <p:nvPr>
            <p:extLst>
              <p:ext uri="{D42A27DB-BD31-4B8C-83A1-F6EECF244321}">
                <p14:modId xmlns:p14="http://schemas.microsoft.com/office/powerpoint/2010/main" val="2049559775"/>
              </p:ext>
            </p:extLst>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6812" r:id="rId4" imgW="3085560" imgH="3085560" progId="">
                  <p:embed/>
                </p:oleObj>
              </mc:Choice>
              <mc:Fallback>
                <p:oleObj r:id="rId4" imgW="3085560" imgH="3085560" progId="">
                  <p:embed/>
                  <p:pic>
                    <p:nvPicPr>
                      <p:cNvPr id="10" name="Object 9">
                        <a:extLst>
                          <a:ext uri="{FF2B5EF4-FFF2-40B4-BE49-F238E27FC236}">
                            <a16:creationId xmlns:a16="http://schemas.microsoft.com/office/drawing/2014/main" id="{EC38D9D8-B693-4685-8F85-38B08D006A49}"/>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attributes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2554545"/>
          </a:xfrm>
          <a:prstGeom prst="rect">
            <a:avLst/>
          </a:prstGeom>
          <a:noFill/>
        </p:spPr>
        <p:txBody>
          <a:bodyPr wrap="square" rtlCol="0">
            <a:spAutoFit/>
          </a:bodyPr>
          <a:lstStyle/>
          <a:p>
            <a:r>
              <a:rPr lang="en-GB" sz="2000" b="1" dirty="0"/>
              <a:t>Task:</a:t>
            </a:r>
            <a:r>
              <a:rPr lang="en-GB" sz="2000" dirty="0"/>
              <a:t> Break into a group for each </a:t>
            </a:r>
            <a:r>
              <a:rPr lang="en-GB" sz="2000" b="1" dirty="0">
                <a:solidFill>
                  <a:srgbClr val="0070AD"/>
                </a:solidFill>
              </a:rPr>
              <a:t>class</a:t>
            </a:r>
            <a:r>
              <a:rPr lang="en-GB" sz="2000" dirty="0"/>
              <a:t> we came up with. In your groups 	brainstorm the </a:t>
            </a:r>
            <a:r>
              <a:rPr lang="en-GB" sz="2000" b="1" dirty="0">
                <a:solidFill>
                  <a:srgbClr val="FF6327"/>
                </a:solidFill>
              </a:rPr>
              <a:t>attributes</a:t>
            </a:r>
            <a:r>
              <a:rPr lang="en-GB" sz="2000" dirty="0"/>
              <a:t> each class will need for 5 minutes.</a:t>
            </a:r>
          </a:p>
          <a:p>
            <a:endParaRPr lang="en-GB" sz="2000" dirty="0"/>
          </a:p>
          <a:p>
            <a:r>
              <a:rPr lang="en-GB" sz="2000" b="1" dirty="0"/>
              <a:t>Example: </a:t>
            </a:r>
            <a:r>
              <a:rPr lang="en-GB" sz="2000" dirty="0"/>
              <a:t>Every Deck object contains 52 playing cards.</a:t>
            </a:r>
          </a:p>
          <a:p>
            <a:endParaRPr lang="en-AU" sz="2000" dirty="0"/>
          </a:p>
          <a:p>
            <a:r>
              <a:rPr lang="en-AU" sz="2000" dirty="0"/>
              <a:t>After the 5 minutes, we will have a short discussion about what attributes each group thinks their object will need and then code them up.</a:t>
            </a:r>
          </a:p>
          <a:p>
            <a:pPr marL="1200150" lvl="2" indent="-285750">
              <a:buFont typeface="Arial" panose="020B0604020202020204" pitchFamily="34" charset="0"/>
              <a:buChar char="•"/>
            </a:pPr>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3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p:txBody>
          <a:bodyPr>
            <a:normAutofit fontScale="92500" lnSpcReduction="10000"/>
          </a:bodyPr>
          <a:lstStyle/>
          <a:p>
            <a:r>
              <a:rPr lang="en-GB" sz="1700" dirty="0"/>
              <a:t>A method in a class is just a function that is called from inside of a class.</a:t>
            </a:r>
          </a:p>
          <a:p>
            <a:endParaRPr lang="en-GB" sz="1700" dirty="0"/>
          </a:p>
          <a:p>
            <a:r>
              <a:rPr lang="en-GB" sz="1700" dirty="0"/>
              <a:t>They follow exactly the same rules as regular old functions in python, except for one detail. </a:t>
            </a:r>
            <a:r>
              <a:rPr lang="en-GB" sz="1700" i="1" dirty="0"/>
              <a:t>An object will always pass itself into the method as the first argument</a:t>
            </a:r>
            <a:r>
              <a:rPr lang="en-GB" sz="1700" dirty="0"/>
              <a:t>.</a:t>
            </a:r>
          </a:p>
          <a:p>
            <a:endParaRPr lang="en-GB" sz="1700" dirty="0"/>
          </a:p>
          <a:p>
            <a:endParaRPr lang="en-GB" sz="1700" dirty="0"/>
          </a:p>
          <a:p>
            <a:endParaRPr lang="en-GB" sz="1700" dirty="0"/>
          </a:p>
          <a:p>
            <a:r>
              <a:rPr lang="en-GB" sz="1700" dirty="0"/>
              <a:t>This means we can have many instances of the same class without having to worry about accessing the right attributes of the right instance of our class.</a:t>
            </a:r>
          </a:p>
          <a:p>
            <a:endParaRPr lang="en-GB" sz="1700" dirty="0"/>
          </a:p>
          <a:p>
            <a:r>
              <a:rPr lang="en-GB" sz="1700" dirty="0"/>
              <a:t>By convention we will use “self” to refer to the instance of the class.</a:t>
            </a:r>
          </a:p>
          <a:p>
            <a:endParaRPr lang="en-GB" sz="1700" dirty="0"/>
          </a:p>
          <a:p>
            <a:r>
              <a:rPr lang="en-GB" sz="1700" dirty="0"/>
              <a:t>Here’s Guido Van Rossum’s blog post on the usage of self if you’d like to know more:</a:t>
            </a:r>
          </a:p>
          <a:p>
            <a:r>
              <a:rPr lang="en-GB" sz="1700" dirty="0">
                <a:solidFill>
                  <a:schemeClr val="accent1"/>
                </a:solidFill>
                <a:hlinkClick r:id="rId3">
                  <a:extLst>
                    <a:ext uri="{A12FA001-AC4F-418D-AE19-62706E023703}">
                      <ahyp:hlinkClr xmlns:ahyp="http://schemas.microsoft.com/office/drawing/2018/hyperlinkcolor" val="tx"/>
                    </a:ext>
                  </a:extLst>
                </a:hlinkClick>
              </a:rPr>
              <a:t>https://neopythonic.blogspot.com/2008/10/why-explicit-self-has-to-stay.html</a:t>
            </a:r>
            <a:r>
              <a:rPr lang="en-GB" sz="1700" dirty="0">
                <a:solidFill>
                  <a:schemeClr val="accent1"/>
                </a:solidFill>
              </a:rPr>
              <a:t> </a:t>
            </a:r>
          </a:p>
          <a:p>
            <a:endParaRPr lang="en-AU" sz="1700" dirty="0"/>
          </a:p>
          <a:p>
            <a:endParaRPr lang="en-AU" dirty="0"/>
          </a:p>
        </p:txBody>
      </p:sp>
      <p:sp>
        <p:nvSpPr>
          <p:cNvPr id="6" name="Text Placeholder 5"/>
          <p:cNvSpPr>
            <a:spLocks noGrp="1"/>
          </p:cNvSpPr>
          <p:nvPr>
            <p:ph type="body" sz="quarter" idx="11"/>
          </p:nvPr>
        </p:nvSpPr>
        <p:spPr/>
        <p:txBody>
          <a:bodyPr/>
          <a:lstStyle/>
          <a:p>
            <a:r>
              <a:rPr lang="en-GB" dirty="0"/>
              <a:t>The functions of classes</a:t>
            </a:r>
          </a:p>
        </p:txBody>
      </p:sp>
      <p:sp>
        <p:nvSpPr>
          <p:cNvPr id="4" name="Title 3"/>
          <p:cNvSpPr>
            <a:spLocks noGrp="1"/>
          </p:cNvSpPr>
          <p:nvPr>
            <p:ph type="title"/>
          </p:nvPr>
        </p:nvSpPr>
        <p:spPr/>
        <p:txBody>
          <a:bodyPr/>
          <a:lstStyle/>
          <a:p>
            <a:br>
              <a:rPr lang="en-US" dirty="0"/>
            </a:br>
            <a:r>
              <a:rPr lang="en-US" dirty="0"/>
              <a:t>Methods</a:t>
            </a:r>
            <a:endParaRPr lang="en-GB" dirty="0"/>
          </a:p>
        </p:txBody>
      </p:sp>
      <p:pic>
        <p:nvPicPr>
          <p:cNvPr id="5" name="Picture 4">
            <a:extLst>
              <a:ext uri="{FF2B5EF4-FFF2-40B4-BE49-F238E27FC236}">
                <a16:creationId xmlns:a16="http://schemas.microsoft.com/office/drawing/2014/main" id="{A1B2A240-A033-4A10-8CC8-AF49E90397BF}"/>
              </a:ext>
            </a:extLst>
          </p:cNvPr>
          <p:cNvPicPr>
            <a:picLocks noChangeAspect="1"/>
          </p:cNvPicPr>
          <p:nvPr/>
        </p:nvPicPr>
        <p:blipFill>
          <a:blip r:embed="rId4"/>
          <a:stretch>
            <a:fillRect/>
          </a:stretch>
        </p:blipFill>
        <p:spPr>
          <a:xfrm>
            <a:off x="2583667" y="2925000"/>
            <a:ext cx="6987362" cy="724300"/>
          </a:xfrm>
          <a:prstGeom prst="rect">
            <a:avLst/>
          </a:prstGeom>
        </p:spPr>
      </p:pic>
    </p:spTree>
    <p:extLst>
      <p:ext uri="{BB962C8B-B14F-4D97-AF65-F5344CB8AC3E}">
        <p14:creationId xmlns:p14="http://schemas.microsoft.com/office/powerpoint/2010/main" val="2048096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p:txBody>
          <a:bodyPr/>
          <a:lstStyle/>
          <a:p>
            <a:r>
              <a:rPr lang="en-GB" dirty="0"/>
              <a:t>Because everything in python is a class, almost every operation (like print, addition, less than, etc.) can be tailored for our classes.</a:t>
            </a:r>
          </a:p>
          <a:p>
            <a:endParaRPr lang="en-GB" dirty="0"/>
          </a:p>
          <a:p>
            <a:r>
              <a:rPr lang="en-AU" dirty="0"/>
              <a:t>In python, when you add two integers together, it calls the __add__ </a:t>
            </a:r>
          </a:p>
          <a:p>
            <a:r>
              <a:rPr lang="en-AU" dirty="0"/>
              <a:t>magic method. If you create a new class, you can implement your own</a:t>
            </a:r>
          </a:p>
          <a:p>
            <a:r>
              <a:rPr lang="en-AU" dirty="0"/>
              <a:t>way of adding your classes together.</a:t>
            </a:r>
          </a:p>
          <a:p>
            <a:endParaRPr lang="en-AU" dirty="0"/>
          </a:p>
          <a:p>
            <a:endParaRPr lang="en-AU" dirty="0"/>
          </a:p>
        </p:txBody>
      </p:sp>
      <p:sp>
        <p:nvSpPr>
          <p:cNvPr id="6" name="Text Placeholder 5"/>
          <p:cNvSpPr>
            <a:spLocks noGrp="1"/>
          </p:cNvSpPr>
          <p:nvPr>
            <p:ph type="body" sz="quarter" idx="11"/>
          </p:nvPr>
        </p:nvSpPr>
        <p:spPr/>
        <p:txBody>
          <a:bodyPr/>
          <a:lstStyle/>
          <a:p>
            <a:r>
              <a:rPr lang="en-GB" dirty="0"/>
              <a:t>Why python classes makes your code beautiful</a:t>
            </a:r>
          </a:p>
        </p:txBody>
      </p:sp>
      <p:sp>
        <p:nvSpPr>
          <p:cNvPr id="4" name="Title 3"/>
          <p:cNvSpPr>
            <a:spLocks noGrp="1"/>
          </p:cNvSpPr>
          <p:nvPr>
            <p:ph type="title"/>
          </p:nvPr>
        </p:nvSpPr>
        <p:spPr/>
        <p:txBody>
          <a:bodyPr/>
          <a:lstStyle/>
          <a:p>
            <a:br>
              <a:rPr lang="en-US" dirty="0"/>
            </a:br>
            <a:r>
              <a:rPr lang="en-US" dirty="0"/>
              <a:t>Magic Methods</a:t>
            </a:r>
            <a:endParaRPr lang="en-GB" dirty="0"/>
          </a:p>
        </p:txBody>
      </p:sp>
      <p:pic>
        <p:nvPicPr>
          <p:cNvPr id="11" name="Picture 10" descr="A person in a costume&#10;&#10;Description automatically generated">
            <a:extLst>
              <a:ext uri="{FF2B5EF4-FFF2-40B4-BE49-F238E27FC236}">
                <a16:creationId xmlns:a16="http://schemas.microsoft.com/office/drawing/2014/main" id="{95F792E0-7462-446B-B20F-855F356B4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00" y="113272"/>
            <a:ext cx="2520000" cy="1400219"/>
          </a:xfrm>
          <a:prstGeom prst="rect">
            <a:avLst/>
          </a:prstGeom>
        </p:spPr>
      </p:pic>
      <p:pic>
        <p:nvPicPr>
          <p:cNvPr id="12" name="Picture 11">
            <a:extLst>
              <a:ext uri="{FF2B5EF4-FFF2-40B4-BE49-F238E27FC236}">
                <a16:creationId xmlns:a16="http://schemas.microsoft.com/office/drawing/2014/main" id="{59ED4B34-6193-43C9-B322-2C39A9EC12B3}"/>
              </a:ext>
            </a:extLst>
          </p:cNvPr>
          <p:cNvPicPr>
            <a:picLocks noChangeAspect="1"/>
          </p:cNvPicPr>
          <p:nvPr/>
        </p:nvPicPr>
        <p:blipFill>
          <a:blip r:embed="rId4"/>
          <a:stretch>
            <a:fillRect/>
          </a:stretch>
        </p:blipFill>
        <p:spPr>
          <a:xfrm>
            <a:off x="9784091" y="2709000"/>
            <a:ext cx="2229161" cy="1790950"/>
          </a:xfrm>
          <a:prstGeom prst="rect">
            <a:avLst/>
          </a:prstGeom>
        </p:spPr>
      </p:pic>
      <p:pic>
        <p:nvPicPr>
          <p:cNvPr id="15" name="Picture 14">
            <a:extLst>
              <a:ext uri="{FF2B5EF4-FFF2-40B4-BE49-F238E27FC236}">
                <a16:creationId xmlns:a16="http://schemas.microsoft.com/office/drawing/2014/main" id="{97F7805C-FD9B-4424-A1D7-46AD445CC530}"/>
              </a:ext>
            </a:extLst>
          </p:cNvPr>
          <p:cNvPicPr>
            <a:picLocks noChangeAspect="1"/>
          </p:cNvPicPr>
          <p:nvPr/>
        </p:nvPicPr>
        <p:blipFill rotWithShape="1">
          <a:blip r:embed="rId5"/>
          <a:srcRect l="961"/>
          <a:stretch/>
        </p:blipFill>
        <p:spPr>
          <a:xfrm>
            <a:off x="1992000" y="4941000"/>
            <a:ext cx="7417474" cy="943556"/>
          </a:xfrm>
          <a:prstGeom prst="rect">
            <a:avLst/>
          </a:prstGeom>
        </p:spPr>
      </p:pic>
    </p:spTree>
    <p:extLst>
      <p:ext uri="{BB962C8B-B14F-4D97-AF65-F5344CB8AC3E}">
        <p14:creationId xmlns:p14="http://schemas.microsoft.com/office/powerpoint/2010/main" val="73026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9C05D7-C896-4837-A0B9-B3DC10391FA7}"/>
              </a:ext>
            </a:extLst>
          </p:cNvPr>
          <p:cNvSpPr>
            <a:spLocks noGrp="1"/>
          </p:cNvSpPr>
          <p:nvPr>
            <p:ph type="body" sz="quarter" idx="10"/>
          </p:nvPr>
        </p:nvSpPr>
        <p:spPr/>
        <p:txBody>
          <a:bodyPr/>
          <a:lstStyle/>
          <a:p>
            <a:r>
              <a:rPr lang="en-GB" dirty="0"/>
              <a:t>I am your COVID Marshal while in the office.</a:t>
            </a:r>
          </a:p>
          <a:p>
            <a:r>
              <a:rPr lang="en-GB" dirty="0"/>
              <a:t>Please let me know if you have any of the following symptoms:</a:t>
            </a:r>
          </a:p>
          <a:p>
            <a:pPr marL="609600" lvl="1" indent="-342900">
              <a:buFont typeface="Arial" panose="020B0604020202020204" pitchFamily="34" charset="0"/>
              <a:buChar char="•"/>
            </a:pPr>
            <a:r>
              <a:rPr lang="en-GB" dirty="0"/>
              <a:t>Fever</a:t>
            </a:r>
          </a:p>
          <a:p>
            <a:pPr marL="609600" lvl="1" indent="-342900">
              <a:buFont typeface="Arial" panose="020B0604020202020204" pitchFamily="34" charset="0"/>
              <a:buChar char="•"/>
            </a:pPr>
            <a:r>
              <a:rPr lang="en-GB" dirty="0"/>
              <a:t>Cough</a:t>
            </a:r>
          </a:p>
          <a:p>
            <a:pPr marL="609600" lvl="1" indent="-342900">
              <a:buFont typeface="Arial" panose="020B0604020202020204" pitchFamily="34" charset="0"/>
              <a:buChar char="•"/>
            </a:pPr>
            <a:r>
              <a:rPr lang="en-GB" dirty="0"/>
              <a:t>Shortness of breath</a:t>
            </a:r>
          </a:p>
          <a:p>
            <a:pPr marL="609600" lvl="1" indent="-342900">
              <a:buFont typeface="Arial" panose="020B0604020202020204" pitchFamily="34" charset="0"/>
              <a:buChar char="•"/>
            </a:pPr>
            <a:r>
              <a:rPr lang="en-GB" dirty="0"/>
              <a:t>Runny nose</a:t>
            </a:r>
          </a:p>
          <a:p>
            <a:pPr marL="609600" lvl="1" indent="-342900">
              <a:buFont typeface="Arial" panose="020B0604020202020204" pitchFamily="34" charset="0"/>
              <a:buChar char="•"/>
            </a:pPr>
            <a:r>
              <a:rPr lang="en-GB" dirty="0"/>
              <a:t>Headache</a:t>
            </a:r>
          </a:p>
          <a:p>
            <a:pPr marL="609600" lvl="1" indent="-342900">
              <a:buFont typeface="Arial" panose="020B0604020202020204" pitchFamily="34" charset="0"/>
              <a:buChar char="•"/>
            </a:pPr>
            <a:r>
              <a:rPr lang="en-GB" dirty="0"/>
              <a:t>Sore Throat</a:t>
            </a:r>
            <a:endParaRPr lang="en-AU" dirty="0"/>
          </a:p>
          <a:p>
            <a:pPr marL="609600" lvl="1" indent="-342900">
              <a:buFont typeface="Arial" panose="020B0604020202020204" pitchFamily="34" charset="0"/>
              <a:buChar char="•"/>
            </a:pPr>
            <a:endParaRPr lang="en-GB" dirty="0"/>
          </a:p>
          <a:p>
            <a:pPr lvl="1" indent="0">
              <a:buNone/>
            </a:pPr>
            <a:r>
              <a:rPr lang="en-GB" dirty="0"/>
              <a:t>Please social distance, regularly sanitise, try not to handle each other’s pens.</a:t>
            </a:r>
          </a:p>
          <a:p>
            <a:pPr lvl="1" indent="0">
              <a:buNone/>
            </a:pPr>
            <a:endParaRPr lang="en-GB" dirty="0"/>
          </a:p>
          <a:p>
            <a:pPr lvl="1" indent="0">
              <a:buNone/>
            </a:pPr>
            <a:r>
              <a:rPr lang="en-GB" dirty="0"/>
              <a:t>If you feel it’s necessary point out any hazards to me.</a:t>
            </a:r>
            <a:endParaRPr lang="en-AU" dirty="0"/>
          </a:p>
        </p:txBody>
      </p:sp>
      <p:sp>
        <p:nvSpPr>
          <p:cNvPr id="3" name="Text Placeholder 2">
            <a:extLst>
              <a:ext uri="{FF2B5EF4-FFF2-40B4-BE49-F238E27FC236}">
                <a16:creationId xmlns:a16="http://schemas.microsoft.com/office/drawing/2014/main" id="{E6BC7323-EDF0-40AC-BE60-32C31D136534}"/>
              </a:ext>
            </a:extLst>
          </p:cNvPr>
          <p:cNvSpPr>
            <a:spLocks noGrp="1"/>
          </p:cNvSpPr>
          <p:nvPr>
            <p:ph type="body" sz="quarter" idx="11"/>
          </p:nvPr>
        </p:nvSpPr>
        <p:spPr/>
        <p:txBody>
          <a:bodyPr/>
          <a:lstStyle/>
          <a:p>
            <a:r>
              <a:rPr lang="en-GB" dirty="0"/>
              <a:t>First some housekeeping</a:t>
            </a:r>
            <a:endParaRPr lang="en-AU" dirty="0"/>
          </a:p>
        </p:txBody>
      </p:sp>
      <p:sp>
        <p:nvSpPr>
          <p:cNvPr id="4" name="Title 3">
            <a:extLst>
              <a:ext uri="{FF2B5EF4-FFF2-40B4-BE49-F238E27FC236}">
                <a16:creationId xmlns:a16="http://schemas.microsoft.com/office/drawing/2014/main" id="{6F9828D5-453A-4AAD-9B87-9A78BF61CF80}"/>
              </a:ext>
            </a:extLst>
          </p:cNvPr>
          <p:cNvSpPr>
            <a:spLocks noGrp="1"/>
          </p:cNvSpPr>
          <p:nvPr>
            <p:ph type="title"/>
          </p:nvPr>
        </p:nvSpPr>
        <p:spPr/>
        <p:txBody>
          <a:bodyPr/>
          <a:lstStyle/>
          <a:p>
            <a:r>
              <a:rPr lang="en-GB" dirty="0"/>
              <a:t>Hi!</a:t>
            </a:r>
            <a:endParaRPr lang="en-AU" dirty="0"/>
          </a:p>
        </p:txBody>
      </p:sp>
    </p:spTree>
    <p:extLst>
      <p:ext uri="{BB962C8B-B14F-4D97-AF65-F5344CB8AC3E}">
        <p14:creationId xmlns:p14="http://schemas.microsoft.com/office/powerpoint/2010/main" val="239674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p:txBody>
          <a:bodyPr/>
          <a:lstStyle/>
          <a:p>
            <a:r>
              <a:rPr lang="en-GB" dirty="0"/>
              <a:t>Here are a list of some of the magic methods that can be defined within a class.</a:t>
            </a:r>
            <a:endParaRPr lang="en-AU" dirty="0"/>
          </a:p>
          <a:p>
            <a:endParaRPr lang="en-AU" dirty="0"/>
          </a:p>
          <a:p>
            <a:endParaRPr lang="en-AU" dirty="0"/>
          </a:p>
        </p:txBody>
      </p:sp>
      <p:sp>
        <p:nvSpPr>
          <p:cNvPr id="6" name="Text Placeholder 5"/>
          <p:cNvSpPr>
            <a:spLocks noGrp="1"/>
          </p:cNvSpPr>
          <p:nvPr>
            <p:ph type="body" sz="quarter" idx="11"/>
          </p:nvPr>
        </p:nvSpPr>
        <p:spPr/>
        <p:txBody>
          <a:bodyPr/>
          <a:lstStyle/>
          <a:p>
            <a:r>
              <a:rPr lang="en-GB" dirty="0"/>
              <a:t>Why python classes makes your code beautiful</a:t>
            </a:r>
          </a:p>
        </p:txBody>
      </p:sp>
      <p:sp>
        <p:nvSpPr>
          <p:cNvPr id="4" name="Title 3"/>
          <p:cNvSpPr>
            <a:spLocks noGrp="1"/>
          </p:cNvSpPr>
          <p:nvPr>
            <p:ph type="title"/>
          </p:nvPr>
        </p:nvSpPr>
        <p:spPr/>
        <p:txBody>
          <a:bodyPr/>
          <a:lstStyle/>
          <a:p>
            <a:br>
              <a:rPr lang="en-US" dirty="0"/>
            </a:br>
            <a:r>
              <a:rPr lang="en-US" dirty="0"/>
              <a:t>Magic Methods</a:t>
            </a:r>
            <a:endParaRPr lang="en-GB" dirty="0"/>
          </a:p>
        </p:txBody>
      </p:sp>
      <p:pic>
        <p:nvPicPr>
          <p:cNvPr id="2" name="Picture 1">
            <a:extLst>
              <a:ext uri="{FF2B5EF4-FFF2-40B4-BE49-F238E27FC236}">
                <a16:creationId xmlns:a16="http://schemas.microsoft.com/office/drawing/2014/main" id="{7951CE96-DB40-4338-B04B-5DC0D7364C9C}"/>
              </a:ext>
            </a:extLst>
          </p:cNvPr>
          <p:cNvPicPr>
            <a:picLocks noChangeAspect="1"/>
          </p:cNvPicPr>
          <p:nvPr/>
        </p:nvPicPr>
        <p:blipFill>
          <a:blip r:embed="rId3"/>
          <a:stretch>
            <a:fillRect/>
          </a:stretch>
        </p:blipFill>
        <p:spPr>
          <a:xfrm>
            <a:off x="696000" y="2133000"/>
            <a:ext cx="4414403" cy="4466202"/>
          </a:xfrm>
          <a:prstGeom prst="rect">
            <a:avLst/>
          </a:prstGeom>
        </p:spPr>
      </p:pic>
      <p:graphicFrame>
        <p:nvGraphicFramePr>
          <p:cNvPr id="7" name="Table 6">
            <a:extLst>
              <a:ext uri="{FF2B5EF4-FFF2-40B4-BE49-F238E27FC236}">
                <a16:creationId xmlns:a16="http://schemas.microsoft.com/office/drawing/2014/main" id="{1D1F2932-BB24-402A-96DC-95F159818BF8}"/>
              </a:ext>
            </a:extLst>
          </p:cNvPr>
          <p:cNvGraphicFramePr>
            <a:graphicFrameLocks noGrp="1"/>
          </p:cNvGraphicFramePr>
          <p:nvPr>
            <p:extLst>
              <p:ext uri="{D42A27DB-BD31-4B8C-83A1-F6EECF244321}">
                <p14:modId xmlns:p14="http://schemas.microsoft.com/office/powerpoint/2010/main" val="3736133803"/>
              </p:ext>
            </p:extLst>
          </p:nvPr>
        </p:nvGraphicFramePr>
        <p:xfrm>
          <a:off x="13152000" y="2065159"/>
          <a:ext cx="4363707" cy="3827700"/>
        </p:xfrm>
        <a:graphic>
          <a:graphicData uri="http://schemas.openxmlformats.org/drawingml/2006/table">
            <a:tbl>
              <a:tblPr/>
              <a:tblGrid>
                <a:gridCol w="1454569">
                  <a:extLst>
                    <a:ext uri="{9D8B030D-6E8A-4147-A177-3AD203B41FA5}">
                      <a16:colId xmlns:a16="http://schemas.microsoft.com/office/drawing/2014/main" val="3159884166"/>
                    </a:ext>
                  </a:extLst>
                </a:gridCol>
                <a:gridCol w="965139">
                  <a:extLst>
                    <a:ext uri="{9D8B030D-6E8A-4147-A177-3AD203B41FA5}">
                      <a16:colId xmlns:a16="http://schemas.microsoft.com/office/drawing/2014/main" val="673877674"/>
                    </a:ext>
                  </a:extLst>
                </a:gridCol>
                <a:gridCol w="1943999">
                  <a:extLst>
                    <a:ext uri="{9D8B030D-6E8A-4147-A177-3AD203B41FA5}">
                      <a16:colId xmlns:a16="http://schemas.microsoft.com/office/drawing/2014/main" val="1029474495"/>
                    </a:ext>
                  </a:extLst>
                </a:gridCol>
              </a:tblGrid>
              <a:tr h="127590">
                <a:tc>
                  <a:txBody>
                    <a:bodyPr/>
                    <a:lstStyle/>
                    <a:p>
                      <a:pPr algn="l"/>
                      <a:r>
                        <a:rPr lang="en-AU" sz="600" dirty="0">
                          <a:effectLst/>
                        </a:rPr>
                        <a:t>Operation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AU" sz="600" dirty="0">
                          <a:effectLst/>
                        </a:rPr>
                        <a:t>Syntax</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AU" sz="600" dirty="0">
                          <a:effectLst/>
                        </a:rPr>
                        <a:t>Magic method</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94637818"/>
                  </a:ext>
                </a:extLst>
              </a:tr>
              <a:tr h="127590">
                <a:tc>
                  <a:txBody>
                    <a:bodyPr/>
                    <a:lstStyle/>
                    <a:p>
                      <a:pPr algn="l"/>
                      <a:r>
                        <a:rPr lang="en-AU" sz="600" dirty="0">
                          <a:effectLst/>
                        </a:rPr>
                        <a:t>Addition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__add__(a,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67548558"/>
                  </a:ext>
                </a:extLst>
              </a:tr>
              <a:tr h="127590">
                <a:tc>
                  <a:txBody>
                    <a:bodyPr/>
                    <a:lstStyle/>
                    <a:p>
                      <a:pPr algn="l"/>
                      <a:r>
                        <a:rPr lang="en-AU" sz="600" dirty="0">
                          <a:effectLst/>
                        </a:rPr>
                        <a:t>Containment Test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obj in seq</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__contains__(seq, obj)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7056980"/>
                  </a:ext>
                </a:extLst>
              </a:tr>
              <a:tr h="127590">
                <a:tc>
                  <a:txBody>
                    <a:bodyPr/>
                    <a:lstStyle/>
                    <a:p>
                      <a:pPr algn="l"/>
                      <a:r>
                        <a:rPr lang="en-AU" sz="600" dirty="0">
                          <a:effectLst/>
                        </a:rPr>
                        <a:t>Division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__truediv__(a,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60134837"/>
                  </a:ext>
                </a:extLst>
              </a:tr>
              <a:tr h="127590">
                <a:tc>
                  <a:txBody>
                    <a:bodyPr/>
                    <a:lstStyle/>
                    <a:p>
                      <a:pPr algn="l"/>
                      <a:r>
                        <a:rPr lang="en-AU" sz="600" dirty="0">
                          <a:effectLst/>
                        </a:rPr>
                        <a:t>Division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__floordiv__(a,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2328418"/>
                  </a:ext>
                </a:extLst>
              </a:tr>
              <a:tr h="127590">
                <a:tc>
                  <a:txBody>
                    <a:bodyPr/>
                    <a:lstStyle/>
                    <a:p>
                      <a:pPr algn="l"/>
                      <a:r>
                        <a:rPr lang="en-AU" sz="600" dirty="0">
                          <a:effectLst/>
                        </a:rPr>
                        <a:t>Bitwise And</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&amp;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__and__(a,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7508373"/>
                  </a:ext>
                </a:extLst>
              </a:tr>
              <a:tr h="127590">
                <a:tc>
                  <a:txBody>
                    <a:bodyPr/>
                    <a:lstStyle/>
                    <a:p>
                      <a:pPr algn="l"/>
                      <a:r>
                        <a:rPr lang="en-AU" sz="600" dirty="0">
                          <a:effectLst/>
                        </a:rPr>
                        <a:t>Bitwise Exclusive Or</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__xor__(a,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47265621"/>
                  </a:ext>
                </a:extLst>
              </a:tr>
              <a:tr h="127590">
                <a:tc>
                  <a:txBody>
                    <a:bodyPr/>
                    <a:lstStyle/>
                    <a:p>
                      <a:pPr algn="l"/>
                      <a:r>
                        <a:rPr lang="en-AU" sz="600" dirty="0">
                          <a:effectLst/>
                        </a:rPr>
                        <a:t>Bitwise Inversion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 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__invert__(a)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7418279"/>
                  </a:ext>
                </a:extLst>
              </a:tr>
              <a:tr h="127590">
                <a:tc>
                  <a:txBody>
                    <a:bodyPr/>
                    <a:lstStyle/>
                    <a:p>
                      <a:pPr algn="l"/>
                      <a:r>
                        <a:rPr lang="en-AU" sz="600" dirty="0">
                          <a:effectLst/>
                        </a:rPr>
                        <a:t>Bitwise Or</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__or__(a,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92313651"/>
                  </a:ext>
                </a:extLst>
              </a:tr>
              <a:tr h="127590">
                <a:tc>
                  <a:txBody>
                    <a:bodyPr/>
                    <a:lstStyle/>
                    <a:p>
                      <a:pPr algn="l"/>
                      <a:r>
                        <a:rPr lang="en-AU" sz="600" dirty="0">
                          <a:effectLst/>
                        </a:rPr>
                        <a:t>Exponentiation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__pow__(a,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5108572"/>
                  </a:ext>
                </a:extLst>
              </a:tr>
              <a:tr h="127590">
                <a:tc>
                  <a:txBody>
                    <a:bodyPr/>
                    <a:lstStyle/>
                    <a:p>
                      <a:pPr algn="l"/>
                      <a:r>
                        <a:rPr lang="en-AU" sz="600" dirty="0">
                          <a:effectLst/>
                        </a:rPr>
                        <a:t>Indexed Assignment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obj[k] = v</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__setitem__(obj, k, v)</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19691630"/>
                  </a:ext>
                </a:extLst>
              </a:tr>
              <a:tr h="127590">
                <a:tc>
                  <a:txBody>
                    <a:bodyPr/>
                    <a:lstStyle/>
                    <a:p>
                      <a:pPr algn="l"/>
                      <a:r>
                        <a:rPr lang="en-AU" sz="600" dirty="0">
                          <a:effectLst/>
                        </a:rPr>
                        <a:t>Indexed Deletion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del obj[k]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__delitem__(obj, 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4474217"/>
                  </a:ext>
                </a:extLst>
              </a:tr>
              <a:tr h="127590">
                <a:tc>
                  <a:txBody>
                    <a:bodyPr/>
                    <a:lstStyle/>
                    <a:p>
                      <a:pPr algn="l"/>
                      <a:r>
                        <a:rPr lang="en-AU" sz="600" dirty="0">
                          <a:effectLst/>
                        </a:rPr>
                        <a:t>Indexing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obj[k]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__getitem__(obj, 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0279448"/>
                  </a:ext>
                </a:extLst>
              </a:tr>
              <a:tr h="127590">
                <a:tc>
                  <a:txBody>
                    <a:bodyPr/>
                    <a:lstStyle/>
                    <a:p>
                      <a:pPr algn="l"/>
                      <a:r>
                        <a:rPr lang="en-AU" sz="600" dirty="0">
                          <a:effectLst/>
                        </a:rPr>
                        <a:t>Left Shift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&lt;&lt;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__lshift__(a,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71650681"/>
                  </a:ext>
                </a:extLst>
              </a:tr>
              <a:tr h="127590">
                <a:tc>
                  <a:txBody>
                    <a:bodyPr/>
                    <a:lstStyle/>
                    <a:p>
                      <a:pPr algn="l"/>
                      <a:r>
                        <a:rPr lang="en-AU" sz="600" dirty="0">
                          <a:effectLst/>
                        </a:rPr>
                        <a:t>Modulo</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__mod__(a,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98649"/>
                  </a:ext>
                </a:extLst>
              </a:tr>
              <a:tr h="127590">
                <a:tc>
                  <a:txBody>
                    <a:bodyPr/>
                    <a:lstStyle/>
                    <a:p>
                      <a:pPr algn="l"/>
                      <a:r>
                        <a:rPr lang="en-AU" sz="600" dirty="0">
                          <a:effectLst/>
                        </a:rPr>
                        <a:t>Multiplication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__mul__(a,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3636120"/>
                  </a:ext>
                </a:extLst>
              </a:tr>
              <a:tr h="127590">
                <a:tc>
                  <a:txBody>
                    <a:bodyPr/>
                    <a:lstStyle/>
                    <a:p>
                      <a:pPr algn="l"/>
                      <a:r>
                        <a:rPr lang="en-AU" sz="600" dirty="0">
                          <a:effectLst/>
                        </a:rPr>
                        <a:t>Negation (Arithmetic)</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 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__neg__(a)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7170606"/>
                  </a:ext>
                </a:extLst>
              </a:tr>
              <a:tr h="127590">
                <a:tc>
                  <a:txBody>
                    <a:bodyPr/>
                    <a:lstStyle/>
                    <a:p>
                      <a:pPr algn="l"/>
                      <a:r>
                        <a:rPr lang="en-AU" sz="600" dirty="0">
                          <a:effectLst/>
                        </a:rPr>
                        <a:t>Positive</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 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__pos__(a)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2268450"/>
                  </a:ext>
                </a:extLst>
              </a:tr>
              <a:tr h="127590">
                <a:tc>
                  <a:txBody>
                    <a:bodyPr/>
                    <a:lstStyle/>
                    <a:p>
                      <a:pPr algn="l"/>
                      <a:r>
                        <a:rPr lang="en-AU" sz="600" dirty="0">
                          <a:effectLst/>
                        </a:rPr>
                        <a:t>Right Shift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&gt;&gt;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__rshift__(a,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8691854"/>
                  </a:ext>
                </a:extLst>
              </a:tr>
              <a:tr h="127590">
                <a:tc>
                  <a:txBody>
                    <a:bodyPr/>
                    <a:lstStyle/>
                    <a:p>
                      <a:pPr algn="l"/>
                      <a:r>
                        <a:rPr lang="en-AU" sz="600" dirty="0">
                          <a:effectLst/>
                        </a:rPr>
                        <a:t>Slice Assignment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seq[i:j] = values</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t>
                      </a:r>
                      <a:r>
                        <a:rPr lang="en-GB" sz="600" dirty="0">
                          <a:effectLst/>
                        </a:rPr>
                        <a:t>setitem</a:t>
                      </a:r>
                      <a:r>
                        <a:rPr lang="en-AU" sz="600" dirty="0">
                          <a:effectLst/>
                        </a:rPr>
                        <a:t>__</a:t>
                      </a:r>
                      <a:r>
                        <a:rPr lang="en-GB" sz="600" dirty="0">
                          <a:effectLst/>
                        </a:rPr>
                        <a:t>(seq, slice(i, j), values)</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67452455"/>
                  </a:ext>
                </a:extLst>
              </a:tr>
              <a:tr h="127590">
                <a:tc>
                  <a:txBody>
                    <a:bodyPr/>
                    <a:lstStyle/>
                    <a:p>
                      <a:pPr algn="l"/>
                      <a:r>
                        <a:rPr lang="en-AU" sz="600" dirty="0">
                          <a:effectLst/>
                        </a:rPr>
                        <a:t>Slice Deletion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del seq[i:j]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__delitem__(seq, slice(i, 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4364000"/>
                  </a:ext>
                </a:extLst>
              </a:tr>
              <a:tr h="127590">
                <a:tc>
                  <a:txBody>
                    <a:bodyPr/>
                    <a:lstStyle/>
                    <a:p>
                      <a:pPr algn="l"/>
                      <a:r>
                        <a:rPr lang="en-AU" sz="600" dirty="0">
                          <a:effectLst/>
                        </a:rPr>
                        <a:t>Slicing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seq[i:j]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t>
                      </a:r>
                      <a:r>
                        <a:rPr lang="pt-BR" sz="600" dirty="0">
                          <a:effectLst/>
                        </a:rPr>
                        <a:t>getitem</a:t>
                      </a:r>
                      <a:r>
                        <a:rPr lang="en-AU" sz="600" dirty="0">
                          <a:effectLst/>
                        </a:rPr>
                        <a:t>__</a:t>
                      </a:r>
                      <a:r>
                        <a:rPr lang="pt-BR" sz="600" dirty="0">
                          <a:effectLst/>
                        </a:rPr>
                        <a:t>(seq, slice(i, 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1176888"/>
                  </a:ext>
                </a:extLst>
              </a:tr>
              <a:tr h="127590">
                <a:tc>
                  <a:txBody>
                    <a:bodyPr/>
                    <a:lstStyle/>
                    <a:p>
                      <a:pPr algn="l"/>
                      <a:r>
                        <a:rPr lang="en-AU" sz="600" dirty="0">
                          <a:effectLst/>
                        </a:rPr>
                        <a:t>String Formatting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s % obj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__mod__(s, obj)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38759056"/>
                  </a:ext>
                </a:extLst>
              </a:tr>
              <a:tr h="127590">
                <a:tc>
                  <a:txBody>
                    <a:bodyPr/>
                    <a:lstStyle/>
                    <a:p>
                      <a:pPr algn="l"/>
                      <a:r>
                        <a:rPr lang="en-AU" sz="600" dirty="0">
                          <a:effectLst/>
                        </a:rPr>
                        <a:t>Subtraction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__sub__(a,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8463652"/>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&lt;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__lt__(a,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61086765"/>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&lt;=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__le__(a,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52065919"/>
                  </a:ext>
                </a:extLst>
              </a:tr>
              <a:tr h="127590">
                <a:tc>
                  <a:txBody>
                    <a:bodyPr/>
                    <a:lstStyle/>
                    <a:p>
                      <a:pPr algn="l"/>
                      <a:r>
                        <a:rPr lang="en-AU" sz="600" dirty="0">
                          <a:effectLst/>
                        </a:rPr>
                        <a:t>Equality</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__eq__(a,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1183794"/>
                  </a:ext>
                </a:extLst>
              </a:tr>
              <a:tr h="127590">
                <a:tc>
                  <a:txBody>
                    <a:bodyPr/>
                    <a:lstStyle/>
                    <a:p>
                      <a:pPr algn="l"/>
                      <a:r>
                        <a:rPr lang="en-AU" sz="600" dirty="0">
                          <a:effectLst/>
                        </a:rPr>
                        <a:t>Difference</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__ne__(a,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81284860"/>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&gt;=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__ge__(a,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06877396"/>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&gt;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__gt__(a,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42742592"/>
                  </a:ext>
                </a:extLst>
              </a:tr>
            </a:tbl>
          </a:graphicData>
        </a:graphic>
      </p:graphicFrame>
      <p:pic>
        <p:nvPicPr>
          <p:cNvPr id="3" name="Picture 2">
            <a:extLst>
              <a:ext uri="{FF2B5EF4-FFF2-40B4-BE49-F238E27FC236}">
                <a16:creationId xmlns:a16="http://schemas.microsoft.com/office/drawing/2014/main" id="{9CCFF9A2-0653-460F-B99D-210FAA979269}"/>
              </a:ext>
            </a:extLst>
          </p:cNvPr>
          <p:cNvPicPr>
            <a:picLocks noChangeAspect="1"/>
          </p:cNvPicPr>
          <p:nvPr/>
        </p:nvPicPr>
        <p:blipFill>
          <a:blip r:embed="rId4"/>
          <a:stretch>
            <a:fillRect/>
          </a:stretch>
        </p:blipFill>
        <p:spPr>
          <a:xfrm>
            <a:off x="5349661" y="2135251"/>
            <a:ext cx="4994339" cy="4391824"/>
          </a:xfrm>
          <a:prstGeom prst="rect">
            <a:avLst/>
          </a:prstGeom>
        </p:spPr>
      </p:pic>
    </p:spTree>
    <p:extLst>
      <p:ext uri="{BB962C8B-B14F-4D97-AF65-F5344CB8AC3E}">
        <p14:creationId xmlns:p14="http://schemas.microsoft.com/office/powerpoint/2010/main" val="3601984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F611CB0-1AC0-4D2A-8CF2-9F300A9B713B}"/>
              </a:ext>
            </a:extLst>
          </p:cNvPr>
          <p:cNvGraphicFramePr>
            <a:graphicFrameLocks noChangeAspect="1"/>
          </p:cNvGraphicFramePr>
          <p:nvPr>
            <p:extLst>
              <p:ext uri="{D42A27DB-BD31-4B8C-83A1-F6EECF244321}">
                <p14:modId xmlns:p14="http://schemas.microsoft.com/office/powerpoint/2010/main" val="2049559775"/>
              </p:ext>
            </p:extLst>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7837" r:id="rId4" imgW="3085560" imgH="3085560" progId="">
                  <p:embed/>
                </p:oleObj>
              </mc:Choice>
              <mc:Fallback>
                <p:oleObj r:id="rId4" imgW="3085560" imgH="3085560" progId="">
                  <p:embed/>
                  <p:pic>
                    <p:nvPicPr>
                      <p:cNvPr id="10" name="Object 9">
                        <a:extLst>
                          <a:ext uri="{FF2B5EF4-FFF2-40B4-BE49-F238E27FC236}">
                            <a16:creationId xmlns:a16="http://schemas.microsoft.com/office/drawing/2014/main" id="{EC38D9D8-B693-4685-8F85-38B08D006A49}"/>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magic methods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1631216"/>
          </a:xfrm>
          <a:prstGeom prst="rect">
            <a:avLst/>
          </a:prstGeom>
          <a:noFill/>
        </p:spPr>
        <p:txBody>
          <a:bodyPr wrap="square" rtlCol="0">
            <a:spAutoFit/>
          </a:bodyPr>
          <a:lstStyle/>
          <a:p>
            <a:r>
              <a:rPr lang="en-GB" sz="2000" b="1" dirty="0"/>
              <a:t>Task:</a:t>
            </a:r>
            <a:r>
              <a:rPr lang="en-GB" sz="2000" dirty="0"/>
              <a:t> Together we will brainstorm on a whiteboard what </a:t>
            </a:r>
            <a:r>
              <a:rPr lang="en-GB" sz="2000" b="1" dirty="0">
                <a:solidFill>
                  <a:srgbClr val="FF304C"/>
                </a:solidFill>
              </a:rPr>
              <a:t>magic methods </a:t>
            </a:r>
            <a:r>
              <a:rPr lang="en-GB" sz="2000" dirty="0"/>
              <a:t>we will 	want in order to code for playing a game of cards for 15 minutes.</a:t>
            </a:r>
          </a:p>
          <a:p>
            <a:endParaRPr lang="en-GB" sz="2000" dirty="0"/>
          </a:p>
          <a:p>
            <a:r>
              <a:rPr lang="en-GB" sz="2000" b="1" dirty="0"/>
              <a:t>Example: </a:t>
            </a:r>
            <a:r>
              <a:rPr lang="en-GB" sz="2000" dirty="0"/>
              <a:t>A card should implement </a:t>
            </a:r>
            <a:r>
              <a:rPr lang="en-GB" sz="2000" dirty="0">
                <a:highlight>
                  <a:srgbClr val="C0C0C0"/>
                </a:highlight>
                <a:latin typeface="Courier New" panose="02070309020205020404" pitchFamily="49" charset="0"/>
                <a:cs typeface="Courier New" panose="02070309020205020404" pitchFamily="49" charset="0"/>
              </a:rPr>
              <a:t>__str__</a:t>
            </a:r>
            <a:r>
              <a:rPr lang="en-GB" sz="2000" dirty="0"/>
              <a:t> so that it prints to screen nicely.</a:t>
            </a:r>
          </a:p>
          <a:p>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29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F611CB0-1AC0-4D2A-8CF2-9F300A9B713B}"/>
              </a:ext>
            </a:extLst>
          </p:cNvPr>
          <p:cNvGraphicFramePr>
            <a:graphicFrameLocks noChangeAspect="1"/>
          </p:cNvGraphicFramePr>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9885" r:id="rId4" imgW="3085560" imgH="3085560" progId="">
                  <p:embed/>
                </p:oleObj>
              </mc:Choice>
              <mc:Fallback>
                <p:oleObj r:id="rId4" imgW="3085560" imgH="3085560" progId="">
                  <p:embed/>
                  <p:pic>
                    <p:nvPicPr>
                      <p:cNvPr id="5" name="Object 4">
                        <a:extLst>
                          <a:ext uri="{FF2B5EF4-FFF2-40B4-BE49-F238E27FC236}">
                            <a16:creationId xmlns:a16="http://schemas.microsoft.com/office/drawing/2014/main" id="{1F611CB0-1AC0-4D2A-8CF2-9F300A9B713B}"/>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methods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1938992"/>
          </a:xfrm>
          <a:prstGeom prst="rect">
            <a:avLst/>
          </a:prstGeom>
          <a:noFill/>
        </p:spPr>
        <p:txBody>
          <a:bodyPr wrap="square" rtlCol="0">
            <a:spAutoFit/>
          </a:bodyPr>
          <a:lstStyle/>
          <a:p>
            <a:r>
              <a:rPr lang="en-GB" sz="2000" b="1" dirty="0"/>
              <a:t>Task:</a:t>
            </a:r>
            <a:r>
              <a:rPr lang="en-GB" sz="2000" dirty="0"/>
              <a:t> Split into as many groups as there are classes. In groups, brainstorm 	</a:t>
            </a:r>
            <a:r>
              <a:rPr lang="en-GB" sz="2000" b="1" dirty="0">
                <a:solidFill>
                  <a:srgbClr val="FF304C"/>
                </a:solidFill>
              </a:rPr>
              <a:t>methods </a:t>
            </a:r>
            <a:r>
              <a:rPr lang="en-GB" sz="2000" dirty="0"/>
              <a:t>we will want in order to code for playing a game of cards for 5 	minutes.</a:t>
            </a:r>
          </a:p>
          <a:p>
            <a:endParaRPr lang="en-GB" sz="2000" dirty="0"/>
          </a:p>
          <a:p>
            <a:r>
              <a:rPr lang="en-GB" sz="2000" b="1" dirty="0"/>
              <a:t>Example: </a:t>
            </a:r>
            <a:r>
              <a:rPr lang="en-GB" sz="2000" dirty="0"/>
              <a:t>A Hand object should implement a suit method to return cards of that 	     suit.</a:t>
            </a:r>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69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8316652" cy="4466201"/>
          </a:xfrm>
        </p:spPr>
        <p:txBody>
          <a:bodyPr>
            <a:normAutofit/>
          </a:bodyPr>
          <a:lstStyle/>
          <a:p>
            <a:r>
              <a:rPr lang="en-GB" sz="1800" dirty="0"/>
              <a:t>In python, a # turns what ever follows it on that line into a comment. Comments are really good for helping other developers understand your code. But if you’re importing a package, how do you read the comments explaining how the code runs?</a:t>
            </a:r>
          </a:p>
          <a:p>
            <a:endParaRPr lang="en-GB" sz="1800" dirty="0"/>
          </a:p>
          <a:p>
            <a:r>
              <a:rPr lang="en-GB" sz="1800" dirty="0"/>
              <a:t>How do we utilise help or autocompletion?</a:t>
            </a:r>
          </a:p>
          <a:p>
            <a:endParaRPr lang="en-GB" sz="1800" dirty="0"/>
          </a:p>
          <a:p>
            <a:endParaRPr lang="en-AU" sz="1800" dirty="0"/>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a:t>Taking your functions and methods to the next level</a:t>
            </a:r>
          </a:p>
        </p:txBody>
      </p:sp>
      <p:sp>
        <p:nvSpPr>
          <p:cNvPr id="4" name="Title 3"/>
          <p:cNvSpPr>
            <a:spLocks noGrp="1"/>
          </p:cNvSpPr>
          <p:nvPr>
            <p:ph type="title"/>
          </p:nvPr>
        </p:nvSpPr>
        <p:spPr/>
        <p:txBody>
          <a:bodyPr/>
          <a:lstStyle/>
          <a:p>
            <a:br>
              <a:rPr lang="en-US" dirty="0"/>
            </a:br>
            <a:r>
              <a:rPr lang="en-US" dirty="0"/>
              <a:t>Docstrings</a:t>
            </a:r>
            <a:endParaRPr lang="en-GB" dirty="0"/>
          </a:p>
        </p:txBody>
      </p:sp>
      <p:pic>
        <p:nvPicPr>
          <p:cNvPr id="3" name="Picture 2" descr="A picture containing text&#10;&#10;Description automatically generated">
            <a:extLst>
              <a:ext uri="{FF2B5EF4-FFF2-40B4-BE49-F238E27FC236}">
                <a16:creationId xmlns:a16="http://schemas.microsoft.com/office/drawing/2014/main" id="{88117A89-71FF-4E03-B56C-2A8837E2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7374" y="1164527"/>
            <a:ext cx="3280032" cy="4683886"/>
          </a:xfrm>
          <a:prstGeom prst="rect">
            <a:avLst/>
          </a:prstGeom>
        </p:spPr>
      </p:pic>
      <p:pic>
        <p:nvPicPr>
          <p:cNvPr id="14" name="Picture 13">
            <a:extLst>
              <a:ext uri="{FF2B5EF4-FFF2-40B4-BE49-F238E27FC236}">
                <a16:creationId xmlns:a16="http://schemas.microsoft.com/office/drawing/2014/main" id="{7E5A757B-A543-4EFD-A9E6-DF267DC1C30B}"/>
              </a:ext>
            </a:extLst>
          </p:cNvPr>
          <p:cNvPicPr>
            <a:picLocks noChangeAspect="1"/>
          </p:cNvPicPr>
          <p:nvPr/>
        </p:nvPicPr>
        <p:blipFill>
          <a:blip r:embed="rId4"/>
          <a:srcRect r="14523" b="23573"/>
          <a:stretch>
            <a:fillRect/>
          </a:stretch>
        </p:blipFill>
        <p:spPr>
          <a:xfrm>
            <a:off x="245220" y="3749107"/>
            <a:ext cx="5472000" cy="2701127"/>
          </a:xfrm>
          <a:custGeom>
            <a:avLst/>
            <a:gdLst>
              <a:gd name="connsiteX0" fmla="*/ 0 w 5472000"/>
              <a:gd name="connsiteY0" fmla="*/ 0 h 2701127"/>
              <a:gd name="connsiteX1" fmla="*/ 5472000 w 5472000"/>
              <a:gd name="connsiteY1" fmla="*/ 0 h 2701127"/>
              <a:gd name="connsiteX2" fmla="*/ 5472000 w 5472000"/>
              <a:gd name="connsiteY2" fmla="*/ 2194120 h 2701127"/>
              <a:gd name="connsiteX3" fmla="*/ 0 w 5472000"/>
              <a:gd name="connsiteY3" fmla="*/ 2555120 h 2701127"/>
            </a:gdLst>
            <a:ahLst/>
            <a:cxnLst>
              <a:cxn ang="0">
                <a:pos x="connsiteX0" y="connsiteY0"/>
              </a:cxn>
              <a:cxn ang="0">
                <a:pos x="connsiteX1" y="connsiteY1"/>
              </a:cxn>
              <a:cxn ang="0">
                <a:pos x="connsiteX2" y="connsiteY2"/>
              </a:cxn>
              <a:cxn ang="0">
                <a:pos x="connsiteX3" y="connsiteY3"/>
              </a:cxn>
            </a:cxnLst>
            <a:rect l="l" t="t" r="r" b="b"/>
            <a:pathLst>
              <a:path w="5472000" h="2701127">
                <a:moveTo>
                  <a:pt x="0" y="0"/>
                </a:moveTo>
                <a:lnTo>
                  <a:pt x="5472000" y="0"/>
                </a:lnTo>
                <a:lnTo>
                  <a:pt x="5472000" y="2194120"/>
                </a:lnTo>
                <a:cubicBezTo>
                  <a:pt x="2736000" y="2194120"/>
                  <a:pt x="2736000" y="3030120"/>
                  <a:pt x="0" y="2555120"/>
                </a:cubicBezTo>
                <a:close/>
              </a:path>
            </a:pathLst>
          </a:cu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A9D3FE4B-4BAB-442D-85AD-0FFB9E890313}"/>
              </a:ext>
            </a:extLst>
          </p:cNvPr>
          <p:cNvPicPr>
            <a:picLocks noChangeAspect="1"/>
          </p:cNvPicPr>
          <p:nvPr/>
        </p:nvPicPr>
        <p:blipFill>
          <a:blip r:embed="rId5"/>
          <a:stretch>
            <a:fillRect/>
          </a:stretch>
        </p:blipFill>
        <p:spPr>
          <a:xfrm>
            <a:off x="2208000" y="3933000"/>
            <a:ext cx="6063432" cy="2118198"/>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FF3D1DB6-0911-4CCD-BC63-E0CC2A38BED9}"/>
              </a:ext>
            </a:extLst>
          </p:cNvPr>
          <p:cNvSpPr txBox="1"/>
          <p:nvPr/>
        </p:nvSpPr>
        <p:spPr>
          <a:xfrm>
            <a:off x="8895726" y="6323276"/>
            <a:ext cx="3280033" cy="253916"/>
          </a:xfrm>
          <a:prstGeom prst="rect">
            <a:avLst/>
          </a:prstGeom>
          <a:noFill/>
        </p:spPr>
        <p:txBody>
          <a:bodyPr wrap="square">
            <a:spAutoFit/>
          </a:bodyPr>
          <a:lstStyle/>
          <a:p>
            <a:r>
              <a:rPr lang="en-AU" sz="1000" dirty="0">
                <a:solidFill>
                  <a:srgbClr val="0070AD"/>
                </a:solidFill>
                <a:hlinkClick r:id="rId6">
                  <a:extLst>
                    <a:ext uri="{A12FA001-AC4F-418D-AE19-62706E023703}">
                      <ahyp:hlinkClr xmlns:ahyp="http://schemas.microsoft.com/office/drawing/2018/hyperlinkcolor" val="tx"/>
                    </a:ext>
                  </a:extLst>
                </a:hlinkClick>
              </a:rPr>
              <a:t>https://www.python.org/dev/peps/pep-0257/</a:t>
            </a:r>
            <a:r>
              <a:rPr lang="en-AU" sz="1000" dirty="0">
                <a:solidFill>
                  <a:srgbClr val="0070AD"/>
                </a:solidFill>
              </a:rPr>
              <a:t> </a:t>
            </a:r>
          </a:p>
        </p:txBody>
      </p:sp>
    </p:spTree>
    <p:extLst>
      <p:ext uri="{BB962C8B-B14F-4D97-AF65-F5344CB8AC3E}">
        <p14:creationId xmlns:p14="http://schemas.microsoft.com/office/powerpoint/2010/main" val="168906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11772652" cy="4828696"/>
          </a:xfrm>
        </p:spPr>
        <p:txBody>
          <a:bodyPr>
            <a:normAutofit/>
          </a:bodyPr>
          <a:lstStyle/>
          <a:p>
            <a:r>
              <a:rPr lang="en-GB" sz="1800" dirty="0"/>
              <a:t>The answer is docstrings.</a:t>
            </a:r>
          </a:p>
          <a:p>
            <a:endParaRPr lang="en-GB" sz="1800" dirty="0"/>
          </a:p>
          <a:p>
            <a:endParaRPr lang="en-GB" sz="1800" dirty="0"/>
          </a:p>
          <a:p>
            <a:endParaRPr lang="en-GB" sz="1800" dirty="0"/>
          </a:p>
          <a:p>
            <a:endParaRPr lang="en-GB" sz="1800" dirty="0"/>
          </a:p>
          <a:p>
            <a:endParaRPr lang="en-GB" sz="1800" dirty="0"/>
          </a:p>
          <a:p>
            <a:r>
              <a:rPr lang="en-GB" sz="1800" dirty="0"/>
              <a:t>If a (static) string is present as the first line after the definition of a function or class, it will be recorded into the magic method </a:t>
            </a:r>
            <a:r>
              <a:rPr lang="en-GB" sz="1800" dirty="0">
                <a:highlight>
                  <a:srgbClr val="C0C0C0"/>
                </a:highlight>
                <a:latin typeface="Courier New" panose="02070309020205020404" pitchFamily="49" charset="0"/>
                <a:cs typeface="Courier New" panose="02070309020205020404" pitchFamily="49" charset="0"/>
              </a:rPr>
              <a:t>__doc__</a:t>
            </a:r>
            <a:r>
              <a:rPr lang="en-GB" sz="1800" dirty="0"/>
              <a:t> which is called when you use </a:t>
            </a:r>
            <a:r>
              <a:rPr lang="en-GB" sz="1800" dirty="0">
                <a:solidFill>
                  <a:srgbClr val="389B38"/>
                </a:solidFill>
                <a:highlight>
                  <a:srgbClr val="C0C0C0"/>
                </a:highlight>
                <a:latin typeface="Courier New" panose="02070309020205020404" pitchFamily="49" charset="0"/>
                <a:cs typeface="Courier New" panose="02070309020205020404" pitchFamily="49" charset="0"/>
              </a:rPr>
              <a:t>help(...)</a:t>
            </a:r>
            <a:r>
              <a:rPr lang="en-GB" sz="1800" dirty="0"/>
              <a:t>. Lots of python IDEs will print docstrings as you type use classes so that you don’t have to remember everything about the package you’re using.</a:t>
            </a:r>
          </a:p>
          <a:p>
            <a:r>
              <a:rPr lang="en-GB" sz="1800" dirty="0"/>
              <a:t>I won’t go into much depth about what you can do with docstrings, but I’d personally recommend using the Sphinx standard.</a:t>
            </a:r>
          </a:p>
          <a:p>
            <a:r>
              <a:rPr lang="en-GB" sz="1800" dirty="0"/>
              <a:t>If you utilise them in your code, your team members will love you!</a:t>
            </a:r>
          </a:p>
          <a:p>
            <a:endParaRPr lang="en-GB" sz="1800" dirty="0"/>
          </a:p>
          <a:p>
            <a:endParaRPr lang="en-GB" sz="1800" dirty="0"/>
          </a:p>
          <a:p>
            <a:endParaRPr lang="en-AU" sz="1800" dirty="0"/>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a:t>Taking your functions and methods to the next level</a:t>
            </a:r>
          </a:p>
        </p:txBody>
      </p:sp>
      <p:sp>
        <p:nvSpPr>
          <p:cNvPr id="4" name="Title 3"/>
          <p:cNvSpPr>
            <a:spLocks noGrp="1"/>
          </p:cNvSpPr>
          <p:nvPr>
            <p:ph type="title"/>
          </p:nvPr>
        </p:nvSpPr>
        <p:spPr/>
        <p:txBody>
          <a:bodyPr/>
          <a:lstStyle/>
          <a:p>
            <a:br>
              <a:rPr lang="en-US" dirty="0"/>
            </a:br>
            <a:r>
              <a:rPr lang="en-US" dirty="0"/>
              <a:t>Docstrings</a:t>
            </a:r>
            <a:endParaRPr lang="en-GB" dirty="0"/>
          </a:p>
        </p:txBody>
      </p:sp>
      <p:pic>
        <p:nvPicPr>
          <p:cNvPr id="2" name="Picture 1">
            <a:extLst>
              <a:ext uri="{FF2B5EF4-FFF2-40B4-BE49-F238E27FC236}">
                <a16:creationId xmlns:a16="http://schemas.microsoft.com/office/drawing/2014/main" id="{4D14B087-D460-4C91-8462-CDBD40BD1AA5}"/>
              </a:ext>
            </a:extLst>
          </p:cNvPr>
          <p:cNvPicPr>
            <a:picLocks noChangeAspect="1"/>
          </p:cNvPicPr>
          <p:nvPr/>
        </p:nvPicPr>
        <p:blipFill rotWithShape="1">
          <a:blip r:embed="rId3"/>
          <a:srcRect l="10746" r="10450"/>
          <a:stretch/>
        </p:blipFill>
        <p:spPr>
          <a:xfrm>
            <a:off x="192000" y="2127406"/>
            <a:ext cx="3168000" cy="1810003"/>
          </a:xfrm>
          <a:prstGeom prst="rect">
            <a:avLst/>
          </a:prstGeom>
        </p:spPr>
      </p:pic>
      <p:pic>
        <p:nvPicPr>
          <p:cNvPr id="5" name="Picture 4">
            <a:extLst>
              <a:ext uri="{FF2B5EF4-FFF2-40B4-BE49-F238E27FC236}">
                <a16:creationId xmlns:a16="http://schemas.microsoft.com/office/drawing/2014/main" id="{E82554F1-B282-49B5-813E-4E5476A43546}"/>
              </a:ext>
            </a:extLst>
          </p:cNvPr>
          <p:cNvPicPr>
            <a:picLocks noChangeAspect="1"/>
          </p:cNvPicPr>
          <p:nvPr/>
        </p:nvPicPr>
        <p:blipFill rotWithShape="1">
          <a:blip r:embed="rId4"/>
          <a:srcRect l="9836" r="4917"/>
          <a:stretch/>
        </p:blipFill>
        <p:spPr>
          <a:xfrm>
            <a:off x="3792000" y="2127406"/>
            <a:ext cx="3744000" cy="1752904"/>
          </a:xfrm>
          <a:prstGeom prst="rect">
            <a:avLst/>
          </a:prstGeom>
        </p:spPr>
      </p:pic>
      <p:pic>
        <p:nvPicPr>
          <p:cNvPr id="7" name="Picture 6">
            <a:extLst>
              <a:ext uri="{FF2B5EF4-FFF2-40B4-BE49-F238E27FC236}">
                <a16:creationId xmlns:a16="http://schemas.microsoft.com/office/drawing/2014/main" id="{56BB9138-3833-430F-9D44-97A60355897E}"/>
              </a:ext>
            </a:extLst>
          </p:cNvPr>
          <p:cNvPicPr>
            <a:picLocks noChangeAspect="1"/>
          </p:cNvPicPr>
          <p:nvPr/>
        </p:nvPicPr>
        <p:blipFill rotWithShape="1">
          <a:blip r:embed="rId5"/>
          <a:srcRect l="8267" r="15060"/>
          <a:stretch/>
        </p:blipFill>
        <p:spPr>
          <a:xfrm>
            <a:off x="7968000" y="2127406"/>
            <a:ext cx="4032000" cy="1752904"/>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BCA21A63-6638-441E-BF0A-D65B2A69CC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60652" y="5709393"/>
            <a:ext cx="504000" cy="934654"/>
          </a:xfrm>
          <a:prstGeom prst="rect">
            <a:avLst/>
          </a:prstGeom>
        </p:spPr>
      </p:pic>
    </p:spTree>
    <p:extLst>
      <p:ext uri="{BB962C8B-B14F-4D97-AF65-F5344CB8AC3E}">
        <p14:creationId xmlns:p14="http://schemas.microsoft.com/office/powerpoint/2010/main" val="573577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Brainstorming class docstrings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1323439"/>
          </a:xfrm>
          <a:prstGeom prst="rect">
            <a:avLst/>
          </a:prstGeom>
          <a:noFill/>
        </p:spPr>
        <p:txBody>
          <a:bodyPr wrap="square" rtlCol="0">
            <a:spAutoFit/>
          </a:bodyPr>
          <a:lstStyle/>
          <a:p>
            <a:r>
              <a:rPr lang="en-GB" sz="2000" b="1" dirty="0"/>
              <a:t>Task:</a:t>
            </a:r>
            <a:r>
              <a:rPr lang="en-GB" sz="2000" dirty="0"/>
              <a:t> Since we’re making new classes, we should provide some documentation.</a:t>
            </a:r>
          </a:p>
          <a:p>
            <a:r>
              <a:rPr lang="en-GB" sz="2000" dirty="0"/>
              <a:t>	To help users understand how to use our classes, we’ll put some 	documentation into them. For each class let’s quickly summarise what they 	represent.</a:t>
            </a:r>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000" y="3861000"/>
            <a:ext cx="2597793" cy="2597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610CDA2-3A95-4353-B79E-BB73510929B1}"/>
              </a:ext>
            </a:extLst>
          </p:cNvPr>
          <p:cNvPicPr>
            <a:picLocks noChangeAspect="1"/>
          </p:cNvPicPr>
          <p:nvPr/>
        </p:nvPicPr>
        <p:blipFill>
          <a:blip r:embed="rId4"/>
          <a:stretch>
            <a:fillRect/>
          </a:stretch>
        </p:blipFill>
        <p:spPr>
          <a:xfrm>
            <a:off x="660000" y="3861000"/>
            <a:ext cx="6984000" cy="1774436"/>
          </a:xfrm>
          <a:prstGeom prst="rect">
            <a:avLst/>
          </a:prstGeom>
        </p:spPr>
      </p:pic>
    </p:spTree>
    <p:extLst>
      <p:ext uri="{BB962C8B-B14F-4D97-AF65-F5344CB8AC3E}">
        <p14:creationId xmlns:p14="http://schemas.microsoft.com/office/powerpoint/2010/main" val="43468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Brainstorming package docstrings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707886"/>
          </a:xfrm>
          <a:prstGeom prst="rect">
            <a:avLst/>
          </a:prstGeom>
          <a:noFill/>
        </p:spPr>
        <p:txBody>
          <a:bodyPr wrap="square" rtlCol="0">
            <a:spAutoFit/>
          </a:bodyPr>
          <a:lstStyle/>
          <a:p>
            <a:r>
              <a:rPr lang="en-GB" sz="2000" b="1" dirty="0"/>
              <a:t>Task:</a:t>
            </a:r>
            <a:r>
              <a:rPr lang="en-GB" sz="2000" dirty="0"/>
              <a:t> You can also write docstrings for your modules! Let’s quickly write a 	docstring for our package in __init__.py just to prove we can.</a:t>
            </a:r>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000" y="3861000"/>
            <a:ext cx="2597793" cy="2597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DBF3A-982B-4C5C-B482-1A582AF2F41C}"/>
              </a:ext>
            </a:extLst>
          </p:cNvPr>
          <p:cNvPicPr>
            <a:picLocks noChangeAspect="1"/>
          </p:cNvPicPr>
          <p:nvPr/>
        </p:nvPicPr>
        <p:blipFill>
          <a:blip r:embed="rId4"/>
          <a:stretch>
            <a:fillRect/>
          </a:stretch>
        </p:blipFill>
        <p:spPr>
          <a:xfrm>
            <a:off x="651900" y="3402150"/>
            <a:ext cx="7028100" cy="2489658"/>
          </a:xfrm>
          <a:prstGeom prst="rect">
            <a:avLst/>
          </a:prstGeom>
        </p:spPr>
      </p:pic>
    </p:spTree>
    <p:extLst>
      <p:ext uri="{BB962C8B-B14F-4D97-AF65-F5344CB8AC3E}">
        <p14:creationId xmlns:p14="http://schemas.microsoft.com/office/powerpoint/2010/main" val="1063836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7308652" cy="4466201"/>
          </a:xfrm>
        </p:spPr>
        <p:txBody>
          <a:bodyPr>
            <a:normAutofit/>
          </a:bodyPr>
          <a:lstStyle/>
          <a:p>
            <a:r>
              <a:rPr lang="en-AU" sz="1800" dirty="0"/>
              <a:t>Now that we have a robust (er…), well documented (um…), functioning (about that…) module, it’s time to release it upon the world.</a:t>
            </a:r>
          </a:p>
          <a:p>
            <a:endParaRPr lang="en-AU" sz="1800" dirty="0"/>
          </a:p>
          <a:p>
            <a:r>
              <a:rPr lang="en-AU" sz="1800" dirty="0"/>
              <a:t>If want to use this module elsewhere in this state, you’d have to either import it using it’s filepath or copy it into every project where you use it. Neither of these are very good solutions… so how do we make sure we can use it elsewhere?</a:t>
            </a:r>
          </a:p>
          <a:p>
            <a:endParaRPr lang="en-AU" sz="1800" dirty="0"/>
          </a:p>
          <a:p>
            <a:r>
              <a:rPr lang="en-AU" sz="1800" dirty="0"/>
              <a:t>When you pip install a package it usually ends up in a specific folder. When you </a:t>
            </a:r>
            <a:r>
              <a:rPr lang="en-AU" sz="1800" dirty="0">
                <a:solidFill>
                  <a:srgbClr val="389B38"/>
                </a:solidFill>
                <a:highlight>
                  <a:srgbClr val="C0C0C0"/>
                </a:highlight>
                <a:latin typeface="Courier New" panose="02070309020205020404" pitchFamily="49" charset="0"/>
                <a:cs typeface="Courier New" panose="02070309020205020404" pitchFamily="49" charset="0"/>
              </a:rPr>
              <a:t>import</a:t>
            </a:r>
            <a:r>
              <a:rPr lang="en-AU" sz="1800" dirty="0"/>
              <a:t> at the beginning of a python script, python looks in one of a few locations.</a:t>
            </a:r>
          </a:p>
          <a:p>
            <a:endParaRPr lang="en-AU" sz="1800" dirty="0"/>
          </a:p>
          <a:p>
            <a:r>
              <a:rPr lang="en-AU" sz="1800" dirty="0"/>
              <a:t>We need to figure out how to get our module into the folder where any script can call our module as a </a:t>
            </a:r>
            <a:r>
              <a:rPr lang="en-AU" sz="1800" dirty="0">
                <a:solidFill>
                  <a:schemeClr val="accent4"/>
                </a:solidFill>
              </a:rPr>
              <a:t>package</a:t>
            </a:r>
            <a:r>
              <a:rPr lang="en-AU" sz="1800" dirty="0"/>
              <a:t>.</a:t>
            </a:r>
          </a:p>
        </p:txBody>
      </p:sp>
      <p:sp>
        <p:nvSpPr>
          <p:cNvPr id="6" name="Text Placeholder 5"/>
          <p:cNvSpPr>
            <a:spLocks noGrp="1"/>
          </p:cNvSpPr>
          <p:nvPr>
            <p:ph type="body" sz="quarter" idx="11"/>
          </p:nvPr>
        </p:nvSpPr>
        <p:spPr/>
        <p:txBody>
          <a:bodyPr/>
          <a:lstStyle/>
          <a:p>
            <a:r>
              <a:rPr lang="en-GB" dirty="0"/>
              <a:t>The final frontier</a:t>
            </a:r>
          </a:p>
        </p:txBody>
      </p:sp>
      <p:sp>
        <p:nvSpPr>
          <p:cNvPr id="4" name="Title 3"/>
          <p:cNvSpPr>
            <a:spLocks noGrp="1"/>
          </p:cNvSpPr>
          <p:nvPr>
            <p:ph type="title"/>
          </p:nvPr>
        </p:nvSpPr>
        <p:spPr/>
        <p:txBody>
          <a:bodyPr/>
          <a:lstStyle/>
          <a:p>
            <a:br>
              <a:rPr lang="en-US" dirty="0"/>
            </a:br>
            <a:r>
              <a:rPr lang="en-US" dirty="0"/>
              <a:t>Creating your own package</a:t>
            </a:r>
            <a:endParaRPr lang="en-GB" dirty="0"/>
          </a:p>
        </p:txBody>
      </p:sp>
      <p:pic>
        <p:nvPicPr>
          <p:cNvPr id="10" name="Picture 9">
            <a:extLst>
              <a:ext uri="{FF2B5EF4-FFF2-40B4-BE49-F238E27FC236}">
                <a16:creationId xmlns:a16="http://schemas.microsoft.com/office/drawing/2014/main" id="{523BCF78-DF61-4F74-8A94-387A1BF967B3}"/>
              </a:ext>
            </a:extLst>
          </p:cNvPr>
          <p:cNvPicPr>
            <a:picLocks noChangeAspect="1"/>
          </p:cNvPicPr>
          <p:nvPr/>
        </p:nvPicPr>
        <p:blipFill rotWithShape="1">
          <a:blip r:embed="rId3"/>
          <a:srcRect l="540" t="419" r="11236" b="2241"/>
          <a:stretch/>
        </p:blipFill>
        <p:spPr>
          <a:xfrm>
            <a:off x="7604329" y="1652663"/>
            <a:ext cx="4323020" cy="3826785"/>
          </a:xfrm>
          <a:custGeom>
            <a:avLst/>
            <a:gdLst>
              <a:gd name="connsiteX0" fmla="*/ 0 w 5653421"/>
              <a:gd name="connsiteY0" fmla="*/ 0 h 5004471"/>
              <a:gd name="connsiteX1" fmla="*/ 5653421 w 5653421"/>
              <a:gd name="connsiteY1" fmla="*/ 0 h 5004471"/>
              <a:gd name="connsiteX2" fmla="*/ 5653421 w 5653421"/>
              <a:gd name="connsiteY2" fmla="*/ 4065121 h 5004471"/>
              <a:gd name="connsiteX3" fmla="*/ 0 w 5653421"/>
              <a:gd name="connsiteY3" fmla="*/ 4733958 h 5004471"/>
            </a:gdLst>
            <a:ahLst/>
            <a:cxnLst>
              <a:cxn ang="0">
                <a:pos x="connsiteX0" y="connsiteY0"/>
              </a:cxn>
              <a:cxn ang="0">
                <a:pos x="connsiteX1" y="connsiteY1"/>
              </a:cxn>
              <a:cxn ang="0">
                <a:pos x="connsiteX2" y="connsiteY2"/>
              </a:cxn>
              <a:cxn ang="0">
                <a:pos x="connsiteX3" y="connsiteY3"/>
              </a:cxn>
            </a:cxnLst>
            <a:rect l="l" t="t" r="r" b="b"/>
            <a:pathLst>
              <a:path w="5653421" h="5004471">
                <a:moveTo>
                  <a:pt x="0" y="0"/>
                </a:moveTo>
                <a:lnTo>
                  <a:pt x="5653421" y="0"/>
                </a:lnTo>
                <a:lnTo>
                  <a:pt x="5653421" y="4065121"/>
                </a:lnTo>
                <a:cubicBezTo>
                  <a:pt x="2826711" y="4065121"/>
                  <a:pt x="2826711" y="5614006"/>
                  <a:pt x="0" y="4733958"/>
                </a:cubicBezTo>
                <a:close/>
              </a:path>
            </a:pathLst>
          </a:cu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0108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2"/>
            <a:ext cx="8316652" cy="1455694"/>
          </a:xfrm>
        </p:spPr>
        <p:txBody>
          <a:bodyPr>
            <a:normAutofit/>
          </a:bodyPr>
          <a:lstStyle/>
          <a:p>
            <a:r>
              <a:rPr lang="en-AU" sz="1800" dirty="0"/>
              <a:t>Most packages you’re familiar with either come with python or are open source and can be accessed via </a:t>
            </a:r>
            <a:r>
              <a:rPr lang="en-AU" sz="1800" dirty="0" err="1"/>
              <a:t>PyPI</a:t>
            </a:r>
            <a:r>
              <a:rPr lang="en-AU" sz="1800" dirty="0"/>
              <a:t> – the Python Package Index. </a:t>
            </a:r>
            <a:r>
              <a:rPr lang="en-AU" sz="1800" dirty="0" err="1"/>
              <a:t>PyPI</a:t>
            </a:r>
            <a:r>
              <a:rPr lang="en-AU" sz="1800" dirty="0"/>
              <a:t> allows python users and developers to develop suites of tools for personal use, business use or open sourcing a popular tool for rapid development.</a:t>
            </a:r>
          </a:p>
          <a:p>
            <a:endParaRPr lang="en-AU" sz="1800" dirty="0"/>
          </a:p>
          <a:p>
            <a:endParaRPr lang="en-AU" sz="1800" dirty="0"/>
          </a:p>
          <a:p>
            <a:endParaRPr lang="en-AU" sz="1800" dirty="0"/>
          </a:p>
          <a:p>
            <a:endParaRPr lang="en-AU" sz="1800" dirty="0"/>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a:t>PyPI</a:t>
            </a:r>
          </a:p>
        </p:txBody>
      </p:sp>
      <p:sp>
        <p:nvSpPr>
          <p:cNvPr id="4" name="Title 3"/>
          <p:cNvSpPr>
            <a:spLocks noGrp="1"/>
          </p:cNvSpPr>
          <p:nvPr>
            <p:ph type="title"/>
          </p:nvPr>
        </p:nvSpPr>
        <p:spPr/>
        <p:txBody>
          <a:bodyPr/>
          <a:lstStyle/>
          <a:p>
            <a:br>
              <a:rPr lang="en-US" dirty="0"/>
            </a:br>
            <a:r>
              <a:rPr lang="en-US" dirty="0"/>
              <a:t>Creating your own package</a:t>
            </a:r>
            <a:endParaRPr lang="en-GB" dirty="0"/>
          </a:p>
        </p:txBody>
      </p:sp>
      <p:pic>
        <p:nvPicPr>
          <p:cNvPr id="3" name="Picture 4">
            <a:extLst>
              <a:ext uri="{FF2B5EF4-FFF2-40B4-BE49-F238E27FC236}">
                <a16:creationId xmlns:a16="http://schemas.microsoft.com/office/drawing/2014/main" id="{9E260D78-F127-4C51-B60E-51573F603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224" y="1051200"/>
            <a:ext cx="2665800" cy="266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7448349-F36C-4F73-8D3F-398197AFC8BD}"/>
              </a:ext>
            </a:extLst>
          </p:cNvPr>
          <p:cNvPicPr>
            <a:picLocks noChangeAspect="1"/>
          </p:cNvPicPr>
          <p:nvPr/>
        </p:nvPicPr>
        <p:blipFill>
          <a:blip r:embed="rId4"/>
          <a:srcRect b="3314"/>
          <a:stretch>
            <a:fillRect/>
          </a:stretch>
        </p:blipFill>
        <p:spPr>
          <a:xfrm>
            <a:off x="7248000" y="3874956"/>
            <a:ext cx="4668249" cy="2569422"/>
          </a:xfrm>
          <a:custGeom>
            <a:avLst/>
            <a:gdLst>
              <a:gd name="connsiteX0" fmla="*/ 0 w 11345858"/>
              <a:gd name="connsiteY0" fmla="*/ 0 h 6244804"/>
              <a:gd name="connsiteX1" fmla="*/ 11345858 w 11345858"/>
              <a:gd name="connsiteY1" fmla="*/ 0 h 6244804"/>
              <a:gd name="connsiteX2" fmla="*/ 11345858 w 11345858"/>
              <a:gd name="connsiteY2" fmla="*/ 5072801 h 6244804"/>
              <a:gd name="connsiteX3" fmla="*/ 10844681 w 11345858"/>
              <a:gd name="connsiteY3" fmla="*/ 5078151 h 6244804"/>
              <a:gd name="connsiteX4" fmla="*/ 0 w 11345858"/>
              <a:gd name="connsiteY4" fmla="*/ 5907245 h 6244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5858" h="6244804">
                <a:moveTo>
                  <a:pt x="0" y="0"/>
                </a:moveTo>
                <a:lnTo>
                  <a:pt x="11345858" y="0"/>
                </a:lnTo>
                <a:lnTo>
                  <a:pt x="11345858" y="5072801"/>
                </a:lnTo>
                <a:lnTo>
                  <a:pt x="10844681" y="5078151"/>
                </a:lnTo>
                <a:cubicBezTo>
                  <a:pt x="5674917" y="5190478"/>
                  <a:pt x="5502950" y="6971092"/>
                  <a:pt x="0" y="5907245"/>
                </a:cubicBezTo>
                <a:close/>
              </a:path>
            </a:pathLst>
          </a:custGeom>
          <a:effectLst>
            <a:outerShdw blurRad="50800" dist="38100" dir="5400000" algn="t" rotWithShape="0">
              <a:prstClr val="black">
                <a:alpha val="40000"/>
              </a:prstClr>
            </a:outerShdw>
          </a:effectLst>
        </p:spPr>
      </p:pic>
      <p:sp>
        <p:nvSpPr>
          <p:cNvPr id="12" name="Text Placeholder 8">
            <a:extLst>
              <a:ext uri="{FF2B5EF4-FFF2-40B4-BE49-F238E27FC236}">
                <a16:creationId xmlns:a16="http://schemas.microsoft.com/office/drawing/2014/main" id="{F4E2BBAF-16B3-4385-B5EC-35059E970351}"/>
              </a:ext>
            </a:extLst>
          </p:cNvPr>
          <p:cNvSpPr txBox="1">
            <a:spLocks/>
          </p:cNvSpPr>
          <p:nvPr/>
        </p:nvSpPr>
        <p:spPr>
          <a:xfrm>
            <a:off x="227348" y="3429001"/>
            <a:ext cx="6876652" cy="301537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800" dirty="0"/>
              <a:t>You may ask “what’s stopping someone putting malware on </a:t>
            </a:r>
            <a:r>
              <a:rPr lang="en-AU" sz="1800" dirty="0" err="1"/>
              <a:t>PyPI</a:t>
            </a:r>
            <a:r>
              <a:rPr lang="en-AU" sz="1800" dirty="0"/>
              <a:t>?”</a:t>
            </a:r>
          </a:p>
          <a:p>
            <a:r>
              <a:rPr lang="en-AU" sz="1800" dirty="0"/>
              <a:t>The answer is: not a lot. Use caution when a package with little support claims to solve a python problem you’ve been struggling with!</a:t>
            </a:r>
          </a:p>
          <a:p>
            <a:endParaRPr lang="en-AU" sz="1800" dirty="0"/>
          </a:p>
          <a:p>
            <a:r>
              <a:rPr lang="en-AU" sz="1800" dirty="0"/>
              <a:t>To keep </a:t>
            </a:r>
            <a:r>
              <a:rPr lang="en-AU" sz="1800" dirty="0" err="1"/>
              <a:t>PyPI</a:t>
            </a:r>
            <a:r>
              <a:rPr lang="en-AU" sz="1800" dirty="0"/>
              <a:t> honest, we’ll utilise test.pypy.org, which is used for development and testing. We don’t actually need to distribute our code from this evening!</a:t>
            </a:r>
          </a:p>
        </p:txBody>
      </p:sp>
    </p:spTree>
    <p:extLst>
      <p:ext uri="{BB962C8B-B14F-4D97-AF65-F5344CB8AC3E}">
        <p14:creationId xmlns:p14="http://schemas.microsoft.com/office/powerpoint/2010/main" val="3285084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9205430" cy="4466201"/>
          </a:xfrm>
        </p:spPr>
        <p:txBody>
          <a:bodyPr>
            <a:normAutofit/>
          </a:bodyPr>
          <a:lstStyle/>
          <a:p>
            <a:r>
              <a:rPr lang="en-AU" sz="1800" dirty="0"/>
              <a:t>The standard for creating python packages was set in 2012 with PEP 427 introducing the wheel.</a:t>
            </a:r>
          </a:p>
          <a:p>
            <a:endParaRPr lang="en-AU" sz="1800" dirty="0"/>
          </a:p>
          <a:p>
            <a:r>
              <a:rPr lang="en-AU" sz="1800" dirty="0"/>
              <a:t>We won’t go into too much detail here, but a wheel will wrap our package up into a small set of files that pip/python will know how to work with and have a standard format that </a:t>
            </a:r>
            <a:r>
              <a:rPr lang="en-AU" sz="1800" dirty="0" err="1"/>
              <a:t>PyPI</a:t>
            </a:r>
            <a:r>
              <a:rPr lang="en-AU" sz="1800" dirty="0"/>
              <a:t> will know how to host. </a:t>
            </a:r>
          </a:p>
          <a:p>
            <a:endParaRPr lang="en-AU" sz="1800" dirty="0"/>
          </a:p>
          <a:p>
            <a:r>
              <a:rPr lang="en-AU" sz="1800" dirty="0"/>
              <a:t>Ironically, we need to pip install the wheel package first. Then we will populate a </a:t>
            </a:r>
            <a:r>
              <a:rPr lang="en-AU" sz="1800" dirty="0">
                <a:highlight>
                  <a:srgbClr val="C0C0C0"/>
                </a:highlight>
                <a:latin typeface="Courier New" panose="02070309020205020404" pitchFamily="49" charset="0"/>
                <a:cs typeface="Courier New" panose="02070309020205020404" pitchFamily="49" charset="0"/>
              </a:rPr>
              <a:t>setup.py</a:t>
            </a:r>
            <a:r>
              <a:rPr lang="en-AU" sz="1800" dirty="0"/>
              <a:t> file which will act as the metadata for our package.</a:t>
            </a:r>
          </a:p>
          <a:p>
            <a:endParaRPr lang="en-AU" sz="1800" dirty="0"/>
          </a:p>
        </p:txBody>
      </p:sp>
      <p:sp>
        <p:nvSpPr>
          <p:cNvPr id="6" name="Text Placeholder 5"/>
          <p:cNvSpPr>
            <a:spLocks noGrp="1"/>
          </p:cNvSpPr>
          <p:nvPr>
            <p:ph type="body" sz="quarter" idx="11"/>
          </p:nvPr>
        </p:nvSpPr>
        <p:spPr/>
        <p:txBody>
          <a:bodyPr/>
          <a:lstStyle/>
          <a:p>
            <a:r>
              <a:rPr lang="en-GB" dirty="0"/>
              <a:t>And creating a package</a:t>
            </a:r>
          </a:p>
        </p:txBody>
      </p:sp>
      <p:sp>
        <p:nvSpPr>
          <p:cNvPr id="4" name="Title 3"/>
          <p:cNvSpPr>
            <a:spLocks noGrp="1"/>
          </p:cNvSpPr>
          <p:nvPr>
            <p:ph type="title"/>
          </p:nvPr>
        </p:nvSpPr>
        <p:spPr/>
        <p:txBody>
          <a:bodyPr/>
          <a:lstStyle/>
          <a:p>
            <a:br>
              <a:rPr lang="en-US" dirty="0"/>
            </a:br>
            <a:r>
              <a:rPr lang="en-US" dirty="0"/>
              <a:t>Wheels</a:t>
            </a:r>
            <a:endParaRPr lang="en-GB" dirty="0"/>
          </a:p>
        </p:txBody>
      </p:sp>
      <p:pic>
        <p:nvPicPr>
          <p:cNvPr id="2" name="Picture 1">
            <a:extLst>
              <a:ext uri="{FF2B5EF4-FFF2-40B4-BE49-F238E27FC236}">
                <a16:creationId xmlns:a16="http://schemas.microsoft.com/office/drawing/2014/main" id="{074D9C46-6903-4972-A98F-53481E7C7802}"/>
              </a:ext>
            </a:extLst>
          </p:cNvPr>
          <p:cNvPicPr>
            <a:picLocks noChangeAspect="1"/>
          </p:cNvPicPr>
          <p:nvPr/>
        </p:nvPicPr>
        <p:blipFill>
          <a:blip r:embed="rId3"/>
          <a:stretch>
            <a:fillRect/>
          </a:stretch>
        </p:blipFill>
        <p:spPr>
          <a:xfrm>
            <a:off x="3389332" y="5001108"/>
            <a:ext cx="4801270" cy="866896"/>
          </a:xfrm>
          <a:prstGeom prst="rect">
            <a:avLst/>
          </a:prstGeom>
        </p:spPr>
      </p:pic>
      <p:sp>
        <p:nvSpPr>
          <p:cNvPr id="11" name="TextBox 10">
            <a:extLst>
              <a:ext uri="{FF2B5EF4-FFF2-40B4-BE49-F238E27FC236}">
                <a16:creationId xmlns:a16="http://schemas.microsoft.com/office/drawing/2014/main" id="{EE86D4EE-0516-42FD-AFC0-0822892E7892}"/>
              </a:ext>
            </a:extLst>
          </p:cNvPr>
          <p:cNvSpPr txBox="1"/>
          <p:nvPr/>
        </p:nvSpPr>
        <p:spPr>
          <a:xfrm>
            <a:off x="7392000" y="6311152"/>
            <a:ext cx="6362700" cy="276999"/>
          </a:xfrm>
          <a:prstGeom prst="rect">
            <a:avLst/>
          </a:prstGeom>
          <a:noFill/>
        </p:spPr>
        <p:txBody>
          <a:bodyPr wrap="square">
            <a:spAutoFit/>
          </a:bodyPr>
          <a:lstStyle/>
          <a:p>
            <a:r>
              <a:rPr lang="en-AU" sz="1200" dirty="0">
                <a:solidFill>
                  <a:schemeClr val="accent1"/>
                </a:solidFill>
                <a:hlinkClick r:id="rId4">
                  <a:extLst>
                    <a:ext uri="{A12FA001-AC4F-418D-AE19-62706E023703}">
                      <ahyp:hlinkClr xmlns:ahyp="http://schemas.microsoft.com/office/drawing/2018/hyperlinkcolor" val="tx"/>
                    </a:ext>
                  </a:extLst>
                </a:hlinkClick>
              </a:rPr>
              <a:t>https://packaging.python.org/tutorials/packaging-projects/</a:t>
            </a:r>
            <a:r>
              <a:rPr lang="en-AU" sz="1200" dirty="0">
                <a:solidFill>
                  <a:schemeClr val="accent1"/>
                </a:solidFill>
              </a:rPr>
              <a:t> </a:t>
            </a:r>
          </a:p>
        </p:txBody>
      </p:sp>
      <p:pic>
        <p:nvPicPr>
          <p:cNvPr id="7" name="Picture 6">
            <a:extLst>
              <a:ext uri="{FF2B5EF4-FFF2-40B4-BE49-F238E27FC236}">
                <a16:creationId xmlns:a16="http://schemas.microsoft.com/office/drawing/2014/main" id="{478CC188-EF03-417A-8527-5C195B61133D}"/>
              </a:ext>
            </a:extLst>
          </p:cNvPr>
          <p:cNvPicPr>
            <a:picLocks noChangeAspect="1"/>
          </p:cNvPicPr>
          <p:nvPr/>
        </p:nvPicPr>
        <p:blipFill>
          <a:blip r:embed="rId5"/>
          <a:stretch>
            <a:fillRect/>
          </a:stretch>
        </p:blipFill>
        <p:spPr>
          <a:xfrm>
            <a:off x="9455222" y="1625450"/>
            <a:ext cx="2544778" cy="3240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94937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BC7323-EDF0-40AC-BE60-32C31D136534}"/>
              </a:ext>
            </a:extLst>
          </p:cNvPr>
          <p:cNvSpPr>
            <a:spLocks noGrp="1"/>
          </p:cNvSpPr>
          <p:nvPr>
            <p:ph type="body" sz="quarter" idx="11"/>
          </p:nvPr>
        </p:nvSpPr>
        <p:spPr/>
        <p:txBody>
          <a:bodyPr/>
          <a:lstStyle/>
          <a:p>
            <a:r>
              <a:rPr lang="en-GB" dirty="0"/>
              <a:t>Acknowledgement of Country</a:t>
            </a:r>
            <a:endParaRPr lang="en-AU" dirty="0"/>
          </a:p>
        </p:txBody>
      </p:sp>
      <p:sp>
        <p:nvSpPr>
          <p:cNvPr id="4" name="Title 3">
            <a:extLst>
              <a:ext uri="{FF2B5EF4-FFF2-40B4-BE49-F238E27FC236}">
                <a16:creationId xmlns:a16="http://schemas.microsoft.com/office/drawing/2014/main" id="{6F9828D5-453A-4AAD-9B87-9A78BF61CF80}"/>
              </a:ext>
            </a:extLst>
          </p:cNvPr>
          <p:cNvSpPr>
            <a:spLocks noGrp="1"/>
          </p:cNvSpPr>
          <p:nvPr>
            <p:ph type="title"/>
          </p:nvPr>
        </p:nvSpPr>
        <p:spPr/>
        <p:txBody>
          <a:bodyPr/>
          <a:lstStyle/>
          <a:p>
            <a:r>
              <a:rPr lang="en-GB" dirty="0"/>
              <a:t>Hi!</a:t>
            </a:r>
            <a:endParaRPr lang="en-AU" dirty="0"/>
          </a:p>
        </p:txBody>
      </p:sp>
      <p:pic>
        <p:nvPicPr>
          <p:cNvPr id="86018" name="Picture 2">
            <a:extLst>
              <a:ext uri="{FF2B5EF4-FFF2-40B4-BE49-F238E27FC236}">
                <a16:creationId xmlns:a16="http://schemas.microsoft.com/office/drawing/2014/main" id="{AE71CBD9-39F0-4C7A-A773-B61411634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000" y="1989000"/>
            <a:ext cx="6696000" cy="401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280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Creating setup.py</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707886"/>
          </a:xfrm>
          <a:prstGeom prst="rect">
            <a:avLst/>
          </a:prstGeom>
          <a:noFill/>
        </p:spPr>
        <p:txBody>
          <a:bodyPr wrap="square" rtlCol="0">
            <a:spAutoFit/>
          </a:bodyPr>
          <a:lstStyle/>
          <a:p>
            <a:r>
              <a:rPr lang="en-GB" sz="2000" b="1" dirty="0"/>
              <a:t>Task:</a:t>
            </a:r>
            <a:r>
              <a:rPr lang="en-GB" sz="2000" dirty="0"/>
              <a:t> I have a dummy setup.py file ready. As a group, lets go over the field and 	fill out the basics.</a:t>
            </a:r>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070" y="3429000"/>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195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11340652" cy="4466201"/>
          </a:xfrm>
        </p:spPr>
        <p:txBody>
          <a:bodyPr>
            <a:normAutofit/>
          </a:bodyPr>
          <a:lstStyle/>
          <a:p>
            <a:r>
              <a:rPr lang="en-AU" sz="1800" dirty="0"/>
              <a:t>Now that we have our setup.py file ready, we can just run this code which will generate our wheel. Once we have our wheel, we can upload the package to </a:t>
            </a:r>
            <a:r>
              <a:rPr lang="en-AU" sz="1800" dirty="0" err="1"/>
              <a:t>test.pypi</a:t>
            </a:r>
            <a:r>
              <a:rPr lang="en-AU" sz="1800" dirty="0"/>
              <a:t>!</a:t>
            </a:r>
          </a:p>
          <a:p>
            <a:endParaRPr lang="en-AU" sz="1800" dirty="0"/>
          </a:p>
          <a:p>
            <a:endParaRPr lang="en-AU" sz="1800" dirty="0"/>
          </a:p>
          <a:p>
            <a:endParaRPr lang="en-AU" sz="1800" dirty="0"/>
          </a:p>
          <a:p>
            <a:r>
              <a:rPr lang="en-AU" sz="1800" dirty="0"/>
              <a:t>You’ll notice that there are some new folders that were generated after running this command. We are mostly interested in the new /</a:t>
            </a:r>
            <a:r>
              <a:rPr lang="en-AU" sz="1800" dirty="0" err="1"/>
              <a:t>dist</a:t>
            </a:r>
            <a:r>
              <a:rPr lang="en-AU" sz="1800" dirty="0"/>
              <a:t> folder and its contents.</a:t>
            </a:r>
          </a:p>
          <a:p>
            <a:endParaRPr lang="en-AU" sz="1800" dirty="0"/>
          </a:p>
          <a:p>
            <a:endParaRPr lang="en-AU" sz="1800" dirty="0"/>
          </a:p>
          <a:p>
            <a:endParaRPr lang="en-AU" sz="1800" dirty="0"/>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a:t>And creating a package</a:t>
            </a:r>
          </a:p>
        </p:txBody>
      </p:sp>
      <p:sp>
        <p:nvSpPr>
          <p:cNvPr id="4" name="Title 3"/>
          <p:cNvSpPr>
            <a:spLocks noGrp="1"/>
          </p:cNvSpPr>
          <p:nvPr>
            <p:ph type="title"/>
          </p:nvPr>
        </p:nvSpPr>
        <p:spPr/>
        <p:txBody>
          <a:bodyPr/>
          <a:lstStyle/>
          <a:p>
            <a:br>
              <a:rPr lang="en-US" dirty="0"/>
            </a:br>
            <a:r>
              <a:rPr lang="en-US" dirty="0"/>
              <a:t>Wheels</a:t>
            </a:r>
            <a:endParaRPr lang="en-GB" dirty="0"/>
          </a:p>
        </p:txBody>
      </p:sp>
      <p:pic>
        <p:nvPicPr>
          <p:cNvPr id="3" name="Picture 2">
            <a:extLst>
              <a:ext uri="{FF2B5EF4-FFF2-40B4-BE49-F238E27FC236}">
                <a16:creationId xmlns:a16="http://schemas.microsoft.com/office/drawing/2014/main" id="{CCD5C5F8-663C-4BEB-AFFD-2754768A5C39}"/>
              </a:ext>
            </a:extLst>
          </p:cNvPr>
          <p:cNvPicPr>
            <a:picLocks noChangeAspect="1"/>
          </p:cNvPicPr>
          <p:nvPr/>
        </p:nvPicPr>
        <p:blipFill>
          <a:blip r:embed="rId3"/>
          <a:stretch>
            <a:fillRect/>
          </a:stretch>
        </p:blipFill>
        <p:spPr>
          <a:xfrm>
            <a:off x="1704000" y="2709000"/>
            <a:ext cx="7714176" cy="325553"/>
          </a:xfrm>
          <a:prstGeom prst="rect">
            <a:avLst/>
          </a:prstGeom>
        </p:spPr>
      </p:pic>
      <p:pic>
        <p:nvPicPr>
          <p:cNvPr id="5" name="Picture 4">
            <a:extLst>
              <a:ext uri="{FF2B5EF4-FFF2-40B4-BE49-F238E27FC236}">
                <a16:creationId xmlns:a16="http://schemas.microsoft.com/office/drawing/2014/main" id="{D084E27A-8C99-4C79-A6C1-785A610AA74F}"/>
              </a:ext>
            </a:extLst>
          </p:cNvPr>
          <p:cNvPicPr>
            <a:picLocks noChangeAspect="1"/>
          </p:cNvPicPr>
          <p:nvPr/>
        </p:nvPicPr>
        <p:blipFill>
          <a:blip r:embed="rId4"/>
          <a:stretch>
            <a:fillRect/>
          </a:stretch>
        </p:blipFill>
        <p:spPr>
          <a:xfrm>
            <a:off x="2321061" y="4380612"/>
            <a:ext cx="7097115" cy="1295581"/>
          </a:xfrm>
          <a:prstGeom prst="rect">
            <a:avLst/>
          </a:prstGeom>
        </p:spPr>
      </p:pic>
    </p:spTree>
    <p:extLst>
      <p:ext uri="{BB962C8B-B14F-4D97-AF65-F5344CB8AC3E}">
        <p14:creationId xmlns:p14="http://schemas.microsoft.com/office/powerpoint/2010/main" val="355703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11340652" cy="4466201"/>
          </a:xfrm>
        </p:spPr>
        <p:txBody>
          <a:bodyPr>
            <a:normAutofit/>
          </a:bodyPr>
          <a:lstStyle/>
          <a:p>
            <a:r>
              <a:rPr lang="en-AU" sz="1800" dirty="0"/>
              <a:t>Finally, we just need to get the package onto the internet. This bit is super simple if everything before this step has gone to plan, but can sometimes be a bit fiddly if you’re new and missed/messed up a step.</a:t>
            </a:r>
          </a:p>
          <a:p>
            <a:endParaRPr lang="en-AU" sz="1800" dirty="0"/>
          </a:p>
          <a:p>
            <a:r>
              <a:rPr lang="en-AU" sz="1800" dirty="0"/>
              <a:t>In practice, we will need to setup an account with a username, password and go through account verification – but that would make for a very boring exercise. We’ll just use my personal one for now, but reach out if you’re finding this bit difficult and I’ll do what I can to help.</a:t>
            </a:r>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a:t>Bear with me…</a:t>
            </a:r>
          </a:p>
        </p:txBody>
      </p:sp>
      <p:sp>
        <p:nvSpPr>
          <p:cNvPr id="4" name="Title 3"/>
          <p:cNvSpPr>
            <a:spLocks noGrp="1"/>
          </p:cNvSpPr>
          <p:nvPr>
            <p:ph type="title"/>
          </p:nvPr>
        </p:nvSpPr>
        <p:spPr/>
        <p:txBody>
          <a:bodyPr/>
          <a:lstStyle/>
          <a:p>
            <a:br>
              <a:rPr lang="en-US" dirty="0"/>
            </a:br>
            <a:r>
              <a:rPr lang="en-US" dirty="0"/>
              <a:t>Twine</a:t>
            </a:r>
            <a:endParaRPr lang="en-GB" dirty="0"/>
          </a:p>
        </p:txBody>
      </p:sp>
    </p:spTree>
    <p:extLst>
      <p:ext uri="{BB962C8B-B14F-4D97-AF65-F5344CB8AC3E}">
        <p14:creationId xmlns:p14="http://schemas.microsoft.com/office/powerpoint/2010/main" val="623078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The Grand Finale!</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1015663"/>
          </a:xfrm>
          <a:prstGeom prst="rect">
            <a:avLst/>
          </a:prstGeom>
          <a:noFill/>
        </p:spPr>
        <p:txBody>
          <a:bodyPr wrap="square" rtlCol="0">
            <a:spAutoFit/>
          </a:bodyPr>
          <a:lstStyle/>
          <a:p>
            <a:r>
              <a:rPr lang="en-GB" sz="2000" b="1" dirty="0"/>
              <a:t>Task:</a:t>
            </a:r>
            <a:r>
              <a:rPr lang="en-GB" sz="2000" dirty="0"/>
              <a:t> I couldn’t think of a good way to do this so you’re just going to have to 	watch me fiddle with twine. Below are some snips of what it looks like when 	it’s working. Compelling content, I know!</a:t>
            </a:r>
          </a:p>
        </p:txBody>
      </p:sp>
      <p:pic>
        <p:nvPicPr>
          <p:cNvPr id="5" name="Picture 4">
            <a:extLst>
              <a:ext uri="{FF2B5EF4-FFF2-40B4-BE49-F238E27FC236}">
                <a16:creationId xmlns:a16="http://schemas.microsoft.com/office/drawing/2014/main" id="{A1D2A419-2721-43BF-912E-74D0C2B27683}"/>
              </a:ext>
            </a:extLst>
          </p:cNvPr>
          <p:cNvPicPr>
            <a:picLocks noChangeAspect="1"/>
          </p:cNvPicPr>
          <p:nvPr/>
        </p:nvPicPr>
        <p:blipFill>
          <a:blip r:embed="rId3"/>
          <a:stretch>
            <a:fillRect/>
          </a:stretch>
        </p:blipFill>
        <p:spPr>
          <a:xfrm>
            <a:off x="2136000" y="2877209"/>
            <a:ext cx="6906400" cy="1253177"/>
          </a:xfrm>
          <a:prstGeom prst="rect">
            <a:avLst/>
          </a:prstGeom>
        </p:spPr>
      </p:pic>
      <p:pic>
        <p:nvPicPr>
          <p:cNvPr id="7" name="Picture 6">
            <a:extLst>
              <a:ext uri="{FF2B5EF4-FFF2-40B4-BE49-F238E27FC236}">
                <a16:creationId xmlns:a16="http://schemas.microsoft.com/office/drawing/2014/main" id="{7F6D3A06-F29A-4C61-9BA9-CA04B7F5C0D0}"/>
              </a:ext>
            </a:extLst>
          </p:cNvPr>
          <p:cNvPicPr>
            <a:picLocks noChangeAspect="1"/>
          </p:cNvPicPr>
          <p:nvPr/>
        </p:nvPicPr>
        <p:blipFill>
          <a:blip r:embed="rId4"/>
          <a:stretch>
            <a:fillRect/>
          </a:stretch>
        </p:blipFill>
        <p:spPr>
          <a:xfrm>
            <a:off x="2811192" y="4273238"/>
            <a:ext cx="5957549" cy="227906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648582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dirty="0"/>
              <a:t>Here’s one I prepared earlier</a:t>
            </a:r>
          </a:p>
        </p:txBody>
      </p:sp>
      <p:sp>
        <p:nvSpPr>
          <p:cNvPr id="4" name="Title 3"/>
          <p:cNvSpPr>
            <a:spLocks noGrp="1"/>
          </p:cNvSpPr>
          <p:nvPr>
            <p:ph type="title"/>
          </p:nvPr>
        </p:nvSpPr>
        <p:spPr/>
        <p:txBody>
          <a:bodyPr/>
          <a:lstStyle/>
          <a:p>
            <a:br>
              <a:rPr lang="en-US" dirty="0"/>
            </a:br>
            <a:r>
              <a:rPr lang="en-US" dirty="0"/>
              <a:t>Let’s see it in action!</a:t>
            </a:r>
            <a:endParaRPr lang="en-GB" dirty="0"/>
          </a:p>
        </p:txBody>
      </p:sp>
      <p:pic>
        <p:nvPicPr>
          <p:cNvPr id="14" name="Picture 13">
            <a:extLst>
              <a:ext uri="{FF2B5EF4-FFF2-40B4-BE49-F238E27FC236}">
                <a16:creationId xmlns:a16="http://schemas.microsoft.com/office/drawing/2014/main" id="{793020CA-55C1-4160-9A05-516025CA5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268" r="6994" b="74"/>
          <a:stretch>
            <a:fillRect/>
          </a:stretch>
        </p:blipFill>
        <p:spPr bwMode="auto">
          <a:xfrm>
            <a:off x="3882899" y="2133000"/>
            <a:ext cx="4388900" cy="4073992"/>
          </a:xfrm>
          <a:custGeom>
            <a:avLst/>
            <a:gdLst>
              <a:gd name="connsiteX0" fmla="*/ 2190419 w 4388900"/>
              <a:gd name="connsiteY0" fmla="*/ 0 h 4073992"/>
              <a:gd name="connsiteX1" fmla="*/ 2201274 w 4388900"/>
              <a:gd name="connsiteY1" fmla="*/ 0 h 4073992"/>
              <a:gd name="connsiteX2" fmla="*/ 2433371 w 4388900"/>
              <a:gd name="connsiteY2" fmla="*/ 9217 h 4073992"/>
              <a:gd name="connsiteX3" fmla="*/ 4388900 w 4388900"/>
              <a:gd name="connsiteY3" fmla="*/ 2035182 h 4073992"/>
              <a:gd name="connsiteX4" fmla="*/ 2194450 w 4388900"/>
              <a:gd name="connsiteY4" fmla="*/ 4070635 h 4073992"/>
              <a:gd name="connsiteX5" fmla="*/ 0 w 4388900"/>
              <a:gd name="connsiteY5" fmla="*/ 2035182 h 4073992"/>
              <a:gd name="connsiteX6" fmla="*/ 1977355 w 4388900"/>
              <a:gd name="connsiteY6" fmla="*/ 14323 h 40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8900" h="4073992">
                <a:moveTo>
                  <a:pt x="2190419" y="0"/>
                </a:moveTo>
                <a:lnTo>
                  <a:pt x="2201274" y="0"/>
                </a:lnTo>
                <a:lnTo>
                  <a:pt x="2433371" y="9217"/>
                </a:lnTo>
                <a:cubicBezTo>
                  <a:pt x="3602990" y="109027"/>
                  <a:pt x="4388900" y="981292"/>
                  <a:pt x="4388900" y="2035182"/>
                </a:cubicBezTo>
                <a:cubicBezTo>
                  <a:pt x="4388900" y="3159332"/>
                  <a:pt x="3135220" y="3996279"/>
                  <a:pt x="2194450" y="4070635"/>
                </a:cubicBezTo>
                <a:cubicBezTo>
                  <a:pt x="881582" y="4138796"/>
                  <a:pt x="0" y="3159332"/>
                  <a:pt x="0" y="2035182"/>
                </a:cubicBezTo>
                <a:cubicBezTo>
                  <a:pt x="0" y="981292"/>
                  <a:pt x="902315" y="136259"/>
                  <a:pt x="1977355" y="1432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38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1A2116-E0BE-4086-817F-922FAF2FDF90}"/>
              </a:ext>
            </a:extLst>
          </p:cNvPr>
          <p:cNvSpPr>
            <a:spLocks noGrp="1"/>
          </p:cNvSpPr>
          <p:nvPr>
            <p:ph type="body" sz="quarter" idx="10"/>
          </p:nvPr>
        </p:nvSpPr>
        <p:spPr>
          <a:xfrm>
            <a:off x="408000" y="2061000"/>
            <a:ext cx="4824000" cy="1080000"/>
          </a:xfrm>
        </p:spPr>
        <p:txBody>
          <a:bodyPr/>
          <a:lstStyle/>
          <a:p>
            <a:r>
              <a:rPr lang="en-GB" dirty="0"/>
              <a:t>“Maintainable code is more important than clever code.”</a:t>
            </a:r>
          </a:p>
          <a:p>
            <a:r>
              <a:rPr lang="en-US" dirty="0"/>
              <a:t>-- Guido Van Rossum</a:t>
            </a:r>
          </a:p>
          <a:p>
            <a:endParaRPr lang="en-AU" dirty="0"/>
          </a:p>
        </p:txBody>
      </p:sp>
      <p:sp>
        <p:nvSpPr>
          <p:cNvPr id="6" name="Text Placeholder 5">
            <a:extLst>
              <a:ext uri="{FF2B5EF4-FFF2-40B4-BE49-F238E27FC236}">
                <a16:creationId xmlns:a16="http://schemas.microsoft.com/office/drawing/2014/main" id="{6EDDEBA8-EB5E-4A57-8CE9-3BA40B3841B5}"/>
              </a:ext>
            </a:extLst>
          </p:cNvPr>
          <p:cNvSpPr>
            <a:spLocks noGrp="1"/>
          </p:cNvSpPr>
          <p:nvPr>
            <p:ph type="body" sz="quarter" idx="13"/>
          </p:nvPr>
        </p:nvSpPr>
        <p:spPr>
          <a:xfrm>
            <a:off x="415625" y="5045355"/>
            <a:ext cx="3296647" cy="412363"/>
          </a:xfrm>
        </p:spPr>
        <p:txBody>
          <a:bodyPr/>
          <a:lstStyle/>
          <a:p>
            <a:r>
              <a:rPr lang="en-US" sz="4000" dirty="0">
                <a:solidFill>
                  <a:srgbClr val="FF304C"/>
                </a:solidFill>
              </a:rPr>
              <a:t>Thank you</a:t>
            </a:r>
            <a:endParaRPr lang="en-AU" sz="4000" dirty="0">
              <a:solidFill>
                <a:srgbClr val="FF304C"/>
              </a:solidFill>
            </a:endParaRPr>
          </a:p>
        </p:txBody>
      </p:sp>
      <p:sp>
        <p:nvSpPr>
          <p:cNvPr id="10" name="Oval 20">
            <a:extLst>
              <a:ext uri="{FF2B5EF4-FFF2-40B4-BE49-F238E27FC236}">
                <a16:creationId xmlns:a16="http://schemas.microsoft.com/office/drawing/2014/main" id="{2DE70570-8B1B-4B2F-B9C6-491A38B40503}"/>
              </a:ext>
            </a:extLst>
          </p:cNvPr>
          <p:cNvSpPr/>
          <p:nvPr/>
        </p:nvSpPr>
        <p:spPr>
          <a:xfrm>
            <a:off x="6096000" y="765000"/>
            <a:ext cx="7344000" cy="69388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a:extLst>
              <a:ext uri="{FF2B5EF4-FFF2-40B4-BE49-F238E27FC236}">
                <a16:creationId xmlns:a16="http://schemas.microsoft.com/office/drawing/2014/main" id="{E7BD3C9C-C8EE-4195-A221-DCCEBBC6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21" r="21520"/>
          <a:stretch>
            <a:fillRect/>
          </a:stretch>
        </p:blipFill>
        <p:spPr bwMode="auto">
          <a:xfrm>
            <a:off x="6392400" y="1030089"/>
            <a:ext cx="6687599" cy="6318686"/>
          </a:xfrm>
          <a:custGeom>
            <a:avLst/>
            <a:gdLst>
              <a:gd name="connsiteX0" fmla="*/ 3919800 w 7839600"/>
              <a:gd name="connsiteY0" fmla="*/ 56 h 7407138"/>
              <a:gd name="connsiteX1" fmla="*/ 7839600 w 7839600"/>
              <a:gd name="connsiteY1" fmla="*/ 3700545 h 7407138"/>
              <a:gd name="connsiteX2" fmla="*/ 3919800 w 7839600"/>
              <a:gd name="connsiteY2" fmla="*/ 7401034 h 7407138"/>
              <a:gd name="connsiteX3" fmla="*/ 0 w 7839600"/>
              <a:gd name="connsiteY3" fmla="*/ 3700545 h 7407138"/>
              <a:gd name="connsiteX4" fmla="*/ 3919800 w 7839600"/>
              <a:gd name="connsiteY4" fmla="*/ 56 h 7407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9600" h="7407138">
                <a:moveTo>
                  <a:pt x="3919800" y="56"/>
                </a:moveTo>
                <a:cubicBezTo>
                  <a:pt x="6242367" y="-11211"/>
                  <a:pt x="7839600" y="1656821"/>
                  <a:pt x="7839600" y="3700545"/>
                </a:cubicBezTo>
                <a:cubicBezTo>
                  <a:pt x="7839600" y="5744269"/>
                  <a:pt x="5600235" y="7265853"/>
                  <a:pt x="3919800" y="7401034"/>
                </a:cubicBezTo>
                <a:cubicBezTo>
                  <a:pt x="1574710" y="7524951"/>
                  <a:pt x="0" y="5744269"/>
                  <a:pt x="0" y="3700545"/>
                </a:cubicBezTo>
                <a:cubicBezTo>
                  <a:pt x="0" y="1656821"/>
                  <a:pt x="1833807" y="45119"/>
                  <a:pt x="3919800" y="5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631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import this: building your first python package</a:t>
            </a:r>
          </a:p>
        </p:txBody>
      </p:sp>
      <p:sp>
        <p:nvSpPr>
          <p:cNvPr id="6" name="Text Placeholder 5"/>
          <p:cNvSpPr>
            <a:spLocks noGrp="1"/>
          </p:cNvSpPr>
          <p:nvPr>
            <p:ph type="body" sz="quarter" idx="11"/>
          </p:nvPr>
        </p:nvSpPr>
        <p:spPr/>
        <p:txBody>
          <a:bodyPr/>
          <a:lstStyle/>
          <a:p>
            <a:r>
              <a:rPr lang="en-GB" dirty="0"/>
              <a:t>An overview of today</a:t>
            </a:r>
          </a:p>
        </p:txBody>
      </p:sp>
      <p:pic>
        <p:nvPicPr>
          <p:cNvPr id="3" name="Picture 2" descr="Icon&#10;&#10;Description automatically generated">
            <a:extLst>
              <a:ext uri="{FF2B5EF4-FFF2-40B4-BE49-F238E27FC236}">
                <a16:creationId xmlns:a16="http://schemas.microsoft.com/office/drawing/2014/main" id="{6082D4AC-5102-413D-BA6F-480AAECF0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00" y="3157757"/>
            <a:ext cx="1296000" cy="1296000"/>
          </a:xfrm>
          <a:prstGeom prst="rect">
            <a:avLst/>
          </a:prstGeom>
        </p:spPr>
      </p:pic>
      <p:pic>
        <p:nvPicPr>
          <p:cNvPr id="68610" name="Picture 2">
            <a:extLst>
              <a:ext uri="{FF2B5EF4-FFF2-40B4-BE49-F238E27FC236}">
                <a16:creationId xmlns:a16="http://schemas.microsoft.com/office/drawing/2014/main" id="{698A9810-4D47-4AEA-8B82-86D9636CD0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60" t="7717" r="22045" b="31495"/>
          <a:stretch/>
        </p:blipFill>
        <p:spPr bwMode="auto">
          <a:xfrm>
            <a:off x="3399503" y="2879357"/>
            <a:ext cx="1728000" cy="1852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s://www.younggates.com/uploads/1547662972python2.png">
            <a:extLst>
              <a:ext uri="{FF2B5EF4-FFF2-40B4-BE49-F238E27FC236}">
                <a16:creationId xmlns:a16="http://schemas.microsoft.com/office/drawing/2014/main" id="{1BE76E22-6C25-488F-A2D2-202E15B8DE9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650" r="23058"/>
          <a:stretch/>
        </p:blipFill>
        <p:spPr bwMode="auto">
          <a:xfrm>
            <a:off x="6319006" y="3091456"/>
            <a:ext cx="1465491" cy="142860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a:extLst>
              <a:ext uri="{FF2B5EF4-FFF2-40B4-BE49-F238E27FC236}">
                <a16:creationId xmlns:a16="http://schemas.microsoft.com/office/drawing/2014/main" id="{127A8003-FE9F-4EA4-99DD-A9FCF12AC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6000" y="2868857"/>
            <a:ext cx="1873800" cy="18738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BC4D3116-9E58-4D3B-8497-4EAA8DA99651}"/>
              </a:ext>
            </a:extLst>
          </p:cNvPr>
          <p:cNvCxnSpPr>
            <a:cxnSpLocks/>
          </p:cNvCxnSpPr>
          <p:nvPr/>
        </p:nvCxnSpPr>
        <p:spPr>
          <a:xfrm>
            <a:off x="2496000" y="3789000"/>
            <a:ext cx="936000" cy="0"/>
          </a:xfrm>
          <a:prstGeom prst="straightConnector1">
            <a:avLst/>
          </a:prstGeom>
          <a:ln w="76200">
            <a:solidFill>
              <a:srgbClr val="4701A7"/>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5CAD99-A58D-49BE-A1E5-F7F3E5B6F993}"/>
              </a:ext>
            </a:extLst>
          </p:cNvPr>
          <p:cNvCxnSpPr>
            <a:cxnSpLocks/>
          </p:cNvCxnSpPr>
          <p:nvPr/>
        </p:nvCxnSpPr>
        <p:spPr>
          <a:xfrm>
            <a:off x="5232000" y="3789000"/>
            <a:ext cx="936000" cy="0"/>
          </a:xfrm>
          <a:prstGeom prst="straightConnector1">
            <a:avLst/>
          </a:prstGeom>
          <a:ln w="76200">
            <a:solidFill>
              <a:srgbClr val="4701A7"/>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C984CF-4C78-4A82-AE49-FF4C8B42CF94}"/>
              </a:ext>
            </a:extLst>
          </p:cNvPr>
          <p:cNvCxnSpPr>
            <a:cxnSpLocks/>
          </p:cNvCxnSpPr>
          <p:nvPr/>
        </p:nvCxnSpPr>
        <p:spPr>
          <a:xfrm>
            <a:off x="8040000" y="3789000"/>
            <a:ext cx="936000" cy="0"/>
          </a:xfrm>
          <a:prstGeom prst="straightConnector1">
            <a:avLst/>
          </a:prstGeom>
          <a:ln w="76200">
            <a:solidFill>
              <a:srgbClr val="4701A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11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import this: building your first python package</a:t>
            </a:r>
          </a:p>
        </p:txBody>
      </p:sp>
      <p:sp>
        <p:nvSpPr>
          <p:cNvPr id="6" name="Text Placeholder 5"/>
          <p:cNvSpPr>
            <a:spLocks noGrp="1"/>
          </p:cNvSpPr>
          <p:nvPr>
            <p:ph type="body" sz="quarter" idx="11"/>
          </p:nvPr>
        </p:nvSpPr>
        <p:spPr/>
        <p:txBody>
          <a:bodyPr/>
          <a:lstStyle/>
          <a:p>
            <a:r>
              <a:rPr lang="en-GB" dirty="0"/>
              <a:t>An overview of today</a:t>
            </a:r>
          </a:p>
        </p:txBody>
      </p:sp>
      <p:pic>
        <p:nvPicPr>
          <p:cNvPr id="69636" name="Picture 4">
            <a:extLst>
              <a:ext uri="{FF2B5EF4-FFF2-40B4-BE49-F238E27FC236}">
                <a16:creationId xmlns:a16="http://schemas.microsoft.com/office/drawing/2014/main" id="{7408C7D2-24F3-4714-84BA-53325CA58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000" y="1652663"/>
            <a:ext cx="4590130" cy="459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22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import this: building your first python package</a:t>
            </a:r>
          </a:p>
        </p:txBody>
      </p:sp>
      <p:sp>
        <p:nvSpPr>
          <p:cNvPr id="6" name="Text Placeholder 5"/>
          <p:cNvSpPr>
            <a:spLocks noGrp="1"/>
          </p:cNvSpPr>
          <p:nvPr>
            <p:ph type="body" sz="quarter" idx="11"/>
          </p:nvPr>
        </p:nvSpPr>
        <p:spPr/>
        <p:txBody>
          <a:bodyPr/>
          <a:lstStyle/>
          <a:p>
            <a:r>
              <a:rPr lang="en-GB" dirty="0"/>
              <a:t>An overview of today</a:t>
            </a:r>
          </a:p>
        </p:txBody>
      </p:sp>
      <p:pic>
        <p:nvPicPr>
          <p:cNvPr id="3" name="Picture 2" descr="A person in a costume&#10;&#10;Description automatically generated">
            <a:extLst>
              <a:ext uri="{FF2B5EF4-FFF2-40B4-BE49-F238E27FC236}">
                <a16:creationId xmlns:a16="http://schemas.microsoft.com/office/drawing/2014/main" id="{964786AC-9FBF-4A1B-91A5-838CE2F8E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000" y="1620650"/>
            <a:ext cx="8496000" cy="4720740"/>
          </a:xfrm>
          <a:prstGeom prst="rect">
            <a:avLst/>
          </a:prstGeom>
        </p:spPr>
      </p:pic>
    </p:spTree>
    <p:extLst>
      <p:ext uri="{BB962C8B-B14F-4D97-AF65-F5344CB8AC3E}">
        <p14:creationId xmlns:p14="http://schemas.microsoft.com/office/powerpoint/2010/main" val="403169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A little bit about me</a:t>
            </a:r>
          </a:p>
        </p:txBody>
      </p:sp>
      <p:sp>
        <p:nvSpPr>
          <p:cNvPr id="6" name="Text Placeholder 5"/>
          <p:cNvSpPr>
            <a:spLocks noGrp="1"/>
          </p:cNvSpPr>
          <p:nvPr>
            <p:ph type="body" sz="quarter" idx="11"/>
          </p:nvPr>
        </p:nvSpPr>
        <p:spPr/>
        <p:txBody>
          <a:bodyPr/>
          <a:lstStyle/>
          <a:p>
            <a:endParaRPr lang="en-GB" dirty="0"/>
          </a:p>
        </p:txBody>
      </p:sp>
      <p:pic>
        <p:nvPicPr>
          <p:cNvPr id="14" name="Picture 13">
            <a:extLst>
              <a:ext uri="{FF2B5EF4-FFF2-40B4-BE49-F238E27FC236}">
                <a16:creationId xmlns:a16="http://schemas.microsoft.com/office/drawing/2014/main" id="{C068A9F6-1AEA-4A2B-8E74-4A05369AB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876" t="6453" r="3470" b="2467"/>
          <a:stretch>
            <a:fillRect/>
          </a:stretch>
        </p:blipFill>
        <p:spPr bwMode="auto">
          <a:xfrm>
            <a:off x="1734857" y="2447658"/>
            <a:ext cx="2340651" cy="2211530"/>
          </a:xfrm>
          <a:custGeom>
            <a:avLst/>
            <a:gdLst>
              <a:gd name="connsiteX0" fmla="*/ 1772104 w 3544207"/>
              <a:gd name="connsiteY0" fmla="*/ 26 h 3348693"/>
              <a:gd name="connsiteX1" fmla="*/ 3544207 w 3544207"/>
              <a:gd name="connsiteY1" fmla="*/ 1672980 h 3348693"/>
              <a:gd name="connsiteX2" fmla="*/ 1772104 w 3544207"/>
              <a:gd name="connsiteY2" fmla="*/ 3345934 h 3348693"/>
              <a:gd name="connsiteX3" fmla="*/ 0 w 3544207"/>
              <a:gd name="connsiteY3" fmla="*/ 1672980 h 3348693"/>
              <a:gd name="connsiteX4" fmla="*/ 1772104 w 3544207"/>
              <a:gd name="connsiteY4" fmla="*/ 26 h 3348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4207" h="3348693">
                <a:moveTo>
                  <a:pt x="1772104" y="26"/>
                </a:moveTo>
                <a:cubicBezTo>
                  <a:pt x="2822113" y="-5068"/>
                  <a:pt x="3544207" y="749033"/>
                  <a:pt x="3544207" y="1672980"/>
                </a:cubicBezTo>
                <a:cubicBezTo>
                  <a:pt x="3544207" y="2596927"/>
                  <a:pt x="2531812" y="3284820"/>
                  <a:pt x="1772104" y="3345934"/>
                </a:cubicBezTo>
                <a:cubicBezTo>
                  <a:pt x="711911" y="3401956"/>
                  <a:pt x="0" y="2596927"/>
                  <a:pt x="0" y="1672980"/>
                </a:cubicBezTo>
                <a:cubicBezTo>
                  <a:pt x="0" y="749033"/>
                  <a:pt x="829046" y="20399"/>
                  <a:pt x="1772104" y="26"/>
                </a:cubicBez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892A99B9-EC24-4F00-9AF0-368A2CE97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646" r="1175" b="16632"/>
          <a:stretch>
            <a:fillRect/>
          </a:stretch>
        </p:blipFill>
        <p:spPr bwMode="auto">
          <a:xfrm>
            <a:off x="338678" y="2678104"/>
            <a:ext cx="2391642" cy="2475617"/>
          </a:xfrm>
          <a:custGeom>
            <a:avLst/>
            <a:gdLst>
              <a:gd name="connsiteX0" fmla="*/ 2440429 w 4785382"/>
              <a:gd name="connsiteY0" fmla="*/ 2914 h 4953406"/>
              <a:gd name="connsiteX1" fmla="*/ 4307245 w 4785382"/>
              <a:gd name="connsiteY1" fmla="*/ 803609 h 4953406"/>
              <a:gd name="connsiteX2" fmla="*/ 3987322 w 4785382"/>
              <a:gd name="connsiteY2" fmla="*/ 4245770 h 4953406"/>
              <a:gd name="connsiteX3" fmla="*/ 532460 w 4785382"/>
              <a:gd name="connsiteY3" fmla="*/ 4124344 h 4953406"/>
              <a:gd name="connsiteX4" fmla="*/ 24601 w 4785382"/>
              <a:gd name="connsiteY4" fmla="*/ 3072281 h 4953406"/>
              <a:gd name="connsiteX5" fmla="*/ 0 w 4785382"/>
              <a:gd name="connsiteY5" fmla="*/ 2889990 h 4953406"/>
              <a:gd name="connsiteX6" fmla="*/ 0 w 4785382"/>
              <a:gd name="connsiteY6" fmla="*/ 2362386 h 4953406"/>
              <a:gd name="connsiteX7" fmla="*/ 33454 w 4785382"/>
              <a:gd name="connsiteY7" fmla="*/ 2140346 h 4953406"/>
              <a:gd name="connsiteX8" fmla="*/ 852383 w 4785382"/>
              <a:gd name="connsiteY8" fmla="*/ 682184 h 4953406"/>
              <a:gd name="connsiteX9" fmla="*/ 2440429 w 4785382"/>
              <a:gd name="connsiteY9" fmla="*/ 2914 h 49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5382" h="4953406">
                <a:moveTo>
                  <a:pt x="2440429" y="2914"/>
                </a:moveTo>
                <a:cubicBezTo>
                  <a:pt x="3140357" y="-32149"/>
                  <a:pt x="3820294" y="250077"/>
                  <a:pt x="4307245" y="803609"/>
                </a:cubicBezTo>
                <a:cubicBezTo>
                  <a:pt x="5172934" y="1787667"/>
                  <a:pt x="4739194" y="3468873"/>
                  <a:pt x="3987322" y="4245770"/>
                </a:cubicBezTo>
                <a:cubicBezTo>
                  <a:pt x="2910645" y="5298780"/>
                  <a:pt x="1398149" y="5108401"/>
                  <a:pt x="532460" y="4124344"/>
                </a:cubicBezTo>
                <a:cubicBezTo>
                  <a:pt x="261932" y="3816826"/>
                  <a:pt x="95503" y="3453766"/>
                  <a:pt x="24601" y="3072281"/>
                </a:cubicBezTo>
                <a:lnTo>
                  <a:pt x="0" y="2889990"/>
                </a:lnTo>
                <a:lnTo>
                  <a:pt x="0" y="2362386"/>
                </a:lnTo>
                <a:lnTo>
                  <a:pt x="33454" y="2140346"/>
                </a:lnTo>
                <a:cubicBezTo>
                  <a:pt x="140486" y="1598254"/>
                  <a:pt x="421304" y="1078249"/>
                  <a:pt x="852383" y="682184"/>
                </a:cubicBezTo>
                <a:cubicBezTo>
                  <a:pt x="1339560" y="249396"/>
                  <a:pt x="1896041" y="30185"/>
                  <a:pt x="2440429" y="2914"/>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close up of an animal&#10;&#10;Description automatically generated">
            <a:extLst>
              <a:ext uri="{FF2B5EF4-FFF2-40B4-BE49-F238E27FC236}">
                <a16:creationId xmlns:a16="http://schemas.microsoft.com/office/drawing/2014/main" id="{36D38F24-00F2-4571-92E4-2C90A7C455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8000" y="2837138"/>
            <a:ext cx="2592000" cy="2592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22672541-8094-4190-AF3B-EB1DC288A5A3}"/>
              </a:ext>
            </a:extLst>
          </p:cNvPr>
          <p:cNvPicPr>
            <a:picLocks noChangeAspect="1"/>
          </p:cNvPicPr>
          <p:nvPr/>
        </p:nvPicPr>
        <p:blipFill rotWithShape="1">
          <a:blip r:embed="rId6">
            <a:extLst>
              <a:ext uri="{28A0092B-C50C-407E-A947-70E740481C1C}">
                <a14:useLocalDpi xmlns:a14="http://schemas.microsoft.com/office/drawing/2010/main" val="0"/>
              </a:ext>
            </a:extLst>
          </a:blip>
          <a:srcRect l="64225"/>
          <a:stretch/>
        </p:blipFill>
        <p:spPr>
          <a:xfrm>
            <a:off x="1259687" y="4410342"/>
            <a:ext cx="3240000" cy="1811339"/>
          </a:xfrm>
          <a:prstGeom prst="rect">
            <a:avLst/>
          </a:prstGeom>
        </p:spPr>
      </p:pic>
      <p:pic>
        <p:nvPicPr>
          <p:cNvPr id="70662" name="Picture 6">
            <a:extLst>
              <a:ext uri="{FF2B5EF4-FFF2-40B4-BE49-F238E27FC236}">
                <a16:creationId xmlns:a16="http://schemas.microsoft.com/office/drawing/2014/main" id="{5F52F8F5-8712-4022-8287-56A32380B4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4000" y="232164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0664" name="Picture 8">
            <a:extLst>
              <a:ext uri="{FF2B5EF4-FFF2-40B4-BE49-F238E27FC236}">
                <a16:creationId xmlns:a16="http://schemas.microsoft.com/office/drawing/2014/main" id="{0ED67406-4034-42E4-A808-A5C9B6903B30}"/>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2871" b="94498" l="4063" r="97500">
                        <a14:foregroundMark x1="31250" y1="7177" x2="31250" y2="7177"/>
                        <a14:foregroundMark x1="53125" y1="3110" x2="53125" y2="3110"/>
                        <a14:foregroundMark x1="91250" y1="25837" x2="91250" y2="25837"/>
                        <a14:foregroundMark x1="97656" y1="51914" x2="97656" y2="51914"/>
                        <a14:foregroundMark x1="52188" y1="94498" x2="52188" y2="94498"/>
                        <a14:foregroundMark x1="4063" y1="45694" x2="4063" y2="45694"/>
                      </a14:backgroundRemoval>
                    </a14:imgEffect>
                  </a14:imgLayer>
                </a14:imgProps>
              </a:ext>
              <a:ext uri="{28A0092B-C50C-407E-A947-70E740481C1C}">
                <a14:useLocalDpi xmlns:a14="http://schemas.microsoft.com/office/drawing/2010/main" val="0"/>
              </a:ext>
            </a:extLst>
          </a:blip>
          <a:srcRect/>
          <a:stretch>
            <a:fillRect/>
          </a:stretch>
        </p:blipFill>
        <p:spPr bwMode="auto">
          <a:xfrm>
            <a:off x="7968000" y="3213000"/>
            <a:ext cx="2671495" cy="174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0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Experience</a:t>
            </a:r>
            <a:endParaRPr lang="en-GB" dirty="0"/>
          </a:p>
        </p:txBody>
      </p:sp>
      <p:sp>
        <p:nvSpPr>
          <p:cNvPr id="6" name="Text Placeholder 5"/>
          <p:cNvSpPr>
            <a:spLocks noGrp="1"/>
          </p:cNvSpPr>
          <p:nvPr>
            <p:ph type="body" sz="quarter" idx="11"/>
          </p:nvPr>
        </p:nvSpPr>
        <p:spPr/>
        <p:txBody>
          <a:bodyPr/>
          <a:lstStyle/>
          <a:p>
            <a:r>
              <a:rPr lang="en-GB" dirty="0"/>
              <a:t>(Why you shouldn’t be listening to me)</a:t>
            </a:r>
          </a:p>
        </p:txBody>
      </p:sp>
      <p:sp>
        <p:nvSpPr>
          <p:cNvPr id="8" name="TextBox 7">
            <a:extLst>
              <a:ext uri="{FF2B5EF4-FFF2-40B4-BE49-F238E27FC236}">
                <a16:creationId xmlns:a16="http://schemas.microsoft.com/office/drawing/2014/main" id="{726236AA-86FB-46BD-A05A-B83EF27CC983}"/>
              </a:ext>
            </a:extLst>
          </p:cNvPr>
          <p:cNvSpPr txBox="1"/>
          <p:nvPr/>
        </p:nvSpPr>
        <p:spPr>
          <a:xfrm>
            <a:off x="11328000" y="3957852"/>
            <a:ext cx="864000" cy="369332"/>
          </a:xfrm>
          <a:prstGeom prst="rect">
            <a:avLst/>
          </a:prstGeom>
          <a:noFill/>
        </p:spPr>
        <p:txBody>
          <a:bodyPr wrap="square" rtlCol="0">
            <a:spAutoFit/>
          </a:bodyPr>
          <a:lstStyle/>
          <a:p>
            <a:r>
              <a:rPr lang="en-GB" dirty="0"/>
              <a:t>time</a:t>
            </a:r>
            <a:endParaRPr lang="en-AU" dirty="0"/>
          </a:p>
        </p:txBody>
      </p:sp>
      <p:grpSp>
        <p:nvGrpSpPr>
          <p:cNvPr id="54" name="Group 53">
            <a:extLst>
              <a:ext uri="{FF2B5EF4-FFF2-40B4-BE49-F238E27FC236}">
                <a16:creationId xmlns:a16="http://schemas.microsoft.com/office/drawing/2014/main" id="{C0302655-BC51-4084-8A36-0785245F1259}"/>
              </a:ext>
            </a:extLst>
          </p:cNvPr>
          <p:cNvGrpSpPr/>
          <p:nvPr/>
        </p:nvGrpSpPr>
        <p:grpSpPr>
          <a:xfrm>
            <a:off x="1056000" y="2122967"/>
            <a:ext cx="1008000" cy="2296550"/>
            <a:chOff x="1056000" y="2602115"/>
            <a:chExt cx="1008000" cy="2296550"/>
          </a:xfrm>
        </p:grpSpPr>
        <p:grpSp>
          <p:nvGrpSpPr>
            <p:cNvPr id="16" name="Group 15">
              <a:extLst>
                <a:ext uri="{FF2B5EF4-FFF2-40B4-BE49-F238E27FC236}">
                  <a16:creationId xmlns:a16="http://schemas.microsoft.com/office/drawing/2014/main" id="{986CE232-53FF-40F3-B3DF-0922D9EACF83}"/>
                </a:ext>
              </a:extLst>
            </p:cNvPr>
            <p:cNvGrpSpPr/>
            <p:nvPr/>
          </p:nvGrpSpPr>
          <p:grpSpPr>
            <a:xfrm>
              <a:off x="1217999" y="3105002"/>
              <a:ext cx="684002" cy="1793663"/>
              <a:chOff x="1217999" y="3105002"/>
              <a:chExt cx="684002" cy="1793663"/>
            </a:xfrm>
          </p:grpSpPr>
          <p:grpSp>
            <p:nvGrpSpPr>
              <p:cNvPr id="14" name="Group 13">
                <a:extLst>
                  <a:ext uri="{FF2B5EF4-FFF2-40B4-BE49-F238E27FC236}">
                    <a16:creationId xmlns:a16="http://schemas.microsoft.com/office/drawing/2014/main" id="{A5680DD8-1389-487F-95DE-3FA17F7C979E}"/>
                  </a:ext>
                </a:extLst>
              </p:cNvPr>
              <p:cNvGrpSpPr/>
              <p:nvPr/>
            </p:nvGrpSpPr>
            <p:grpSpPr>
              <a:xfrm>
                <a:off x="1452002" y="3105002"/>
                <a:ext cx="215996" cy="1331998"/>
                <a:chOff x="1452002" y="3105002"/>
                <a:chExt cx="215996" cy="1331998"/>
              </a:xfrm>
            </p:grpSpPr>
            <p:cxnSp>
              <p:nvCxnSpPr>
                <p:cNvPr id="11" name="Straight Connector 10">
                  <a:extLst>
                    <a:ext uri="{FF2B5EF4-FFF2-40B4-BE49-F238E27FC236}">
                      <a16:creationId xmlns:a16="http://schemas.microsoft.com/office/drawing/2014/main" id="{BDCBBB30-18F4-4C3B-B944-3D77F86F7030}"/>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Diamond 12">
                  <a:extLst>
                    <a:ext uri="{FF2B5EF4-FFF2-40B4-BE49-F238E27FC236}">
                      <a16:creationId xmlns:a16="http://schemas.microsoft.com/office/drawing/2014/main" id="{BD6301DB-0A98-4553-9C24-82AF18C3E4ED}"/>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5" name="TextBox 14">
                <a:extLst>
                  <a:ext uri="{FF2B5EF4-FFF2-40B4-BE49-F238E27FC236}">
                    <a16:creationId xmlns:a16="http://schemas.microsoft.com/office/drawing/2014/main" id="{B6CD0D54-CC4B-4749-8A90-F87FB144A899}"/>
                  </a:ext>
                </a:extLst>
              </p:cNvPr>
              <p:cNvSpPr txBox="1"/>
              <p:nvPr/>
            </p:nvSpPr>
            <p:spPr>
              <a:xfrm>
                <a:off x="1217999" y="4437000"/>
                <a:ext cx="684002" cy="461665"/>
              </a:xfrm>
              <a:prstGeom prst="rect">
                <a:avLst/>
              </a:prstGeom>
              <a:noFill/>
            </p:spPr>
            <p:txBody>
              <a:bodyPr wrap="square" rtlCol="0">
                <a:spAutoFit/>
              </a:bodyPr>
              <a:lstStyle/>
              <a:p>
                <a:pPr algn="ctr"/>
                <a:r>
                  <a:rPr lang="en-GB" sz="1200" dirty="0"/>
                  <a:t>March 2019</a:t>
                </a:r>
                <a:endParaRPr lang="en-AU" sz="1200" dirty="0"/>
              </a:p>
            </p:txBody>
          </p:sp>
        </p:grpSp>
        <p:sp>
          <p:nvSpPr>
            <p:cNvPr id="17" name="TextBox 16">
              <a:extLst>
                <a:ext uri="{FF2B5EF4-FFF2-40B4-BE49-F238E27FC236}">
                  <a16:creationId xmlns:a16="http://schemas.microsoft.com/office/drawing/2014/main" id="{15CC7793-42B0-4348-BD78-BF0BCEA2E363}"/>
                </a:ext>
              </a:extLst>
            </p:cNvPr>
            <p:cNvSpPr txBox="1"/>
            <p:nvPr/>
          </p:nvSpPr>
          <p:spPr>
            <a:xfrm>
              <a:off x="1056000" y="2602115"/>
              <a:ext cx="1008000" cy="430887"/>
            </a:xfrm>
            <a:prstGeom prst="rect">
              <a:avLst/>
            </a:prstGeom>
            <a:noFill/>
          </p:spPr>
          <p:txBody>
            <a:bodyPr wrap="square" rtlCol="0">
              <a:spAutoFit/>
            </a:bodyPr>
            <a:lstStyle/>
            <a:p>
              <a:r>
                <a:rPr lang="en-GB" sz="1100" dirty="0"/>
                <a:t>Started at Capgemini</a:t>
              </a:r>
              <a:endParaRPr lang="en-AU" sz="1100" dirty="0"/>
            </a:p>
          </p:txBody>
        </p:sp>
      </p:grpSp>
      <p:grpSp>
        <p:nvGrpSpPr>
          <p:cNvPr id="55" name="Group 54">
            <a:extLst>
              <a:ext uri="{FF2B5EF4-FFF2-40B4-BE49-F238E27FC236}">
                <a16:creationId xmlns:a16="http://schemas.microsoft.com/office/drawing/2014/main" id="{461E7735-0B5F-425A-8A38-600D391AD35E}"/>
              </a:ext>
            </a:extLst>
          </p:cNvPr>
          <p:cNvGrpSpPr/>
          <p:nvPr/>
        </p:nvGrpSpPr>
        <p:grpSpPr>
          <a:xfrm>
            <a:off x="2046000" y="1993190"/>
            <a:ext cx="865966" cy="2426327"/>
            <a:chOff x="2046000" y="2472338"/>
            <a:chExt cx="865966" cy="2426327"/>
          </a:xfrm>
        </p:grpSpPr>
        <p:grpSp>
          <p:nvGrpSpPr>
            <p:cNvPr id="18" name="Group 17">
              <a:extLst>
                <a:ext uri="{FF2B5EF4-FFF2-40B4-BE49-F238E27FC236}">
                  <a16:creationId xmlns:a16="http://schemas.microsoft.com/office/drawing/2014/main" id="{6F847763-7A26-4365-BD3E-BA624E75EEC6}"/>
                </a:ext>
              </a:extLst>
            </p:cNvPr>
            <p:cNvGrpSpPr/>
            <p:nvPr/>
          </p:nvGrpSpPr>
          <p:grpSpPr>
            <a:xfrm>
              <a:off x="2047966" y="3105002"/>
              <a:ext cx="684002" cy="1793663"/>
              <a:chOff x="1217999" y="3105002"/>
              <a:chExt cx="684002" cy="1793663"/>
            </a:xfrm>
          </p:grpSpPr>
          <p:grpSp>
            <p:nvGrpSpPr>
              <p:cNvPr id="19" name="Group 18">
                <a:extLst>
                  <a:ext uri="{FF2B5EF4-FFF2-40B4-BE49-F238E27FC236}">
                    <a16:creationId xmlns:a16="http://schemas.microsoft.com/office/drawing/2014/main" id="{287855EC-0D11-4C1E-B87E-D9323C1704F2}"/>
                  </a:ext>
                </a:extLst>
              </p:cNvPr>
              <p:cNvGrpSpPr/>
              <p:nvPr/>
            </p:nvGrpSpPr>
            <p:grpSpPr>
              <a:xfrm>
                <a:off x="1452002" y="3105002"/>
                <a:ext cx="215996" cy="1331998"/>
                <a:chOff x="1452002" y="3105002"/>
                <a:chExt cx="215996" cy="1331998"/>
              </a:xfrm>
            </p:grpSpPr>
            <p:cxnSp>
              <p:nvCxnSpPr>
                <p:cNvPr id="21" name="Straight Connector 20">
                  <a:extLst>
                    <a:ext uri="{FF2B5EF4-FFF2-40B4-BE49-F238E27FC236}">
                      <a16:creationId xmlns:a16="http://schemas.microsoft.com/office/drawing/2014/main" id="{09054B13-ED8E-4D86-8C19-37C812B7EBB9}"/>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36EABCC5-B8A6-4BA9-9DD5-A0C43F02800E}"/>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0" name="TextBox 19">
                <a:extLst>
                  <a:ext uri="{FF2B5EF4-FFF2-40B4-BE49-F238E27FC236}">
                    <a16:creationId xmlns:a16="http://schemas.microsoft.com/office/drawing/2014/main" id="{BE0D14A0-234D-41F6-9676-F248F2646F22}"/>
                  </a:ext>
                </a:extLst>
              </p:cNvPr>
              <p:cNvSpPr txBox="1"/>
              <p:nvPr/>
            </p:nvSpPr>
            <p:spPr>
              <a:xfrm>
                <a:off x="1217999" y="4437000"/>
                <a:ext cx="684002" cy="461665"/>
              </a:xfrm>
              <a:prstGeom prst="rect">
                <a:avLst/>
              </a:prstGeom>
              <a:noFill/>
            </p:spPr>
            <p:txBody>
              <a:bodyPr wrap="square" rtlCol="0">
                <a:spAutoFit/>
              </a:bodyPr>
              <a:lstStyle/>
              <a:p>
                <a:pPr algn="ctr"/>
                <a:r>
                  <a:rPr lang="en-GB" sz="1200" dirty="0"/>
                  <a:t>April 2019</a:t>
                </a:r>
                <a:endParaRPr lang="en-AU" sz="1200" dirty="0"/>
              </a:p>
            </p:txBody>
          </p:sp>
        </p:grpSp>
        <p:sp>
          <p:nvSpPr>
            <p:cNvPr id="23" name="TextBox 22">
              <a:extLst>
                <a:ext uri="{FF2B5EF4-FFF2-40B4-BE49-F238E27FC236}">
                  <a16:creationId xmlns:a16="http://schemas.microsoft.com/office/drawing/2014/main" id="{EEA72432-8CD5-42F6-8A5C-B11561D1E38A}"/>
                </a:ext>
              </a:extLst>
            </p:cNvPr>
            <p:cNvSpPr txBox="1"/>
            <p:nvPr/>
          </p:nvSpPr>
          <p:spPr>
            <a:xfrm>
              <a:off x="2046000" y="2472338"/>
              <a:ext cx="865966" cy="600164"/>
            </a:xfrm>
            <a:prstGeom prst="rect">
              <a:avLst/>
            </a:prstGeom>
            <a:noFill/>
          </p:spPr>
          <p:txBody>
            <a:bodyPr wrap="square" rtlCol="0">
              <a:spAutoFit/>
            </a:bodyPr>
            <a:lstStyle/>
            <a:p>
              <a:r>
                <a:rPr lang="en-GB" sz="1100" dirty="0"/>
                <a:t>Started learning python</a:t>
              </a:r>
              <a:endParaRPr lang="en-AU" sz="1100" dirty="0"/>
            </a:p>
          </p:txBody>
        </p:sp>
      </p:grpSp>
      <p:grpSp>
        <p:nvGrpSpPr>
          <p:cNvPr id="56" name="Group 55">
            <a:extLst>
              <a:ext uri="{FF2B5EF4-FFF2-40B4-BE49-F238E27FC236}">
                <a16:creationId xmlns:a16="http://schemas.microsoft.com/office/drawing/2014/main" id="{974B4493-FA93-42B4-894C-13BB5E98B30A}"/>
              </a:ext>
            </a:extLst>
          </p:cNvPr>
          <p:cNvGrpSpPr/>
          <p:nvPr/>
        </p:nvGrpSpPr>
        <p:grpSpPr>
          <a:xfrm>
            <a:off x="2910000" y="2124248"/>
            <a:ext cx="865966" cy="2295269"/>
            <a:chOff x="2910000" y="2603396"/>
            <a:chExt cx="865966" cy="2295269"/>
          </a:xfrm>
        </p:grpSpPr>
        <p:grpSp>
          <p:nvGrpSpPr>
            <p:cNvPr id="24" name="Group 23">
              <a:extLst>
                <a:ext uri="{FF2B5EF4-FFF2-40B4-BE49-F238E27FC236}">
                  <a16:creationId xmlns:a16="http://schemas.microsoft.com/office/drawing/2014/main" id="{7F161781-FB44-4112-A353-CBACE0140B47}"/>
                </a:ext>
              </a:extLst>
            </p:cNvPr>
            <p:cNvGrpSpPr/>
            <p:nvPr/>
          </p:nvGrpSpPr>
          <p:grpSpPr>
            <a:xfrm>
              <a:off x="2911966" y="3105002"/>
              <a:ext cx="684002" cy="1793663"/>
              <a:chOff x="1217999" y="3105002"/>
              <a:chExt cx="684002" cy="1793663"/>
            </a:xfrm>
          </p:grpSpPr>
          <p:grpSp>
            <p:nvGrpSpPr>
              <p:cNvPr id="25" name="Group 24">
                <a:extLst>
                  <a:ext uri="{FF2B5EF4-FFF2-40B4-BE49-F238E27FC236}">
                    <a16:creationId xmlns:a16="http://schemas.microsoft.com/office/drawing/2014/main" id="{7DFCC687-2EA7-4A31-A528-DBB1AC8C3F0F}"/>
                  </a:ext>
                </a:extLst>
              </p:cNvPr>
              <p:cNvGrpSpPr/>
              <p:nvPr/>
            </p:nvGrpSpPr>
            <p:grpSpPr>
              <a:xfrm>
                <a:off x="1452002" y="3105002"/>
                <a:ext cx="215996" cy="1331998"/>
                <a:chOff x="1452002" y="3105002"/>
                <a:chExt cx="215996" cy="1331998"/>
              </a:xfrm>
            </p:grpSpPr>
            <p:cxnSp>
              <p:nvCxnSpPr>
                <p:cNvPr id="27" name="Straight Connector 26">
                  <a:extLst>
                    <a:ext uri="{FF2B5EF4-FFF2-40B4-BE49-F238E27FC236}">
                      <a16:creationId xmlns:a16="http://schemas.microsoft.com/office/drawing/2014/main" id="{2AE595D6-EA95-4D53-98F1-688BCB2E963A}"/>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12D5017C-22F6-4B5A-8F37-EE5CADC42CC3}"/>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6" name="TextBox 25">
                <a:extLst>
                  <a:ext uri="{FF2B5EF4-FFF2-40B4-BE49-F238E27FC236}">
                    <a16:creationId xmlns:a16="http://schemas.microsoft.com/office/drawing/2014/main" id="{1CBB31A6-2824-41BB-A2A6-EB7840EA72ED}"/>
                  </a:ext>
                </a:extLst>
              </p:cNvPr>
              <p:cNvSpPr txBox="1"/>
              <p:nvPr/>
            </p:nvSpPr>
            <p:spPr>
              <a:xfrm>
                <a:off x="1217999" y="4437000"/>
                <a:ext cx="684002" cy="461665"/>
              </a:xfrm>
              <a:prstGeom prst="rect">
                <a:avLst/>
              </a:prstGeom>
              <a:noFill/>
            </p:spPr>
            <p:txBody>
              <a:bodyPr wrap="square" rtlCol="0">
                <a:spAutoFit/>
              </a:bodyPr>
              <a:lstStyle/>
              <a:p>
                <a:pPr algn="ctr"/>
                <a:r>
                  <a:rPr lang="en-GB" sz="1200" dirty="0"/>
                  <a:t>May 2019</a:t>
                </a:r>
                <a:endParaRPr lang="en-AU" sz="1200" dirty="0"/>
              </a:p>
            </p:txBody>
          </p:sp>
        </p:grpSp>
        <p:sp>
          <p:nvSpPr>
            <p:cNvPr id="29" name="TextBox 28">
              <a:extLst>
                <a:ext uri="{FF2B5EF4-FFF2-40B4-BE49-F238E27FC236}">
                  <a16:creationId xmlns:a16="http://schemas.microsoft.com/office/drawing/2014/main" id="{749756E5-8828-4FC0-9912-5BD49E8B6040}"/>
                </a:ext>
              </a:extLst>
            </p:cNvPr>
            <p:cNvSpPr txBox="1"/>
            <p:nvPr/>
          </p:nvSpPr>
          <p:spPr>
            <a:xfrm>
              <a:off x="2910000" y="2603396"/>
              <a:ext cx="865966" cy="430887"/>
            </a:xfrm>
            <a:prstGeom prst="rect">
              <a:avLst/>
            </a:prstGeom>
            <a:noFill/>
          </p:spPr>
          <p:txBody>
            <a:bodyPr wrap="square" rtlCol="0">
              <a:spAutoFit/>
            </a:bodyPr>
            <a:lstStyle/>
            <a:p>
              <a:r>
                <a:rPr lang="en-GB" sz="1100" dirty="0"/>
                <a:t>Started at SvA</a:t>
              </a:r>
              <a:endParaRPr lang="en-AU" sz="1100" dirty="0"/>
            </a:p>
          </p:txBody>
        </p:sp>
      </p:grpSp>
      <p:grpSp>
        <p:nvGrpSpPr>
          <p:cNvPr id="57" name="Group 56">
            <a:extLst>
              <a:ext uri="{FF2B5EF4-FFF2-40B4-BE49-F238E27FC236}">
                <a16:creationId xmlns:a16="http://schemas.microsoft.com/office/drawing/2014/main" id="{BD694B4D-AA4B-4FB6-96EA-65739D4A1A74}"/>
              </a:ext>
            </a:extLst>
          </p:cNvPr>
          <p:cNvGrpSpPr/>
          <p:nvPr/>
        </p:nvGrpSpPr>
        <p:grpSpPr>
          <a:xfrm>
            <a:off x="5081066" y="1993190"/>
            <a:ext cx="865966" cy="2426327"/>
            <a:chOff x="5081066" y="2472338"/>
            <a:chExt cx="865966" cy="2426327"/>
          </a:xfrm>
        </p:grpSpPr>
        <p:grpSp>
          <p:nvGrpSpPr>
            <p:cNvPr id="30" name="Group 29">
              <a:extLst>
                <a:ext uri="{FF2B5EF4-FFF2-40B4-BE49-F238E27FC236}">
                  <a16:creationId xmlns:a16="http://schemas.microsoft.com/office/drawing/2014/main" id="{F63655E6-8CD6-434C-ACA7-D2127B286BC2}"/>
                </a:ext>
              </a:extLst>
            </p:cNvPr>
            <p:cNvGrpSpPr/>
            <p:nvPr/>
          </p:nvGrpSpPr>
          <p:grpSpPr>
            <a:xfrm>
              <a:off x="5083032" y="3105002"/>
              <a:ext cx="796968" cy="1793663"/>
              <a:chOff x="1217999" y="3105002"/>
              <a:chExt cx="796968" cy="1793663"/>
            </a:xfrm>
          </p:grpSpPr>
          <p:grpSp>
            <p:nvGrpSpPr>
              <p:cNvPr id="31" name="Group 30">
                <a:extLst>
                  <a:ext uri="{FF2B5EF4-FFF2-40B4-BE49-F238E27FC236}">
                    <a16:creationId xmlns:a16="http://schemas.microsoft.com/office/drawing/2014/main" id="{C03D3597-5C08-4A4E-A199-9EDA6781FFDA}"/>
                  </a:ext>
                </a:extLst>
              </p:cNvPr>
              <p:cNvGrpSpPr/>
              <p:nvPr/>
            </p:nvGrpSpPr>
            <p:grpSpPr>
              <a:xfrm>
                <a:off x="1452002" y="3105002"/>
                <a:ext cx="215996" cy="1331998"/>
                <a:chOff x="1452002" y="3105002"/>
                <a:chExt cx="215996" cy="1331998"/>
              </a:xfrm>
            </p:grpSpPr>
            <p:cxnSp>
              <p:nvCxnSpPr>
                <p:cNvPr id="33" name="Straight Connector 32">
                  <a:extLst>
                    <a:ext uri="{FF2B5EF4-FFF2-40B4-BE49-F238E27FC236}">
                      <a16:creationId xmlns:a16="http://schemas.microsoft.com/office/drawing/2014/main" id="{2CFF3512-57F8-47C5-8D78-3186B63EEFD1}"/>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B48EE9A6-D037-49DB-8E45-FCD5D830EBE6}"/>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32" name="TextBox 31">
                <a:extLst>
                  <a:ext uri="{FF2B5EF4-FFF2-40B4-BE49-F238E27FC236}">
                    <a16:creationId xmlns:a16="http://schemas.microsoft.com/office/drawing/2014/main" id="{ED7DDB6E-D4C6-45F3-8288-3862F446D34E}"/>
                  </a:ext>
                </a:extLst>
              </p:cNvPr>
              <p:cNvSpPr txBox="1"/>
              <p:nvPr/>
            </p:nvSpPr>
            <p:spPr>
              <a:xfrm>
                <a:off x="1217999" y="4437000"/>
                <a:ext cx="796968" cy="461665"/>
              </a:xfrm>
              <a:prstGeom prst="rect">
                <a:avLst/>
              </a:prstGeom>
              <a:noFill/>
            </p:spPr>
            <p:txBody>
              <a:bodyPr wrap="square" rtlCol="0">
                <a:spAutoFit/>
              </a:bodyPr>
              <a:lstStyle/>
              <a:p>
                <a:pPr algn="ctr"/>
                <a:r>
                  <a:rPr lang="en-GB" sz="1200" dirty="0"/>
                  <a:t>October 2019</a:t>
                </a:r>
                <a:endParaRPr lang="en-AU" sz="1200" dirty="0"/>
              </a:p>
            </p:txBody>
          </p:sp>
        </p:grpSp>
        <p:sp>
          <p:nvSpPr>
            <p:cNvPr id="35" name="TextBox 34">
              <a:extLst>
                <a:ext uri="{FF2B5EF4-FFF2-40B4-BE49-F238E27FC236}">
                  <a16:creationId xmlns:a16="http://schemas.microsoft.com/office/drawing/2014/main" id="{AF562EF2-75B3-4926-A698-38E8838D83E5}"/>
                </a:ext>
              </a:extLst>
            </p:cNvPr>
            <p:cNvSpPr txBox="1"/>
            <p:nvPr/>
          </p:nvSpPr>
          <p:spPr>
            <a:xfrm>
              <a:off x="5081066" y="2472338"/>
              <a:ext cx="865966" cy="600164"/>
            </a:xfrm>
            <a:prstGeom prst="rect">
              <a:avLst/>
            </a:prstGeom>
            <a:noFill/>
          </p:spPr>
          <p:txBody>
            <a:bodyPr wrap="square" rtlCol="0">
              <a:spAutoFit/>
            </a:bodyPr>
            <a:lstStyle/>
            <a:p>
              <a:r>
                <a:rPr lang="en-GB" sz="1100" dirty="0"/>
                <a:t>First exposure to OOP</a:t>
              </a:r>
              <a:endParaRPr lang="en-AU" sz="1100" dirty="0"/>
            </a:p>
          </p:txBody>
        </p:sp>
      </p:grpSp>
      <p:grpSp>
        <p:nvGrpSpPr>
          <p:cNvPr id="58" name="Group 57">
            <a:extLst>
              <a:ext uri="{FF2B5EF4-FFF2-40B4-BE49-F238E27FC236}">
                <a16:creationId xmlns:a16="http://schemas.microsoft.com/office/drawing/2014/main" id="{06E943E5-8860-40EB-8FC4-B9D95B4DE243}"/>
              </a:ext>
            </a:extLst>
          </p:cNvPr>
          <p:cNvGrpSpPr/>
          <p:nvPr/>
        </p:nvGrpSpPr>
        <p:grpSpPr>
          <a:xfrm>
            <a:off x="5914499" y="2157615"/>
            <a:ext cx="1193066" cy="2261902"/>
            <a:chOff x="5914499" y="2636763"/>
            <a:chExt cx="1193066" cy="2261902"/>
          </a:xfrm>
        </p:grpSpPr>
        <p:grpSp>
          <p:nvGrpSpPr>
            <p:cNvPr id="36" name="Group 35">
              <a:extLst>
                <a:ext uri="{FF2B5EF4-FFF2-40B4-BE49-F238E27FC236}">
                  <a16:creationId xmlns:a16="http://schemas.microsoft.com/office/drawing/2014/main" id="{FD5A37F6-2EED-49E4-9B76-819EB848A04F}"/>
                </a:ext>
              </a:extLst>
            </p:cNvPr>
            <p:cNvGrpSpPr/>
            <p:nvPr/>
          </p:nvGrpSpPr>
          <p:grpSpPr>
            <a:xfrm>
              <a:off x="6061033" y="3105002"/>
              <a:ext cx="796968" cy="1793663"/>
              <a:chOff x="1217999" y="3105002"/>
              <a:chExt cx="796968" cy="1793663"/>
            </a:xfrm>
          </p:grpSpPr>
          <p:grpSp>
            <p:nvGrpSpPr>
              <p:cNvPr id="37" name="Group 36">
                <a:extLst>
                  <a:ext uri="{FF2B5EF4-FFF2-40B4-BE49-F238E27FC236}">
                    <a16:creationId xmlns:a16="http://schemas.microsoft.com/office/drawing/2014/main" id="{29EBB82C-5C03-41D4-8895-E28EC3812039}"/>
                  </a:ext>
                </a:extLst>
              </p:cNvPr>
              <p:cNvGrpSpPr/>
              <p:nvPr/>
            </p:nvGrpSpPr>
            <p:grpSpPr>
              <a:xfrm>
                <a:off x="1452002" y="3105002"/>
                <a:ext cx="215996" cy="1331998"/>
                <a:chOff x="1452002" y="3105002"/>
                <a:chExt cx="215996" cy="1331998"/>
              </a:xfrm>
            </p:grpSpPr>
            <p:cxnSp>
              <p:nvCxnSpPr>
                <p:cNvPr id="39" name="Straight Connector 38">
                  <a:extLst>
                    <a:ext uri="{FF2B5EF4-FFF2-40B4-BE49-F238E27FC236}">
                      <a16:creationId xmlns:a16="http://schemas.microsoft.com/office/drawing/2014/main" id="{5A403F54-52DB-4802-81CD-48011343385E}"/>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Diamond 39">
                  <a:extLst>
                    <a:ext uri="{FF2B5EF4-FFF2-40B4-BE49-F238E27FC236}">
                      <a16:creationId xmlns:a16="http://schemas.microsoft.com/office/drawing/2014/main" id="{BE38AC19-4870-4A09-AE46-E501A0484110}"/>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38" name="TextBox 37">
                <a:extLst>
                  <a:ext uri="{FF2B5EF4-FFF2-40B4-BE49-F238E27FC236}">
                    <a16:creationId xmlns:a16="http://schemas.microsoft.com/office/drawing/2014/main" id="{5FE48E65-98E8-4048-9BFD-005A85114326}"/>
                  </a:ext>
                </a:extLst>
              </p:cNvPr>
              <p:cNvSpPr txBox="1"/>
              <p:nvPr/>
            </p:nvSpPr>
            <p:spPr>
              <a:xfrm>
                <a:off x="1217999" y="4437000"/>
                <a:ext cx="796968" cy="461665"/>
              </a:xfrm>
              <a:prstGeom prst="rect">
                <a:avLst/>
              </a:prstGeom>
              <a:noFill/>
            </p:spPr>
            <p:txBody>
              <a:bodyPr wrap="square" rtlCol="0">
                <a:spAutoFit/>
              </a:bodyPr>
              <a:lstStyle/>
              <a:p>
                <a:pPr algn="ctr"/>
                <a:r>
                  <a:rPr lang="en-GB" sz="1200" dirty="0"/>
                  <a:t>Dec 2019</a:t>
                </a:r>
                <a:endParaRPr lang="en-AU" sz="1200" dirty="0"/>
              </a:p>
            </p:txBody>
          </p:sp>
        </p:grpSp>
        <p:sp>
          <p:nvSpPr>
            <p:cNvPr id="41" name="TextBox 40">
              <a:extLst>
                <a:ext uri="{FF2B5EF4-FFF2-40B4-BE49-F238E27FC236}">
                  <a16:creationId xmlns:a16="http://schemas.microsoft.com/office/drawing/2014/main" id="{A2B5974B-A6AA-4466-83C1-819793A19C9B}"/>
                </a:ext>
              </a:extLst>
            </p:cNvPr>
            <p:cNvSpPr txBox="1"/>
            <p:nvPr/>
          </p:nvSpPr>
          <p:spPr>
            <a:xfrm>
              <a:off x="5914499" y="2636763"/>
              <a:ext cx="1193066" cy="430887"/>
            </a:xfrm>
            <a:prstGeom prst="rect">
              <a:avLst/>
            </a:prstGeom>
            <a:noFill/>
          </p:spPr>
          <p:txBody>
            <a:bodyPr wrap="square" rtlCol="0">
              <a:spAutoFit/>
            </a:bodyPr>
            <a:lstStyle/>
            <a:p>
              <a:r>
                <a:rPr lang="en-GB" sz="1100" dirty="0"/>
                <a:t>Made my first “package”</a:t>
              </a:r>
              <a:endParaRPr lang="en-AU" sz="1100" dirty="0"/>
            </a:p>
          </p:txBody>
        </p:sp>
      </p:grpSp>
      <p:grpSp>
        <p:nvGrpSpPr>
          <p:cNvPr id="59" name="Group 58">
            <a:extLst>
              <a:ext uri="{FF2B5EF4-FFF2-40B4-BE49-F238E27FC236}">
                <a16:creationId xmlns:a16="http://schemas.microsoft.com/office/drawing/2014/main" id="{09513C90-4E25-488D-B899-02A4679CF64B}"/>
              </a:ext>
            </a:extLst>
          </p:cNvPr>
          <p:cNvGrpSpPr/>
          <p:nvPr/>
        </p:nvGrpSpPr>
        <p:grpSpPr>
          <a:xfrm>
            <a:off x="7886535" y="2038328"/>
            <a:ext cx="1193066" cy="2381189"/>
            <a:chOff x="7886535" y="2517476"/>
            <a:chExt cx="1193066" cy="2381189"/>
          </a:xfrm>
        </p:grpSpPr>
        <p:grpSp>
          <p:nvGrpSpPr>
            <p:cNvPr id="42" name="Group 41">
              <a:extLst>
                <a:ext uri="{FF2B5EF4-FFF2-40B4-BE49-F238E27FC236}">
                  <a16:creationId xmlns:a16="http://schemas.microsoft.com/office/drawing/2014/main" id="{1B357E48-830B-4389-9E76-A442AD561B91}"/>
                </a:ext>
              </a:extLst>
            </p:cNvPr>
            <p:cNvGrpSpPr/>
            <p:nvPr/>
          </p:nvGrpSpPr>
          <p:grpSpPr>
            <a:xfrm>
              <a:off x="8033069" y="3105002"/>
              <a:ext cx="796968" cy="1793663"/>
              <a:chOff x="1217999" y="3105002"/>
              <a:chExt cx="796968" cy="1793663"/>
            </a:xfrm>
          </p:grpSpPr>
          <p:grpSp>
            <p:nvGrpSpPr>
              <p:cNvPr id="43" name="Group 42">
                <a:extLst>
                  <a:ext uri="{FF2B5EF4-FFF2-40B4-BE49-F238E27FC236}">
                    <a16:creationId xmlns:a16="http://schemas.microsoft.com/office/drawing/2014/main" id="{A5ECBE00-9BEF-441B-B261-7719B27EC141}"/>
                  </a:ext>
                </a:extLst>
              </p:cNvPr>
              <p:cNvGrpSpPr/>
              <p:nvPr/>
            </p:nvGrpSpPr>
            <p:grpSpPr>
              <a:xfrm>
                <a:off x="1452002" y="3105002"/>
                <a:ext cx="215996" cy="1331998"/>
                <a:chOff x="1452002" y="3105002"/>
                <a:chExt cx="215996" cy="1331998"/>
              </a:xfrm>
            </p:grpSpPr>
            <p:cxnSp>
              <p:nvCxnSpPr>
                <p:cNvPr id="45" name="Straight Connector 44">
                  <a:extLst>
                    <a:ext uri="{FF2B5EF4-FFF2-40B4-BE49-F238E27FC236}">
                      <a16:creationId xmlns:a16="http://schemas.microsoft.com/office/drawing/2014/main" id="{4DADE32B-A0BF-4D93-B7AC-8B203CC72FE4}"/>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Diamond 45">
                  <a:extLst>
                    <a:ext uri="{FF2B5EF4-FFF2-40B4-BE49-F238E27FC236}">
                      <a16:creationId xmlns:a16="http://schemas.microsoft.com/office/drawing/2014/main" id="{83E9D335-44E4-48F3-B950-5D86E8E88AFC}"/>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44" name="TextBox 43">
                <a:extLst>
                  <a:ext uri="{FF2B5EF4-FFF2-40B4-BE49-F238E27FC236}">
                    <a16:creationId xmlns:a16="http://schemas.microsoft.com/office/drawing/2014/main" id="{1C0A7CFB-1894-4D34-9B71-F9D2D05746FB}"/>
                  </a:ext>
                </a:extLst>
              </p:cNvPr>
              <p:cNvSpPr txBox="1"/>
              <p:nvPr/>
            </p:nvSpPr>
            <p:spPr>
              <a:xfrm>
                <a:off x="1217999" y="4437000"/>
                <a:ext cx="796968" cy="461665"/>
              </a:xfrm>
              <a:prstGeom prst="rect">
                <a:avLst/>
              </a:prstGeom>
              <a:noFill/>
            </p:spPr>
            <p:txBody>
              <a:bodyPr wrap="square" rtlCol="0">
                <a:spAutoFit/>
              </a:bodyPr>
              <a:lstStyle/>
              <a:p>
                <a:pPr algn="ctr"/>
                <a:r>
                  <a:rPr lang="en-GB" sz="1200" dirty="0"/>
                  <a:t>April 2020</a:t>
                </a:r>
                <a:endParaRPr lang="en-AU" sz="1200" dirty="0"/>
              </a:p>
            </p:txBody>
          </p:sp>
        </p:grpSp>
        <p:sp>
          <p:nvSpPr>
            <p:cNvPr id="47" name="TextBox 46">
              <a:extLst>
                <a:ext uri="{FF2B5EF4-FFF2-40B4-BE49-F238E27FC236}">
                  <a16:creationId xmlns:a16="http://schemas.microsoft.com/office/drawing/2014/main" id="{EEDD5792-3B83-43AE-BDF8-76B81C39E175}"/>
                </a:ext>
              </a:extLst>
            </p:cNvPr>
            <p:cNvSpPr txBox="1"/>
            <p:nvPr/>
          </p:nvSpPr>
          <p:spPr>
            <a:xfrm>
              <a:off x="7886535" y="2517476"/>
              <a:ext cx="1193066" cy="600164"/>
            </a:xfrm>
            <a:prstGeom prst="rect">
              <a:avLst/>
            </a:prstGeom>
            <a:noFill/>
          </p:spPr>
          <p:txBody>
            <a:bodyPr wrap="square" rtlCol="0">
              <a:spAutoFit/>
            </a:bodyPr>
            <a:lstStyle/>
            <a:p>
              <a:r>
                <a:rPr lang="en-GB" sz="1100" dirty="0"/>
                <a:t>Made my second package</a:t>
              </a:r>
              <a:endParaRPr lang="en-AU" sz="1100" dirty="0"/>
            </a:p>
          </p:txBody>
        </p:sp>
      </p:grpSp>
      <p:grpSp>
        <p:nvGrpSpPr>
          <p:cNvPr id="60" name="Group 59">
            <a:extLst>
              <a:ext uri="{FF2B5EF4-FFF2-40B4-BE49-F238E27FC236}">
                <a16:creationId xmlns:a16="http://schemas.microsoft.com/office/drawing/2014/main" id="{BDBBB019-E268-44F0-9AAA-FD53FDCCC2B2}"/>
              </a:ext>
            </a:extLst>
          </p:cNvPr>
          <p:cNvGrpSpPr/>
          <p:nvPr/>
        </p:nvGrpSpPr>
        <p:grpSpPr>
          <a:xfrm>
            <a:off x="9917994" y="2301427"/>
            <a:ext cx="796968" cy="2118090"/>
            <a:chOff x="9917994" y="2780575"/>
            <a:chExt cx="796968" cy="2118090"/>
          </a:xfrm>
        </p:grpSpPr>
        <p:grpSp>
          <p:nvGrpSpPr>
            <p:cNvPr id="48" name="Group 47">
              <a:extLst>
                <a:ext uri="{FF2B5EF4-FFF2-40B4-BE49-F238E27FC236}">
                  <a16:creationId xmlns:a16="http://schemas.microsoft.com/office/drawing/2014/main" id="{2A6AB799-9D93-4B75-88F6-CE2ACA46D609}"/>
                </a:ext>
              </a:extLst>
            </p:cNvPr>
            <p:cNvGrpSpPr/>
            <p:nvPr/>
          </p:nvGrpSpPr>
          <p:grpSpPr>
            <a:xfrm>
              <a:off x="9917994" y="3105002"/>
              <a:ext cx="796968" cy="1793663"/>
              <a:chOff x="1217999" y="3105002"/>
              <a:chExt cx="796968" cy="1793663"/>
            </a:xfrm>
          </p:grpSpPr>
          <p:grpSp>
            <p:nvGrpSpPr>
              <p:cNvPr id="49" name="Group 48">
                <a:extLst>
                  <a:ext uri="{FF2B5EF4-FFF2-40B4-BE49-F238E27FC236}">
                    <a16:creationId xmlns:a16="http://schemas.microsoft.com/office/drawing/2014/main" id="{45A83AB8-1B8C-46D6-B6C1-53F359F57084}"/>
                  </a:ext>
                </a:extLst>
              </p:cNvPr>
              <p:cNvGrpSpPr/>
              <p:nvPr/>
            </p:nvGrpSpPr>
            <p:grpSpPr>
              <a:xfrm>
                <a:off x="1452002" y="3105002"/>
                <a:ext cx="215996" cy="1331998"/>
                <a:chOff x="1452002" y="3105002"/>
                <a:chExt cx="215996" cy="1331998"/>
              </a:xfrm>
            </p:grpSpPr>
            <p:cxnSp>
              <p:nvCxnSpPr>
                <p:cNvPr id="51" name="Straight Connector 50">
                  <a:extLst>
                    <a:ext uri="{FF2B5EF4-FFF2-40B4-BE49-F238E27FC236}">
                      <a16:creationId xmlns:a16="http://schemas.microsoft.com/office/drawing/2014/main" id="{B053EAD1-E6DD-4DBC-A386-ABD50A4FDB21}"/>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Diamond 51">
                  <a:extLst>
                    <a:ext uri="{FF2B5EF4-FFF2-40B4-BE49-F238E27FC236}">
                      <a16:creationId xmlns:a16="http://schemas.microsoft.com/office/drawing/2014/main" id="{0297BBB2-37B7-44A1-8144-46949F18CDE9}"/>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50" name="TextBox 49">
                <a:extLst>
                  <a:ext uri="{FF2B5EF4-FFF2-40B4-BE49-F238E27FC236}">
                    <a16:creationId xmlns:a16="http://schemas.microsoft.com/office/drawing/2014/main" id="{488F0D8F-B288-4AA7-A036-6A33E0D87DDB}"/>
                  </a:ext>
                </a:extLst>
              </p:cNvPr>
              <p:cNvSpPr txBox="1"/>
              <p:nvPr/>
            </p:nvSpPr>
            <p:spPr>
              <a:xfrm>
                <a:off x="1217999" y="4437000"/>
                <a:ext cx="796968" cy="461665"/>
              </a:xfrm>
              <a:prstGeom prst="rect">
                <a:avLst/>
              </a:prstGeom>
              <a:noFill/>
            </p:spPr>
            <p:txBody>
              <a:bodyPr wrap="square" rtlCol="0">
                <a:spAutoFit/>
              </a:bodyPr>
              <a:lstStyle/>
              <a:p>
                <a:pPr algn="ctr"/>
                <a:r>
                  <a:rPr lang="en-GB" sz="1200" dirty="0"/>
                  <a:t>October 2020</a:t>
                </a:r>
                <a:endParaRPr lang="en-AU" sz="1200" dirty="0"/>
              </a:p>
            </p:txBody>
          </p:sp>
        </p:grpSp>
        <p:sp>
          <p:nvSpPr>
            <p:cNvPr id="53" name="TextBox 52">
              <a:extLst>
                <a:ext uri="{FF2B5EF4-FFF2-40B4-BE49-F238E27FC236}">
                  <a16:creationId xmlns:a16="http://schemas.microsoft.com/office/drawing/2014/main" id="{F2CFA4E9-AC08-4D43-994F-BD1ED9BAC4F0}"/>
                </a:ext>
              </a:extLst>
            </p:cNvPr>
            <p:cNvSpPr txBox="1"/>
            <p:nvPr/>
          </p:nvSpPr>
          <p:spPr>
            <a:xfrm>
              <a:off x="10015727" y="2780575"/>
              <a:ext cx="488535" cy="261610"/>
            </a:xfrm>
            <a:prstGeom prst="rect">
              <a:avLst/>
            </a:prstGeom>
            <a:noFill/>
          </p:spPr>
          <p:txBody>
            <a:bodyPr wrap="square" rtlCol="0">
              <a:spAutoFit/>
            </a:bodyPr>
            <a:lstStyle/>
            <a:p>
              <a:r>
                <a:rPr lang="en-GB" sz="1100" dirty="0"/>
                <a:t>Now</a:t>
              </a:r>
              <a:endParaRPr lang="en-AU" sz="1100" dirty="0"/>
            </a:p>
          </p:txBody>
        </p:sp>
      </p:grpSp>
      <p:cxnSp>
        <p:nvCxnSpPr>
          <p:cNvPr id="5" name="Straight Arrow Connector 4">
            <a:extLst>
              <a:ext uri="{FF2B5EF4-FFF2-40B4-BE49-F238E27FC236}">
                <a16:creationId xmlns:a16="http://schemas.microsoft.com/office/drawing/2014/main" id="{82CE2F58-0467-4756-AB69-C196D22717A5}"/>
              </a:ext>
            </a:extLst>
          </p:cNvPr>
          <p:cNvCxnSpPr/>
          <p:nvPr/>
        </p:nvCxnSpPr>
        <p:spPr>
          <a:xfrm>
            <a:off x="552000" y="3813852"/>
            <a:ext cx="1123200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1717B96-DE98-4B50-8621-ABB000DB4A28}"/>
              </a:ext>
            </a:extLst>
          </p:cNvPr>
          <p:cNvSpPr txBox="1"/>
          <p:nvPr/>
        </p:nvSpPr>
        <p:spPr>
          <a:xfrm>
            <a:off x="6025900" y="5116334"/>
            <a:ext cx="2002969" cy="184666"/>
          </a:xfrm>
          <a:prstGeom prst="rect">
            <a:avLst/>
          </a:prstGeom>
          <a:noFill/>
        </p:spPr>
        <p:txBody>
          <a:bodyPr wrap="square" rtlCol="0">
            <a:spAutoFit/>
          </a:bodyPr>
          <a:lstStyle/>
          <a:p>
            <a:r>
              <a:rPr lang="en-GB" sz="600" dirty="0"/>
              <a:t>(not to scale)</a:t>
            </a:r>
            <a:endParaRPr lang="en-AU" sz="600" dirty="0"/>
          </a:p>
        </p:txBody>
      </p:sp>
      <p:sp>
        <p:nvSpPr>
          <p:cNvPr id="62" name="Text Placeholder 5">
            <a:extLst>
              <a:ext uri="{FF2B5EF4-FFF2-40B4-BE49-F238E27FC236}">
                <a16:creationId xmlns:a16="http://schemas.microsoft.com/office/drawing/2014/main" id="{0BC57897-23AE-42FA-9AF7-F9D84F1FDD6D}"/>
              </a:ext>
            </a:extLst>
          </p:cNvPr>
          <p:cNvSpPr txBox="1">
            <a:spLocks/>
          </p:cNvSpPr>
          <p:nvPr/>
        </p:nvSpPr>
        <p:spPr>
          <a:xfrm>
            <a:off x="227349" y="5493760"/>
            <a:ext cx="11700000" cy="76927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accent2"/>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Please correct me on explanations, add extra context and butt in for questions!</a:t>
            </a:r>
          </a:p>
          <a:p>
            <a:r>
              <a:rPr lang="en-GB" dirty="0"/>
              <a:t>There are people in the audience who have far more experience than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A little bit about the audience</a:t>
            </a:r>
            <a:endParaRPr lang="en-GB" dirty="0"/>
          </a:p>
        </p:txBody>
      </p:sp>
      <p:sp>
        <p:nvSpPr>
          <p:cNvPr id="6" name="Text Placeholder 5"/>
          <p:cNvSpPr>
            <a:spLocks noGrp="1"/>
          </p:cNvSpPr>
          <p:nvPr>
            <p:ph type="body" sz="quarter" idx="11"/>
          </p:nvPr>
        </p:nvSpPr>
        <p:spPr/>
        <p:txBody>
          <a:bodyPr/>
          <a:lstStyle/>
          <a:p>
            <a:r>
              <a:rPr lang="en-GB" dirty="0"/>
              <a:t>Icebreaker</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2349000"/>
            <a:ext cx="10872000" cy="2677656"/>
          </a:xfrm>
          <a:prstGeom prst="rect">
            <a:avLst/>
          </a:prstGeom>
          <a:noFill/>
        </p:spPr>
        <p:txBody>
          <a:bodyPr wrap="square" rtlCol="0">
            <a:spAutoFit/>
          </a:bodyPr>
          <a:lstStyle/>
          <a:p>
            <a:r>
              <a:rPr lang="en-GB" sz="2400" dirty="0"/>
              <a:t>Could we go around the room and introduce ourselves by saying:</a:t>
            </a:r>
          </a:p>
          <a:p>
            <a:pPr marL="1200150" lvl="2" indent="-285750">
              <a:buFont typeface="Arial" panose="020B0604020202020204" pitchFamily="34" charset="0"/>
              <a:buChar char="•"/>
            </a:pPr>
            <a:r>
              <a:rPr lang="en-AU" sz="2400" dirty="0"/>
              <a:t>Your name,</a:t>
            </a:r>
          </a:p>
          <a:p>
            <a:pPr marL="1200150" lvl="2" indent="-285750">
              <a:buFont typeface="Arial" panose="020B0604020202020204" pitchFamily="34" charset="0"/>
              <a:buChar char="•"/>
            </a:pPr>
            <a:r>
              <a:rPr lang="en-AU" sz="2400" dirty="0"/>
              <a:t>Your preferred pronouns (he/she/they),</a:t>
            </a:r>
          </a:p>
          <a:p>
            <a:pPr marL="1200150" lvl="2" indent="-285750">
              <a:buFont typeface="Arial" panose="020B0604020202020204" pitchFamily="34" charset="0"/>
              <a:buChar char="•"/>
            </a:pPr>
            <a:r>
              <a:rPr lang="en-AU" sz="2400" dirty="0"/>
              <a:t>How often you use python,</a:t>
            </a:r>
          </a:p>
          <a:p>
            <a:pPr marL="1200150" lvl="2" indent="-285750">
              <a:buFont typeface="Arial" panose="020B0604020202020204" pitchFamily="34" charset="0"/>
              <a:buChar char="•"/>
            </a:pPr>
            <a:r>
              <a:rPr lang="en-AU" sz="2400" dirty="0"/>
              <a:t>One thing they would like to understand better about python. (e.g. what’s with the underscores?)</a:t>
            </a:r>
          </a:p>
          <a:p>
            <a:pPr marL="1200150" lvl="2" indent="-285750">
              <a:buFont typeface="Arial" panose="020B0604020202020204" pitchFamily="34" charset="0"/>
              <a:buChar char="•"/>
            </a:pPr>
            <a:endParaRPr lang="en-AU" sz="2400" dirty="0"/>
          </a:p>
        </p:txBody>
      </p:sp>
    </p:spTree>
    <p:extLst>
      <p:ext uri="{BB962C8B-B14F-4D97-AF65-F5344CB8AC3E}">
        <p14:creationId xmlns:p14="http://schemas.microsoft.com/office/powerpoint/2010/main" val="7993461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2595</TotalTime>
  <Words>2499</Words>
  <Application>Microsoft Office PowerPoint</Application>
  <PresentationFormat>Widescreen</PresentationFormat>
  <Paragraphs>333</Paragraphs>
  <Slides>36</Slides>
  <Notes>33</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6" baseType="lpstr">
      <vt:lpstr>Arial</vt:lpstr>
      <vt:lpstr>Arial</vt:lpstr>
      <vt:lpstr>Courier New</vt:lpstr>
      <vt:lpstr>Source Code Pro</vt:lpstr>
      <vt:lpstr>Verdana</vt:lpstr>
      <vt:lpstr>Wingdings</vt:lpstr>
      <vt:lpstr>Capgemini Master</vt:lpstr>
      <vt:lpstr>Cover options</vt:lpstr>
      <vt:lpstr>Final slides</vt:lpstr>
      <vt:lpstr>think-cell Slide</vt:lpstr>
      <vt:lpstr>import this: building your first python package</vt:lpstr>
      <vt:lpstr>Hi!</vt:lpstr>
      <vt:lpstr>Hi!</vt:lpstr>
      <vt:lpstr>import this: building your first python package</vt:lpstr>
      <vt:lpstr>import this: building your first python package</vt:lpstr>
      <vt:lpstr>import this: building your first python package</vt:lpstr>
      <vt:lpstr> A little bit about me</vt:lpstr>
      <vt:lpstr> Experience</vt:lpstr>
      <vt:lpstr> A little bit about the audience</vt:lpstr>
      <vt:lpstr> First things first</vt:lpstr>
      <vt:lpstr> Virtual environment</vt:lpstr>
      <vt:lpstr> A quick note on package architecture</vt:lpstr>
      <vt:lpstr> A note on python IDEs</vt:lpstr>
      <vt:lpstr> Introduction to python classes</vt:lpstr>
      <vt:lpstr> Introduction to python classes</vt:lpstr>
      <vt:lpstr> Brainstorming classes and objects</vt:lpstr>
      <vt:lpstr> Brainstorming attributes</vt:lpstr>
      <vt:lpstr> Methods</vt:lpstr>
      <vt:lpstr> Magic Methods</vt:lpstr>
      <vt:lpstr> Magic Methods</vt:lpstr>
      <vt:lpstr> Brainstorming magic methods</vt:lpstr>
      <vt:lpstr> Brainstorming methods</vt:lpstr>
      <vt:lpstr> Docstrings</vt:lpstr>
      <vt:lpstr> Docstrings</vt:lpstr>
      <vt:lpstr> Brainstorming class docstrings</vt:lpstr>
      <vt:lpstr> Brainstorming package docstrings</vt:lpstr>
      <vt:lpstr> Creating your own package</vt:lpstr>
      <vt:lpstr> Creating your own package</vt:lpstr>
      <vt:lpstr> Wheels</vt:lpstr>
      <vt:lpstr> Creating setup.py</vt:lpstr>
      <vt:lpstr> Wheels</vt:lpstr>
      <vt:lpstr> Twine</vt:lpstr>
      <vt:lpstr> The Grand Finale!</vt:lpstr>
      <vt:lpstr> Let’s see it in action!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 this: building your first python package</dc:title>
  <dc:subject>ppt template</dc:subject>
  <dc:creator>Luke Keating Hughes</dc:creator>
  <cp:lastModifiedBy>Luke Keating Hughes</cp:lastModifiedBy>
  <cp:revision>135</cp:revision>
  <dcterms:created xsi:type="dcterms:W3CDTF">2019-07-29T09:41:21Z</dcterms:created>
  <dcterms:modified xsi:type="dcterms:W3CDTF">2020-10-27T02:20:38Z</dcterms:modified>
</cp:coreProperties>
</file>