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C394D61-1A5D-4350-B8E0-D847A96F410F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D61D50B-4F99-41EB-A8B0-903182CE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39" y="143058"/>
            <a:ext cx="5801710" cy="6714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299" y="1182538"/>
            <a:ext cx="7315200" cy="325526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Greece and Rome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History 1310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Lecture 2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Tennessee Technological University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Dr. Allen Driggers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Thales (624-546 BCE)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600201"/>
            <a:ext cx="5105400" cy="4525963"/>
          </a:xfrm>
        </p:spPr>
        <p:txBody>
          <a:bodyPr/>
          <a:lstStyle/>
          <a:p>
            <a:r>
              <a:rPr lang="en-US" dirty="0" smtClean="0"/>
              <a:t>Rational laws v. religion</a:t>
            </a:r>
          </a:p>
          <a:p>
            <a:r>
              <a:rPr lang="en-US" dirty="0" smtClean="0"/>
              <a:t>Metaphysics </a:t>
            </a:r>
          </a:p>
          <a:p>
            <a:r>
              <a:rPr lang="en-US" dirty="0" smtClean="0"/>
              <a:t>Claims about nature</a:t>
            </a:r>
          </a:p>
          <a:p>
            <a:r>
              <a:rPr lang="en-US" dirty="0" smtClean="0"/>
              <a:t>Had a slogan that summed up his ideas.</a:t>
            </a:r>
            <a:endParaRPr lang="en-US" dirty="0"/>
          </a:p>
        </p:txBody>
      </p:sp>
      <p:pic>
        <p:nvPicPr>
          <p:cNvPr id="51202" name="Picture 2" descr="http://upload.wikimedia.org/wikipedia/commons/thumb/c/c6/Illustrerad_Verldshistoria_band_I_Ill_107.jpg/640px-Illustrerad_Verldshistoria_band_I_Ill_1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6114" y="476518"/>
            <a:ext cx="2374081" cy="361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94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Pythagoras (570-495 BCE)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1"/>
            <a:ext cx="533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Math</a:t>
            </a:r>
          </a:p>
          <a:p>
            <a:r>
              <a:rPr lang="en-US" dirty="0" smtClean="0"/>
              <a:t>Conception of the world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proof—something must be logical if every step further argues the logic of an idea—leading to the </a:t>
            </a:r>
            <a:r>
              <a:rPr lang="en-US" dirty="0" err="1" smtClean="0"/>
              <a:t>Q.E.D.</a:t>
            </a:r>
            <a:r>
              <a:rPr lang="en-US" dirty="0" smtClean="0"/>
              <a:t> </a:t>
            </a:r>
            <a:r>
              <a:rPr lang="la-Latn" b="1" i="1" dirty="0" smtClean="0"/>
              <a:t>quod erat demonstrandum</a:t>
            </a:r>
            <a:r>
              <a:rPr lang="en-US" dirty="0" smtClean="0"/>
              <a:t>, or thus proven</a:t>
            </a:r>
          </a:p>
          <a:p>
            <a:endParaRPr lang="en-US" dirty="0"/>
          </a:p>
        </p:txBody>
      </p:sp>
      <p:sp>
        <p:nvSpPr>
          <p:cNvPr id="54274" name="AutoShape 2" descr="data:image/jpeg;base64,/9j/4AAQSkZJRgABAQAAAQABAAD/2wCEAAkGBxQTEhQUEhQVFRUXGRsaGBgYGRkYHhwbGh4YGB8aGhocHyggGhwnHBocITIiJSktLi4uFx8zODMsNygtLisBCgoKDg0OGhAQGywmHyYsLCwvLywsLCwsLCwsLCwsLCwsLCwsLCwsLCwsLCw0LCwsLCwsLCwsLCwsLCwsLCwsLP/AABEIAMkAhQMBIgACEQEDEQH/xAAcAAACAwEBAQEAAAAAAAAAAAAEBQIDBgABBwj/xABDEAACAQIEAwUDCAgFBAMAAAABAhEAAwQSITEFIkEGE1FhcTKBsSNCUmJykaHRFDNzkqKywfAHQ4Lh8RUkU8IWNNL/xAAZAQADAQEBAAAAAAAAAAAAAAABAgMEAAX/xAAjEQACAgICAQUBAQAAAAAAAAAAAQIRAyESMUEEEyIyUWFC/9oADAMBAAIRAxEAPwDzg2NZ0TPo06kEGY0mPOfwpg90guOuR/iax/ZNYv6mZRjHhBWCR0/5rSs/M/nbc/jU4O1sycVHSGaXo7nzBP8ACavF79d9rx81pf30Cxt7J/lNE5v10/SPxSmOYxRxJn6QG/1RSZnBEf31poG5v9X9BSV7hHzfH4mjEzeo8E0P9yaqv3/DNtJjWADBj3bedQW5AJOgGup8Kh3hnMVJPtaGNRoE9I+JpjOi9iV+l4HSAJJy+sDl9As15dJ60O7jopIGwze0XnMPQAn+xUVv7gn2fPcbg+/+ld5OaJ9P+K9N41DvR0qtrpOkiubBRb+kjpUzO4M+tC5vT3VMNpua4AVavEFdBuKYW7uhJ8E/npIbu2586OtXOT/Sv81K0acHTH+Dvavr87+i11BYQ6vqNx/Kte0KLnz/ALH3Va4WXU92eaIJBdd/MVqG+eRuLbR94rKdkcVcuXr9xzJuW85gACTcWcoGw6eGlae8Yz/s26+YpYa0Xydl9oz+jmT7J+BpmWEXvtn4pSrBnTDzrofhRq/532/6pTEwy203APrAfgKzHFccLXdSSM1w6AbgdD99bDh9iXnoGn35RFfM+K48u65QIUtuBo3M2YddFH4VNukc8fKSNOVBkEdZ0MajUVF/Mt+8arLiMw5ljNI8N9B1PgBTDs5hUxQz3AVAMC2rz+8fGNcvTrTZMyhVmfD6WWRX4Fwjz/eP51XcC76z01Pqd/On3aLhVu3bFy1CAMAwOsyNI+6s8H8aaE1JWJlwvG6bPDfHh0ri861B3HTeoMaoRJvcqOc1BFk6STqfu/2qSoJ300FHo6tkhclhpoKZWjK+5f56zf8A1Ah1BTIC0SZJIkj3dD76fWG0Pov8xpG7RqxQcVseYJua56j+UV5R3DMOq5pGsif3RXtTcyvEWcbwNi3zW7VlbrMqsyBrZKk5zmsnacu66UixLe2CZ+Tby6j+/dRtzid17VuzdEhGlHmeUKRlbXpmEGPGluKbmffS234RRUWnsq3Y0wyA9xOwU6z5UXaSe8Gsl/HzUR1oC2D8gPBT7uWm+GXu1LuDDMWtidXbMIPkNvWaDZ1bHFq33UgEsA89J9mZ8zXwwXN9It95nJOgknUb9BtHnX3S7dgy0DmB18cor4XirT4dyl5HtmSQLltlBJJ2mARHWp+GUG/G+Ir3Fp+7Yqt0SoaFGUaAEa8wiOopl2TsNdRrVu82FOYynNmg8w55HTWTWet3ke0bVx0ykjLpJO2qk6DqB6UF+lPYuMiO2oKEkc0dATsCdvSllHmv6X9LUbjR9F43fe3hGvDFi73KoMsBszI4zHf2jvzCaU3MQJs5g6m9mIQwTGVYJjbmnbpSW9i2ICrnIfMxDwVZ4yuRAEyCI81p5i+AYhe6xFi4uJthC9sMcjEAHOgQmSyQZHgK7FFpC+sgnRI2p0Mz1geVF8VwqoqFY1YqfMQsMfOZEDoVpHw3tNzW1yBix+ZzALpqQJOYH8Ip7xXFrkTvCVSQ7Eq0AMIk6csZCNavbPO9qkDYCWLrtKtprrlBMeB2o/gGHJuK5QsMsyQYBgQYimGOxdmzaU3E+SzCCB0K+0OsZTPXzpNi+3yoLwsIGXL8ldbYuNARa8PCY2pm67BDF5NLxbCpctNnTMVBZZTUMFOsjY61m8KxKjc6J/MetZ+z2gxN1lD37pUZQRMAzM54jxrR23AmI0VT9xoxVptlJSfRr8PcYFoUHadfqiursEx5pP0fhXVFoazNcRFoWLHdqFuqzK5HWApLHXUMYI9DSq8Qc5+o1W4q5JUyNJBA8QB0PkanwvAtefKsrytLQIUSAW8z4DrTvTH7HnCOHd4UZoCIvN5kjRfz9RWpFvvUdBAbQqT0IOvuiB7qFtIqKEQQq6AHXbxI3Piavwki4ukTp94qfK2czNcUxPeE/aIykeII189NvOo8OOIxq5UKJaXR2dZBbytnQmI6DzJpj2swwRheghWID6HleIDHwn4irOCWRYwkEEOczEnSWyyB5gRl06qapF8bBJ9FJ7K27KNlC3TvLpbHNygZQqiN+s+zXxLtGGXF3STqzBh4a7A1+g7GKDorzMyfuBMf34V8m/xL4Gbd3vFkhQGmPmOYk+YOlHlY2CdZFfkU27im3poeZjvlUAEQPgAOrVvv8PeIg4KzZC5yj3CpJlgczzCkbkFhlmSGNfMLOO0K5jl0hRpr0IHrpW64GVwlsWr4cF1D5lQlVD6+17RMg6gGJOlSxRqzX69ppJGouWRbujuoVHtFgyhVjKfZMLpGb+HyqluIN3V64hzhVcxpqVUnbLqNB91BcRxith7QVw6h3XOj5gykT7Q3gkiDB02qHC1QqxyswBiAzzt1UHWeg6iqyT48rMMXumfPuyoXE3CuJuXAABBDqAAxCH2laAJWIG01s1/w7QxlvYgAEwCLBO/UkiT5xUuL4LDKYs4dLTADZckjQkETJHr1qXDuPtaVVPMDseuXqpn5wP4U/wBkqOk6ZRe7Ai2rXO/vwkvBW1ErJ1Iaa7CYo5T9gfGvMbxZ7hd3ucsFY6BTOwnQ6DWhbF0rb0EQo8+tF2lQl8tmuuY9u8dUGwWT4kiupdgWPeXdT83w+tXVNxR1sTFRntDU5l3PnHWKccP4g1pHCOq6Ek92rE5ZABLdAJ++kvfENZ8Qn5UXbaFb9m3xpJPZdLQZ2lvYtbSPbxFx5IzqqquVOUseWTGup6AUoGFJUOL1x2AuDNmA0BD6MxOe5zDIRtlM1r8K5D4c9Ycfwj8v7mk3argRAvX7GVURouJBhRpNxFJge1qI9KSUpV8S+FQbqaGvCsRijlslkxKFQSrhiyjQiXA5SNNwZJpl2ncWrMkkajNJmAB0J+cDHQaTWY7OcVdbcG863EPstla24Ps5xlzAaRmDabkV52g7UWL+HLKsHIRctzLo+oAjqp6MNwZp8c1Mjmwyg+tDrsviScNZ1nvC6z/pMH0kfjRHaPDd4gIXPGjACSVyvoPHUzH1aUdlMWTh7SopY2QJyxkysp1zbZhOo9KcreLJOdVC6uytKkhcp5zoOsxXSlRHjZim4Lh8PdR+5uEoxYqiG6cwhRuctsdZYxTS5jr926h7ruLbPldnCvd2JG4AQHSIUTO5pPxLFk4uzcw5dIzCRmDXFhuZkOgQsBoQcw1q3g3Fb2J0uNYRVZMoSzzsSA3Ic3KRofARtXOetlOD/TS3sLnwj5V5igdvtK0n8BWZw10i4gmAWBO+/T8K22FuBSlsEbEGdyAFny6msli1tWWuAuGczkXwDHw8RTqaUWiaT5DviNrOh01XYx949I1rI4hYaBIU6yNwfEUwwuOZCTqxiFzNoB9kbnpVPFbtpczFxlM5DB1HgB1jrS4k4uis1fQJxN1vW1TKq3VIZnXQPlIjQdTvPlXYcyh+x/70AmNW4AEjXQMzAT7ulXm+VGS4pQlYGbQNzToepjpVmqQjxTXZpcKflLnX2ev2q9oXCMTcua9F/wDauoWydCtTNyyOmTr7qPI5T+yf400v8JwyOvyrkooEFrcROk6akxtVPcWQMpuOwylfat+Mzt/cVmk7dmlUkM7N2Ww3o8/dR3ECO6xKts7lNvpZRt10+NKbGMsBkJa4MgI0NszPj50TjcdhnGt5zzZ8oyTPLvpoOX+I1yR3JGO412dxdlQ9oh0BGV1BLaHr0kQBBg+tJMDZ7m9bJhs8q+e0bmhBkQ0SSdIBkzAr6quMUownS4NUaAPWRsQdjWYtWbiYpe7IVsrFy7zCbAjfXNoABPhVNKLBzm5JN2hphMPt+kE5RBSwIQeUouiD6p5tNTTHF22dc9wAIsC3aGgLdCw+j5b1TgMKqNqTcuHUsRAH2R831Mneocc4/asAKB3t46raHj0a43zFrJFtsowHhvD8vEVYmSLGYk7kuWWTG0gaDoK84HgEW2rqNe+ZZ8AtvL6TKmodirzvcxN24+dzcVWIEAQgJVfJZgeho6xbyYZxGqYhz+85PweqPSoR9jHAEM/N5sp6znIifApI+6s32twgt3g4Bh4JJ1EqRInocpBI8jT7AWwWAI0KCN9Dqaj2m4U+IsEWgpuAhsjGJK6NB6MUzb6HSrYX5Iz+1GXzJEnzJIPgW84+bWF4nxFr10sSQOnSF6D7vxmtrgsB3uewrhi9ltplfaJuNIlF5oBO4E9RWBxad1cKXUKupgiYg7+G0RHlV4SrsvgaTdjzgT2EaXAAjQsevu0J9RWt4xd76w4yqTGZSTGqxDTG9fPsJjrY2W4fHmT8JFGNxuRravFdvaG37tO5WXdSZrOy9/vFYsZdcqtExInX8a6szhuMfo9tLiWWCXs0Frxk5DlJgJpqa6oNWzNLEm3RucRdzAs0yWJjm2OwkeFQvYgSQMxgnTmgz50OMbhyNDd9BlJ00kADapPicPG10eHs/kaklQGRc9J2Jga9esg1bbxJDqdWhtjmE67zP3UH+mYef8z35P8A81ZhruEZgHd1U6bT/wCtHkLRorGMFwAjNvlZWDCNSZLbaCkmKxGTEu76KFtKgOrM/Mogbles7SKbWsThEEKW035Tr/DS/i1zDu1l0zMyODBED6pbQGA+u/WNqScrTKQ0xph7LMT3jBLSrLIntuT0Z9hM65QDrvQ+O4HbtWHIUC67ZzGsM3KqydSFBJ16ii+ENnYFvZBLCeuUnmPiJn1JPgKPxUMGY68rEepED86yp3Ed9mf7F2giXfO85n1Cj+hozjvJav8AmbT+/MoPwFCdnGCWJdtWuHTdjr0UcxOm0VPtXfD4e7kmctuQQVIBuopMMBtNUVtAdcgm2cSMjYfujlRc63I1B1BBkFY8RQF3tziLV1LV3B2kzkL3hunuxOkmBK+hPvpH2iw9q5jCjOQ1u1bEaQRqw36801McGsPZLPdYNaWANOYZjofEgNsPCrY5pRoV47dsP4hhGsYzvrOVGuHXIXCMLgKtoTIPXLJnQjc0t7QcDbFMl1HR3sAi6XgZ0SCIAmWAMEHr91PE4ut0FbiZQwzKCRz2xs6wZ8D0IoW1Y4faHNmB10ZrjZhPtb6z8QaEcrTDLC18kZrGdksTcc3cNZDWnVMoV7YIhVDcrERzSffVH/xjiDtF2zctp1dgIA20ynWtXxHHo9v/ALJouKdJlUIIIiTIJ208qAXjuKSTOYQeUyCpIEZhAWQd9dek1RZsn+ejlJpUZztzh1UYe2qlQisIOWdxrprr517TPG8HxGMW3cuXMPcgETdfIQZ1VRb+aPrayTXVS15YFSXZC4gVH1UAQwkxtrHidJEDwq+7jGNwK6u2ZoBE8qn2c+mhjWJ0B16UTctQVvjm7zmOk+1rGvs9RPnVWA4j3UA+MMGkK3RWD9CFyydiPMVmk7qaRphFtSxlxwh6CfU9aquYR4MqI6a7U4S9aKhmOQmViZ5h008oIMdRUGxNnqzMNNOdfgAaeDTVoyTjKLpoYcI+Vt6EyvK0+I9N6jxrBA2odyqZlLFfa0YQB6nSjuH8VwjRbE226A5oPo3j661Zxo2xbEAs3eWwqmZnMDIny1mpyVW0Ug22iGDUojFgFZgBl+iIAW2vkAB7yavx5K2mH0VJPqRp91Rs3QFLNrG3m30j7+lVcWvD9HbNuwPQ9fIVjXyLNUAdnswyqAM0OeRZeTqNgRsfnEU3wuBlmtXFaHQjmywdVGhBOsj+GkeDwNy4rE40XWUmUtSgUERlNrQBRIMgdN6bcJUWgoViRbIUSZ0JnfqZYgnXprW2UlFGem2Yq7hrNy7cu3C63WJUjMqjl5QAzAqNB86BO7CiG7NFyBbv3bVzcWb6JqN5UpAuDzU0N2iXJi8SoggXJ9zAOP5qP7JYljdNlua1kZsjAMAQVggdD6U9aB7jTBH7P4u3rls3HHsvna0wO36tyLbSNI860NvgeGbL31sXLgUZjcc5vEwFYKBPRdNfOjuH3yTftiYt3Sq5uYhSqPlJOpALESdtIq5r4UkaEqJeAvIv0m/Lwmozm06RW3VGYfDWrdxnfCXrGGWAIV/lWYwO8PeSq+CqMx8aETh6s+d8PdW0hPdpcs3CWHQvctrmKR806+NbVLRD5yQWjllRyqei6Rrpr10q9Ljnafwp1na8CONiPA8aw1tAih0gCVXC38oP1QUMCurQjEv9Nh7zXtJ7i/AcT5Zhby90qPM6QZY9CRIGw8hpRFuyuisw5tcpnoPDoPM6U0bhmEtIoxFrF4W8yc5kqpb6uWURfLTSgMP2YQEtauZ8y5RmJnXfmWQdNNqs50qRZKMncmA9/wA4tH6yExG+ocnfcKR76sKAiSddCfy3oe9wu7bvWxdcFGeTDhye7ghYgNMZR4b05bjtk7PuYHye58Byb0cUFG2d6qfLjX4KTYXwH+1PODvbyhhl7yyczrrJt7SBPMADr10ob/rdr6U6x+qPteHs1TiOMWWVgGiVZZCESxB6x4xptTZEpKjPByTNXYBcATqZPTy191DcebmVRrkTMF8Xbltg+AL6/wCmocLxRZUa3BLLp5A7z5DqelMbeGXMSxzZT3l54J9lTkVQBsDDegnrXnYobNWSRkOLcObDXFFq4xKqCLi6BnIOaHGkhp113Wdq0fAsVde2WxBVnYJzqArdGAuKOXPHUDaAdaX8YVLVi7qCSVtWiQZzMczuBsCtreI9seNU8AxIe0CoZXtFVIYyLhDrc5OoJXNIPhWvJuBni6YD20UjG3SpglbZ235FWB0J5a87LYoLilZzllHH3anTpt1o3tnbnFeIazbI8xmf/nyoLgNiMRaYhmJJUwQGysGBGujDQb00ZKhX2aCzduFcYcOVzm/KtEyoS3IEbGJA8xXXMKpNwrbstmNtA1u6QSeUkwTrMa5tdt4rzsesLfBzArfccxBIOnUelS4jhV71U7pTbcm47exkaYJLDZTufOfGoSdtouukXJj+7LWltvlVgiTLBdPZLj2vEAE+BivBxDu3e6XvODcCZWSBHisDRhBgDUiQRsRN8QSpTIoU6WxmI7yDobZ8QYIO43r3gltltqzszOZMMZCNJByjx03M7mk5Ps7iObz+NeVSlwHcE/n1NdQ5i8RlheKWWA1YZtpgqfMESp9a+cdoeJYe45uYRMpI6zaVyPnrliJ842rNcG4tdw65U5pDKwzGAWAysFiBlk7bwfCrOD9x31q3dtK9tlIGYsAbiwQAQR5CDpLDwrbwadDRglbYY3BcZdUXbtxFyS6gwWPrkkk6dSakbbqoZ0KK2xKga9NJlSelNrkWltnuwgQhxk1TfmTffLrHnXY4BrN4sZcKTm05mtqGkAdAdPcfGjewSehC95Rt11G2n+9QV8zBFy5mZQNtyd6sw2Ee8PkxnEyCv1vdIou92eayhe4+VwCwUFdMuok7xIoPrYias1+BIS0TkCQOYCfXLr4noNzHjXuIwxt5G7yL0ZygB1LtpzDSBokfVqjD3VvKScwCgNl1JedM0D5qnWB5noKsvYjukQgkvmyWF8bhEZo+ipOb1IHSsUIyXfZTJK+ujLdpb2bEi2DKWgVBmZaW7xyPN5X0timvZfDA5mKgsjarOWdFYSenj6LQ3Zns+2IyydAyC6x9rKWuFj6krv5037Zg4PGjFWlPdtaAvKNmVCLf7wDIQehjxNbJK48UZ0/lYv7TvN9SJACEAETHNP3E6x0zGguFiL9n9oD95ontBczXLZDZlyKUYaBkuEsrAdCRuOhkDQCh+Gx+kWDr+sWfdtU0MzT8LhbuLWCIvk6fWRG/rXvEll0M5gUabX/l5l5P78atwSy+K8f0hxPottf6Vfcw6tllZK7GdR6EEVmk2ps0r6oWZTpymemk/onX39NvCjeFr8ksHPGbm8Ydhm9+9WjhtuScklva1bX15tatw+GCAKihVGwA0A3+NH+C2dB/sV1XMtdQpgtHxq5btg3IZiFVScqwVC+pgk5j6VV2kUWThlQZStvPEzBZiw16narLXDLlq6VupClTMsDmQgGQQdV0XX3b1HtXbe5iCwU5cqgHpH9npXppnSe9GzLl1V1DlXQyylTAaDGQ+1udRqKW3GnDOrEBktOphfZRYOo0g3GCecemo/ZxwbORgXaywyxIPPoIjzJGtF3LqsxVnY27qGdzzIAozGNFho6apqaRakK+hLwfir2nbKSCUyaSZB1G3gdOmkyavcXbkgygI3Y5j6ZRoB660u4RbuDKxBCFSrSJzeQG8z16edNO/wBAZ3J6adfPxpsvFTdA6NRw7EZ8twxbVV+UYa6eyAPpOeinbQnTQ6Th/DQWw924sM7nIp+YihiF+0Tqx6msp2Vsd+4DCFtJdhBsWVCTcbxJJj0A86+j3rADYYLsrR/AazNCt7oQ9ibeUXp+mgH33Pzo7tRgRes3B1NnEKJ1glQw/FBVPZa0QLp10dND5Zv6xT6/ZzFRA1D6eqmiJ0fHUYFVgdFAE7AaADwiiOCD/ubH7VfjQlpCNNssg+sn8jR3Cv8A7NmfpA+6YrkN5GvCOMW7b4y1iLgt3Bed1z6Aq8RB26bb0Vc7a4UezmYfVV/wJAo/jHAbGIOa4vOB7SnKY2ExodNNapw/ZzCpB7vNG2czSOMW7G56Am7aWvm2Lzfuj4t/SrcNxvFXP1WDgfSu3Mo/AU4s2kX2URfRVH9Km9yd6bjERyBEuY2NBg18Qe9P49a6mKHTpXtG1+A5MzOM4el2C1vOQG0AOjPuyjSTMGNqMOEs4iwgxNsHlBEgqVJESpUSraaj0omSCNaml2R6TWaNpGl0ZG32TuWbzGxcV7TrlYXJRl1kHReaNNtfvrRcO4TbtkFgHI20hAfEJ84+bTRivpVmaD1/CneSTALON8Bs4glg3dXerKJVvNl0BPmutYjiXAsTYJD286DUXLcssdTtK+Oor6eHP9mrV2YGRIIMbwwKn8D+FNGbXYtnzXsnxa/ZYvYRHVuUvczBOYjlz7CY28+mlPuN/wCIN20i20somIzLDZhcthWEabMTv5VbgCci4Z7OIY2yJRUyq2QyAryEyHxkHKNdWoTiXYW7dY3hctLdP+VzZEXcIjgbDxiPAVRO3tUUkoJF3ZLtvhbKOuIa53zuScltnXxmRrqBMRpUu2Pb229vusK15bhIJuZe65DKsFDc2okTWa4bhL2Ex9sXLE3LgNlVJWC1wFQysYBEEg7eBp3iuDvibVskoBbZrYJIe5lDZWGX5yq4IEsPnRM6s2k1YixprkjOcNxQYC2xkxymfajoT4/0ppwr9fZ3/WL+B2obiPYvF2gcmS8g9k22hvGch18wATvV/Z25nv2VYZbquCysII91FpeCcjfrr577Gqyatc+A/v8A5rwHSopA8FTTPhUkXWuO5qXT8zRFLg0b/jXVXaugDUf35V1A4VLdJGx2q8aCBJ3++TNUYarbe3+o/E1E1E85E8p/CvZJ6fCoNtXW/wA645hCt0g/hVlpz1B/D86qWpDf31wgXbv6AQ3gfj8DXvefVP4fnQifO93wFE9KJwPxfCrft5GJVgQyOFko6mQw2nzEwQTSfEJimz2siIHJm6jSoDDUhCAwbVjGwJBE09Fdb+d6mnTtbCpNdFIYAZeaAANp0AgGfGAKExOHt3HRyvytsgq4ADL7+oI6Gi7lU2/aPoKCbFO7xv8AyXPuT8qra4w/zLuv2Pyq+51pZxDa3+0X+tFWCkGJm/8ANeE/Y+/bap8+vyt/+Af0rOn9Yv7Afzmp4n2h6t/NQdjUPA7D2mur6tAPmNfvmurP8b/WN9tvgleU6jfkB//Z"/>
          <p:cNvSpPr>
            <a:spLocks noChangeAspect="1" noChangeArrowheads="1"/>
          </p:cNvSpPr>
          <p:nvPr/>
        </p:nvSpPr>
        <p:spPr bwMode="auto">
          <a:xfrm>
            <a:off x="1679576" y="-1150938"/>
            <a:ext cx="1590675" cy="2400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AutoShape 4" descr="data:image/jpeg;base64,/9j/4AAQSkZJRgABAQAAAQABAAD/2wCEAAkGBxQTEhQUEhQVFRUXGRsaGBgYGRkYHhwbGh4YGB8aGhocHyggGhwnHBocITIiJSktLi4uFx8zODMsNygtLisBCgoKDg0OGhAQGywmHyYsLCwvLywsLCwsLCwsLCwsLCwsLCwsLCwsLCwsLCw0LCwsLCwsLCwsLCwsLCwsLCwsLP/AABEIAMkAhQMBIgACEQEDEQH/xAAcAAACAwEBAQEAAAAAAAAAAAAEBQIDBgABBwj/xABDEAACAQIEAwUDCAgFBAMAAAABAhEAAwQSITEFIkEGE1FhcTKBsSNCUmJykaHRFDNzkqKywfAHQ4Lh8RUkU8IWNNL/xAAZAQADAQEBAAAAAAAAAAAAAAABAgMEAAX/xAAjEQACAgICAQUBAQAAAAAAAAAAAQIRAyESMUEEEyIyUWFC/9oADAMBAAIRAxEAPwDzg2NZ0TPo06kEGY0mPOfwpg90guOuR/iax/ZNYv6mZRjHhBWCR0/5rSs/M/nbc/jU4O1sycVHSGaXo7nzBP8ACavF79d9rx81pf30Cxt7J/lNE5v10/SPxSmOYxRxJn6QG/1RSZnBEf31poG5v9X9BSV7hHzfH4mjEzeo8E0P9yaqv3/DNtJjWADBj3bedQW5AJOgGup8Kh3hnMVJPtaGNRoE9I+JpjOi9iV+l4HSAJJy+sDl9As15dJ60O7jopIGwze0XnMPQAn+xUVv7gn2fPcbg+/+ld5OaJ9P+K9N41DvR0qtrpOkiubBRb+kjpUzO4M+tC5vT3VMNpua4AVavEFdBuKYW7uhJ8E/npIbu2586OtXOT/Sv81K0acHTH+Dvavr87+i11BYQ6vqNx/Kte0KLnz/ALH3Va4WXU92eaIJBdd/MVqG+eRuLbR94rKdkcVcuXr9xzJuW85gACTcWcoGw6eGlae8Yz/s26+YpYa0Xydl9oz+jmT7J+BpmWEXvtn4pSrBnTDzrofhRq/532/6pTEwy203APrAfgKzHFccLXdSSM1w6AbgdD99bDh9iXnoGn35RFfM+K48u65QIUtuBo3M2YddFH4VNukc8fKSNOVBkEdZ0MajUVF/Mt+8arLiMw5ljNI8N9B1PgBTDs5hUxQz3AVAMC2rz+8fGNcvTrTZMyhVmfD6WWRX4Fwjz/eP51XcC76z01Pqd/On3aLhVu3bFy1CAMAwOsyNI+6s8H8aaE1JWJlwvG6bPDfHh0ri861B3HTeoMaoRJvcqOc1BFk6STqfu/2qSoJ300FHo6tkhclhpoKZWjK+5f56zf8A1Ah1BTIC0SZJIkj3dD76fWG0Pov8xpG7RqxQcVseYJua56j+UV5R3DMOq5pGsif3RXtTcyvEWcbwNi3zW7VlbrMqsyBrZKk5zmsnacu66UixLe2CZ+Tby6j+/dRtzid17VuzdEhGlHmeUKRlbXpmEGPGluKbmffS234RRUWnsq3Y0wyA9xOwU6z5UXaSe8Gsl/HzUR1oC2D8gPBT7uWm+GXu1LuDDMWtidXbMIPkNvWaDZ1bHFq33UgEsA89J9mZ8zXwwXN9It95nJOgknUb9BtHnX3S7dgy0DmB18cor4XirT4dyl5HtmSQLltlBJJ2mARHWp+GUG/G+Ir3Fp+7Yqt0SoaFGUaAEa8wiOopl2TsNdRrVu82FOYynNmg8w55HTWTWet3ke0bVx0ykjLpJO2qk6DqB6UF+lPYuMiO2oKEkc0dATsCdvSllHmv6X9LUbjR9F43fe3hGvDFi73KoMsBszI4zHf2jvzCaU3MQJs5g6m9mIQwTGVYJjbmnbpSW9i2ICrnIfMxDwVZ4yuRAEyCI81p5i+AYhe6xFi4uJthC9sMcjEAHOgQmSyQZHgK7FFpC+sgnRI2p0Mz1geVF8VwqoqFY1YqfMQsMfOZEDoVpHw3tNzW1yBix+ZzALpqQJOYH8Ip7xXFrkTvCVSQ7Eq0AMIk6csZCNavbPO9qkDYCWLrtKtprrlBMeB2o/gGHJuK5QsMsyQYBgQYimGOxdmzaU3E+SzCCB0K+0OsZTPXzpNi+3yoLwsIGXL8ldbYuNARa8PCY2pm67BDF5NLxbCpctNnTMVBZZTUMFOsjY61m8KxKjc6J/MetZ+z2gxN1lD37pUZQRMAzM54jxrR23AmI0VT9xoxVptlJSfRr8PcYFoUHadfqiursEx5pP0fhXVFoazNcRFoWLHdqFuqzK5HWApLHXUMYI9DSq8Qc5+o1W4q5JUyNJBA8QB0PkanwvAtefKsrytLQIUSAW8z4DrTvTH7HnCOHd4UZoCIvN5kjRfz9RWpFvvUdBAbQqT0IOvuiB7qFtIqKEQQq6AHXbxI3Piavwki4ukTp94qfK2czNcUxPeE/aIykeII189NvOo8OOIxq5UKJaXR2dZBbytnQmI6DzJpj2swwRheghWID6HleIDHwn4irOCWRYwkEEOczEnSWyyB5gRl06qapF8bBJ9FJ7K27KNlC3TvLpbHNygZQqiN+s+zXxLtGGXF3STqzBh4a7A1+g7GKDorzMyfuBMf34V8m/xL4Gbd3vFkhQGmPmOYk+YOlHlY2CdZFfkU27im3poeZjvlUAEQPgAOrVvv8PeIg4KzZC5yj3CpJlgczzCkbkFhlmSGNfMLOO0K5jl0hRpr0IHrpW64GVwlsWr4cF1D5lQlVD6+17RMg6gGJOlSxRqzX69ppJGouWRbujuoVHtFgyhVjKfZMLpGb+HyqluIN3V64hzhVcxpqVUnbLqNB91BcRxith7QVw6h3XOj5gykT7Q3gkiDB02qHC1QqxyswBiAzzt1UHWeg6iqyT48rMMXumfPuyoXE3CuJuXAABBDqAAxCH2laAJWIG01s1/w7QxlvYgAEwCLBO/UkiT5xUuL4LDKYs4dLTADZckjQkETJHr1qXDuPtaVVPMDseuXqpn5wP4U/wBkqOk6ZRe7Ai2rXO/vwkvBW1ErJ1Iaa7CYo5T9gfGvMbxZ7hd3ucsFY6BTOwnQ6DWhbF0rb0EQo8+tF2lQl8tmuuY9u8dUGwWT4kiupdgWPeXdT83w+tXVNxR1sTFRntDU5l3PnHWKccP4g1pHCOq6Ek92rE5ZABLdAJ++kvfENZ8Qn5UXbaFb9m3xpJPZdLQZ2lvYtbSPbxFx5IzqqquVOUseWTGup6AUoGFJUOL1x2AuDNmA0BD6MxOe5zDIRtlM1r8K5D4c9Ycfwj8v7mk3argRAvX7GVURouJBhRpNxFJge1qI9KSUpV8S+FQbqaGvCsRijlslkxKFQSrhiyjQiXA5SNNwZJpl2ncWrMkkajNJmAB0J+cDHQaTWY7OcVdbcG863EPstla24Ps5xlzAaRmDabkV52g7UWL+HLKsHIRctzLo+oAjqp6MNwZp8c1Mjmwyg+tDrsviScNZ1nvC6z/pMH0kfjRHaPDd4gIXPGjACSVyvoPHUzH1aUdlMWTh7SopY2QJyxkysp1zbZhOo9KcreLJOdVC6uytKkhcp5zoOsxXSlRHjZim4Lh8PdR+5uEoxYqiG6cwhRuctsdZYxTS5jr926h7ruLbPldnCvd2JG4AQHSIUTO5pPxLFk4uzcw5dIzCRmDXFhuZkOgQsBoQcw1q3g3Fb2J0uNYRVZMoSzzsSA3Ic3KRofARtXOetlOD/TS3sLnwj5V5igdvtK0n8BWZw10i4gmAWBO+/T8K22FuBSlsEbEGdyAFny6msli1tWWuAuGczkXwDHw8RTqaUWiaT5DviNrOh01XYx949I1rI4hYaBIU6yNwfEUwwuOZCTqxiFzNoB9kbnpVPFbtpczFxlM5DB1HgB1jrS4k4uis1fQJxN1vW1TKq3VIZnXQPlIjQdTvPlXYcyh+x/70AmNW4AEjXQMzAT7ulXm+VGS4pQlYGbQNzToepjpVmqQjxTXZpcKflLnX2ev2q9oXCMTcua9F/wDauoWydCtTNyyOmTr7qPI5T+yf400v8JwyOvyrkooEFrcROk6akxtVPcWQMpuOwylfat+Mzt/cVmk7dmlUkM7N2Ww3o8/dR3ECO6xKts7lNvpZRt10+NKbGMsBkJa4MgI0NszPj50TjcdhnGt5zzZ8oyTPLvpoOX+I1yR3JGO412dxdlQ9oh0BGV1BLaHr0kQBBg+tJMDZ7m9bJhs8q+e0bmhBkQ0SSdIBkzAr6quMUownS4NUaAPWRsQdjWYtWbiYpe7IVsrFy7zCbAjfXNoABPhVNKLBzm5JN2hphMPt+kE5RBSwIQeUouiD6p5tNTTHF22dc9wAIsC3aGgLdCw+j5b1TgMKqNqTcuHUsRAH2R831Mneocc4/asAKB3t46raHj0a43zFrJFtsowHhvD8vEVYmSLGYk7kuWWTG0gaDoK84HgEW2rqNe+ZZ8AtvL6TKmodirzvcxN24+dzcVWIEAQgJVfJZgeho6xbyYZxGqYhz+85PweqPSoR9jHAEM/N5sp6znIifApI+6s32twgt3g4Bh4JJ1EqRInocpBI8jT7AWwWAI0KCN9Dqaj2m4U+IsEWgpuAhsjGJK6NB6MUzb6HSrYX5Iz+1GXzJEnzJIPgW84+bWF4nxFr10sSQOnSF6D7vxmtrgsB3uewrhi9ltplfaJuNIlF5oBO4E9RWBxad1cKXUKupgiYg7+G0RHlV4SrsvgaTdjzgT2EaXAAjQsevu0J9RWt4xd76w4yqTGZSTGqxDTG9fPsJjrY2W4fHmT8JFGNxuRravFdvaG37tO5WXdSZrOy9/vFYsZdcqtExInX8a6szhuMfo9tLiWWCXs0Frxk5DlJgJpqa6oNWzNLEm3RucRdzAs0yWJjm2OwkeFQvYgSQMxgnTmgz50OMbhyNDd9BlJ00kADapPicPG10eHs/kaklQGRc9J2Jga9esg1bbxJDqdWhtjmE67zP3UH+mYef8z35P8A81ZhruEZgHd1U6bT/wCtHkLRorGMFwAjNvlZWDCNSZLbaCkmKxGTEu76KFtKgOrM/Mogbles7SKbWsThEEKW035Tr/DS/i1zDu1l0zMyODBED6pbQGA+u/WNqScrTKQ0xph7LMT3jBLSrLIntuT0Z9hM65QDrvQ+O4HbtWHIUC67ZzGsM3KqydSFBJ16ii+ENnYFvZBLCeuUnmPiJn1JPgKPxUMGY68rEepED86yp3Ed9mf7F2giXfO85n1Cj+hozjvJav8AmbT+/MoPwFCdnGCWJdtWuHTdjr0UcxOm0VPtXfD4e7kmctuQQVIBuopMMBtNUVtAdcgm2cSMjYfujlRc63I1B1BBkFY8RQF3tziLV1LV3B2kzkL3hunuxOkmBK+hPvpH2iw9q5jCjOQ1u1bEaQRqw36801McGsPZLPdYNaWANOYZjofEgNsPCrY5pRoV47dsP4hhGsYzvrOVGuHXIXCMLgKtoTIPXLJnQjc0t7QcDbFMl1HR3sAi6XgZ0SCIAmWAMEHr91PE4ut0FbiZQwzKCRz2xs6wZ8D0IoW1Y4faHNmB10ZrjZhPtb6z8QaEcrTDLC18kZrGdksTcc3cNZDWnVMoV7YIhVDcrERzSffVH/xjiDtF2zctp1dgIA20ynWtXxHHo9v/ALJouKdJlUIIIiTIJ208qAXjuKSTOYQeUyCpIEZhAWQd9dek1RZsn+ejlJpUZztzh1UYe2qlQisIOWdxrprr517TPG8HxGMW3cuXMPcgETdfIQZ1VRb+aPrayTXVS15YFSXZC4gVH1UAQwkxtrHidJEDwq+7jGNwK6u2ZoBE8qn2c+mhjWJ0B16UTctQVvjm7zmOk+1rGvs9RPnVWA4j3UA+MMGkK3RWD9CFyydiPMVmk7qaRphFtSxlxwh6CfU9aquYR4MqI6a7U4S9aKhmOQmViZ5h008oIMdRUGxNnqzMNNOdfgAaeDTVoyTjKLpoYcI+Vt6EyvK0+I9N6jxrBA2odyqZlLFfa0YQB6nSjuH8VwjRbE226A5oPo3j661Zxo2xbEAs3eWwqmZnMDIny1mpyVW0Ug22iGDUojFgFZgBl+iIAW2vkAB7yavx5K2mH0VJPqRp91Rs3QFLNrG3m30j7+lVcWvD9HbNuwPQ9fIVjXyLNUAdnswyqAM0OeRZeTqNgRsfnEU3wuBlmtXFaHQjmywdVGhBOsj+GkeDwNy4rE40XWUmUtSgUERlNrQBRIMgdN6bcJUWgoViRbIUSZ0JnfqZYgnXprW2UlFGem2Yq7hrNy7cu3C63WJUjMqjl5QAzAqNB86BO7CiG7NFyBbv3bVzcWb6JqN5UpAuDzU0N2iXJi8SoggXJ9zAOP5qP7JYljdNlua1kZsjAMAQVggdD6U9aB7jTBH7P4u3rls3HHsvna0wO36tyLbSNI860NvgeGbL31sXLgUZjcc5vEwFYKBPRdNfOjuH3yTftiYt3Sq5uYhSqPlJOpALESdtIq5r4UkaEqJeAvIv0m/Lwmozm06RW3VGYfDWrdxnfCXrGGWAIV/lWYwO8PeSq+CqMx8aETh6s+d8PdW0hPdpcs3CWHQvctrmKR806+NbVLRD5yQWjllRyqei6Rrpr10q9Ljnafwp1na8CONiPA8aw1tAih0gCVXC38oP1QUMCurQjEv9Nh7zXtJ7i/AcT5Zhby90qPM6QZY9CRIGw8hpRFuyuisw5tcpnoPDoPM6U0bhmEtIoxFrF4W8yc5kqpb6uWURfLTSgMP2YQEtauZ8y5RmJnXfmWQdNNqs50qRZKMncmA9/wA4tH6yExG+ocnfcKR76sKAiSddCfy3oe9wu7bvWxdcFGeTDhye7ghYgNMZR4b05bjtk7PuYHye58Byb0cUFG2d6qfLjX4KTYXwH+1PODvbyhhl7yyczrrJt7SBPMADr10ob/rdr6U6x+qPteHs1TiOMWWVgGiVZZCESxB6x4xptTZEpKjPByTNXYBcATqZPTy191DcebmVRrkTMF8Xbltg+AL6/wCmocLxRZUa3BLLp5A7z5DqelMbeGXMSxzZT3l54J9lTkVQBsDDegnrXnYobNWSRkOLcObDXFFq4xKqCLi6BnIOaHGkhp113Wdq0fAsVde2WxBVnYJzqArdGAuKOXPHUDaAdaX8YVLVi7qCSVtWiQZzMczuBsCtreI9seNU8AxIe0CoZXtFVIYyLhDrc5OoJXNIPhWvJuBni6YD20UjG3SpglbZ235FWB0J5a87LYoLilZzllHH3anTpt1o3tnbnFeIazbI8xmf/nyoLgNiMRaYhmJJUwQGysGBGujDQb00ZKhX2aCzduFcYcOVzm/KtEyoS3IEbGJA8xXXMKpNwrbstmNtA1u6QSeUkwTrMa5tdt4rzsesLfBzArfccxBIOnUelS4jhV71U7pTbcm47exkaYJLDZTufOfGoSdtouukXJj+7LWltvlVgiTLBdPZLj2vEAE+BivBxDu3e6XvODcCZWSBHisDRhBgDUiQRsRN8QSpTIoU6WxmI7yDobZ8QYIO43r3gltltqzszOZMMZCNJByjx03M7mk5Ps7iObz+NeVSlwHcE/n1NdQ5i8RlheKWWA1YZtpgqfMESp9a+cdoeJYe45uYRMpI6zaVyPnrliJ842rNcG4tdw65U5pDKwzGAWAysFiBlk7bwfCrOD9x31q3dtK9tlIGYsAbiwQAQR5CDpLDwrbwadDRglbYY3BcZdUXbtxFyS6gwWPrkkk6dSakbbqoZ0KK2xKga9NJlSelNrkWltnuwgQhxk1TfmTffLrHnXY4BrN4sZcKTm05mtqGkAdAdPcfGjewSehC95Rt11G2n+9QV8zBFy5mZQNtyd6sw2Ee8PkxnEyCv1vdIou92eayhe4+VwCwUFdMuok7xIoPrYias1+BIS0TkCQOYCfXLr4noNzHjXuIwxt5G7yL0ZygB1LtpzDSBokfVqjD3VvKScwCgNl1JedM0D5qnWB5noKsvYjukQgkvmyWF8bhEZo+ipOb1IHSsUIyXfZTJK+ujLdpb2bEi2DKWgVBmZaW7xyPN5X0timvZfDA5mKgsjarOWdFYSenj6LQ3Zns+2IyydAyC6x9rKWuFj6krv5037Zg4PGjFWlPdtaAvKNmVCLf7wDIQehjxNbJK48UZ0/lYv7TvN9SJACEAETHNP3E6x0zGguFiL9n9oD95ontBczXLZDZlyKUYaBkuEsrAdCRuOhkDQCh+Gx+kWDr+sWfdtU0MzT8LhbuLWCIvk6fWRG/rXvEll0M5gUabX/l5l5P78atwSy+K8f0hxPottf6Vfcw6tllZK7GdR6EEVmk2ps0r6oWZTpymemk/onX39NvCjeFr8ksHPGbm8Ydhm9+9WjhtuScklva1bX15tatw+GCAKihVGwA0A3+NH+C2dB/sV1XMtdQpgtHxq5btg3IZiFVScqwVC+pgk5j6VV2kUWThlQZStvPEzBZiw16narLXDLlq6VupClTMsDmQgGQQdV0XX3b1HtXbe5iCwU5cqgHpH9npXppnSe9GzLl1V1DlXQyylTAaDGQ+1udRqKW3GnDOrEBktOphfZRYOo0g3GCecemo/ZxwbORgXaywyxIPPoIjzJGtF3LqsxVnY27qGdzzIAozGNFho6apqaRakK+hLwfir2nbKSCUyaSZB1G3gdOmkyavcXbkgygI3Y5j6ZRoB660u4RbuDKxBCFSrSJzeQG8z16edNO/wBAZ3J6adfPxpsvFTdA6NRw7EZ8twxbVV+UYa6eyAPpOeinbQnTQ6Th/DQWw924sM7nIp+YihiF+0Tqx6msp2Vsd+4DCFtJdhBsWVCTcbxJJj0A86+j3rADYYLsrR/AazNCt7oQ9ibeUXp+mgH33Pzo7tRgRes3B1NnEKJ1glQw/FBVPZa0QLp10dND5Zv6xT6/ZzFRA1D6eqmiJ0fHUYFVgdFAE7AaADwiiOCD/ubH7VfjQlpCNNssg+sn8jR3Cv8A7NmfpA+6YrkN5GvCOMW7b4y1iLgt3Bed1z6Aq8RB26bb0Vc7a4UezmYfVV/wJAo/jHAbGIOa4vOB7SnKY2ExodNNapw/ZzCpB7vNG2czSOMW7G56Am7aWvm2Lzfuj4t/SrcNxvFXP1WDgfSu3Mo/AU4s2kX2URfRVH9Km9yd6bjERyBEuY2NBg18Qe9P49a6mKHTpXtG1+A5MzOM4el2C1vOQG0AOjPuyjSTMGNqMOEs4iwgxNsHlBEgqVJESpUSraaj0omSCNaml2R6TWaNpGl0ZG32TuWbzGxcV7TrlYXJRl1kHReaNNtfvrRcO4TbtkFgHI20hAfEJ84+bTRivpVmaD1/CneSTALON8Bs4glg3dXerKJVvNl0BPmutYjiXAsTYJD286DUXLcssdTtK+Oor6eHP9mrV2YGRIIMbwwKn8D+FNGbXYtnzXsnxa/ZYvYRHVuUvczBOYjlz7CY28+mlPuN/wCIN20i20somIzLDZhcthWEabMTv5VbgCci4Z7OIY2yJRUyq2QyAryEyHxkHKNdWoTiXYW7dY3hctLdP+VzZEXcIjgbDxiPAVRO3tUUkoJF3ZLtvhbKOuIa53zuScltnXxmRrqBMRpUu2Pb229vusK15bhIJuZe65DKsFDc2okTWa4bhL2Ex9sXLE3LgNlVJWC1wFQysYBEEg7eBp3iuDvibVskoBbZrYJIe5lDZWGX5yq4IEsPnRM6s2k1YixprkjOcNxQYC2xkxymfajoT4/0ppwr9fZ3/WL+B2obiPYvF2gcmS8g9k22hvGch18wATvV/Z25nv2VYZbquCysII91FpeCcjfrr577Gqyatc+A/v8A5rwHSopA8FTTPhUkXWuO5qXT8zRFLg0b/jXVXaugDUf35V1A4VLdJGx2q8aCBJ3++TNUYarbe3+o/E1E1E85E8p/CvZJ6fCoNtXW/wA645hCt0g/hVlpz1B/D86qWpDf31wgXbv6AQ3gfj8DXvefVP4fnQifO93wFE9KJwPxfCrft5GJVgQyOFko6mQw2nzEwQTSfEJimz2siIHJm6jSoDDUhCAwbVjGwJBE09Fdb+d6mnTtbCpNdFIYAZeaAANp0AgGfGAKExOHt3HRyvytsgq4ADL7+oI6Gi7lU2/aPoKCbFO7xv8AyXPuT8qra4w/zLuv2Pyq+51pZxDa3+0X+tFWCkGJm/8ANeE/Y+/bap8+vyt/+Af0rOn9Yv7Afzmp4n2h6t/NQdjUPA7D2mur6tAPmNfvmurP8b/WN9tvgleU6jfkB//Z"/>
          <p:cNvSpPr>
            <a:spLocks noChangeAspect="1" noChangeArrowheads="1"/>
          </p:cNvSpPr>
          <p:nvPr/>
        </p:nvSpPr>
        <p:spPr bwMode="auto">
          <a:xfrm>
            <a:off x="1679576" y="-1150938"/>
            <a:ext cx="1590675" cy="2400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AutoShape 6" descr="data:image/jpeg;base64,/9j/4AAQSkZJRgABAQAAAQABAAD/2wCEAAkGBxQTEhQUEhQVFRUXGRsaGBgYGRkYHhwbGh4YGB8aGhocHyggGhwnHBocITIiJSktLi4uFx8zODMsNygtLisBCgoKDg0OGhAQGywmHyYsLCwvLywsLCwsLCwsLCwsLCwsLCwsLCwsLCwsLCw0LCwsLCwsLCwsLCwsLCwsLCwsLP/AABEIAMkAhQMBIgACEQEDEQH/xAAcAAACAwEBAQEAAAAAAAAAAAAEBQIDBgABBwj/xABDEAACAQIEAwUDCAgFBAMAAAABAhEAAwQSITEFIkEGE1FhcTKBsSNCUmJykaHRFDNzkqKywfAHQ4Lh8RUkU8IWNNL/xAAZAQADAQEBAAAAAAAAAAAAAAABAgMEAAX/xAAjEQACAgICAQUBAQAAAAAAAAAAAQIRAyESMUEEEyIyUWFC/9oADAMBAAIRAxEAPwDzg2NZ0TPo06kEGY0mPOfwpg90guOuR/iax/ZNYv6mZRjHhBWCR0/5rSs/M/nbc/jU4O1sycVHSGaXo7nzBP8ACavF79d9rx81pf30Cxt7J/lNE5v10/SPxSmOYxRxJn6QG/1RSZnBEf31poG5v9X9BSV7hHzfH4mjEzeo8E0P9yaqv3/DNtJjWADBj3bedQW5AJOgGup8Kh3hnMVJPtaGNRoE9I+JpjOi9iV+l4HSAJJy+sDl9As15dJ60O7jopIGwze0XnMPQAn+xUVv7gn2fPcbg+/+ld5OaJ9P+K9N41DvR0qtrpOkiubBRb+kjpUzO4M+tC5vT3VMNpua4AVavEFdBuKYW7uhJ8E/npIbu2586OtXOT/Sv81K0acHTH+Dvavr87+i11BYQ6vqNx/Kte0KLnz/ALH3Va4WXU92eaIJBdd/MVqG+eRuLbR94rKdkcVcuXr9xzJuW85gACTcWcoGw6eGlae8Yz/s26+YpYa0Xydl9oz+jmT7J+BpmWEXvtn4pSrBnTDzrofhRq/532/6pTEwy203APrAfgKzHFccLXdSSM1w6AbgdD99bDh9iXnoGn35RFfM+K48u65QIUtuBo3M2YddFH4VNukc8fKSNOVBkEdZ0MajUVF/Mt+8arLiMw5ljNI8N9B1PgBTDs5hUxQz3AVAMC2rz+8fGNcvTrTZMyhVmfD6WWRX4Fwjz/eP51XcC76z01Pqd/On3aLhVu3bFy1CAMAwOsyNI+6s8H8aaE1JWJlwvG6bPDfHh0ri861B3HTeoMaoRJvcqOc1BFk6STqfu/2qSoJ300FHo6tkhclhpoKZWjK+5f56zf8A1Ah1BTIC0SZJIkj3dD76fWG0Pov8xpG7RqxQcVseYJua56j+UV5R3DMOq5pGsif3RXtTcyvEWcbwNi3zW7VlbrMqsyBrZKk5zmsnacu66UixLe2CZ+Tby6j+/dRtzid17VuzdEhGlHmeUKRlbXpmEGPGluKbmffS234RRUWnsq3Y0wyA9xOwU6z5UXaSe8Gsl/HzUR1oC2D8gPBT7uWm+GXu1LuDDMWtidXbMIPkNvWaDZ1bHFq33UgEsA89J9mZ8zXwwXN9It95nJOgknUb9BtHnX3S7dgy0DmB18cor4XirT4dyl5HtmSQLltlBJJ2mARHWp+GUG/G+Ir3Fp+7Yqt0SoaFGUaAEa8wiOopl2TsNdRrVu82FOYynNmg8w55HTWTWet3ke0bVx0ykjLpJO2qk6DqB6UF+lPYuMiO2oKEkc0dATsCdvSllHmv6X9LUbjR9F43fe3hGvDFi73KoMsBszI4zHf2jvzCaU3MQJs5g6m9mIQwTGVYJjbmnbpSW9i2ICrnIfMxDwVZ4yuRAEyCI81p5i+AYhe6xFi4uJthC9sMcjEAHOgQmSyQZHgK7FFpC+sgnRI2p0Mz1geVF8VwqoqFY1YqfMQsMfOZEDoVpHw3tNzW1yBix+ZzALpqQJOYH8Ip7xXFrkTvCVSQ7Eq0AMIk6csZCNavbPO9qkDYCWLrtKtprrlBMeB2o/gGHJuK5QsMsyQYBgQYimGOxdmzaU3E+SzCCB0K+0OsZTPXzpNi+3yoLwsIGXL8ldbYuNARa8PCY2pm67BDF5NLxbCpctNnTMVBZZTUMFOsjY61m8KxKjc6J/MetZ+z2gxN1lD37pUZQRMAzM54jxrR23AmI0VT9xoxVptlJSfRr8PcYFoUHadfqiursEx5pP0fhXVFoazNcRFoWLHdqFuqzK5HWApLHXUMYI9DSq8Qc5+o1W4q5JUyNJBA8QB0PkanwvAtefKsrytLQIUSAW8z4DrTvTH7HnCOHd4UZoCIvN5kjRfz9RWpFvvUdBAbQqT0IOvuiB7qFtIqKEQQq6AHXbxI3Piavwki4ukTp94qfK2czNcUxPeE/aIykeII189NvOo8OOIxq5UKJaXR2dZBbytnQmI6DzJpj2swwRheghWID6HleIDHwn4irOCWRYwkEEOczEnSWyyB5gRl06qapF8bBJ9FJ7K27KNlC3TvLpbHNygZQqiN+s+zXxLtGGXF3STqzBh4a7A1+g7GKDorzMyfuBMf34V8m/xL4Gbd3vFkhQGmPmOYk+YOlHlY2CdZFfkU27im3poeZjvlUAEQPgAOrVvv8PeIg4KzZC5yj3CpJlgczzCkbkFhlmSGNfMLOO0K5jl0hRpr0IHrpW64GVwlsWr4cF1D5lQlVD6+17RMg6gGJOlSxRqzX69ppJGouWRbujuoVHtFgyhVjKfZMLpGb+HyqluIN3V64hzhVcxpqVUnbLqNB91BcRxith7QVw6h3XOj5gykT7Q3gkiDB02qHC1QqxyswBiAzzt1UHWeg6iqyT48rMMXumfPuyoXE3CuJuXAABBDqAAxCH2laAJWIG01s1/w7QxlvYgAEwCLBO/UkiT5xUuL4LDKYs4dLTADZckjQkETJHr1qXDuPtaVVPMDseuXqpn5wP4U/wBkqOk6ZRe7Ai2rXO/vwkvBW1ErJ1Iaa7CYo5T9gfGvMbxZ7hd3ucsFY6BTOwnQ6DWhbF0rb0EQo8+tF2lQl8tmuuY9u8dUGwWT4kiupdgWPeXdT83w+tXVNxR1sTFRntDU5l3PnHWKccP4g1pHCOq6Ek92rE5ZABLdAJ++kvfENZ8Qn5UXbaFb9m3xpJPZdLQZ2lvYtbSPbxFx5IzqqquVOUseWTGup6AUoGFJUOL1x2AuDNmA0BD6MxOe5zDIRtlM1r8K5D4c9Ycfwj8v7mk3argRAvX7GVURouJBhRpNxFJge1qI9KSUpV8S+FQbqaGvCsRijlslkxKFQSrhiyjQiXA5SNNwZJpl2ncWrMkkajNJmAB0J+cDHQaTWY7OcVdbcG863EPstla24Ps5xlzAaRmDabkV52g7UWL+HLKsHIRctzLo+oAjqp6MNwZp8c1Mjmwyg+tDrsviScNZ1nvC6z/pMH0kfjRHaPDd4gIXPGjACSVyvoPHUzH1aUdlMWTh7SopY2QJyxkysp1zbZhOo9KcreLJOdVC6uytKkhcp5zoOsxXSlRHjZim4Lh8PdR+5uEoxYqiG6cwhRuctsdZYxTS5jr926h7ruLbPldnCvd2JG4AQHSIUTO5pPxLFk4uzcw5dIzCRmDXFhuZkOgQsBoQcw1q3g3Fb2J0uNYRVZMoSzzsSA3Ic3KRofARtXOetlOD/TS3sLnwj5V5igdvtK0n8BWZw10i4gmAWBO+/T8K22FuBSlsEbEGdyAFny6msli1tWWuAuGczkXwDHw8RTqaUWiaT5DviNrOh01XYx949I1rI4hYaBIU6yNwfEUwwuOZCTqxiFzNoB9kbnpVPFbtpczFxlM5DB1HgB1jrS4k4uis1fQJxN1vW1TKq3VIZnXQPlIjQdTvPlXYcyh+x/70AmNW4AEjXQMzAT7ulXm+VGS4pQlYGbQNzToepjpVmqQjxTXZpcKflLnX2ev2q9oXCMTcua9F/wDauoWydCtTNyyOmTr7qPI5T+yf400v8JwyOvyrkooEFrcROk6akxtVPcWQMpuOwylfat+Mzt/cVmk7dmlUkM7N2Ww3o8/dR3ECO6xKts7lNvpZRt10+NKbGMsBkJa4MgI0NszPj50TjcdhnGt5zzZ8oyTPLvpoOX+I1yR3JGO412dxdlQ9oh0BGV1BLaHr0kQBBg+tJMDZ7m9bJhs8q+e0bmhBkQ0SSdIBkzAr6quMUownS4NUaAPWRsQdjWYtWbiYpe7IVsrFy7zCbAjfXNoABPhVNKLBzm5JN2hphMPt+kE5RBSwIQeUouiD6p5tNTTHF22dc9wAIsC3aGgLdCw+j5b1TgMKqNqTcuHUsRAH2R831Mneocc4/asAKB3t46raHj0a43zFrJFtsowHhvD8vEVYmSLGYk7kuWWTG0gaDoK84HgEW2rqNe+ZZ8AtvL6TKmodirzvcxN24+dzcVWIEAQgJVfJZgeho6xbyYZxGqYhz+85PweqPSoR9jHAEM/N5sp6znIifApI+6s32twgt3g4Bh4JJ1EqRInocpBI8jT7AWwWAI0KCN9Dqaj2m4U+IsEWgpuAhsjGJK6NB6MUzb6HSrYX5Iz+1GXzJEnzJIPgW84+bWF4nxFr10sSQOnSF6D7vxmtrgsB3uewrhi9ltplfaJuNIlF5oBO4E9RWBxad1cKXUKupgiYg7+G0RHlV4SrsvgaTdjzgT2EaXAAjQsevu0J9RWt4xd76w4yqTGZSTGqxDTG9fPsJjrY2W4fHmT8JFGNxuRravFdvaG37tO5WXdSZrOy9/vFYsZdcqtExInX8a6szhuMfo9tLiWWCXs0Frxk5DlJgJpqa6oNWzNLEm3RucRdzAs0yWJjm2OwkeFQvYgSQMxgnTmgz50OMbhyNDd9BlJ00kADapPicPG10eHs/kaklQGRc9J2Jga9esg1bbxJDqdWhtjmE67zP3UH+mYef8z35P8A81ZhruEZgHd1U6bT/wCtHkLRorGMFwAjNvlZWDCNSZLbaCkmKxGTEu76KFtKgOrM/Mogbles7SKbWsThEEKW035Tr/DS/i1zDu1l0zMyODBED6pbQGA+u/WNqScrTKQ0xph7LMT3jBLSrLIntuT0Z9hM65QDrvQ+O4HbtWHIUC67ZzGsM3KqydSFBJ16ii+ENnYFvZBLCeuUnmPiJn1JPgKPxUMGY68rEepED86yp3Ed9mf7F2giXfO85n1Cj+hozjvJav8AmbT+/MoPwFCdnGCWJdtWuHTdjr0UcxOm0VPtXfD4e7kmctuQQVIBuopMMBtNUVtAdcgm2cSMjYfujlRc63I1B1BBkFY8RQF3tziLV1LV3B2kzkL3hunuxOkmBK+hPvpH2iw9q5jCjOQ1u1bEaQRqw36801McGsPZLPdYNaWANOYZjofEgNsPCrY5pRoV47dsP4hhGsYzvrOVGuHXIXCMLgKtoTIPXLJnQjc0t7QcDbFMl1HR3sAi6XgZ0SCIAmWAMEHr91PE4ut0FbiZQwzKCRz2xs6wZ8D0IoW1Y4faHNmB10ZrjZhPtb6z8QaEcrTDLC18kZrGdksTcc3cNZDWnVMoV7YIhVDcrERzSffVH/xjiDtF2zctp1dgIA20ynWtXxHHo9v/ALJouKdJlUIIIiTIJ208qAXjuKSTOYQeUyCpIEZhAWQd9dek1RZsn+ejlJpUZztzh1UYe2qlQisIOWdxrprr517TPG8HxGMW3cuXMPcgETdfIQZ1VRb+aPrayTXVS15YFSXZC4gVH1UAQwkxtrHidJEDwq+7jGNwK6u2ZoBE8qn2c+mhjWJ0B16UTctQVvjm7zmOk+1rGvs9RPnVWA4j3UA+MMGkK3RWD9CFyydiPMVmk7qaRphFtSxlxwh6CfU9aquYR4MqI6a7U4S9aKhmOQmViZ5h008oIMdRUGxNnqzMNNOdfgAaeDTVoyTjKLpoYcI+Vt6EyvK0+I9N6jxrBA2odyqZlLFfa0YQB6nSjuH8VwjRbE226A5oPo3j661Zxo2xbEAs3eWwqmZnMDIny1mpyVW0Ug22iGDUojFgFZgBl+iIAW2vkAB7yavx5K2mH0VJPqRp91Rs3QFLNrG3m30j7+lVcWvD9HbNuwPQ9fIVjXyLNUAdnswyqAM0OeRZeTqNgRsfnEU3wuBlmtXFaHQjmywdVGhBOsj+GkeDwNy4rE40XWUmUtSgUERlNrQBRIMgdN6bcJUWgoViRbIUSZ0JnfqZYgnXprW2UlFGem2Yq7hrNy7cu3C63WJUjMqjl5QAzAqNB86BO7CiG7NFyBbv3bVzcWb6JqN5UpAuDzU0N2iXJi8SoggXJ9zAOP5qP7JYljdNlua1kZsjAMAQVggdD6U9aB7jTBH7P4u3rls3HHsvna0wO36tyLbSNI860NvgeGbL31sXLgUZjcc5vEwFYKBPRdNfOjuH3yTftiYt3Sq5uYhSqPlJOpALESdtIq5r4UkaEqJeAvIv0m/Lwmozm06RW3VGYfDWrdxnfCXrGGWAIV/lWYwO8PeSq+CqMx8aETh6s+d8PdW0hPdpcs3CWHQvctrmKR806+NbVLRD5yQWjllRyqei6Rrpr10q9Ljnafwp1na8CONiPA8aw1tAih0gCVXC38oP1QUMCurQjEv9Nh7zXtJ7i/AcT5Zhby90qPM6QZY9CRIGw8hpRFuyuisw5tcpnoPDoPM6U0bhmEtIoxFrF4W8yc5kqpb6uWURfLTSgMP2YQEtauZ8y5RmJnXfmWQdNNqs50qRZKMncmA9/wA4tH6yExG+ocnfcKR76sKAiSddCfy3oe9wu7bvWxdcFGeTDhye7ghYgNMZR4b05bjtk7PuYHye58Byb0cUFG2d6qfLjX4KTYXwH+1PODvbyhhl7yyczrrJt7SBPMADr10ob/rdr6U6x+qPteHs1TiOMWWVgGiVZZCESxB6x4xptTZEpKjPByTNXYBcATqZPTy191DcebmVRrkTMF8Xbltg+AL6/wCmocLxRZUa3BLLp5A7z5DqelMbeGXMSxzZT3l54J9lTkVQBsDDegnrXnYobNWSRkOLcObDXFFq4xKqCLi6BnIOaHGkhp113Wdq0fAsVde2WxBVnYJzqArdGAuKOXPHUDaAdaX8YVLVi7qCSVtWiQZzMczuBsCtreI9seNU8AxIe0CoZXtFVIYyLhDrc5OoJXNIPhWvJuBni6YD20UjG3SpglbZ235FWB0J5a87LYoLilZzllHH3anTpt1o3tnbnFeIazbI8xmf/nyoLgNiMRaYhmJJUwQGysGBGujDQb00ZKhX2aCzduFcYcOVzm/KtEyoS3IEbGJA8xXXMKpNwrbstmNtA1u6QSeUkwTrMa5tdt4rzsesLfBzArfccxBIOnUelS4jhV71U7pTbcm47exkaYJLDZTufOfGoSdtouukXJj+7LWltvlVgiTLBdPZLj2vEAE+BivBxDu3e6XvODcCZWSBHisDRhBgDUiQRsRN8QSpTIoU6WxmI7yDobZ8QYIO43r3gltltqzszOZMMZCNJByjx03M7mk5Ps7iObz+NeVSlwHcE/n1NdQ5i8RlheKWWA1YZtpgqfMESp9a+cdoeJYe45uYRMpI6zaVyPnrliJ842rNcG4tdw65U5pDKwzGAWAysFiBlk7bwfCrOD9x31q3dtK9tlIGYsAbiwQAQR5CDpLDwrbwadDRglbYY3BcZdUXbtxFyS6gwWPrkkk6dSakbbqoZ0KK2xKga9NJlSelNrkWltnuwgQhxk1TfmTffLrHnXY4BrN4sZcKTm05mtqGkAdAdPcfGjewSehC95Rt11G2n+9QV8zBFy5mZQNtyd6sw2Ee8PkxnEyCv1vdIou92eayhe4+VwCwUFdMuok7xIoPrYias1+BIS0TkCQOYCfXLr4noNzHjXuIwxt5G7yL0ZygB1LtpzDSBokfVqjD3VvKScwCgNl1JedM0D5qnWB5noKsvYjukQgkvmyWF8bhEZo+ipOb1IHSsUIyXfZTJK+ujLdpb2bEi2DKWgVBmZaW7xyPN5X0timvZfDA5mKgsjarOWdFYSenj6LQ3Zns+2IyydAyC6x9rKWuFj6krv5037Zg4PGjFWlPdtaAvKNmVCLf7wDIQehjxNbJK48UZ0/lYv7TvN9SJACEAETHNP3E6x0zGguFiL9n9oD95ontBczXLZDZlyKUYaBkuEsrAdCRuOhkDQCh+Gx+kWDr+sWfdtU0MzT8LhbuLWCIvk6fWRG/rXvEll0M5gUabX/l5l5P78atwSy+K8f0hxPottf6Vfcw6tllZK7GdR6EEVmk2ps0r6oWZTpymemk/onX39NvCjeFr8ksHPGbm8Ydhm9+9WjhtuScklva1bX15tatw+GCAKihVGwA0A3+NH+C2dB/sV1XMtdQpgtHxq5btg3IZiFVScqwVC+pgk5j6VV2kUWThlQZStvPEzBZiw16narLXDLlq6VupClTMsDmQgGQQdV0XX3b1HtXbe5iCwU5cqgHpH9npXppnSe9GzLl1V1DlXQyylTAaDGQ+1udRqKW3GnDOrEBktOphfZRYOo0g3GCecemo/ZxwbORgXaywyxIPPoIjzJGtF3LqsxVnY27qGdzzIAozGNFho6apqaRakK+hLwfir2nbKSCUyaSZB1G3gdOmkyavcXbkgygI3Y5j6ZRoB660u4RbuDKxBCFSrSJzeQG8z16edNO/wBAZ3J6adfPxpsvFTdA6NRw7EZ8twxbVV+UYa6eyAPpOeinbQnTQ6Th/DQWw924sM7nIp+YihiF+0Tqx6msp2Vsd+4DCFtJdhBsWVCTcbxJJj0A86+j3rADYYLsrR/AazNCt7oQ9ibeUXp+mgH33Pzo7tRgRes3B1NnEKJ1glQw/FBVPZa0QLp10dND5Zv6xT6/ZzFRA1D6eqmiJ0fHUYFVgdFAE7AaADwiiOCD/ubH7VfjQlpCNNssg+sn8jR3Cv8A7NmfpA+6YrkN5GvCOMW7b4y1iLgt3Bed1z6Aq8RB26bb0Vc7a4UezmYfVV/wJAo/jHAbGIOa4vOB7SnKY2ExodNNapw/ZzCpB7vNG2czSOMW7G56Am7aWvm2Lzfuj4t/SrcNxvFXP1WDgfSu3Mo/AU4s2kX2URfRVH9Km9yd6bjERyBEuY2NBg18Qe9P49a6mKHTpXtG1+A5MzOM4el2C1vOQG0AOjPuyjSTMGNqMOEs4iwgxNsHlBEgqVJESpUSraaj0omSCNaml2R6TWaNpGl0ZG32TuWbzGxcV7TrlYXJRl1kHReaNNtfvrRcO4TbtkFgHI20hAfEJ84+bTRivpVmaD1/CneSTALON8Bs4glg3dXerKJVvNl0BPmutYjiXAsTYJD286DUXLcssdTtK+Oor6eHP9mrV2YGRIIMbwwKn8D+FNGbXYtnzXsnxa/ZYvYRHVuUvczBOYjlz7CY28+mlPuN/wCIN20i20somIzLDZhcthWEabMTv5VbgCci4Z7OIY2yJRUyq2QyAryEyHxkHKNdWoTiXYW7dY3hctLdP+VzZEXcIjgbDxiPAVRO3tUUkoJF3ZLtvhbKOuIa53zuScltnXxmRrqBMRpUu2Pb229vusK15bhIJuZe65DKsFDc2okTWa4bhL2Ex9sXLE3LgNlVJWC1wFQysYBEEg7eBp3iuDvibVskoBbZrYJIe5lDZWGX5yq4IEsPnRM6s2k1YixprkjOcNxQYC2xkxymfajoT4/0ppwr9fZ3/WL+B2obiPYvF2gcmS8g9k22hvGch18wATvV/Z25nv2VYZbquCysII91FpeCcjfrr577Gqyatc+A/v8A5rwHSopA8FTTPhUkXWuO5qXT8zRFLg0b/jXVXaugDUf35V1A4VLdJGx2q8aCBJ3++TNUYarbe3+o/E1E1E85E8p/CvZJ6fCoNtXW/wA645hCt0g/hVlpz1B/D86qWpDf31wgXbv6AQ3gfj8DXvefVP4fnQifO93wFE9KJwPxfCrft5GJVgQyOFko6mQw2nzEwQTSfEJimz2siIHJm6jSoDDUhCAwbVjGwJBE09Fdb+d6mnTtbCpNdFIYAZeaAANp0AgGfGAKExOHt3HRyvytsgq4ADL7+oI6Gi7lU2/aPoKCbFO7xv8AyXPuT8qra4w/zLuv2Pyq+51pZxDa3+0X+tFWCkGJm/8ANeE/Y+/bap8+vyt/+Af0rOn9Yv7Afzmp4n2h6t/NQdjUPA7D2mur6tAPmNfvmurP8b/WN9tvgleU6jfkB//Z"/>
          <p:cNvSpPr>
            <a:spLocks noChangeAspect="1" noChangeArrowheads="1"/>
          </p:cNvSpPr>
          <p:nvPr/>
        </p:nvSpPr>
        <p:spPr bwMode="auto">
          <a:xfrm>
            <a:off x="1679576" y="-1150938"/>
            <a:ext cx="1590675" cy="2400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4280" name="Picture 8" descr="http://www.mathopenref.com/images/bioimages/pythagora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43886" y="450761"/>
            <a:ext cx="2057891" cy="3105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089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Pythagoras 2</a:t>
            </a:r>
            <a:endParaRPr lang="en-US" dirty="0"/>
          </a:p>
        </p:txBody>
      </p:sp>
      <p:pic>
        <p:nvPicPr>
          <p:cNvPr id="4" name="Picture 8" descr="http://ncalculators.com/images/pythagoras-theor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0724" y="1249251"/>
            <a:ext cx="656528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341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Hippocrates (460-370 BC)?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676401"/>
            <a:ext cx="5105400" cy="4449763"/>
          </a:xfrm>
        </p:spPr>
        <p:txBody>
          <a:bodyPr/>
          <a:lstStyle/>
          <a:p>
            <a:r>
              <a:rPr lang="en-US" dirty="0" smtClean="0"/>
              <a:t>Physician</a:t>
            </a:r>
            <a:endParaRPr lang="en-US" dirty="0" smtClean="0"/>
          </a:p>
          <a:p>
            <a:r>
              <a:rPr lang="en-US" dirty="0" smtClean="0"/>
              <a:t>Theory of the </a:t>
            </a:r>
          </a:p>
          <a:p>
            <a:r>
              <a:rPr lang="en-US" dirty="0" smtClean="0"/>
              <a:t>4 </a:t>
            </a:r>
            <a:r>
              <a:rPr lang="en-US" dirty="0" smtClean="0"/>
              <a:t>Humors </a:t>
            </a:r>
            <a:endParaRPr lang="en-US" dirty="0"/>
          </a:p>
        </p:txBody>
      </p:sp>
      <p:sp>
        <p:nvSpPr>
          <p:cNvPr id="55298" name="AutoShape 2" descr="data:image/jpeg;base64,/9j/4AAQSkZJRgABAQAAAQABAAD/2wCEAAkGBxQSEBQUEhQWFRUWFBUVFBYWFRQVFxcVGBgWFhQYFBYYHCggGBolHxYXIjEiJSwrLi4uFyAzODMsNygtLisBCgoKDg0OGhAQGiwkHyQsLCwsLDQsLCwsLCwsLCwsLCwsLCwsLCwsLCwsLCwsLDQsLCwsLCwsLCwsLywsLCw0LP/AABEIAQsAvQMBIgACEQEDEQH/xAAbAAABBQEBAAAAAAAAAAAAAAAAAQQFBgcCA//EAEEQAAIBAwIEBQIDBQUHBAMAAAECEQADIRIxBAVBUQYiYXGBEzJCkaEjUmKx8BRyksHRByQzQ4Lh8RU0orJEU8L/xAAXAQEBAQEAAAAAAAAAAAAAAAAAAQID/8QAIREBAQEAAQMFAQEAAAAAAAAAAAERAhIhMSJBUWFxAxP/2gAMAwEAAhEDEQA/ANepaKKMiiiigKKKKAopGaBJwBvVd5v4k0iLClsf8T8AyBidzme2OtS0T731DaZz/LtPavSqJy3iWidTMSzSSMjbUT+InbG8ntVt5UfJ12zsf5f+aGnwFBpaSqCiiloErkN0OD+hrukZQRB2NAUVzqgxGI39exro0BRRRQJRS0UCUUUUUUtFFEFFFFAVzduBQWYwBua6qo+KOYObhQYS2QXBH3sQCsegnbr8CpaGPiPxBceVt+XMCenv2MxnYfzrlji2YFZMzKEFjpMw2e49d/p/k+4osRiAYBAXM+af+5Pc+wqP0hZI2bDZjMicn1nIz5hvUwWTlJ8swFz77AAwBtEgRvMYirly5YQf+f1qi8pYwY87Y2wJJg+m8kT1YRERVo4PiXxGnqAd8bwIOw2nrE9asE7RSLS1QtFJRQLRRSUC15yQQOhnPY9j6f6V2KIoForkMJj9PSloFpKKKApKWkoFooooCiig0CE1l3E8ZrNy4dVxhqgtKoozgfkZPpWj80u6LNxh+FCfjrWc2DLMxCkEtgtpRFJhDuNwGjOZNShtdUWwUDatI0yZ2g4IjEqSYj85gxdm8TcBBmNY3kZhT8HAzjb3qwcXZL2jlMyEC/asABlkgamAzO1QNkhdKjqTrnAgCVzuSQR7EHsRURN8OrHToGkERODMHdZj3n32q68t4R8GSvWCPMuACJiI/wAoqpcuCAhn8wZstsDDRkA9wJEbE9Jq+8JcRlVkyI6Hb4NXsFaw+6P8MAf1FdC84BlJIH4TIPoJzNed/ilUiSynoBmRtMb17qhj7j6T696quLHEsx/4bLiZMR/5pwpPUR8zXFppEzI9ozsZpbl0KJJgUHdFcWrmoSNunr613QFBNFFBBc35qtprbAiNQzuDbZlV4PoSDHoPSp6qnzXhlu3VsoAjHiBcMkjAA+rA7kdB6HpVn4d5UH+pGD+oqD0oooqhKKKKBaKKKAooooGPPGjhrvTykT2nGfTNY7wIVizXjpVGNxRAlgyqVOn20wY6+tbNzVCbF0DJKNEb7dPWsn5zwaK9rS5YQRMeaQqFQ42EadhFSiw8sdmssFUqIcQTmTJwIxttjc9sU+/kssknVEeuqdI6dAJ9jVu5AIYqW1DcEDVLFYfJ6jb4FU1OEP8AaXEyA56biIwO2feagmeE4y4qg2SQAZB/FACiZONule1vxpdVVnRfI/hbWvaWWO0/FVTnnFabkAwsSQBgnH2jpt/PvVm8MhnI1OLYgBFTSP8AE0TOdhjJpkBf8bXHcxKjcr90ZEkBhPTpVm5d46sfTbc3P3FB9sT7bVVvG/LTYt6jdDszgqAoV1nsRuNviqstt2l2wyiVgDJB6jp/2pnwu/LXeX82a7wtpspca9GMxJPffB+Kg+Z+JG4bjWsXF+oAVYY3xIPwR+lWPwhea7wVq44UnS04CgkHytG0+uKz3xVwN7U3EXSEW4ZbzEQNgBOfgb1cTU0fGvEF2W0paTqUadTgGcECcU/5T4xv6tN60IUjVurhY3Ckef3xVc8K8XqIW3ebh9gpCKxJ/ecGMfJ3q082t3got8Y1u9aukJb4m2ptPauN/wAPWAcAnEgxUyG1buB4xbqB0OD+YPYjvXpxFzSjNEwCSPQb1T/AXEuuq1cDEyRqBLKCkBlfs+2TvVt40toOidWI/Mb+nf0qwV63xX9pdSuADcQGZZXEMAT2Igj3IO1TXJhFkLq1aSRJEEydQJ+CKiPqC07MFBUlwsABlJ1aW9ZUCDipDw1aYcOpcyzlrhxH3kkfpFBK0UUVQUlFFAtFFFAUUUUDXml/RaZpiConsGZVJ+AaxrnfMFuzdW39Njc0vbk5OdDESM9J9TWy804c3LFxBuyMF/vR5f1isj8TM027hUH6sO6leqMGgxgbn3zUomPC9wFRLBmZXdhBiTgrmAJg49D2rx4Pk+q84yGDeaOgJEz0zP6iO1e3hlFxHlIcsSQZVQGKiMz5mJkY22r35bbniGIMMJ1KwKliY1QeuWG/QjecxEf4i8Evb03bc3j1gdBkdcyMV7crtoU8yt5SAY8mdydLYkdcTjatH4JwVEGf1pbvCqQYVQcwSoOfWtJjNeY8KjAC0ramBksdTMB2BAVR7Co7j+BNu0S2W2mGGkQRGQJ3NX69yh1BMW4J8wtpDEe5/r+dVzm9tQjYmVIAMSDHcf1j8pV1bPBkHgLIG2iAPT+v6G1Oua8sF7h2tiA2nyFgGCsPtJB3EimvgpSODtz6x8GP9am1GKsVk3Dcpe1dYXrQLA4YYU5MYHlOegg1d+B5d9e2NR/ZyPIQCsj+HYiY3nbpU1xHAI5DRBBDT3jvTqnZMMuC5clpnNtQus6m3mQIH+dPG2pa8UaRO0TImaLiF5xwg8sv9NW02tMSzga7jqrT5Dp1ic7Gp9FAAAwAIA7DpUJcb67hJj6d23q9V0l2I/vfb8GpykBRRRQFJS0lFLRRRRBRRRQFZr485PFtCCupSytHQRqMjruPbVWlVCeI+Xi59MhQTqht4K6WgEDfMUKz3k3HqX8xjUPLMxpIBYSfxArq7wesVMWuKQ3GfYMwJWQRP4vNnHrkdcDIr44MqGXYBiyI5OkqHYAqR9pU4ORkj5llvA2UAGlVBZ2LljvgBsljgtA2k1kWfgeNYZUagACQDjM7SSdUyTk/zNWSzc1AHG2Y79RWd8Pf0BQp3H3NjMKTt0xv6naKsvK+OIAmD01HY9DGMbDH8ul0SXOONFtPU4Eb/wDb3qk8VdVrFyWAKgtmc5jE7dgfQdKc8+5qplssqyScCO2/pG2PzxnvF8UzIVmWZ3kjLHOwA6BQPyqDZ/CNoLwdvSZBBb8+lS4bJ9Kyrwb4wNhPp3FJnIIONtx+W1Wm34ptvcNrUwuXSgtrEEKR907bn9KaYt1FN+AusyDUIP8Al3pxWhxe2MdqaPa8nk0hzG2xOSJ+Jpy1oNI6YB6+selR72yt1WfILgAKIAhG8zZJbYCfXag65by/6V26ZHmCaVH7qrp1H1Jn4WpOo7kDs1kOxMuznPQaiAB6QP1qRoCiiigKQ0tJQLRRRQFFFFAVxetB1KsJB6V3RQZzzHk/7S7+0+12YKFkr5jBzE40z8RJNMbKt9Fn1rcclAoQnQqlgGOBgwQT7fFS/jDhALrXGcjU+kL5hJ0LsZhWE/NMeHe3dKE6VeSLyk6WfSAGjOZx0xkZ6QLw3BM8OF8jbA4MiSI65GYHp8S3KeH+qV0mFUHVHbqon464/QxnHcVF23aLQSx+pBZQqkDSs4jceu1POfc3/s9prKSbjKEJmY0gljjaTP5ippiP8d8zQRw/D6YVla7pydX4Vk/B+RVRWyyXNKtp1ADX0kjADDcwNvWnXJ7DAubwOpibikn70HkuDtqUZM5zPQV78dzu22fpm4msMCYAyGVyDvkAR2iafp+LLy3wslpkLwfI9xixBQEfvNEjJXAPftVwsXlfdF8hGhoH7uryY3XI+KzpfGf+5lDbEjGuTIM6g0RBM5ia65V41D3AHAEl5OyjUVOr2wR/1U6jpadZVZlTn3/kKLh/eJAmBmOh3ppy5lbImRmOw6HsfjtTviFJOzZBzuoPcrMk1ocfQcScFmaTJhRG2AJbpTTilLBlN1TcYNbXSI0alM4kmYG9eVm/cDnruGLnQNU9u2dhtjNObdhtElV1TJcNk5lgDG3QUQ55Yf2SeULA06RsNOI/SnNJbWABEY2Gw9KWiiiiigKSgLRQLRSUtAUUUUBRRRQQPiXhdSNsFbTLH8JEqMHeZHvpjtVN+gLYDLjVqQs25MEKEAGsN1j0Ga0HnfBfXsPbkAmCJ2kEHNZpz3i7vClp0kiGXZlBjygT9sGCANu9Soc8eRruO5MW7Rtj8QuXCumRtq0jVJ/g9qYcItzibl3idmGlxbJ8zWhIY/3gAH9dNS3J0sslo3VK67DqTJPmMq5UTA2nvk00s8M/DcTaVx+zNsqby5V0/e7iMyDtPaorrxGkFbSnVav20vWCi5SMMB/CQx+GjoIhOS8CqXSTZ+qMFEDBZIiVGrB7/EVN844HSiRMpZW0pHmAUDR5SJ+4aT+dMeW8xaw5fSpAbylhlfLqBGcA7+ummiZseJAn7R+AyeyLqHYbYMA59KnLfDWuY2rivaS2rL5Sqj6gacNrA6RsPWa65LzEcTa+0LaCEFjE5lIA6yV1T7VP2nACacAxI9wTMdzWt+2c+ohPD3A3uH/ZuQ58ssPtgEjr10xtvIqwcVcgQDBJCg9pMTUdzS61tkJggtAiZIJGoH2wQe4HaurwN15BBt/TdTPRwwgzvn9IqNFFwDQ6IDIOWuBYEwQMHMgDpvXZtsHUkRLggSABvMx97ROOn61GcAyzcVwxCsCMCQxboO8qJ9wetS6OhuqAPPpZj6DCkk9c4xQPqSiiqCiiigKQUtJQFLSUUC0UlFAtJRNM+Y8ytWF1XXC9hux/uqMk+1TR1zPX9G59P79BKCJlgJAjrWQc418TqP3MyjTP4dPlG8ZbMAjv1q38X/tCExatdJl2H5ws4+elU7mXGNcdnGlGdi50nrOtQvYTI+V6Gpq4e8hs+QWL4LIxc2biyCrqFkEfukhSD3zVt5LbP7MgLcWWKv5goZxD4giDG2MzVL4HmfnuIzaGbz2bx+1WdYMx+Fp36R71OeHeFuWPpB2mdIdUGoiQ0yBOCArSMSgPWiG3P+cObn0AotqLkHAQEACCQO8/11mXu8I5ZLoEo6WbbDBGoCT6iWO871E8ZwA466t19SiNLRurqzjS+PKSujcdK9+eeErj6Wt3QpJQjUp81xcKSQdoAG3r3qyX2TYsHCcgs27ZFi4VBBlJBDASSCN+s42J+KnVEsCWVgucYI8uCe/XtvWc8k5y9q9btXFJvLKaFgkzAJUnBHlBnt2qev8AFsrhrpsxMi5bOhlEeZbgOGBz9s5j3pqrVxVtXCyYI8yNgx6j0yKjeM44m63D2xkJqLR5QCGyTtOqMT1NefLtbIn1nXP2hV8xQw+T0GAPapO/CEKBuAcGMgzn4FBCLwNwPcKJqJuTvA0AQskx5pYvjYAVN8uWdTlizElCTAgIxBCx0mTTbjOaJYVWvMAJCgCZLHsNz1OYpzwPEW4hIgnV2nWSZ9iZztTYYe0UUVQUUUUBSUUUBRSUtAV4cZxiWl1XHVF2ljGew7mvDnHNE4a0blzYbAbk1kPPee3OId2uMcE6V2CjsB0xvvuTuBWbVW/nvjhjK8MAo2+o+5x+Benue4xms95lzbWwLEu/UyxLE7Z7xH6dQajeJ4wmVG3WYGf6/rApzwHBjy4JJnbcYmM46wZ7Uz3K7Rrj/wAMdoJ6Z7L6fEbCm3FNpIGsyYkn4nHQVIC5pHSATO/25zPUHefURtURb/aXQRIGoADMwBvP9b1USvDcKUUnUzAHQAgJgkzMHBGfzqT5fxd5biKrzCuuCV8wDFf7mwMHrNeN7hioQozJIaSCQZlstO4EH8571zwXLbqMuZbWIyGOTvg4AzMxNTyeE5wvib/ele5+w12E+qXNxdTjyswCdTHUDerlyvmti4wVWts5yNNyXI64ZjI9JrMeNvPxNy4bqrqsqVC2xpQBSSSMn7sn8qLimy6i6TIK3FZCQfLgRuY8p22M0wPfFNscLzIa50RqVhjDasCMx0+KtnCpZ43hXjByBJbUGU+T+BemDVE55zZ+J4gteSDoUIpmSok+X1P8yKlPB/iA2nFtmbRq02yNQVjE+eDmdp3zT7M1d+AR0sot061XylgIKkGF1NqDKduketd8bfuFragqqi4rKAbmpoOdSsAVGw3MkgVCeJE+myPClSro2prgyhQJqa3nZgsEGSgqT5Re+rpKjUVgKircVFgQHdrnmaOlMRUfGWscSS5JLIoOdWl1Gp9I2APYY8hBmprwTxJcFGPmA8hO4MBBbYTsV0DTtgn1qT5lyJLy37E+Z0lGJz9YHWGHoST+tUrwrxui55wVuW7hUySYbIiCff1xTFaxw/G6Sq3ARI8jH7e+gt+8Nh3ini3lJiRPac/lTDir4YWzp1hgQRMDImSDgjBryu8G4Guy5YdbVw61iIhC2VPpkVoTFFRfLuM+oGKYcfdbY4nsR+HtT/heIDrqHqCDurDDK3Yimj1pKWkoEpvzDjrdi21y6wRFElj/AJdz6UnH8alm21y4dKqJJ/kB6msg8X88fjbgUkoAYS3qwsDOrEFjjJ6SKzaqS8SeIDxbEgabaYUFlnzfaTBOSVmOywapvHORC9T84aJJP5Ee47U6bBUZOkTck4E/OxI3/iX5aE6izsTg6VkGIEh5EHGT8tSI8OHsDWAYgCWxHwZg/wDg1LXLusENA0gSYC4wMhYn0UbnevHgLPkJOGPmyuxGywNz9vl7ttvXpatlgepnOZkmQdBG5wwLHYsIoGfNLhFuP3mj1IWZ1N1I/ka65Xw3nBB2DGM4ET033rnjm1XFgRpWTpA6gR1I6/pUlynh/wBoCCVkxqbzDJVJaDE5J/1oJV7YKECPxCRqhvtA26/tB/4wYpL2lgR5YkwWGckGQNhuI9TVp4expMgGILD7oGnU23fyoD8elV/mvB/cSdtKyD5cQsg/3VZv+xyEd/6iVBVVA1FSQMK0eZdU5jMgfnNc/XIZhcaCTGuZhRBASNuvXqa873DMYwf3cAyZ+3JGcEV1a4Ik5BPUACff8gCaJrkI1zToaVUnSXddQG2zHyjt8VJ8k5TxEg25OZxoMEQNWdj3I9KcWfDhFpLrgCXgA7nM474n5FaR4U5V9O0rOBLCczMncn9Kpry8M8puqFN4AaQMdcZUdcZkmcmO1WYCKWKKog+NxeQ9rgk4G+4jqDP6VnLEtzTiih//ACDpxMtMAEHcSI+fetOv2la9JMFSCZ+YjH8NY/Y4yeK4hhjXeuETAgsx0we4mfiorY+VcOwsWxd+8QxHZv8AT/Wn2gAGB3PfNNuVXQ1lCNtIC53UYDfIE/NO22PtVFX5ov0ONt3VA03R5iP3xAJPTIj3irHbH3FSstDDpI6TG/afamHF2BxPDkYLAyvpcWY3/L5r05JxGuypzK+Qyc4jfqPn9d6ge2bwYkbMN1O4nY+oPevSvNwdakDcEH06j9R+telUZp/tW5odSWFMBR9Rtssft37AbfxVR+ToY+oVB1fyBP5ZX8l9anf9oPEM/EXIz5yomYUCEEkbDB3PemNwLb/ZqPsBDn7uknIHT/8AlhWVeDSFa4eq5EkefEECIguUYA9gK5t2j9IIBl20iQDB9fcgz7Cn/M7Om0lsL57jqIIMeVmOnYTJUDtnbAqU5by0ABzmFBnKmSupiVzBGR6waIjXswYk+WNMEEltRUDOQJNwzn7BtTQWQLeozBEEkdtgASIADKY7z2qS5pYCHSRsAp6qDGneQD/zIOCTmi+hS02BJODMDU37MSRIxLewb0yEFwqa3d2gyQAMyZIU6c4yTH/ipHgm8xEQemP3tZWIIMTHzXXDcrbQdGRtEMSdht13DHpkbxT/AIDl2YK6lCjY6ioPmkNGMAYxkbVRL2uKYlV0zI1ETAIIVoI3Ii2vT8XWRPC8EGktIGACQROTJJ3CmLmf4venvL+VyJUwpIWD02YegwFHT7KcLweCpxEMckkDYgz1EEY6k96gheF5cj2iwwwwQQJBBkkE5nAAznPeaU8ODpkECSGAALGMCPQfrkdRU9w/AqVBXBZCWET5gdQGBkT6/wDaMS4Nc5x9RTqEzBJC77ZA2nB7YoleZ2Ua3aQkgCDgbAgQNPUQBtsewE1a+Fs6ECgRAiKqfLEbiL5chtIgCTIA/dn8WAJPt83EUiFoooqqr3izmP8AZ7Lby2rI3AIP2/AP9EVjPAuxDGPxFuoBO5yP7vbeK1vx+f2MRIPXeOu3xJ9PWKyzkqglgufOQs4nYjbYyEHpPrFZo2nw3d1cNb2jSIjbSBC/oAfmpWq/4KI/s5UDCuV1TM9vyGn86n2MA+xqwV/wvxxZriFSvmYr6hW0zPrj8qf8AmniLqj7TDxAEMTPzvUJ4UuaroMnVoYsO0noOnWrRa4ZVd3A8z6dR/uiBSDq60AH1H6mP867rm6JBj4ro1RkfOED8w0gav2l0kaf3Wcqp9D5t+4qG5KTdY3DL6mZ/MFyq6mzO48kH5q1c2sxxF1hI0m+ZBEf8z7vUagR8VC+DuG1BZAhSMFdQifqMPQD6WfRm3mshOb2ivF2baknRbIHo0C0Cxkz5lPzPerHYtoLXmOGOWLEmMm2R7K6j3qFvLq5hfjzfSCW1I2m0jM0nrqdCT6irPd4VRbC9FQ79AFcEggb4WPUrQQltAz4C6iZ6wNjEbPAJAj1rjxJ5bltAAJGroR5V0rEbgBgI7Ke81JcosAsSfwSTDYxjA/xAH+Ad6r/ADLize44FQFNu2qqZAGo5JkkRkqvw1BYPD9rS4BG5IAOfRtXzOeot+oqcbloCllESCCG7SYEgbZiOnxUHy26NKwMHTuTsSIHsBoHpLdqu3LrmpBIjBkdN8fJyasRHcBwZFkAGYMRGYxGemcxtB2FeF7h5a40HIZSAB2WI7Emc+lWC5alSvce001vcsBUgE6ogMcmdxPfNUc8jtkWQGEehIMDt+tVzmnKVS/ceTpFokiYGoqQAANpOferbwKEW1DbgAHbcY6U057w7PbhASSR+U5/1+KCL8Ko2Z6mT3kRg+kfz+TZqj+S8v8ApJn72jV6HsPT+t6kKLBSH/OgiloK/wCM1mxtgmCYkKNy396AY9T7VlXIY/tOP/3qFI2HmEGffT/h61qHj0f7qTBIG8fnn8vzgVlnJ7n7VsQNYljMKCAGBPpvB2AqUax4RGlbyAggXSQR1DfbHbyhcVNcY+m053hGI9SFMVF+HiNV/EEurwegZFhfcRB9p60755fCcNdY9EPp6DPTegrXg7zX2MRCdNgT+H2AI/xCrpUB4TtyjXAI1fz3I+JH6dqnppAjbUUXJgxvBj3jFC7VRnfiK4q37pAlgzzETkjMHpgV4+DkWzav3W2tAlOswqyMjzNlUn+Jory8XFPr3x5ZNxg0+gUg47apj+IVM+DOBLWLmrY3UUCS2AwuNv0mF/6TWRWeVcuKcRcBIcwpuS0ZZZubdZeB7mrvxFsG2WudSIgmBqNpcx6k/pVMsPr5jxEE4KKIEiVXc5zsT8Crrze0RZOF+22TnqbimFA6eURQM+FsH6bagEm3bE5mWwWnoJ0/4PWofnXBKl20oAOtCWOTOtmYxHYfpU9y0TZdTBkWxpydPmRRO09DTPxTbIvW9OWQDT6Ezj2nSPY1Q04ASdTAgSZyWgZJ39A/+JatvA5Gr8Ryc4mfNA6CTHxUby7gTpUCCuRvgjVpJA7lQv5mp1LO2f8AI4B/MSSaI9uGeVBIg9q9a8eGSBuTn9Nhv/U17VVIFA2oIopaBKKWigDSUtJQQ/iYj6LhsB0KM3RV6n36/FZInDGxcuJcH/MQssfcjKSxQbfaCRHatZ8Wqf7MxU7ZgbnoI9QSD8d6yrguONwurifp6ApgEwCcEgZHT0ms0atyywy3y7f82yjMBkB1w0TtuB8DtS+KULcMVB3dJP8ACGDNPpANPeWGbNs91BHscgn1O9R3ildVkA5IbXHooIJ9R5h+dUPeR2NFhADII1T0znE5jtPQik5kTrtgNp849Aevztt6074a3pRVHQAe/rTLmqS9nDfeMjufKJ7b7+hqh017zss50BgPkia9LDSik7lQT7kCab6dRS4BnSyt3AO8eoYR8mnKCAB6Cgyzxjf08ZeVZBN1CX0yPstiD1G4PrAq2+CB/usgYAOkE5JYl2k/9SD3U1TvHyH+03SDH7WTkrj6VvB6Hb9TVo8J3vp8vuPA8iNpB2wCxmP4mIn+EVkUzkHFk8RcuDGq+7Z23XTjcYkZxmtO5zmy2jcAQcY2IJ+YxWY+D+DDZYgxcUE5+52hp9BpGe7Vq3MkQIzEwDpG+MkAfngVRF8mQtqyo8oWB21TkR7wfamniJ9HFhysgDsCJCFo9/tx6ipTw6v3SZaFk9IO2I9/ypjzi1qvPO2qDOAQUQMB3ws47Ggc8p4UKQAdQ2mYICrbWBnuv8+9TlsH8Ub4/WorgxA6R5iGxliAyntBUj8qkrE42ODqP/1x6j+VIPeiiiqCiiigSilpIoFpKKKCB8aEDg7kmJEAzBDSNIB6DqT0ANZFyVQXvg7DSSO+ls9J/SZIrYPF9jXwrj42yZxA9T/p0msi5VZIuXt41oJ2BBJIP6z8jtUo3HhnU21KRp0iI2AjFV7xErPxFtEJn9mP/nqaDtJAH5CprlFvRYRY2wMzI6H2P8oqMtENzFu4A/8AirZ9DJj4oRYKZcTa/bWzPWYkf6/5dKfU3vGCWOyqTEDPyf62qjnhmMXCBs7wNtvX1P8AOnANQnNC3/p95pgm1cfJOAZIk1MIcD2FQZh44BPEXwJzdTEmCfpJpgAT+9+VTng9Fu8uuIQdJkxMYksBtO4PTaovxP8A+54wR1Q75+xIYTtEH+jUt4SkcvvN5RLE+XYKAsfMZ+anuK/4SsSmVEEkzOJz1HTYH39K0Hn9yLQUDUWPlGDOkav5gfnVB8IABIIAAKATsQyjzekMzD/rHatF5la12oXG3bbGD/WYqwR/hkAm6wHWOx+R8foe9efNrbawRP3NpO4DzCD9YPuO9OfDNjRaYbeYkj1JJOOhzHx6UvHcOxJmcu2khjt0AjaQT8qKB3bVQo/CDoOk4K6enpGn+ddWUMz3ENjOCcA+5mfWvWyuMxOx9egP5dK9Tt39KoUUUUUBRSCigWiuZ29v50tAtFJRQRHin/27Dr094P8AX6dayfg7Lm7pglWvLAOCV0AjUei6Tv8AxTFaz4mn6DR7+mM+/wDU9Kzbkds/UTIM3GO390HyHMwDjbp2rNGscEsW0Ez5VyRE46Dp7VD8mcPxd1xggMIjMagsz72z/iqbXCjfC9TJwOp6mq34RXU7vgmIJxJ1HVP5zPvVForzvpKsO4ivSvO+kiO5HXtmqG/GKDYZNO9phBA/cOCKcoMD2FccYf2b/wB0/wAq9aDOPE9v/e+KUMPOqYZSQpCW8ypnOqPz7VL+DVngbyDEM4BJBMlZBY9xjHpVS/2iMRx96CRNuzMEj8Ip94e4x7KKLbEB1ZnBOuSCBPmmDk7VMsl5e0JZeU4/J/4a4eeHQvPnA+2GBG220DzT6Fj+Gr7cSVj2/Qg1lHIrYD2lzpgYkkbocT7mpbxZxdyyqJbdwjXCCupiCApYDzE+Wem1O8Oy+8JZCLAxJmB09BXCXRiYPX0JnVj16jvntVF5LdZVZg7ghAR53332mDufzp3Y5teK2pfdWJ8qbrlTt0rN553rfHhq8KwO0RE11NUTlnOr5YAvjBjSnUSYx61z4l59xFq+ypcKgaYGleu+4qT+kp0VfZoqo8m5xecnU8w0faoxE9BTLn3O76XnVbhUAAgAKNws5iepqcf6zlchy4XjNq91yz5jvVH8N86v3OICvcLKehjsdsYq5Xj161rq8s495pZqD/tr/wBoRNXlOqRA6DHSufE/H3LKA220mR0B79xWf9JmtdF3E7RVa8I8yu3rZNx9R9gOvoKsIaums4jvEaTZIEScf0em36T0qk+EuX67iMSI+tc6EGR0E5/CPaB2q/cYodGVsjOKyjgOY3bXEX1tuyhb9wKAcCWMwKk9V7Je3lqvO7hXh7mkwSulcx5mIVc+5io3wjwpQXSwjzBR2hQCDHQ5iOwFU0c5v3EGu6zDyGDkSGUgldt60O0dAAWBI1GAMk7k05Xp704+rwkK4Y+YfPvP+mf0qG5hx9xbLMGghZBhd5HpTPw/x9y7bsvcbUxZgTAGJbtWZzla6Vj4keU9CRE9d8fzr1mmXFudH/Xb/wDutPK3LqP/2Q=="/>
          <p:cNvSpPr>
            <a:spLocks noChangeAspect="1" noChangeArrowheads="1"/>
          </p:cNvSpPr>
          <p:nvPr/>
        </p:nvSpPr>
        <p:spPr bwMode="auto">
          <a:xfrm>
            <a:off x="1679575" y="-1828800"/>
            <a:ext cx="2705100" cy="3810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images.greece.com/info/Hippocra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1338329"/>
            <a:ext cx="27051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112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Hippocrates 2</a:t>
            </a:r>
            <a:endParaRPr lang="en-US" dirty="0"/>
          </a:p>
        </p:txBody>
      </p:sp>
      <p:pic>
        <p:nvPicPr>
          <p:cNvPr id="4" name="Picture 2" descr="http://upload.wikimedia.org/wikipedia/commons/thumb/a/a1/Humorism.svg/250px-Humoris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6952" y="1123837"/>
            <a:ext cx="4781474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379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School of Athens by Raphael (circa 1510)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 descr="http://designbycosmic.com/wp-content/uploads/2013/07/Aristotle-Ima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164" y="757427"/>
            <a:ext cx="8001000" cy="5334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395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676401"/>
            <a:ext cx="5943600" cy="4449763"/>
          </a:xfrm>
        </p:spPr>
        <p:txBody>
          <a:bodyPr/>
          <a:lstStyle/>
          <a:p>
            <a:r>
              <a:rPr lang="en-US" dirty="0" smtClean="0"/>
              <a:t>Student of Socrates</a:t>
            </a:r>
          </a:p>
          <a:p>
            <a:r>
              <a:rPr lang="en-US" dirty="0" smtClean="0"/>
              <a:t>“Let no one enter here who is ignorant of geometry.” </a:t>
            </a:r>
          </a:p>
          <a:p>
            <a:r>
              <a:rPr lang="en-US" dirty="0" smtClean="0"/>
              <a:t>Perfection!</a:t>
            </a:r>
          </a:p>
          <a:p>
            <a:r>
              <a:rPr lang="en-US" dirty="0" smtClean="0"/>
              <a:t>Look for the perfect 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about starting inquiry with “first principles”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0.tqn.com/d/ancienthistory/1/0/W/f/2/Plato-rapha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90801"/>
            <a:ext cx="2343150" cy="2495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558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Aristotle (384-322 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600201"/>
            <a:ext cx="5105400" cy="4525963"/>
          </a:xfrm>
        </p:spPr>
        <p:txBody>
          <a:bodyPr/>
          <a:lstStyle/>
          <a:p>
            <a:r>
              <a:rPr lang="en-US" dirty="0" smtClean="0"/>
              <a:t>Observation—everything of the </a:t>
            </a:r>
            <a:r>
              <a:rPr lang="en-US" dirty="0" smtClean="0"/>
              <a:t>earth</a:t>
            </a:r>
          </a:p>
          <a:p>
            <a:r>
              <a:rPr lang="en-US" dirty="0" smtClean="0"/>
              <a:t>Empiricism</a:t>
            </a:r>
            <a:endParaRPr lang="en-US" dirty="0" smtClean="0"/>
          </a:p>
          <a:p>
            <a:r>
              <a:rPr lang="en-US" dirty="0" smtClean="0"/>
              <a:t>Wrote a lot!</a:t>
            </a:r>
            <a:endParaRPr lang="en-US" dirty="0" smtClean="0"/>
          </a:p>
          <a:p>
            <a:r>
              <a:rPr lang="en-US" dirty="0" smtClean="0"/>
              <a:t>Chain of being</a:t>
            </a:r>
          </a:p>
          <a:p>
            <a:pPr lvl="1"/>
            <a:r>
              <a:rPr lang="en-US" dirty="0" smtClean="0"/>
              <a:t>Rationality?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7346" name="AutoShape 2" descr="data:image/jpeg;base64,/9j/4AAQSkZJRgABAQAAAQABAAD/2wCEAAkGBxQSEhUUExQUFRUWGBgVGBUXFBcYFRgXFBgXFhYVGBcYHCghGBolHBcXITEhJSkrLi4uFx8zODMsNygtLisBCgoKDg0OGxAQGy8kHyQsLCwsLCwsLCwsLCwsLCwsLCwsLCwsLCwsLCwsLCwsLCwsLCwsLCwsLCwsLCwsLCwsLP/AABEIAQQAwgMBIgACEQEDEQH/xAAbAAABBQEBAAAAAAAAAAAAAAAFAAECBAYDB//EAEAQAAEDAgQDBQUGBAYBBQAAAAEAAhEDIQQSMUEFUWEGInGBkRMyobHwFEJSYsHRByNy4RYzgpKi8RVDU2PC0v/EABgBAAMBAQAAAAAAAAAAAAAAAAABAgME/8QAJBEBAQACAgMAAgIDAQAAAAAAAAECESExAxJBE1EyYSJxkYH/2gAMAwEAAhEDEQA/ANMApZVIJ4SWhCeFKE8ICACcBThKEBGFHKujkwSCOVPCknhMIgKJCnCUIIwClCUJ0AwCcNTgJwEA0JsqnCSCRypoUikgIwmIU0xQEITkKSYoCMJJ0kBCE4KeEoSUQTpAJAJg4CeE6RQTm4JoU04CQMAkpqBci2QySITB2pmw6H6KtNwxIOu0xop9hpwCUKw6jlA8p8tfVMxpMi1hJkfBHuWnEBOE1R4bE2zafXgphVLKEUoUoShMkYShThLKgIwllUoT5UBzypQpwmIQSEJ08JINzIShdC1RhJRgE8JwE6AiQmhTTwgOcJMubeakwguyyJ5b+nooQ5thldB0mHeA5qMqIjjajm0y5rSYHKT6LrgKmei18AF45EXJsYJMWVmjXzNzAHkQdWkWIK7YWj3pOgGmwJSNV9gRE3vorFAuIOo+r+qeo0914u2+aLkTv1UqoI733TuNuvglok2gRfp8NlybhpaY109UnON4vs4D4OCek/LrzAvyJiEBXdRBjONLH65WXd+Ca1sNERcRyO3grVXDnx+Y81WAc0dB8PJPRbD8XUyHQkQT4RFvj8F0a4FPji0gTpInQ2nRRbFwDoTB6G8KpkE0k7XA6J4VkaEoUgEoQSMJiFJMQgIwmTpIBJQpQlCFORYkAusJQgIQkV0hV8HUzP1Ebft9c1OXBxmMBj6gxTqbmQJzZjabbH73O60j8wqzYs5RcHUOB9EuJYaWkMEuaczecg/suVHFirSDmWe2z2H3mnQgjos1CTWe/Fsx+Ma/AK1w+oS3vCHjuuGxgWcOhVXB/DUeBVgnvT9fV1pJwirdMBrujvgf7qtna1zmTa5DeQI/cpn4lUsQ5xMtgH8RuY6dUUnegGsa/QDSfBLDuL3AfdaczvHZvlqqgokgCYA9T1lXaMMENH1zSkFokXqtWfBK4OxMKpiMVYlWlV4lWyhzhJDQHHwJg/XRUquNiPq2/wChUcbii5opgS6q+D0awA/MtCbFYbK6AfcaXO8hlA6Sfkoq46nE5S140Jg9Zk36osxwIBGhugmNqNZQD5iS0D1tbndWuztYupkO1a7TkDePijEUVCYp4SVpRTFTUSEBFJPCSAdJOlCFGhPCeEoQEUH4bXiANnEX1gW/RFcS7K1x5BZrEV8j7GxhwPnFvT4qMjxHn1XNeHgS0iSBrHNvMjkqPEOHNcfb03QdyAL/AIT1UMPiocaFQ3jMx03I2ePDQhc6WIINRh6yB+LWR0OvmVnarQxg3wBG4BgbE3PxlXhh3FCeD1AXSbRb9kUx/GadISb+C2+M727f+OnUlP8AYm8ys1V/iDTaYDCfMInwvthh6xg909UpliLjRMYH83wUX4E/j+Ctfam7QRzTYjGU2ML3kBoVcJC6uB/N8FyqULdFzxPavCNMZp/pk/JSp9psM+wPwS3D1QaPZ1g8mw06bk+dvRBuHcR9qK9VxvVeABOjaZMD5epR/tAGvpksIjmNllm4Ah0Uz3GNaXRHvvBcQZ5AhLJUW+I4h+Je2kRkpUMtSfxVBOUHpv6c0d4E6HRMlwJdaLg28o/RAsFS9wPnLm7/AFjb0EJuz+Oz4t1STBqeyb1EOkkfWimHW7TqITq0GSSSQDJJJ0wdOlCeEGSSdJAUOMuihUI2E/ELzTiPG+6HC+U6fH9F6pi8P7Sm9h+80t9RC8Tr0slVzHg6Q4bwDBPiCoza+NtsdxCniKVMts5ujhqDEg+GtuqscPxXtQ0gXgsd0LSR+6wPDsQWH2YMtJ7vPW37ea9K7MYIhrqhaWgkQD+YCXLKTdPLiLNav7IeIE+SA4Gv9oqEuaXtmGtJhhI1c8i8Dktg/h1OsSHjTqRbyKT+DNp+4AG8ot48wfNa5RnLAfGcD9oyCzDf0ilH/MGVhKmAfSqlokAGwmY6TuF6xh2A2DQT4uP6q3U4ayQ57GSN8otyCm47PHPQN2RwzzQDi5zjyNo6LC9uuLV2VXUi5xHLx+YXrnDntDXeJWS7QcBpYmuC+bGbbjcH0Ts1Cl/yYzsnwp1SXupip1e9zWA/0tuUd4rgmMbJpCi7Z9N5cydg5rtB1C1+HwDKbAKbBlGwcR53mVTx2Ea5tx/udP8AxAE+aJjwLlyxPDeJFzwwkw7ukI7islDDtbu4uqPJuY3Hjo3zCJU+AUqTS4MhxuTvOqEcUMFpdoy8HQkTlE7XIP8ApVZdFuWgnF8caVNoNnZS4g7OdJj1MeRVTsHUL69FgBJzPqE8msBv6lo81n+0HFc73QQ4SRm5um7h0tAHJegfwqwTRhjXjvVCWgn8DDEDxdmPpyUyLvEbVIp0irZIpJ0kAySSSA6QnTJ0zNCeE6SAYLIdpKAo4htZ1MOpPs51szC6A4f0mGnxlbFC+0tMHDuLhLWlj3CJljHgv/45krNw8by8ixnDxTx5AHccSWGLEOBygHfZepcAr1PYRUaQ+Y8QIIPzXT/x9FwYHMa4WfScdRlILfHUK48AARr8pUTiLuW3PD4sNfPkUap4oFZ6tg88wbxKhhPaM96SBF/FVtGmso1BsAqWOrycm6bDVobKHS99RxbECJJsPAKchis4fE5QWDUaodRqF2IGbYEHzNkV4bRbfNEk3VDjLYe004LryOYiUtXe1bnQtRp7THyITHAtJknTZC8NxXOWtDXZzaI0/M47BX6mJDbTJV43hGXZuIEELM9psBnw5y2fkcWnmW3j4fFFa2Jl0eajjmh4a3YT4qr0U4rxbg/BHYp7KVOMzxM7Nbu7yE+K9z4fgmUKTKVMZWMaGgdB8ysR/D/hJZiqzi0gUgaYnm90j/iPivQFMXneUUk6SaEUk6SAiknSQHWFJKElRlCUKSaEBFJzQbESDYjopQlCQZutjxQq0sKWuM/5btskGRPNobHoiuFfYA5TaLfeHUHSyhxfCU3ljntlzSQ0zBGYQY+C4Hh5Y4ZSQ3bexFxfVRkqdLDy9mRzWh1yImCQYtfcED4rq6ps22YAhpF/zDyXKo4tALjvcx8TyXXDYluYEXImfrkkVdcPhC4wbNHxQTtdRxrcwwYpkED3jBadDqn452l+zvgkd6C0DlvPRU8NxTF4ifY0XkH7xgDyLoB8pRb8OT6wNXiWPwdRwquc8nUSB5tIEEKGF43j61dhpzr7uro3JK1/FsLWiMVhqpj3XMGf4slDcDijhCXfZ6rJtmqMeLHaS0Dks7bG3F6jd4ChUyteBDsozt3ndTbQ9pUm45ofwLtOx4OoJjX4rSiC3NESLrWXhhl2HY2i1sAe98ULxoLYvrAgb3O/PRd+Ju/ma3G3T6Ko4mmfahrnmxkaWtceCNiC3CqocamWIBb65YIPoEQhDeAVMwqugf5hEjeGMEopCqJqEJKSaEwimUimQDJJJIDunSSCYJIqSZAMknSSAL2nEU2Oiwe0E8sxAB9YHmurqeZjgCS8Q5snTw+SIYrDtqMcxwlrgWnwPI7FZT7XVZVNF4gMsak++0+6QOu/K6jKLxHMJV2f4SRE2VljG2ygRodPX1hKjVDoAtcEaX2XV2Fa5xsOXmpBvsNIjOWAuG5uR0BNwE4Jbo6PKy7MoCYBiBMfLyXdrRvHj8E0uDMSdyD4j+6arVc4EEtg2MqdXDjY/BVX4UmINvrkU9jSrheA0A6Q1ocfw6c9NFfxeHiIMg2iU7W5YhNWZM3iDP7JBRq4dmYvNz10tyHn8Fncge57iTDQ4C983j0HzV3jfGGsdkNjew9fjKAcczuNPDUR36h1G34nHoO8T4I0qNZ2WpxhmTq7M+eeZxIPpCLKGHohjWtGjQGjwaIHyU1ogySdJBIpoUkyAjCSdOgOsJJ0O4nxinRsTLvwj9Tsi2TtUloiks8O0bi0uFIADm6/pF1Wd2uI+4zzcVH5cVfjyaqElkf8aXADWGfzFWHdqHj/ANEHwcf2SvlxP8eTTLNdteHhzG1g7JUpkAO5tNy0/NDeIfxDFBwa/DuuJBDxzjQhcK/bCljqZYxj2lpBdmiIIIixTmeOQmGUqvhe1Ia4MdSqF41DROnIA3Wgp9pW1m56Lu80iWulptYyNQV577F1CsKjbtFo3AVzFcfNao1jSQXWc4NuBF7lRtdxen0eIAwYgxcTtzHMLo/GfdGp2J06g7rF8HxGKacjvZGLhxkyDuG+tp2RTEl1LK95ECTaQNNbzHgltFxaeniWhoBOv6qVOo0A9CshQ4oXkEA5ReOZ5D1VsY4/eBa0XMiMztgOg59FW06HsXWuA3e3T6suOMxQax19ref0EJocRklxzAAQ2QZM6kBAO0fE+4BmguNzOgOsD4I2cxTygufUf3nuPdBvYTlgenoj/ZugCX1CLj+W07wLug9TH+1ea4jieTcvMe9pa8QpUP4gYlrGUqLKbAIaDkLjc3JJNyTJPiqlirhXsiSxb+0VZglzvGWCPkiGF7SGQKjQQd22jym6U8uNRfHWjSUMPWa9oc0gtOhC6LRCKSdMgGTpJ0AL4lxtjWxTdmcTFthzus3xRtgZbOZoue8SXC3ohnB8U6q1znsLSDBJBienPyV+vRztDRqHB4FpJYZEjx2XL5M99uvHCTpW4hiRh6RePvNzGTuYnx8UC4Hwl2IZ7eqXAPuxrTBy8zyB2HJXe0WCfWbSptpw3OwVIn3BrM84i3NWhxWplyMYA6NAIa0Cwv05TdTj/HcO96UuD9nWk5jTY0CYDnOc6PMxyReiy+VrTaxEx6QqVGjVLiScrSBcW8Q3eZWi4NRALyLwY1k6f9pyS1OVsgLx7gb61B0N7zRmaSe9bUDxCEcCwXsqZm7nGSfkPJemUaWYxHwsEI4z2eIJdSba3cA08AtJjrpMz3xWVxLZQKtLHhwsQbH90fxIy6qhiqIN1N7aumH7Q3ZnsWnKf6Tv5QFpqGLFVoEh4aZjWQOQXn1Tum9x8kqVR7b0nlvSUvbXabht6Xi+KhgaWCBcARFzEa6WlBH8eBMF3eaTIOxOhCxWKdXqe+4n/USq4w7plx/U/NP2T+Nosd2neHFje8CNZ302VHv1XB1QzAAjaypU3CbC53OqLYVmgVTdPiAvabCvljmTEQY5zqfJCaDywXm+nL+y2eNbIjZZ3FYSXBkWcQB4kwq+BvOAmcLTDpPdBM3nNePiuFKo1jwDmyTAJBblB2P6K7h3RLb93u38BH7eRXSrRa9pzNkWBlc8uuKLzy7YPE1aRmm45TfnHLMNPki+F4/VcYyNH5rx6LJ4N9Sk/wBk8g2BY6BLm7E+kdCFdpV6jHHRw/Nr6hH5bOBcJeWgrcRrGSDYflCKcHxprUg4iCCWnlI3CyD8VUIPeDR0HyldeD8bq0W5S1pbJItBN9ZCrxeW7vtS8nj44bdJZ3/FP/xO/wBw/ZJdH5Mf2w/Hl+mSxXFbZGET7sycoJ58rfJDqrqmeGOzOAkw/umOVumhumfw9rATkc91nRMHXlsiuEr56RDqBaAO7Ai/Mu/Urkyyjtkc6HFjTpnMJkG8xtIN7TPyKuU6VWzw1omCYEO719Y28FnuN41z2tZhqJefdO7QRfLNgBpvdaPCcRJptc4OzFt2uHeadCI5awi79dp4254zCVTlh/dkgjUmQNDtp12Rfs7SFN2WT3h7pMmRf5Sh7XPN3GIuITYR/s6jXOMkOBJ6TfxtKnHLkZY7j0zCsDWi11Go1ccC4FpymYtMzPmrfiu6ON5/2p4I9jjUaMzHSTGrZ6clmjEQvX8TSkRqDZeXcd4TUoVHANc5ly1wBIjWDGhhZ5TTfDPfFZzG0bIUwRzhHKrpCGUqVyorVWJ5KJdG6sOoXtZROEM80QrD4FsulGqIhU8Jh8viruZXE1DFOstH2S4DTez29QZiMwY28C0ZuuvlCHcO7P1cUQGtIbu8jujz3PRei0MCKNNlMaNbE89JPmU2eeXGmHMtdDvwyedi7+4UwCCA24PqOi64un/NAsXEGfDMY/VRe7K82tG3rC57qNMd1Tx9GAHEwWPy8+48iR6x6q2+uDdrW6ctDp+6rUCDUe13uuFzyneOnNcOHVs0tOskBptBaJcCZi+391nl+40xXsx6X5KNPEgsER4qticQRTeWAgwY1IzfdBIFhNkRwnDA+i0suW93oQLCfL5JTrYvbj9qb9H+yS0FPDiB3ToPut/VJLeQ3Hnn+K34lpdSw7r6lxAbbYE6geCGN4lXr4huGqD2Vs0RmmLxEgEfsVua1JrGhrWiO6IDdb6adCh+Lpsb7d4pNNUOBpuLWl7XNa12UONw12hjmVrJLu6K2z6WExhnIWU2PGrcsCD94Em4KuUqBBlxIEaA2nrO1lUriliqLHwRIzNJs9k6tlpt18FUp4itR7lSXsNs2jhfe2iyymXytJ6jZqtB12iBfzhczRk5gJG/O3L4J2vgBxDDa0EyY5wV1ZW1DWATF5O+tzr5pf1R/pqOymPzUy3XI7LreCBH6jyWicJC844NjvYusCG6Rzbuep+ua3eExzKjQWOBHMFdvizlmnJ5MLLtYLVWrUwf25qNfHNbYvaD1cAqJ4lRB/zqc/1g/Ip3KIkrIdqeyj2E1KAzMMucwe8zcwPvN8LhYoCCvZn41rAXF7QNZJAHksXxbgFLEOL8K9gcbupzAP5m2t4aeChtjlfrJ0myVYFMLRcL7GVnO/mRTHQhx8gLLS4fsVQAE53czMD4BOSqvkxjzdtzZabs32XdXOapLGDpdx6T81tKHDcJhyBFFrhe5bn8e9dXXY6kG5vaU8vPMI/7VSftnl5N9J4WkykwMYIa2391Vx1RVKnaKkTDO/4CB8boVxLjVoY2XHcn5AFF8mLOYUJxTh7ZzpkNkAmdBv6g+pVQ19YAMzrIHNdcTSe2A6O8b3udwI5fuoBg0M+K5csuXXhjwk7+ZEWMciZ07qG4zuPH5jlI07wEtOm4kf6UdwlCSR3sotoNRE67LNcZwBrGoKexb7InRz2l2byNgiT24K8diow9R4s0wdXGwMTfqi/DT7KmYE3AgmBfW658DxX2nDBz3hjgINMQHAixBGuoVjBYum2mWQHEGDJ5Ixv7Ku4c3n6F0fJJDzVZ+E+p/dJG/wCi9VVnv0xoc036NcR9dVxcwue/vfeG3JquYkU6bqZzOdDuVgMrtDuq2Jqh9U5ZAIaeVyDsPJKXU00y5obXcMDXAq/5FbvNcdKdQ+81x2DrnxlFa4a9txNhcTHjO/8AZd6tFuKoOo1m5hoY1tcGdiEF4RiRh6hwmJa4EXo1CY9oz7oJ/FH1zep3BN9J4apkOVwJB0P1urbC4TYkDaLjr9cl2xD4s1reYJuY1sf2U8Jj41a1sDUAj5WKx3Jzau7VnUs05b/pz/6UuH4er7QwSwDUT05ehVsYqo0k03AyZywIPh1XXCYqpVJIDZBhzTYgpz1nMK7vaz7ZrblpqbEACb8huueGr4Zru7Bzc7PB3EeO6gM7AconeD4zquLuIVG2dTF9j8Ysr99co9d8LlenSeQHFzdgdPXZcGcIc12ei8l0SJI9JSFekQTdh3GouoU8XUZajDx4w7wynVL3mx68OVQ4h9US97RF+/aeYDYgaK3Ww1c3NYiIH+Y5UKPtDUDqpgXkE5Rfx1Rk4QBstAA557ePVVu3mFqThRwmCBqPl0wIBsIzxe5vcH1Uhwtk94ud4WHlJ+K7YVoDiS4EmNdoncq5iC0t97KDvF/+0ub0fQFgAxr3d1xuYEXA5TompZalQgAta0lxjePDqr4dTpsgZnRqSBJ5zA+QVbBAkOIZEmdgA0aD9U9UuHXE3YZa6T9756qhhGNcYcTpoG3RumZBBMTYAxAt8QhmNrijAYWujW0AczdTZrmql+RDifGPZsDGSDZjY1k235XPkqeNe32jWsvkAibQGtGvM3VPhxOJe6voxsimOf4n+ZsOg6pcHf7R5qOH4zHMSWieYhoVY/U5SJ4JxbiXgEZa7PaTlMB5sSI0ur3C3BtR0gEcxMfK6qYWGuoOOz3C2oBm3UWnyVnFPAqEMs38Jkk9TsjXJ74G/tDBaGehSQw1urvQf/pJP1id1LGMY0sEfeMnb3SLKrjS4PaTY5RG9pj9QocSJApkxJcTPPuG3gquMrklua3ccJ8wbzygpau5pdsEn18rHsBkuvpPXysChHHMN7Sm1lUjITNOtq6mdpPLS6siGezebAxeJBt0+rqwx1N+enILdQLGztvnZG7LRxwE8H7RVKbvsuKgVBpVtD2/W6LYp094HurLcdwHtIoOgPF6FUm5H/tOP1sqPAu0pw5OHxQIymMx95pB913TqncLZvH/AIe5LqvRqdFjgDa45woPxGQgtjNoP0lUMI5tQZmPmYMgCI2C7im0jM64jfp0WM1LbF2b7FKfEqdS2WH8jcE8+SlVrMcAKkA7fWxQTEUAYLWnoR+qr/8AkH52se2Z30IWkyt4RcRGpw8EAl5dG1gPRo6IWK72PhtMBskyJCuVnGnBa8u8NosV2wfFWus9hj8WnSQjWy6VK/HHMFgXTbvCRa++ioYvij6jZi+gAEC/JGquGpOBh2l4n4IXVgOiCnu/RNK3DsRUY0h7Sb23hXqeLcCJsNedlzLABM96+hT4OkD33aaAbnafBZanat2iNHF1cQ/KXFlIROxdt5q3jcTl7lPKI0gSOskKnUqtkBwAnS5PUWC4PrhpA0HOyfvlZxB6YztGkIu4/M/PRCeL4329UYWkTLhNQgizBctEaOdouPaPihYBTpnO90kN96wmXdAFQ7J8NfSeyo6TUqSTtAIsDPqqw8ep7Zf+Fln8jUYisylQMAsFMGBqDA1FvCy5cJcadF1tGhpO1tvP9UL4/WLm02TepUaIGkNlzvgPiiQwj/YgGe+4d0a3NgStbqYxn9VcWO4Q28OaQNptM8tUYxmDdnpvuc+UHKLTlAnRWTwbK0Zobmbp1bdE6+KLsOwtAER42Tk5T7cE3hNhY+qddW4wx7w+CSr1RustxKAGOEe+b7e5cXvuqnGXiKRbIcQRJIiJfOlzsrtfhbT7MXPeNibTljRXK3Bh/LIbBkCY5kj9So9m1gflY/CwIzCxg73Oi54JpAa4AWHugxb7w01/ZHuHcIkPGUG5QbEcLdTecrnNOo3Hkp6hzlLiWCZiaRAhoEFrpMggd0ttqCsxi+HfbGup1MrMVSEAxao0aAnl12WqwmALXSSTJJAEgDm26jx3s6an8yk5zazLtnT+k9FXv9ha+PNeG8Tq4N5aQ4RZzHW+tV6HwrjlLEMGQxNspMQdNeaBY3D/AG9pDxkxDLaD0InRZOrh6+Eqd9rmEacvEcwrsmc39G9dvYBV9n3biOW4CqY2n7WZIAIMR7w6g81i+FdsCSG1myPxi0crDZbXB4unVbLXCOTSs7PW9K7gfhHmmcrXklu5N7zciPO26vjENqyHEtNu8N/E7WXdjKTnS5v3dRqI0EKk/ABhscodBHO/RPSdudTAQZaduZJ66LlAEy5zjp7rvQWKKsY7S86TGvoo1MC4jUDwuf2StmInKrRw5cMxb5mR8E2YAyXiBqJjyV9nBGugwSfzEnRW3cE7plrI8Ap9rbwfEAauJc+IIy/meD8Ag3aHjTMMIb3nkQGg6HSTGy59qOK0qLvZYdodV5jRp/U9FW7Ndk6mf21YDNMhrhMH8RGk9FpjjxvMrdcYifZ7gRp0TXr3rVbmT7rSLMtoT+yNVmjPTFmxroY0hWXYBzm5XOJteQP3QziFH2THS6QN5MxuFFzlomNgVw9rsTjbCRTAA5Zqmsf6QPVbzEUfZuY3V2v10We/hs4ezdUj+Y9znnoD7vgA2EbLy6uZuY12v+i0uM9v9M97XOKt7jXG5aQfI2PldDqlUCg4OMlriI9CEfNIOYRciIcYnXayyPaSs3D0n3u4yBq550aD8E9FASrx1wcQKTiASAcpuOeiS0GFw+VjGktJa0A23AASUfnxX60V42A2m0gRDz8l1x9YjDsO8f8A2SSV5cFC4LiHNqPANpBup8SHf0HvkeRSSU/0cdWYVp2622I0KI4DvtBICZJVjIjK1k/4hcPp0gzEMblqhwbI3B589FFvC6eLoxWbNpkag9DskksvJP8AKNMb/g8g4nRFGs9rJgOIvyB3XalXdTIcwkG3gkkun5BPr0bgx9oxpcTpstBhcOJ/XdOkuXd0f0W+ytboEnMHIeidJa+sjPdqvXrEGy877a9oK47jXlrSSDFikkjDnJYz2A4DQ9i2s5gfUfPedeP6eS2DcIxswEklWpZyzt5dC6Gmw9F5/wDxFth3EWLiGmOTnAH4JJIxkuQ3wNdl6QZhS5urjB8G2AUqDzn6uyyfGdEklNONTXeaWHlu7ZPlmC8zb/PxdAVe8C/MQdJaC5o8JASSTy/lIWP8bW5OMItDfRJJJcl8mW+20wj/2Q=="/>
          <p:cNvSpPr>
            <a:spLocks noChangeAspect="1" noChangeArrowheads="1"/>
          </p:cNvSpPr>
          <p:nvPr/>
        </p:nvSpPr>
        <p:spPr bwMode="auto">
          <a:xfrm>
            <a:off x="1679576" y="-2514600"/>
            <a:ext cx="3914775" cy="523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348" name="Picture 4" descr="http://upload.wikimedia.org/wikipedia/commons/a/ae/Aristotle_Altemps_Inv85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1692" y="3103808"/>
            <a:ext cx="2445506" cy="3272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757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Rome</a:t>
            </a:r>
            <a:endParaRPr lang="en-US" dirty="0"/>
          </a:p>
        </p:txBody>
      </p:sp>
      <p:pic>
        <p:nvPicPr>
          <p:cNvPr id="4" name="Picture 2" descr="http://www.vroma.org/images/mcmanus_images/colosseumdraw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6745" y="1463185"/>
            <a:ext cx="7260904" cy="4261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444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Rome 2</a:t>
            </a:r>
            <a:endParaRPr lang="en-US" dirty="0"/>
          </a:p>
        </p:txBody>
      </p:sp>
      <p:pic>
        <p:nvPicPr>
          <p:cNvPr id="4" name="Picture 2" descr="http://www.pbs.org/wgbh/nova/assets/img/roman-aqueducts/image-04-lar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5938" y="1295400"/>
            <a:ext cx="6400800" cy="4257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85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Framing Questions-Guiding Points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Why </a:t>
            </a:r>
            <a:r>
              <a:rPr lang="en-US" dirty="0" smtClean="0"/>
              <a:t>could</a:t>
            </a:r>
            <a:r>
              <a:rPr lang="en-US" dirty="0" smtClean="0"/>
              <a:t> </a:t>
            </a:r>
            <a:r>
              <a:rPr lang="en-US" dirty="0"/>
              <a:t>we start the class with the Greeks?</a:t>
            </a:r>
          </a:p>
          <a:p>
            <a:pPr lvl="0"/>
            <a:r>
              <a:rPr lang="en-US" dirty="0"/>
              <a:t>Who were some natural philosophers in ancient Greece—what did they think?</a:t>
            </a:r>
          </a:p>
          <a:p>
            <a:pPr lvl="0"/>
            <a:r>
              <a:rPr lang="en-US" dirty="0"/>
              <a:t>What were the contributions of Rome to engineering, natural history, and </a:t>
            </a:r>
            <a:r>
              <a:rPr lang="en-US" dirty="0" smtClean="0"/>
              <a:t>medicine?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empire that existed between 27 BC and 476 AD; though the Eastern part of the empire existed into the fifteenth century.</a:t>
            </a:r>
          </a:p>
          <a:p>
            <a:r>
              <a:rPr lang="en-US" dirty="0" smtClean="0"/>
              <a:t>Did the </a:t>
            </a:r>
            <a:r>
              <a:rPr lang="en-US" dirty="0" smtClean="0"/>
              <a:t>Greeks actually </a:t>
            </a:r>
            <a:r>
              <a:rPr lang="en-US" dirty="0" smtClean="0"/>
              <a:t>conquer the Romans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Culturally?</a:t>
            </a:r>
          </a:p>
        </p:txBody>
      </p:sp>
    </p:spTree>
    <p:extLst>
      <p:ext uri="{BB962C8B-B14F-4D97-AF65-F5344CB8AC3E}">
        <p14:creationId xmlns:p14="http://schemas.microsoft.com/office/powerpoint/2010/main" val="313691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Rome</a:t>
            </a:r>
            <a:endParaRPr lang="en-US" dirty="0"/>
          </a:p>
        </p:txBody>
      </p:sp>
      <p:sp>
        <p:nvSpPr>
          <p:cNvPr id="40962" name="AutoShape 2" descr="data:image/jpeg;base64,/9j/4AAQSkZJRgABAQAAAQABAAD/2wCEAAkGBxQSEhUUEhQVFBQVFRgXFxUWFxUUGBcXFhQcFxUUFRUYHCggGBolHBQUITEhJSkrLi4uFx8zODMsNygtLiwBCgoKDg0OGxAQGywkICQsLCwsLCwsLCwsLCwsLCwsLCwsLCwsLCwsLCwsLCwsLCwsLCwsLCwsLCwsLCwsLCwsLP/AABEIALYBFQMBEQACEQEDEQH/xAAbAAACAwEBAQAAAAAAAAAAAAAAAQMEBQIGB//EAEcQAAEDAgQDBAUIBgkEAwAAAAEAAhEDIQQSMUEFUWEicYGREzJSobEGQnKSwdHS8BZUYpSy4RQVIzNTY5Oi8XOCpNNko+L/xAAbAQABBQEBAAAAAAAAAAAAAAAAAQIEBQYDB//EADoRAAEDAgMEBwgBBQACAwAAAAEAAgMEEQUhMRJBUXETYYGRodHwBhQVIjKxweFSM0JikvEWoiMlgv/aAAwDAQACEQMRAD8Ahr0xmdZvrHYc1o4Y29G3IaBUsrnbZz3lcik32W/VC69GzgFy6R3Eo9C32W+QR0TOA7kdI/iUCk32W+QSdDH/ABHcjpn8T3phg5DyCToI/wCI7kdPJ/I96Yb0HkEdBF/EdwSdNJ/I965qG5HSxGgLrS7l05nuVPiEZMsUTCxoJudziBnYDfferCkktG+R20SBYcBfeVP6OGg5nZnDNlABAB9W50tE9QVVUtdU1c7/AHaNhYCM3C1u7jmdCp1RTw08Teme7atu39/DsSDncz5lasQR/wAR3Kh6eT+R70xVd7R8yl93i/iO5HTyfyPen6dwuXO8ymSRQsaXOAAGZyCVssziGtJuetamFYQxuYnNlGaXHWJdeecryyorZXyvc15AJNrEjK+WXJbqGBjWAEDRV348z2ZLezfM4SXGOzz275VtFh1c6mfPJI5myCQDfOwvxy7QoEldSidsLGh1zYkWy81dzO9p31nfeqT3uf8Am7vKtegi/iO5V8bWqAS2o4AHtEvItHUxrCm0NVtS2ndIQdA05371Fq4S2O8IYCNdoZW7FSZjKpualQTBgVKgjsjbNY62W/oKARRbLzt53BcMwDuPWFj6ytdJJdny7jY5EjeOoritxCs3SpUMAn+9q8jA9bePjyTqjo43Boa0mxNr2cbcBbPr4IhdI9ty5wzAvuF+JvktKi5+vp6zyP8AOqR9UOjzlefVOK1M3Bo4NFvHXxWyp6CGMb3HrN/14KX07/8AFq/6lT8Sh++VH8z3lSfdov4juSNd/wDi1v8AVqfiS++1H8z3pfdov4juR6ep/i1v9Wr+JHvtR/M96Pdov4juXJr1P8Wt/q1fxJffKj+Z70e7RfxCqYzjIpECpiXsJuM1eoJ7pcu0UtZKLsLjyuub46dn1ABV/wBJaf64794f+NdbYh/n4rnak/x8Ex8paf64f3l/40v/ANj/AJ9yNmk/xT/Sen+un95f+NLfEf8APu/STZpP8e9H6UM/XT+8v/GjaxHg/u/SNmk/x70/0oZ+un95d+NJt4jwf/r+kbNJ/j3pj5VN/Xj+8n8aXbxHg/8A1/SNij/x7/2n+lTf17/yT+NL0mI8Hf6/pGxR/wCPf+0fpUP17/yT+NHS4jwd/r+kdHSf49/7T/Skfrp/eT+NJ0+I8Hf6/pHRUnV3/tMfKn/5p/ef/wBpfeMR4O/1/SOhpOrv/a6/So/rv/3j8SPecQ4O/wBf0joKTq7/ANq2zjNciRXqkG4Odxkc9VxOI1QNi7wHkugo4D/b4nzWNW9Z3efivUYP6beQ+ywkv1nmVwAuy4oQhNIkXTWpEJgIKRIUM7mtAknXbsg9qT3GP+5UmN1EdPTmQ5PN2tIAuCeHAcVZYXE+aUMH06kblq4oMAzPaDsOyCegC8+ohUvkEVOTc8CR2la6pMLGbcoFhxF1lSJMQLzlB9Ucl6fh8MkFO2OV204anX755aLD1cjZZi9jbA6JhTVGQY0O/v6JDY5FAvqFJ6V2XIXEtNojM4/sgi5EA8zCzsuCYfBKKlx2QDe1wG33eO6/YriPE6uVnQNFyRrbO3reo61SZAF4MaBwcBI7OouNTF4Uz32CrDomAuBac7ENO620ePUo3ustOWyPIaQRvBPOy22OBAIMgiQea8vLS07LsiNVu2uBFwqXEz6k6ZifJpv8VovZgN97cXbmk8swqXH9r3YBu9w7cj+bKjSqZiYIIvpteBfmQJ8QtrT1Ekk0rSLNaQGnjlc/hZaohZHFGQfmdckcM8l2KRJMRLWzeTMTAAnWZvtKr8YxBlG+NxYHE3FzuGV7c7qbhdG6rY9u2QBbIbzna/crPDolxbGWGi3PtEjyLfNZ32nex07Nk5hv5yV37Pse2B20CPm38grhWaWgSQhIoQuSlQvDfL4/2lL6B/iWjwX+m/mPsqrEfqb2rA4W1jqrG1GlzXODSGuyHtGJzZTpMxF1dKuW9ieAU3sruolzHUa2JYGPdnzswzGOcQ4NaGOOdxvbQdUifspN+S/o8ZQw9Wo17ajnNcaZEtLCQ5u8XG/kEo1TbWUlf5Kte5voKgDX06ZbLjVa6pUFYhrKjWN7EYd/ac0QbXSJbKvU+SzhTLxWYS1pdky1JkYYYnIDET6Mm/MRulRsqd3yLeCAa1MAlrZh57b6/oMhAEiHwDOk3AIIQksqfDuFUjhqlWqSHMrejA9L6Jp/sy7X0NQudLdLDqg6XQApKnyVeGk+mplwDuwBUnO3DDE5AS2P7szMxNkIAup2/I92d7PSMeRmbLS5gbVbUotLXB1OXCMSw9mN72gol2VSx/ycfSourelouaHEQ0uDiG1PROc0OaJAqBw8J0SpLLFQmr6hw7+6p/8ATZ/CFi5/6r+Z+60cX0N5BRVNT3lesw/028h9l57L9Z5rkLquSEJEwhIu2NJIDQJJtNhzJJ7vsUHEK5lHCZX9Qtxv6upNJSuqZNhqt0cASTnECLQ4zO5t+b6LI4l7SOkLPdSW21uBnw49av6LBgwO6cA30tf9KrXpAPIZo3LuZBntgOPQN8SVOoG1FdhzxLYuJOyXDjv7CTbh2KLWOhpKxpZcAAbQb4ftXK+IYaQfU7I1F7zoMsXJ+9ZWIT0tUWwn5mki4069d3NaHZZVQgOGTgDZYAwAqEVc7hmDTa2zZGtpyDzK9JgYZWNlccyATbsv9ljZpehc6EDJpIz5nzRR4byqugEzqJO8menuXVsPBxTH1PFouuhww2/tXyOZJ+YWc+spehP8j6Fk33kfxHo3V/D0CBTYXHZue8zlImx1Oniq3GX9DRlxYH2t9WnMjfmpOGjpaqwcWXvp9lNiqbaZa1pdpcagzmiB7RI0EC3cqXBcRqHl8k7h0Y45WNsg0cLDT83VlilDEA1kTTtnhncXFy49uqscPqgNfNg1xJB2ES4/Wz+RVNjYbJViSLMPDSOu+XfkrLC9plPsP1aSD9/sq2KrOeWENy5TNzIkjsm27SNLa67q5pPZ6VjZGPcPmAFxwvdw7bWVXU43E8sc1pyJNjxtYfe6GMgADZa4WAsFmXEk3KsYH13fRb8XT9ixftUHdJEd1j35fpav2bLdh433H6/KuErJ2WmSKLJUkISQlXJSpF4b5f8A95S+gf4losF/pv5j7KqxH6m9q8s10GRYjQi3iCrpVyk/pL7jO+HZpGZ184h5N75gADzi6EK/hqOKrf2rXVX5IaHmqczLgCC52ZrRnEkWGa8JEoBKtUOFYoVauHbUc19LLTc1tV+Qh9ZtMMzAwGTVmDGptJhCWxVbiOExVFpNU1AzM5mb0hLXEA0zHakjKxzJiCGlu0ISEFanEuC49k56ld5FYU2y+t28tM1hVY6oQMjfRk5psRO0pUWVXD8NxzABSOIa5+cvYx1WlBZU9Ec5kNcS4gCCZlAzRYqQ8Bxs0mg1D6aLio4Bj3h1HLUJPZdkpls6ZRlBOiEWKo8T4xiX1nOqVagqAlpDXuaGw8FzWAGGjMxpgbtB2CEhuqjsdVLDTNSoaZdmLC9xaXEyXFswTN553QkUCEL6jw3+5p/9Nn8IWLn/AKr+Z+60cX0N5BQOXrMP9NvIfZeeyfUeaIXVckQhIugEiRdYYkvaWZrOAcWgmATcHa8Dw8FmvaCalfTlhcC4XIFzqMjpvGdgd+SusJinZLtAENOunMa7uS2a1QNBJ0H5AHVYKKJ8rwxguTkAtU97WNLnHILCfXDGgvIBMk7y4mXQBrcleqRbFJTsY8gbIA7gsKY5aydxiaSSSeQ6+Cw8S9peSwEAgG4i8mY6aG3NZ6tfE+Tai0OvO62+EQ1EMJjn1By5W4q1wzEEn0W0E5twJEt/3a7eSs8MqXPHQncNepUWPULIn+8t3nMbr8f0tcNiw0V2FmCb6pwi6RDrQRqHNjvzCB9irMVa11HKHabJ8M1Nw5zhVR7PFS4wEPmHGXDKQRbsxGu3bPcSs3gklJNTe6Si7iSbWOe+9xw5q8xZlTFP7zGbAC18u63XyUIa3czJ15knQxbU6K/jjombEA2SW/SCQXDflfNUkklY7amIcA7UgEAjTkpQCTlbc+4Dm47fEpa/E4aNl35ncBqfIdabRYfLVuszIbzuHmepFWm9pI1JAykNIEmRBudLHax6FVtN7QRywve+zXNvYXvfLLhfPcrCowSSOVjWXc06m2mfhkrlGgGyZJJ3MaDQW7yslXYhNWODpbZaAaLUUVDFSNLY9+pOqkUFTUIQkhCRCEJEJULw3y/H9pS+gf4locG+h/MKsxAXc3tXlVdKu2SlIQkstTA8eq0aL6DCzJUzZpEu7TWtMGY+Y3UGLxqZEuaZ+UFX0tWsPRtfWc174bbMysysCASYl9NpPedElkJY/wCUFStSNJwpNYahqEMDh2iXOMZnHKJqO0ubSTCWyLqen8ra7XPcHU5qVDUfYiSaTqRAIcC0ZXnQgyAZRYpNpW8B8snB04hoqsEnI0hvaNcVwSXBxMOaANIGubdQCjaVR3ytrZ849EDmpECJj0Nd9emNb9qo6eYjRFijaWNVqgknsiSTAmBJmBJJgaXJKQCyQlLOOYRYpMk845hFktwvqfDB/Y0v+mz+ALGT/wBV/M/daKL6G8gqzDIHUD4L1iL6G8h9l55J9RXUrouZQEJF0EJFNh8Q5gIaG3MyZMTFsvhzWbrfZ5tVUmZz7NO4DPv6+SuKfFzBCIw25G8lcPe52riRaQYvDg4aC1xspkOB0kL2SRtILc9Tnzv+lGkxWokY5jiCHdWnL93WJxOvmcA5mSCYJmXDSBtGh30Ci4pMXfKWWtoT+Oav/Z+mYwmRsoNxm0fm+tuXaqdSYtE9eW/iqcW3rTv2rfKu6FY0jmbFgQcwkRYncXtqpNNUugcXNAKgV+HR1cYY8kAZ5W8bhekZcAmxgE9LXWtDsl5sdclmO4q7KHNYILnAEybAA3iIJzddFVS4kWsD2tyJI7vNaCmwNsk7oHvsQ0HIbz9wN+mqq9uq8gSS4yGZiRbSdgBz+1UtZXF204khptktLR4dDSxt2mgvbfO2ZufLuXrKNACm1j4flABm8kCJusmZSJC9ny66Za8lILGuFnC6lqUwRBAI5d2iayR8btphIPEZFI+Nr27LgCOBzCGMDRAAA5AR8EjnOedpxueJzKVrA0WaLBdJqdZJFkqCiyEQiyEkJUISIISoXBahCWRCEsiLoRkRdCMgRcosj0Y5IuUiPRjkEtzxSFQVqjRYAOdy2H0jt3a/FWeH4bPWO+XJv8jp2cT6Krq7EYaVvzZu3Df+gomVYPbDIO4EQesk2PP71YYlgb6aLpInF1tRv5iyg0GMtqJNiQBvDPwVkUmm4DSOkFZ3adxV8LJHDt9keQS7buKWwXPoG+yPII23cSlsFKAk1QsOq1xpgMsSGiZiBFyOvLqvW2h3RAN4Bee3aJSXcSqFEVrQ/MWBoLQ9puGFpncmXE39kLk0S8b2tvHC37z4Ls4xbxa99x43/WXFShuIIEkD1Zy5ZF2ZiJ6el9yfacj11fvwXO9OPR6/0rOAFS/pIja863N5mxLhyiIT49v+5cZjGfoV0Lqo6hxdcsEhpcZiACdtTG1lxqJTGy7Wlx4D1opFLA2aTZc8NGtz61WbUFZ5gh1xMWDYjSfVnxlU8grpH20y6rfnNaKI4PFCD9Wdt+1ztll61XFPAVCLMIA5w3yBUJuGzuF7W5lWkmP0UZDQSeQyHfbwXeEoZHZqzQ1u2Yzceyxs5j1OkWUmlgEB2p2gcCT9gq3E611aBHRuc7LNoFu8m3dpxVqpxdpBAY7QgEx5m9gpDsVizAB9dqhs9mqr5SS0cczl4WPeslrY/P55BUFzay24Y0HaAz4rY+TRHpH88ojuBv8AFqrMSB2G81zl1C9ECqhc00qEJEISoQhCEJUJEiEIQhCIQhIoQlCEIhCEQhCSEICEiqYmue0wCDEZiSDces0AX8xcFX2FYOKsCUvFgc26m3Xwv2qkxPFfdT0ewbkZHd6G9QgRYWC3waALBYgkk3Oq5e0+jz5omwDQLG4OYnWIJgRpCzL8WqJa0U0YDQCbk5kgZnlcac9VomYZBHSdPIdokCw0Fzp4/wDFdwlDLJMAuiw2jnzN7n7lm8VrxWT7bRYAWHE9ZV9hlGaWHYJuTmfIKWFXKyXJCEJgJQhY9Adlv0R8F69F9DeQXnEv1nmVRpcJIy9s9kNbpEtbMTBu6XEzz2XJsFrZ6W8Pz6suxqb3+XXPtP46vFc/1S6APTO0Mm8klpbm9a2x7x1KT3d1rbR9C3H0UvvTb/QPXYtHC0cgiSbuN+riQPCY8FIY3ZFlFkftm/JTAJy5rmrUa0S4wNEySRrBdxsE+KF8rtmMEngFHTx9MmA6/UOA8yIUVtZC92y12alS4ZVxM6R8ZAVLBcQLczaj8xHqvgkE6H1RYT05qDFWiNzmSuuRoba93BWdThDpmMmpoyA4ZtvmOvMjUZqnXxL6kZz1iAIPTf3qqqKuSbJxFuXorS0OFU9LZ7Adq28/cDJRKKrRCEKShVLHBzTBH5IPMJkkbZG7LtE1zQ5ei4DiHPa4vObt20t2QY7rlU1bGyN4DRbLzXAixIWmoaRCEJoQkhKmhCEJEJEJoQhCEoQkQhF1XbigS0AGHGAbXsTMaxAVnPhFRBT9PJYDLK+efVa3iquHFoJp+gZcnPO2WXb+FOVWK0SQlQEiQrNAMnMSXCxJ5aggaAGx92y9DwRtN7uHwC1/q3m49Zc1g8ZdUe8FkpuB9PI+rHkqFLFueQCA0Eket2gW3yuBFiROkwrGR0kjS1h2Sb2OtjuyP2URsbGEOd8wFiRuI6j+Vo0gwgsf2ZOac1iYgiTEGNuRnnGQxKnraScVG1tEi20G23WzGmmhWlw6opamHoNnZAz2b9d8jrqtBrgRIII5ggj3LOFpBsVfgg6IISJy5IQlRCUJFj4f1G/RHwXr0X0DkF5xJ9Z5qRdFzTQkRCEi6Qhc1KYcIcJHJMexr27LhcJ0cr43B7DYjeFkcQwXo7i7Da+rTtfcH496z1fQiIbbNN/V+lssFxl1Q7oZvq3Hj+1UVStKkhIhCEIQhCVdscWmQSDzBIPmEjmhws4XTS0HVX28aqgAS0xuW3PfBAUM0ERN8+9M6LrSdxiqfnAdzR9spwoIRuPejo+tTU+O1Bq1p82/aVzdh0e4kePkk6M8VqcM4iKoNspbEiZF5gg+BUCopjCRncFMIINiq/E+LGm7I0AkASTpfaBrb4rrTUfSt2nGwStaXKPB8bJcBUDQDbMJEHrJ067fB81Bstuw3IQ5haLrcVamqOvXawS8ho0vz5D3pzI3PNmi6RRU8fTcYDwdBYEiSYALoiSVI9yn2DJsGw1K4vqI2PEbjZx0HFWXEAEkwBqeQ6qNa66EqhVrF/RvLc/S5D9nz3C2eGYC2IiWfN2oG4c+J8Oax+JY46S8cGQ0J3nlwHjyXfD6XrO2JIE3Nj2u1rE7dPKlx+RjqotZfLW5JF+obvWSuMDje2mDnWz0sLZdfFXFSK6XKEJIQq+LpT2m+sNvabuO/cfzVvhGImkm+b6Ha+fZ9lV4rQCqiy+oaeXasbiWCFQekZ/eAdlwvpJaIkCQSSJ0K3r2tkbtt13H7fpYuGR0TujfpvBy59fNHD8cT2Hgh4jnMHd1hHfodpTo5L5O19evsiaAD5mnL1pr58bK8asBwDi0nI4QbkhwDgOsZbb+az+LUQfWxPc3aa75T42PZe/YrjDKospJGNdZzfmHrw7VZpYh2ZodBDjFhBBgnnfRV2KYHHSwmWNxNtQbb8twCnYbjD6iXo5GjPQhWis2tCklCFjYf1G/RHwXr0f0DkvOJPqKlAT1yTAQhOEJEwEIXUJE1Q45k03j9kx3gSPeAo87NuNzeIK70spinY8biPuvPlY5epqo11QfNnvLdYvEbSn2aowdMBpfuU1EuM5hHIW+zwSGy6xl5vtCykhIuiEIXQCEJQlQmkQhCVaXyfqRUIPzm+ZBsPIuUDEGXjDuBXGTUFU8bVz1Hu5uMdw7IPkApUDNiNrepOj+lQwuievTcIx4ewBzhnFiNCY0IG9o03lUdVTmN5IHyqMRs5Lj5QYYvY3LEh1gdDP3RPcCpeDtc+o2Gi9/C3HqUOtqI6eJz5CQLWy1vut1+tEqWHayMnZg5rXuW5fnTsVtpsPhli6Ight75HXmsKzE6gTdO47TrWud3K1vV1k8WFQk+kJLLwZkePI+Q5KoqaIUxvGwBo0I17Sc/wALVYPVQVI2ZHkyEG4OQ/8AyBYadqu4X0rgS90SBFhmF72EAW8bq5gbUOYekNr6W1H4+6zVcaFkgFMCQNbnI8t/26lpYfEloAIBaBAy2IjaJuO6/QrNV/s5JcvgdtHeHWuTzyHfbmreix5lgyZuzwI07tfurH9LZ7bR0JynyN1nn0VRGbOjd3FaCOrheLteD2hdggiQZHMXCjWUgFJIlQUqFgcT4kM49GAYPacPnc2jn389N1o8IdLTO2iSGn+3dztx4KDW4cyriNxnbI77+SixjaVWCHtDgZF43m7SRy++RIWtMkUti1wvz/Cxghqae4fGbcvzb14qSljQwNZUdL9CQJA0jMQAM0VGaAazAC7CQNADjn68wuDoS4lzBl/3TuP/AFXsJUDD2mD1YBAlxcIB7R9qSdrBZSvwmtc1o23PLnG+Z2QNx6svIdeho8SpGlxDQ0ADdmeI6/RWhSqBwkdRB1BBgj3LNVED4JDG/ULQQTNmjEjNCu4XILssXDeo36I+AXr7PpC83k+oqaE5c0qjw1pcdACT3ASmvcGguO5OY0vcGjU5d6oO4n2rNlu+zvC8W/JVQ/FmCQBou3fxWhj9nJnQkuNn3yG63MXV2ji2O0cJ5Gx8irCOqik+lw9dSo56KogNpGEddsu/RTwu11FUWLr5GF3LQcybBR55hEwvO5SKSmdUzNibv8Bv8F51jYAHIAeSyK9RAsLIQlThCE4QhVn4iCZaYGkb2H3lO2VHdMWkgj1kpKNWZkEQATyve3vSEJ8cm1kQr2IwTmNY43zkDKBcEiQJ3KnS0D42B2pJtbmqalx6KeZ7CNlrQTcnW3V+yoHNgkEQQSCOosQoT2Fji12oVzDMyZgkYbg5hcwmrqiEJCLohCVEIQghKjVW8DS9I/tOccoDheTY6SdBpop+GUzHPvpaxyyus57Q1LqeEMY0WfcEkXty61exnEBTcGkOMxcRAlwaJkjmfqlX7pA0gFYuKAyNLgdPK64GPpPADtSGksc0kiRIkAEWgydBCTbjeLHqysniGWM3b15g26vFDuKN9E2rDi13cIsT2nE5QLRMxO6DM3YD9x9cke7O6Qx5XHrLf2WupG8Rp6ZhObLv60xEi2tkvSsO/qTTBJw3X7FcBTlxVbG2Y5zSWOAmWmJjQGNZ08VX19HDPGS8C40PrcrPC6uWGdrW5gkDZ43/ACsh+KebF7yOWYrLiCMZho7l6N0bVXLByC7JdhvBdQhKu8OwF7QQSCYIBI8ZHLXwUukY18oa4XBVbi80kVK58b9kjx6h1laeM4eCBk7DmiAW2MAQGzttfpykLRuiBHy5ELz+OoIJ28weP3UmAe8t7bcpFrmSQB6x8Z/knxlxb8wTZgwO+Q3V/BVYOU/OJLT1yyWnyJ8/HG+0WHObIapuhtfqOg7Dl2rT4HWtLBTu1F7dY1V2FmQtEsXDjst+iPgF6+z6QvNn/UVMAnJqjxT8rHOGzTrppuuE79iNzuAK600YlmYw5XIHeVghsCOVljV6iBbJEISrulVc31XFvQafVNlIiqpY/pcfXNQKjDKWozkYL8Rke8WXVfEOfGYyBoIAE6TZLPVyzCzjkmUeFU1I4vjBud5N+5RQoysk2tkgC5JgDqbBPYwvcGt1K5TzMhjdI/QC5U2IwzmesIHtC7fPbxhd5qOWLNwy4jNQKPGKWqya6x4HI+R7CuaFEvMNv12HefsTaemkmdZoy47l0rsSgpGXebnc0any5laTuFsDSASXwYJMXj2RaPzKufhsQZbfxWRHtBWGYPJ+W/0gC1uevisoCR3rPLeggi43rb4fjQ8Bps4Dzjcfdt71paSrbM2393D8hec4phclG8nVhOR/B6/uqmPwbzUcWtkEAzIFwIIgnkAodbRySS7TBlZW2DYxBT03RzEgg5ZE5H93Weqgi2RWva4OAc03BShInIQhCEIQkWpwqi2A8TmgtM7XvaOjT3LQ0EUQYJG6kWP5WAxyrqXTOglPyh1xlu3eBVmrhmOMua0mIkgG17e8+anljSbkKlbI9osCo34OkASWMAuSYHMknzJPimuZG0XIFl0bLK4hrSSdAqGJr0y3KxkQTBLWwMxl5APO9iN7qrmxCLZIjGe7LLrWjpMCqjK105s06555aD0cl1h61KAXtbnaTEC5JIdmA2uB0lqfDWRGPbfYH1uUerwirbUGKG7mka7rcCdLjPnwXZ4q7ZgjkSZ8xp71xdiufyty5/pTI/ZY7Pzy2PULj7i/gq2KxbqmsAa5RpPMndQ6mtfN8ug4K2w7BYaM7d9p3E5W5D9qBQlcoQkTCELU4XgnQau2Uw06uGpI5aW536FJBijKacAi4ORPD1vVLjFIayHYabWzHWfW9X3EWuL6de73LYbYGq8/DSbkDRKE/aSKfAUwSX67NP8AE4d8x/29ViPaGtMkwhacm68/15rY4FSdHF0rhm7Tl+/JXSs+FfrGoDst+iPgvXW/SF5s/wCoqZqUpiocVxFsg1MZug1jvPw8FU4nVBjOjGp8Ar/AcPdNKJnfS3xP63rMWeW5UbaoOh/PTmi1kwPadCmHD8/ZzQl2gughOTASIVvhbZqA6hsmeRiB43KssLjLpdq2QHis57STtbTCMHMkZdQ/dltStFZYZEoslsqL6k4ho9lp/wBwMn3DyKhueTVBnBpPef0rNsIGHOl3l4HYAT+VV4jw0lwLHZQXAkkhoaSblxJADLyeXwgV1CdrpGDXXq61bYTi46MQSkjZ+k8R/E/jqyWdSFRpDg+4B1aNwR9qr4JhE/aAV/W0T6qHo3O4Hh3rcoY9vYbJc4gAmALm1+Rnkr1lZE4taDcn1nwWJlwqpY2R5ZZrTn+uPNFfhzXEkFzSb2giTvBHwITZsPilcXZgngutJjtVTMEYs5o0uN3C4I/KxMdh3h2WcsSDc3Dohw8JjkVRzQmF5Y5bKmqvfYmyxG2oI4HL7ag8lDkqc27/AAtNlyyUkCbiPWm5GSpzb+Ryjn7uSX5UETcR6/fhpZBbUnVuvut070ZJbTX3LS4a5weIDi11jYxGxzRFvvVjh/SseBY7J7uaz3tAaSaEnbb0jdMxfXMfnq71efxBgcQQ4QYmAbjlBlWL66Jjyx1wR1KghwWqmibLGAQevPtvZZuJxLn62E2bsOU8yqaprHzG2jeHmthhmDxUYDjm/eeHLz1PgoSVDVukhCEiEIQhCFLhsO6o7K0SYnkAOZPiFzllbG3acmucAtrBcFAM1CHfsgdnxn1vcqyauLhZgt9/0uTnErYCr0xRsw7QCA0QbEa25X26aLu+pmkLXOcSRpnpyXBlPEwENaBfXLXmkMKz2QfpS7+KV0kr6mT6pHd9vALnHQ08f0sA7AplEUpKU4IKx6Hqt7h8F643QLzZ+pUrUpXNefeHSc4IcbkHr8RqPBZCrbIJSZBYnNek4ZJA6na2E3AFu3euVHU9VzhGzN99zuRf/aE7aK4mnZe/rd5JswrREDTqdyD8QEm0ShsDG2sPV7qwENBJsF0e9rGlzjYDMrVwGCygl7RmOgMHKPhP8loKGj6Jt3gbX2WDxjFTVSbMROwOy542+11K/HMAOUh0CYHLcjoNe5SjUxAHZIJG4EXVe2gn2mh7S0ONruBA77KWjVDmhw0P5IXaORsjA9uhXCeF0Mjo36g2XT5g5YmLTpO0pxvbLVMba4vosujjHF7S4D2dLiTBIOoubiSLKnir3unDHNHA8/JaaowaKOidKx5P9wvkCLDIjjw7lqyrmyy6o4nh0yWWPs7Hu9n4KrqcNZJ8zMj4HyWgw/HpacBkvzN8R59ves0jYyCNQbEKic18brEWIWzjliqY7tIc0+rHyV6jj3NAL2ktNs8X5ePu8VdQ1krWB0zcj/d5j1yWNq8Kp3yujpJPmF/kPVqAd9uHio+Jt7Qds5oAPcSfg5cMVYdpsg0tb8qf7MzNDHwn6r3t4HuVQNkgTEkCTtJiVWxM23ht7XWjqpjDC6UC+yL2VmjhHCpDmlzRMnRp0v11079YVlBQObNZ7bt47u78eSzVfjbZqQGF5Y8nMb7Z792mo6hvVniFCm1k5G7AQSzU8235nwU2rigZEXOaMuzxCp8MqKySobHHK4X1P1dtjkqNbEOdF4AEBrZaPjdVE1bLJobDgFrKTBaaAHaG2TvcAe5UarnyYFttNZBJ95Gm26j3vmSp5D2fKxtmjS1ur97u9JjnyJFt9N9N9oHmkNk5rpLi4y3+vWqiL6sabHYXOo36x4FFmrkXT8OP639nYus9S9u7kdZM+AI7/IsE7bmzy9Z+gp6Mx2tZPxsmmy7xl1vm1XaRPQkQpcNXLHBzdfcRuD0XOWJsjdlya5t16rB4kVGhzfEbg7g9VQyxujdslcFYXNCaRIklQhIkTTghY9H1R3D4L1xugXmr9SpAlKYsOuHFxc5rpJ9l1hsJjYLLVkc75XOc09WW7ct9hlRRQ07WNkbe2eYBvvUQUA5GxVy1wcLtNwiEqVEIQpsLSc54DTBHanlG/nCl0UT3y/IbWzVTjNTFDTESi4dlYGx437Fqim/OCXjKBdoFiYvrt9y0IZJth21lbS2/msIZIeiLAz5r/UToOFhlfrSpYJrXZhPQbN5wmRUcUchkaM/tyXefE6iaEQvdkO88L8bf9U4EaKWFAJumlSLNwWFcH5nCACTfUzOgHeqilo3tqHSvyFzbt3rR1+KRPomU0eZs253Zbu/sWkrdZxEoQq2PYCwki4Bynkdo7zAUOtjY6FxduBKsMMlkZVM6M6kA9YvndQ4KXNLXAFg01EnNPPbnZcKAulh2ZGjZ0HWpeMNjpqsvgedskk/4k8CocV6QksDJbIDYEBoBbDg7pL7chFtT3njMjTGRl/zNRKSYQvbM13zDPjfW4t15d6yXV36Fl9wTvNxEcrrOSRbDyy+Y79LrdQ1vSwiTZFjvvlrZaGB4i4T6TNlkj2jA0dP/ACrGjrnbWzIbi3b+1Q4rhEfRiSFmyb2tfIjjnpnkNy1atQ5ZaM5sQJAnrPvVxIXBl2C53D9rLwsYZA2R2yN5te3ZqsUsLbEZTy6Tbvt8Flp43RvO0LXzXpGH1Ec0A6N21awJzGY6jmkQuKnLmEIQEIQ1skAakwOpMb+I810ZG55AA1Uaeqiha5zj9IuRvty69yCNRyJHkYt5Jr2lri07l0hlEsbZG6EXz60kxdUIQhKkVrh+L9E+fmmzh0594+/mo1TCJWW37lzkGV16tUK5poSIQhCEiCnBCyKXqjuHwXrbdAvNX6lSBKUxdArmULM4hhXufLWyCBeRqJ1k9ypa+klllDmDdZafBcUp6WncyU2N7jK98h5Jf1W6PWbPKDH1v5Jnwo7P1Z8sl2/8nG3/AE/l55/a3j2p4XhxmakQNgZk9enx+L6bDS121LY9XmuOI+0PSx7FNdt9ScjyFie9aFOk1vqtDecADzhWjGNZ9IA5LNSTSSG73E8yT91EMZT9tvfNvA6FNFTFewcO9dTQ1IaHGN1j1FBxtP2x3Xn6uqaayAC+2O9PGG1ZdsiJ1+R++i6GIZlzZhlFpNoPIzoV1E8Zbtgi3FcXU0zZOiLTtcLZroPB0IPcQU8PB0XEtLdVFUxjAYJv0kx3kLk+riY4Mc7MqZFh9TLGZWMOyN+Q0569ikZVBJAMluvT8wfJdmva4kA6a9SjOje1ocRYHTrWdUdVYJcT1PZI742HgFUSvrobvJBHZ+itLTx4RVbMYBa49Z15kkIwzXVA9pefmm9zYySB4AcktGX1UT2yO1t2f9RijYsPqInQx2sDxsToM95Gp36LRY0AADQWCuGtDQANAsw97nuLnG5OZTTk1Z/FGxDpIk5SJgRBP2KsxNrhHttcRusN6vMCdGagRyMaRmbkaWVfA0A55BDSIkg694trOWb6FQMNZ0j3bVjzzPYrf2gd0EbBHduZ+nJvXccbadq1aNIMEN0vuTqZ3V8yNrG7LdFkJJHSO2naqDiGGzgEDtC2sW36T39VEraXpm3ABcNLkj7KwwuvNLJYuIadbAE5aagqocA8DY9Ab+8AFVbsKmAuCD1eXoLRxe0tOXbLmuA45HvA/F11g8EHAl2YXiIy+NxP/C7UuHtey8gIPcoeJY7NHNs07mluWYz7D+l0eG83gN6i/iZj3JThTdq+1lyz7/0mD2ol2LdGNrjc27v2uuH9trgAQ28OmXZnCJB2IB25967UlnMIYLNGhvmeJVfioeyVr5Xh0hALgBkBlYHj64rOA5abbSNjG1oVDIA1xAOi3tO9z4mvcLEgG3BEJi7IhCREIQmkQtqhxpoa0FryQADGWDFpuVVvoHlxsRbt8lwDHDJaeExTaglp7wdQeRCgyxOjdZyaplzSJoQhOCQrJpCw7h8F623QLzV+pXaCUxVn8QYNCXfRH26e9QJa+Bn91+Wf6VnBg9ZNazCBxOX3z8FmOrOL8+4MiZIH7I6RZUjq2QzdJu3DdZa5mDQik6A2uRm4DO+t/W5TjiT5kwRPqxt0PPv9yktxR+3mBs+PrsVdL7NR9D8jjtgdhPLd3qTEcSm1PT2iPg06eK6z4mBlFn1lRaD2cc/5qm7eoWv2nMKtWxT3iHG24AAnvjbooMldM9uyTl1K7p8DpIHh4BJGlzdRKGrhCEJdUX3JLC90QOSEpXQb5ISZaLS4YxobI1NndCNgNhf3rTYfHG2LaZv1PWvPMZmqH1JZNls6AaW3W55fpWyrBVKgoYZrDLZ5azA5D87LhDSxQklgtdTKqunqQ0SuvbRTKQoSUoQgidUhzSg2Vf0Qpy5jCSYsPAaeHuUYxshBexueWQ4DhuUvppKktjlfYXJu7id538B1KI8SE+qfMTPIBRTibNvZDSeOWY7FYNwKUxGR0jANxvkRxv8ApWMPiM+xEc/sKmwzCVt7EcxZVlVTGndslzXdbTcKWV2UZBKSyFVxOEzuBLrAaRvzBNvdsodTRidw2nGw3KyocSNG09GwFx/uPDhZT0KLWCG7mTvJ0+wLrFAyJuywWUSpqpal+3KbnT1ZYWNxAa91rS4mNu0B7yT5LOVYBndbj/1bzCpSyjj2+F+y+XgfBaOBxNOmSH0y50HtQDBBdmaAfVAyjqZmwVJO2SXNrrDh3W5/hSDPc5hbOHp06jA4MbB5tbzhV7nSRu2do5da6tIIuuK3CaTvm5fo292nuT2Vcrd9+adchUK/A3D1HB3R3ZPmLH3KZHiDT9Q7k4SHeqVTBVG6sd4DN/DKlNqInaOH2+6f0gSw5qNdLA6ejSZ6EQkl6J7bPI701xYd6028SqGWuYWuLSWkNcJI2IcLDQTO+y4U+HiWQdF84uLi+7mLKBW1DIIi5z7cON+W9Tf0l41NmkXt2hN5tsOXJW8+AxtZK5ue9g4dXWs9Bjr3Oia7k4/bl1rUCyYWouslug3NgANSeQXqk07IYjI82AC86jifNJsMFyVaPCg8f2hJ/ZaYaO/d3jbosPXY9NOSI/lbw3nn5DxWvoMJjprPdm7juHLzVLFcBI/u3T0fY/WA+zxUSPENzx3K8bK4a5qkeFVvY/3M+9SBWQnf4FP6UKI8Pq/4bvKfeF0FTF/IJekaruC4I43qdkeyILj3nQe/wUWavAyjz60wyE6K+/gtKLBw6hzif90j3KKK2YHW/YmhzuKjdwJkWc/zb+FOGISXzA9dqXbdxVapwF3zXtPQgj3yfguzcRG9qd0hWS9hBIIggwRyVi1wcLhdWuDhcLlOSrpgJIA1JAHiV0ijMjwwb1Hq6htPC6V24LZw9AMEC+5PM81qqeJsTAxq80q6p9TMZX6nw6lX4iKnZ9Fs6TcAESBlM7XJt7KdJt5bCSDo89v11+uKq0XYhogjNHznQXHM6ZgECwJEfs6pjTMBYi//AH8fhdnincbg2+2Q5HU/dcU3YkAWBOW4MEZuyDcO6OsOaAZgEEUxOvrPq5KWpXxABhjSdh1l0Sc2kNb4v6FOc6YXsB6v1+rprWU5t8x9W6ufcn6avPqNiethJ66xF7b9EF0t9AkDILfUfXYuqFesSMzA0TfnBB/asRHXUIa+QkXCHshANnXPrq9ZqEVKwe4hky6AXQIEu2bJ2beY7WgiE28m0SB6z9ap2zCWAE6Dd2cftbcruCqvcCXtymbDfLAN76ySPBdY3OcLuFlHlaxpAab+anXRckIQhIhdBNKF5+m+Gg9AfGJWMku699SvVWtDYQ1ugGXcvaysymIQhKEJU0JEIQhCRVcVhyTmbcxEcwDIg7G592iucJxMUhLXi7Ta53jzVPiuGmraC02c29uBuqQd+dI6EbFbqKRkjQ9huCsTJG+NxY8WITZI9VxbzyxfrBCiVOGU1Q7akbn1Zd6nUuITwN2WOy681Pgf71vRjj4ywT5OcPFVvtM4inYNxd+CrLAGgzvO8D8rVlYkrWpJEqSEISoSQlQhCaEJJEKvXwTHmXNBIEb6dRv4rqyZ7BZpshYfF+HejOZgOQ+OU8j0/wCOStKSp2xsv1+66MfuKzVYNcWm4Nk6SNkjdl4BB3HMK3g8XkkOzEGCLzHMXOmnvVpR14jBEhJ69VmcWwN0r2vpmtGViNO3grQx7N5HeD9isW4hActrwKon4JXMFzH3EH83VgEG4uOamh18wqsgg2KE5IhIhVKmOA9UF3uHn9wVfPiUUZLRmerzV1SYFVVADzZrTvOvd52UAxzuTSOQBHvlQm4s/azaLeKt3+zEfR/I87XXa3mO8q+yq0gEEQe5XLZGkXBWRdG5ji1wzGRTDwdCD4hPDgUwghNLdCixOIDBLu4AalcZp2xN2nKRS0slTII4xn9us9Sqjig9kzeLiLdf5KB8VjtofBXP/jdTtABzbcc/JROx7yIsDzEz4Tp33UR2KSFtgADxVnH7MQtk2nPJbwtbxvp2dqrDRVa04yFl6fhGIz0mzq3snvGh8RB8VQVUexKR2qMBbLgrqjpUIQhCRCVCEISSpFFVwzXGTIPMGPPY+KmU1fUUwtE6w4ZEeKh1NBBUZyNueOh8FUq4ZzT2QXjvaCOhkgHvH/Oko/aBjmWqMiOA18lQVWAvD7wHLgdytYHDlpLnakQBrA1MnmYHkFT4xifvjwGCzW6X3nj5K1wrDjStJfm49w6lcVKrZJCVCRCp4+rUBZ6NubtS/T1ARIEkdozI19UrvE1hvtm3Dn5Jjy4WsFnvr4oAHKPUk2ntFr4AFt2s7s2827hlPfXf4Zfi/wClyJl4es1L/Sa/Z7BPaBeMoADQYc1pzdrUEGNjrs3o4c8+We/dfLL12u2n8FrqGuyEIQlQo6tMOBDgCDqDdK1xabhFl4qloO4fBaYqQ03aCu0BKhCFJQrlpFzlm4177fcptJVuicAT8qpcWwqOojc9jP8A5Nx0vz3HLitCnjWExMcpEe9XcdbDIdlpz7ljqjCqunZtyMy7DbnYlWIKlEquCwm6DuWPcCHEHW69Yhc10bS3QgW5WyXQTV0ShKkXLyACSNBPkgdSa+2yb6JNx0Adst6E9ed1KbVzgWDiqp2G4e87TowL8x9jZcuxAeYLi4mReT3938lzklkkzebqVTU9LACyFoF/WqjZMnmBbrNz71zXdu0CRv3Kw9kQQZa71XaaagjZw5fkd54Ojs5pu06FQ8PxH3m8cg2ZG6j8jqXJb2Qd8+XwyE/Fqb0Y6Db37VuyyU1EgxDob/LsXt13stf5O1O09vMAgd0hx97VS4i3JruY9eKmP+pbwVUmpJUJoSIQhBQhJKhCEiaeEhXSYU5NIhEpEISIQlQhCEShCEiVCEiEqVIoQsHinCyHZqbSQ7UDY8wOR+zqrWlqxs7Mh00TmO2cjoqg4bVich82g+RMqR73De1/undIFA+g4TLXCObXAecLs2VjtCO9O22qNjSfVBPcCfgnF4GpRtt4rp1Jw1aR3tI+KBIw6Ed6NtvFd0MS5ohpEcjeO69u5T4a6SJuyMx17lTVeB0tU/pPpO/Ztn++tRAKGXXNyrljA1oa3QZJtbJgAknYXPgAmlwAuUEgaqz/AFbV9g+bR8SuPvUP8vuk2wk/h1Temf8AaftQKqL+SQvaciqFTCtm7YIsQZEbwQpDX3FwU3oo3Z26kNpAaDcnxJk/EpbpzY2jQI37h8T/AC96Eau9etylpvAkO9UxMagjRzeo94UqCVoBjk+k+HWqzEaN73Cogykb/wCw4H8erXmcPGU9qZILSBpAIB1uCHFWjcPZ0ZZe9zcLLy45Kals4aAWixHHPPkqlKsab5EFzDsZB5t8jobiR0VFV0hbdju/19lrqStjrI9pmR1sdf2DxXrWPBAIuCJHcbhZcixsVIBuuk1KmlSJIQhKhJCEBKkTCcEhXQTE5EpEISITQhCEJJEqJQhEoQiUIRKVCJSISBSoTlKhCEIQkTQhcPpNd6zQe8A/FOD3DQosFG7CUzrTYf8AtafsThNINHHvRZdUaDWeo0N5wAPOEjpHO+o3RZSJqVJF0LL47hczM4HaZfvbuD3a+B5qbRTbL9k6H7oBsbrzpKuV3ULnX+zn/NKuO18xy/a7FQc/z15IT9sK1hK8dh12OtHInl0PLr3qzoaqx6J+h0WbxvCwQaqHJwzI49fPjx5qKnSbSc5lQBrCJD79mHHKQB2WNmoRoOV1OdEzNkgyO/1kNf8Aqoo6mUFssJ+YbuOWfWb2z17FqcExTw8UyczSJHQRIc39k8uZ6LIYpRiEk7/uCtlSVTaiISNy3EcDvW+qVSkIQlKEISoSQhAKVImCnBIU5TE5NIhCRCYQhJCEJEJISpoQiUIQhCSEICVCaEJoQklQhCESlQmkQkhCEIQhC5dpdKDZC8jjcMaby06fNPNu3iND/NaCCYSs2u/mnsOVlUqN3Go0XZK4XzGq5zEjrInwN0qbclvripAZCAbJ1g4WOhVgVy6AQ1zr+jc4SWuIgE8x1F1b0ta6VwjeLncevr/SyWJYOymYZonEN/ubfdfcfwVJwzEH0rw5x9IJiws3PMTEEQWW6artNSRVd2T5kabrdo5hVTKqWlaHwZA2vwOXDsPBb9DG7PsTofmn8J7/ADWUxHBZqW72/MzjvHMfkeC0tBjEVTZjvldw3Hl5K4VSK4SlCEiUoQgJUIQkRKeEhWt+juI/yfrv/wDWrH4TLxHj5KD8Rj4HwR/UFf8Ayvrv/wDWk+Ey8R4+SPiMfA+CX9Q1/wDK+u/8CT4TNxHj5I+Ix8D4eaR4JW/y/ru/Aj4TNxb4+SX4jHwPh5pHg1b/AC/ru/Aj4TNxHj5I+Ix8D4ea4PCKo/w/rO/Ak+EzcW958kfEY+B8PNcnhdX9j6zvwo+FTcR3nyR8Rj4Hw81y7h9Qex9Z34UfCZuI7z5I+Ix8D4eajOFePZ8z9yPhM3EePklGIx8D4ea4NJw5eZ+5J8Km4jx8kvxCPgfDzXBnok+FTcR3nyR7/HwPh5pF0Jfhc3EePkj3+PgfDzXDsQBzR8Ml4jx8ke/x8D4ea5/pg5H3JPhkvEePkl9/j4Hw81E7iLRs7yH3o+GS8R4+SPfo+B9dq4PFmcneQ+9Bw6Ubx4+SX32PgfXauXcbpjZ/k370nw+TiPHyR77HwPrtUT/lBSGz/Jv4knuEnEePkl98ZwPrtUf6T0vZqeTfxJhopBvHrsTxUNPFdD5R0j82p5N/Em+6P6k7p2qQcdp8n+TfxJPdndSOnauxxhnJ3kPvQadyOmao6+NpVBDmE8pAt3GbJWNkZm02TukBVKrhqDvVztP1h5OJUltRM3WxSh6ya1IMqFp1gGRoQdPFWMcokbtBOY8FxyzUnDsP6RwaDFi4npN463TZ5ejbtdiTpLAW3r0jMDTDMrRH7WrpGhnf8jRVcVXNHMJQcx3clwqIWTxmN+hWXVwYe5riSCxxkAwCWmL9JC9Bhe2oYyXMXF7LByMfTufDkd11Yqt7J5HXu390p1Y8tge5uoafsmUkYM7AeI+62y1eYbK9GBSIRZKlCUZoQEEJEJULlye1NJX/2Q=="/>
          <p:cNvSpPr>
            <a:spLocks noChangeAspect="1" noChangeArrowheads="1"/>
          </p:cNvSpPr>
          <p:nvPr/>
        </p:nvSpPr>
        <p:spPr bwMode="auto">
          <a:xfrm>
            <a:off x="1679575" y="-2560638"/>
            <a:ext cx="8134350" cy="533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4" name="AutoShape 4" descr="data:image/jpeg;base64,/9j/4AAQSkZJRgABAQAAAQABAAD/2wCEAAkGBxQSEhUUEhQVFBQVFRgXFxUWFxUUGBcXFhQcFxUUFRUYHCggGBolHBQUITEhJSkrLi4uFx8zODMsNygtLiwBCgoKDg0OGxAQGywkICQsLCwsLCwsLCwsLCwsLCwsLCwsLCwsLCwsLCwsLCwsLCwsLCwsLCwsLCwsLCwsLCwsLP/AABEIALYBFQMBEQACEQEDEQH/xAAbAAACAwEBAQAAAAAAAAAAAAAAAQMEBQIGB//EAEcQAAEDAgQDBAUIBgkEAwAAAAEAAhEDIQQSMUEFUWEicYGREzJSobEGQnKSwdHS8BZUYpSy4RQVIzNTY5Oi8XOCpNNko+L/xAAbAQABBQEBAAAAAAAAAAAAAAAAAQIEBQYDB//EADoRAAEDAgMEBwgBBQACAwAAAAEAAgMEEQUhMRJBUXETYYGRodHwBhQVIjKxweFSM0JikvEWoiMlgv/aAAwDAQACEQMRAD8Ahr0xmdZvrHYc1o4Y29G3IaBUsrnbZz3lcik32W/VC69GzgFy6R3Eo9C32W+QR0TOA7kdI/iUCk32W+QSdDH/ABHcjpn8T3phg5DyCToI/wCI7kdPJ/I96Yb0HkEdBF/EdwSdNJ/I965qG5HSxGgLrS7l05nuVPiEZMsUTCxoJudziBnYDfferCkktG+R20SBYcBfeVP6OGg5nZnDNlABAB9W50tE9QVVUtdU1c7/AHaNhYCM3C1u7jmdCp1RTw08Teme7atu39/DsSDncz5lasQR/wAR3Kh6eT+R70xVd7R8yl93i/iO5HTyfyPen6dwuXO8ymSRQsaXOAAGZyCVssziGtJuetamFYQxuYnNlGaXHWJdeecryyorZXyvc15AJNrEjK+WXJbqGBjWAEDRV348z2ZLezfM4SXGOzz275VtFh1c6mfPJI5myCQDfOwvxy7QoEldSidsLGh1zYkWy81dzO9p31nfeqT3uf8Am7vKtegi/iO5V8bWqAS2o4AHtEvItHUxrCm0NVtS2ndIQdA05371Fq4S2O8IYCNdoZW7FSZjKpualQTBgVKgjsjbNY62W/oKARRbLzt53BcMwDuPWFj6ytdJJdny7jY5EjeOoritxCs3SpUMAn+9q8jA9bePjyTqjo43Boa0mxNr2cbcBbPr4IhdI9ty5wzAvuF+JvktKi5+vp6zyP8AOqR9UOjzlefVOK1M3Bo4NFvHXxWyp6CGMb3HrN/14KX07/8AFq/6lT8Sh++VH8z3lSfdov4juSNd/wDi1v8AVqfiS++1H8z3pfdov4juR6ep/i1v9Wr+JHvtR/M96Pdov4juXJr1P8Wt/q1fxJffKj+Z70e7RfxCqYzjIpECpiXsJuM1eoJ7pcu0UtZKLsLjyuub46dn1ABV/wBJaf64794f+NdbYh/n4rnak/x8Ex8paf64f3l/40v/ANj/AJ9yNmk/xT/Sen+un95f+NLfEf8APu/STZpP8e9H6UM/XT+8v/GjaxHg/u/SNmk/x70/0oZ+un95d+NJt4jwf/r+kbNJ/j3pj5VN/Xj+8n8aXbxHg/8A1/SNij/x7/2n+lTf17/yT+NL0mI8Hf6/pGxR/wCPf+0fpUP17/yT+NHS4jwd/r+kdHSf49/7T/Skfrp/eT+NJ0+I8Hf6/pHRUnV3/tMfKn/5p/ef/wBpfeMR4O/1/SOhpOrv/a6/So/rv/3j8SPecQ4O/wBf0joKTq7/ANq2zjNciRXqkG4Odxkc9VxOI1QNi7wHkugo4D/b4nzWNW9Z3efivUYP6beQ+ywkv1nmVwAuy4oQhNIkXTWpEJgIKRIUM7mtAknXbsg9qT3GP+5UmN1EdPTmQ5PN2tIAuCeHAcVZYXE+aUMH06kblq4oMAzPaDsOyCegC8+ohUvkEVOTc8CR2la6pMLGbcoFhxF1lSJMQLzlB9Ucl6fh8MkFO2OV204anX755aLD1cjZZi9jbA6JhTVGQY0O/v6JDY5FAvqFJ6V2XIXEtNojM4/sgi5EA8zCzsuCYfBKKlx2QDe1wG33eO6/YriPE6uVnQNFyRrbO3reo61SZAF4MaBwcBI7OouNTF4Uz32CrDomAuBac7ENO620ePUo3ustOWyPIaQRvBPOy22OBAIMgiQea8vLS07LsiNVu2uBFwqXEz6k6ZifJpv8VovZgN97cXbmk8swqXH9r3YBu9w7cj+bKjSqZiYIIvpteBfmQJ8QtrT1Ekk0rSLNaQGnjlc/hZaohZHFGQfmdckcM8l2KRJMRLWzeTMTAAnWZvtKr8YxBlG+NxYHE3FzuGV7c7qbhdG6rY9u2QBbIbzna/crPDolxbGWGi3PtEjyLfNZ32nex07Nk5hv5yV37Pse2B20CPm38grhWaWgSQhIoQuSlQvDfL4/2lL6B/iWjwX+m/mPsqrEfqb2rA4W1jqrG1GlzXODSGuyHtGJzZTpMxF1dKuW9ieAU3sruolzHUa2JYGPdnzswzGOcQ4NaGOOdxvbQdUifspN+S/o8ZQw9Wo17ajnNcaZEtLCQ5u8XG/kEo1TbWUlf5Kte5voKgDX06ZbLjVa6pUFYhrKjWN7EYd/ac0QbXSJbKvU+SzhTLxWYS1pdky1JkYYYnIDET6Mm/MRulRsqd3yLeCAa1MAlrZh57b6/oMhAEiHwDOk3AIIQksqfDuFUjhqlWqSHMrejA9L6Jp/sy7X0NQudLdLDqg6XQApKnyVeGk+mplwDuwBUnO3DDE5AS2P7szMxNkIAup2/I92d7PSMeRmbLS5gbVbUotLXB1OXCMSw9mN72gol2VSx/ycfSourelouaHEQ0uDiG1PROc0OaJAqBw8J0SpLLFQmr6hw7+6p/8ATZ/CFi5/6r+Z+60cX0N5BRVNT3lesw/028h9l57L9Z5rkLquSEJEwhIu2NJIDQJJtNhzJJ7vsUHEK5lHCZX9Qtxv6upNJSuqZNhqt0cASTnECLQ4zO5t+b6LI4l7SOkLPdSW21uBnw49av6LBgwO6cA30tf9KrXpAPIZo3LuZBntgOPQN8SVOoG1FdhzxLYuJOyXDjv7CTbh2KLWOhpKxpZcAAbQb4ftXK+IYaQfU7I1F7zoMsXJ+9ZWIT0tUWwn5mki4069d3NaHZZVQgOGTgDZYAwAqEVc7hmDTa2zZGtpyDzK9JgYZWNlccyATbsv9ljZpehc6EDJpIz5nzRR4byqugEzqJO8menuXVsPBxTH1PFouuhww2/tXyOZJ+YWc+spehP8j6Fk33kfxHo3V/D0CBTYXHZue8zlImx1Oniq3GX9DRlxYH2t9WnMjfmpOGjpaqwcWXvp9lNiqbaZa1pdpcagzmiB7RI0EC3cqXBcRqHl8k7h0Y45WNsg0cLDT83VlilDEA1kTTtnhncXFy49uqscPqgNfNg1xJB2ES4/Wz+RVNjYbJViSLMPDSOu+XfkrLC9plPsP1aSD9/sq2KrOeWENy5TNzIkjsm27SNLa67q5pPZ6VjZGPcPmAFxwvdw7bWVXU43E8sc1pyJNjxtYfe6GMgADZa4WAsFmXEk3KsYH13fRb8XT9ixftUHdJEd1j35fpav2bLdh433H6/KuErJ2WmSKLJUkISQlXJSpF4b5f8A95S+gf4losF/pv5j7KqxH6m9q8s10GRYjQi3iCrpVyk/pL7jO+HZpGZ184h5N75gADzi6EK/hqOKrf2rXVX5IaHmqczLgCC52ZrRnEkWGa8JEoBKtUOFYoVauHbUc19LLTc1tV+Qh9ZtMMzAwGTVmDGptJhCWxVbiOExVFpNU1AzM5mb0hLXEA0zHakjKxzJiCGlu0ISEFanEuC49k56ld5FYU2y+t28tM1hVY6oQMjfRk5psRO0pUWVXD8NxzABSOIa5+cvYx1WlBZU9Ec5kNcS4gCCZlAzRYqQ8Bxs0mg1D6aLio4Bj3h1HLUJPZdkpls6ZRlBOiEWKo8T4xiX1nOqVagqAlpDXuaGw8FzWAGGjMxpgbtB2CEhuqjsdVLDTNSoaZdmLC9xaXEyXFswTN553QkUCEL6jw3+5p/9Nn8IWLn/AKr+Z+60cX0N5BQOXrMP9NvIfZeeyfUeaIXVckQhIugEiRdYYkvaWZrOAcWgmATcHa8Dw8FmvaCalfTlhcC4XIFzqMjpvGdgd+SusJinZLtAENOunMa7uS2a1QNBJ0H5AHVYKKJ8rwxguTkAtU97WNLnHILCfXDGgvIBMk7y4mXQBrcleqRbFJTsY8gbIA7gsKY5aydxiaSSSeQ6+Cw8S9peSwEAgG4i8mY6aG3NZ6tfE+Tai0OvO62+EQ1EMJjn1By5W4q1wzEEn0W0E5twJEt/3a7eSs8MqXPHQncNepUWPULIn+8t3nMbr8f0tcNiw0V2FmCb6pwi6RDrQRqHNjvzCB9irMVa11HKHabJ8M1Nw5zhVR7PFS4wEPmHGXDKQRbsxGu3bPcSs3gklJNTe6Si7iSbWOe+9xw5q8xZlTFP7zGbAC18u63XyUIa3czJ15knQxbU6K/jjombEA2SW/SCQXDflfNUkklY7amIcA7UgEAjTkpQCTlbc+4Dm47fEpa/E4aNl35ncBqfIdabRYfLVuszIbzuHmepFWm9pI1JAykNIEmRBudLHax6FVtN7QRywve+zXNvYXvfLLhfPcrCowSSOVjWXc06m2mfhkrlGgGyZJJ3MaDQW7yslXYhNWODpbZaAaLUUVDFSNLY9+pOqkUFTUIQkhCRCEJEJULw3y/H9pS+gf4locG+h/MKsxAXc3tXlVdKu2SlIQkstTA8eq0aL6DCzJUzZpEu7TWtMGY+Y3UGLxqZEuaZ+UFX0tWsPRtfWc174bbMysysCASYl9NpPedElkJY/wCUFStSNJwpNYahqEMDh2iXOMZnHKJqO0ubSTCWyLqen8ra7XPcHU5qVDUfYiSaTqRAIcC0ZXnQgyAZRYpNpW8B8snB04hoqsEnI0hvaNcVwSXBxMOaANIGubdQCjaVR3ytrZ849EDmpECJj0Nd9emNb9qo6eYjRFijaWNVqgknsiSTAmBJmBJJgaXJKQCyQlLOOYRYpMk845hFktwvqfDB/Y0v+mz+ALGT/wBV/M/daKL6G8gqzDIHUD4L1iL6G8h9l55J9RXUrouZQEJF0EJFNh8Q5gIaG3MyZMTFsvhzWbrfZ5tVUmZz7NO4DPv6+SuKfFzBCIw25G8lcPe52riRaQYvDg4aC1xspkOB0kL2SRtILc9Tnzv+lGkxWokY5jiCHdWnL93WJxOvmcA5mSCYJmXDSBtGh30Ci4pMXfKWWtoT+Oav/Z+mYwmRsoNxm0fm+tuXaqdSYtE9eW/iqcW3rTv2rfKu6FY0jmbFgQcwkRYncXtqpNNUugcXNAKgV+HR1cYY8kAZ5W8bhekZcAmxgE9LXWtDsl5sdclmO4q7KHNYILnAEybAA3iIJzddFVS4kWsD2tyJI7vNaCmwNsk7oHvsQ0HIbz9wN+mqq9uq8gSS4yGZiRbSdgBz+1UtZXF204khptktLR4dDSxt2mgvbfO2ZufLuXrKNACm1j4flABm8kCJusmZSJC9ny66Za8lILGuFnC6lqUwRBAI5d2iayR8btphIPEZFI+Nr27LgCOBzCGMDRAAA5AR8EjnOedpxueJzKVrA0WaLBdJqdZJFkqCiyEQiyEkJUISIISoXBahCWRCEsiLoRkRdCMgRcosj0Y5IuUiPRjkEtzxSFQVqjRYAOdy2H0jt3a/FWeH4bPWO+XJv8jp2cT6Krq7EYaVvzZu3Df+gomVYPbDIO4EQesk2PP71YYlgb6aLpInF1tRv5iyg0GMtqJNiQBvDPwVkUmm4DSOkFZ3adxV8LJHDt9keQS7buKWwXPoG+yPII23cSlsFKAk1QsOq1xpgMsSGiZiBFyOvLqvW2h3RAN4Bee3aJSXcSqFEVrQ/MWBoLQ9puGFpncmXE39kLk0S8b2tvHC37z4Ls4xbxa99x43/WXFShuIIEkD1Zy5ZF2ZiJ6el9yfacj11fvwXO9OPR6/0rOAFS/pIja863N5mxLhyiIT49v+5cZjGfoV0Lqo6hxdcsEhpcZiACdtTG1lxqJTGy7Wlx4D1opFLA2aTZc8NGtz61WbUFZ5gh1xMWDYjSfVnxlU8grpH20y6rfnNaKI4PFCD9Wdt+1ztll61XFPAVCLMIA5w3yBUJuGzuF7W5lWkmP0UZDQSeQyHfbwXeEoZHZqzQ1u2Yzceyxs5j1OkWUmlgEB2p2gcCT9gq3E611aBHRuc7LNoFu8m3dpxVqpxdpBAY7QgEx5m9gpDsVizAB9dqhs9mqr5SS0cczl4WPeslrY/P55BUFzay24Y0HaAz4rY+TRHpH88ojuBv8AFqrMSB2G81zl1C9ECqhc00qEJEISoQhCEJUJEiEIQhCIQhIoQlCEIhCEQhCSEICEiqYmue0wCDEZiSDces0AX8xcFX2FYOKsCUvFgc26m3Xwv2qkxPFfdT0ewbkZHd6G9QgRYWC3waALBYgkk3Oq5e0+jz5omwDQLG4OYnWIJgRpCzL8WqJa0U0YDQCbk5kgZnlcac9VomYZBHSdPIdokCw0Fzp4/wDFdwlDLJMAuiw2jnzN7n7lm8VrxWT7bRYAWHE9ZV9hlGaWHYJuTmfIKWFXKyXJCEJgJQhY9Adlv0R8F69F9DeQXnEv1nmVRpcJIy9s9kNbpEtbMTBu6XEzz2XJsFrZ6W8Pz6suxqb3+XXPtP46vFc/1S6APTO0Mm8klpbm9a2x7x1KT3d1rbR9C3H0UvvTb/QPXYtHC0cgiSbuN+riQPCY8FIY3ZFlFkftm/JTAJy5rmrUa0S4wNEySRrBdxsE+KF8rtmMEngFHTx9MmA6/UOA8yIUVtZC92y12alS4ZVxM6R8ZAVLBcQLczaj8xHqvgkE6H1RYT05qDFWiNzmSuuRoba93BWdThDpmMmpoyA4ZtvmOvMjUZqnXxL6kZz1iAIPTf3qqqKuSbJxFuXorS0OFU9LZ7Adq28/cDJRKKrRCEKShVLHBzTBH5IPMJkkbZG7LtE1zQ5ei4DiHPa4vObt20t2QY7rlU1bGyN4DRbLzXAixIWmoaRCEJoQkhKmhCEJEJEJoQhCEoQkQhF1XbigS0AGHGAbXsTMaxAVnPhFRBT9PJYDLK+efVa3iquHFoJp+gZcnPO2WXb+FOVWK0SQlQEiQrNAMnMSXCxJ5aggaAGx92y9DwRtN7uHwC1/q3m49Zc1g8ZdUe8FkpuB9PI+rHkqFLFueQCA0Eket2gW3yuBFiROkwrGR0kjS1h2Sb2OtjuyP2URsbGEOd8wFiRuI6j+Vo0gwgsf2ZOac1iYgiTEGNuRnnGQxKnraScVG1tEi20G23WzGmmhWlw6opamHoNnZAz2b9d8jrqtBrgRIII5ggj3LOFpBsVfgg6IISJy5IQlRCUJFj4f1G/RHwXr0X0DkF5xJ9Z5qRdFzTQkRCEi6Qhc1KYcIcJHJMexr27LhcJ0cr43B7DYjeFkcQwXo7i7Da+rTtfcH496z1fQiIbbNN/V+lssFxl1Q7oZvq3Hj+1UVStKkhIhCEIQhCVdscWmQSDzBIPmEjmhws4XTS0HVX28aqgAS0xuW3PfBAUM0ERN8+9M6LrSdxiqfnAdzR9spwoIRuPejo+tTU+O1Bq1p82/aVzdh0e4kePkk6M8VqcM4iKoNspbEiZF5gg+BUCopjCRncFMIINiq/E+LGm7I0AkASTpfaBrb4rrTUfSt2nGwStaXKPB8bJcBUDQDbMJEHrJ067fB81Bstuw3IQ5haLrcVamqOvXawS8ho0vz5D3pzI3PNmi6RRU8fTcYDwdBYEiSYALoiSVI9yn2DJsGw1K4vqI2PEbjZx0HFWXEAEkwBqeQ6qNa66EqhVrF/RvLc/S5D9nz3C2eGYC2IiWfN2oG4c+J8Oax+JY46S8cGQ0J3nlwHjyXfD6XrO2JIE3Nj2u1rE7dPKlx+RjqotZfLW5JF+obvWSuMDje2mDnWz0sLZdfFXFSK6XKEJIQq+LpT2m+sNvabuO/cfzVvhGImkm+b6Ha+fZ9lV4rQCqiy+oaeXasbiWCFQekZ/eAdlwvpJaIkCQSSJ0K3r2tkbtt13H7fpYuGR0TujfpvBy59fNHD8cT2Hgh4jnMHd1hHfodpTo5L5O19evsiaAD5mnL1pr58bK8asBwDi0nI4QbkhwDgOsZbb+az+LUQfWxPc3aa75T42PZe/YrjDKospJGNdZzfmHrw7VZpYh2ZodBDjFhBBgnnfRV2KYHHSwmWNxNtQbb8twCnYbjD6iXo5GjPQhWis2tCklCFjYf1G/RHwXr0f0DkvOJPqKlAT1yTAQhOEJEwEIXUJE1Q45k03j9kx3gSPeAo87NuNzeIK70spinY8biPuvPlY5epqo11QfNnvLdYvEbSn2aowdMBpfuU1EuM5hHIW+zwSGy6xl5vtCykhIuiEIXQCEJQlQmkQhCVaXyfqRUIPzm+ZBsPIuUDEGXjDuBXGTUFU8bVz1Hu5uMdw7IPkApUDNiNrepOj+lQwuievTcIx4ewBzhnFiNCY0IG9o03lUdVTmN5IHyqMRs5Lj5QYYvY3LEh1gdDP3RPcCpeDtc+o2Gi9/C3HqUOtqI6eJz5CQLWy1vut1+tEqWHayMnZg5rXuW5fnTsVtpsPhli6Ight75HXmsKzE6gTdO47TrWud3K1vV1k8WFQk+kJLLwZkePI+Q5KoqaIUxvGwBo0I17Sc/wALVYPVQVI2ZHkyEG4OQ/8AyBYadqu4X0rgS90SBFhmF72EAW8bq5gbUOYekNr6W1H4+6zVcaFkgFMCQNbnI8t/26lpYfEloAIBaBAy2IjaJuO6/QrNV/s5JcvgdtHeHWuTzyHfbmreix5lgyZuzwI07tfurH9LZ7bR0JynyN1nn0VRGbOjd3FaCOrheLteD2hdggiQZHMXCjWUgFJIlQUqFgcT4kM49GAYPacPnc2jn389N1o8IdLTO2iSGn+3dztx4KDW4cyriNxnbI77+SixjaVWCHtDgZF43m7SRy++RIWtMkUti1wvz/Cxghqae4fGbcvzb14qSljQwNZUdL9CQJA0jMQAM0VGaAazAC7CQNADjn68wuDoS4lzBl/3TuP/AFXsJUDD2mD1YBAlxcIB7R9qSdrBZSvwmtc1o23PLnG+Z2QNx6svIdeho8SpGlxDQ0ADdmeI6/RWhSqBwkdRB1BBgj3LNVED4JDG/ULQQTNmjEjNCu4XILssXDeo36I+AXr7PpC83k+oqaE5c0qjw1pcdACT3ASmvcGguO5OY0vcGjU5d6oO4n2rNlu+zvC8W/JVQ/FmCQBou3fxWhj9nJnQkuNn3yG63MXV2ji2O0cJ5Gx8irCOqik+lw9dSo56KogNpGEddsu/RTwu11FUWLr5GF3LQcybBR55hEwvO5SKSmdUzNibv8Bv8F51jYAHIAeSyK9RAsLIQlThCE4QhVn4iCZaYGkb2H3lO2VHdMWkgj1kpKNWZkEQATyve3vSEJ8cm1kQr2IwTmNY43zkDKBcEiQJ3KnS0D42B2pJtbmqalx6KeZ7CNlrQTcnW3V+yoHNgkEQQSCOosQoT2Fji12oVzDMyZgkYbg5hcwmrqiEJCLohCVEIQghKjVW8DS9I/tOccoDheTY6SdBpop+GUzHPvpaxyyus57Q1LqeEMY0WfcEkXty61exnEBTcGkOMxcRAlwaJkjmfqlX7pA0gFYuKAyNLgdPK64GPpPADtSGksc0kiRIkAEWgydBCTbjeLHqysniGWM3b15g26vFDuKN9E2rDi13cIsT2nE5QLRMxO6DM3YD9x9cke7O6Qx5XHrLf2WupG8Rp6ZhObLv60xEi2tkvSsO/qTTBJw3X7FcBTlxVbG2Y5zSWOAmWmJjQGNZ08VX19HDPGS8C40PrcrPC6uWGdrW5gkDZ43/ACsh+KebF7yOWYrLiCMZho7l6N0bVXLByC7JdhvBdQhKu8OwF7QQSCYIBI8ZHLXwUukY18oa4XBVbi80kVK58b9kjx6h1laeM4eCBk7DmiAW2MAQGzttfpykLRuiBHy5ELz+OoIJ28weP3UmAe8t7bcpFrmSQB6x8Z/knxlxb8wTZgwO+Q3V/BVYOU/OJLT1yyWnyJ8/HG+0WHObIapuhtfqOg7Dl2rT4HWtLBTu1F7dY1V2FmQtEsXDjst+iPgF6+z6QvNn/UVMAnJqjxT8rHOGzTrppuuE79iNzuAK600YlmYw5XIHeVghsCOVljV6iBbJEISrulVc31XFvQafVNlIiqpY/pcfXNQKjDKWozkYL8Rke8WXVfEOfGYyBoIAE6TZLPVyzCzjkmUeFU1I4vjBud5N+5RQoysk2tkgC5JgDqbBPYwvcGt1K5TzMhjdI/QC5U2IwzmesIHtC7fPbxhd5qOWLNwy4jNQKPGKWqya6x4HI+R7CuaFEvMNv12HefsTaemkmdZoy47l0rsSgpGXebnc0any5laTuFsDSASXwYJMXj2RaPzKufhsQZbfxWRHtBWGYPJ+W/0gC1uevisoCR3rPLeggi43rb4fjQ8Bps4Dzjcfdt71paSrbM2393D8hec4phclG8nVhOR/B6/uqmPwbzUcWtkEAzIFwIIgnkAodbRySS7TBlZW2DYxBT03RzEgg5ZE5H93Weqgi2RWva4OAc03BShInIQhCEIQkWpwqi2A8TmgtM7XvaOjT3LQ0EUQYJG6kWP5WAxyrqXTOglPyh1xlu3eBVmrhmOMua0mIkgG17e8+anljSbkKlbI9osCo34OkASWMAuSYHMknzJPimuZG0XIFl0bLK4hrSSdAqGJr0y3KxkQTBLWwMxl5APO9iN7qrmxCLZIjGe7LLrWjpMCqjK105s06555aD0cl1h61KAXtbnaTEC5JIdmA2uB0lqfDWRGPbfYH1uUerwirbUGKG7mka7rcCdLjPnwXZ4q7ZgjkSZ8xp71xdiufyty5/pTI/ZY7Pzy2PULj7i/gq2KxbqmsAa5RpPMndQ6mtfN8ug4K2w7BYaM7d9p3E5W5D9qBQlcoQkTCELU4XgnQau2Uw06uGpI5aW536FJBijKacAi4ORPD1vVLjFIayHYabWzHWfW9X3EWuL6de73LYbYGq8/DSbkDRKE/aSKfAUwSX67NP8AE4d8x/29ViPaGtMkwhacm68/15rY4FSdHF0rhm7Tl+/JXSs+FfrGoDst+iPgvXW/SF5s/wCoqZqUpiocVxFsg1MZug1jvPw8FU4nVBjOjGp8Ar/AcPdNKJnfS3xP63rMWeW5UbaoOh/PTmi1kwPadCmHD8/ZzQl2gughOTASIVvhbZqA6hsmeRiB43KssLjLpdq2QHis57STtbTCMHMkZdQ/dltStFZYZEoslsqL6k4ho9lp/wBwMn3DyKhueTVBnBpPef0rNsIGHOl3l4HYAT+VV4jw0lwLHZQXAkkhoaSblxJADLyeXwgV1CdrpGDXXq61bYTi46MQSkjZ+k8R/E/jqyWdSFRpDg+4B1aNwR9qr4JhE/aAV/W0T6qHo3O4Hh3rcoY9vYbJc4gAmALm1+Rnkr1lZE4taDcn1nwWJlwqpY2R5ZZrTn+uPNFfhzXEkFzSb2giTvBHwITZsPilcXZgngutJjtVTMEYs5o0uN3C4I/KxMdh3h2WcsSDc3Dohw8JjkVRzQmF5Y5bKmqvfYmyxG2oI4HL7ag8lDkqc27/AAtNlyyUkCbiPWm5GSpzb+Ryjn7uSX5UETcR6/fhpZBbUnVuvut070ZJbTX3LS4a5weIDi11jYxGxzRFvvVjh/SseBY7J7uaz3tAaSaEnbb0jdMxfXMfnq71efxBgcQQ4QYmAbjlBlWL66Jjyx1wR1KghwWqmibLGAQevPtvZZuJxLn62E2bsOU8yqaprHzG2jeHmthhmDxUYDjm/eeHLz1PgoSVDVukhCEiEIQhCFLhsO6o7K0SYnkAOZPiFzllbG3acmucAtrBcFAM1CHfsgdnxn1vcqyauLhZgt9/0uTnErYCr0xRsw7QCA0QbEa25X26aLu+pmkLXOcSRpnpyXBlPEwENaBfXLXmkMKz2QfpS7+KV0kr6mT6pHd9vALnHQ08f0sA7AplEUpKU4IKx6Hqt7h8F643QLzZ+pUrUpXNefeHSc4IcbkHr8RqPBZCrbIJSZBYnNek4ZJA6na2E3AFu3euVHU9VzhGzN99zuRf/aE7aK4mnZe/rd5JswrREDTqdyD8QEm0ShsDG2sPV7qwENBJsF0e9rGlzjYDMrVwGCygl7RmOgMHKPhP8loKGj6Jt3gbX2WDxjFTVSbMROwOy542+11K/HMAOUh0CYHLcjoNe5SjUxAHZIJG4EXVe2gn2mh7S0ONruBA77KWjVDmhw0P5IXaORsjA9uhXCeF0Mjo36g2XT5g5YmLTpO0pxvbLVMba4vosujjHF7S4D2dLiTBIOoubiSLKnir3unDHNHA8/JaaowaKOidKx5P9wvkCLDIjjw7lqyrmyy6o4nh0yWWPs7Hu9n4KrqcNZJ8zMj4HyWgw/HpacBkvzN8R59ves0jYyCNQbEKic18brEWIWzjliqY7tIc0+rHyV6jj3NAL2ktNs8X5ePu8VdQ1krWB0zcj/d5j1yWNq8Kp3yujpJPmF/kPVqAd9uHio+Jt7Qds5oAPcSfg5cMVYdpsg0tb8qf7MzNDHwn6r3t4HuVQNkgTEkCTtJiVWxM23ht7XWjqpjDC6UC+yL2VmjhHCpDmlzRMnRp0v11079YVlBQObNZ7bt47u78eSzVfjbZqQGF5Y8nMb7Z792mo6hvVniFCm1k5G7AQSzU8235nwU2rigZEXOaMuzxCp8MqKySobHHK4X1P1dtjkqNbEOdF4AEBrZaPjdVE1bLJobDgFrKTBaaAHaG2TvcAe5UarnyYFttNZBJ95Gm26j3vmSp5D2fKxtmjS1ur97u9JjnyJFt9N9N9oHmkNk5rpLi4y3+vWqiL6sabHYXOo36x4FFmrkXT8OP639nYus9S9u7kdZM+AI7/IsE7bmzy9Z+gp6Mx2tZPxsmmy7xl1vm1XaRPQkQpcNXLHBzdfcRuD0XOWJsjdlya5t16rB4kVGhzfEbg7g9VQyxujdslcFYXNCaRIklQhIkTTghY9H1R3D4L1xugXmr9SpAlKYsOuHFxc5rpJ9l1hsJjYLLVkc75XOc09WW7ct9hlRRQ07WNkbe2eYBvvUQUA5GxVy1wcLtNwiEqVEIQpsLSc54DTBHanlG/nCl0UT3y/IbWzVTjNTFDTESi4dlYGx437Fqim/OCXjKBdoFiYvrt9y0IZJth21lbS2/msIZIeiLAz5r/UToOFhlfrSpYJrXZhPQbN5wmRUcUchkaM/tyXefE6iaEQvdkO88L8bf9U4EaKWFAJumlSLNwWFcH5nCACTfUzOgHeqilo3tqHSvyFzbt3rR1+KRPomU0eZs253Zbu/sWkrdZxEoQq2PYCwki4Bynkdo7zAUOtjY6FxduBKsMMlkZVM6M6kA9YvndQ4KXNLXAFg01EnNPPbnZcKAulh2ZGjZ0HWpeMNjpqsvgedskk/4k8CocV6QksDJbIDYEBoBbDg7pL7chFtT3njMjTGRl/zNRKSYQvbM13zDPjfW4t15d6yXV36Fl9wTvNxEcrrOSRbDyy+Y79LrdQ1vSwiTZFjvvlrZaGB4i4T6TNlkj2jA0dP/ACrGjrnbWzIbi3b+1Q4rhEfRiSFmyb2tfIjjnpnkNy1atQ5ZaM5sQJAnrPvVxIXBl2C53D9rLwsYZA2R2yN5te3ZqsUsLbEZTy6Tbvt8Flp43RvO0LXzXpGH1Ec0A6N21awJzGY6jmkQuKnLmEIQEIQ1skAakwOpMb+I810ZG55AA1Uaeqiha5zj9IuRvty69yCNRyJHkYt5Jr2lri07l0hlEsbZG6EXz60kxdUIQhKkVrh+L9E+fmmzh0594+/mo1TCJWW37lzkGV16tUK5poSIQhCEiCnBCyKXqjuHwXrbdAvNX6lSBKUxdArmULM4hhXufLWyCBeRqJ1k9ypa+klllDmDdZafBcUp6WncyU2N7jK98h5Jf1W6PWbPKDH1v5Jnwo7P1Z8sl2/8nG3/AE/l55/a3j2p4XhxmakQNgZk9enx+L6bDS121LY9XmuOI+0PSx7FNdt9ScjyFie9aFOk1vqtDecADzhWjGNZ9IA5LNSTSSG73E8yT91EMZT9tvfNvA6FNFTFewcO9dTQ1IaHGN1j1FBxtP2x3Xn6uqaayAC+2O9PGG1ZdsiJ1+R++i6GIZlzZhlFpNoPIzoV1E8Zbtgi3FcXU0zZOiLTtcLZroPB0IPcQU8PB0XEtLdVFUxjAYJv0kx3kLk+riY4Mc7MqZFh9TLGZWMOyN+Q0569ikZVBJAMluvT8wfJdmva4kA6a9SjOje1ocRYHTrWdUdVYJcT1PZI742HgFUSvrobvJBHZ+itLTx4RVbMYBa49Z15kkIwzXVA9pefmm9zYySB4AcktGX1UT2yO1t2f9RijYsPqInQx2sDxsToM95Gp36LRY0AADQWCuGtDQANAsw97nuLnG5OZTTk1Z/FGxDpIk5SJgRBP2KsxNrhHttcRusN6vMCdGagRyMaRmbkaWVfA0A55BDSIkg694trOWb6FQMNZ0j3bVjzzPYrf2gd0EbBHduZ+nJvXccbadq1aNIMEN0vuTqZ3V8yNrG7LdFkJJHSO2naqDiGGzgEDtC2sW36T39VEraXpm3ABcNLkj7KwwuvNLJYuIadbAE5aagqocA8DY9Ab+8AFVbsKmAuCD1eXoLRxe0tOXbLmuA45HvA/F11g8EHAl2YXiIy+NxP/C7UuHtey8gIPcoeJY7NHNs07mluWYz7D+l0eG83gN6i/iZj3JThTdq+1lyz7/0mD2ol2LdGNrjc27v2uuH9trgAQ28OmXZnCJB2IB25967UlnMIYLNGhvmeJVfioeyVr5Xh0hALgBkBlYHj64rOA5abbSNjG1oVDIA1xAOi3tO9z4mvcLEgG3BEJi7IhCREIQmkQtqhxpoa0FryQADGWDFpuVVvoHlxsRbt8lwDHDJaeExTaglp7wdQeRCgyxOjdZyaplzSJoQhOCQrJpCw7h8F623QLzV+pXaCUxVn8QYNCXfRH26e9QJa+Bn91+Wf6VnBg9ZNazCBxOX3z8FmOrOL8+4MiZIH7I6RZUjq2QzdJu3DdZa5mDQik6A2uRm4DO+t/W5TjiT5kwRPqxt0PPv9yktxR+3mBs+PrsVdL7NR9D8jjtgdhPLd3qTEcSm1PT2iPg06eK6z4mBlFn1lRaD2cc/5qm7eoWv2nMKtWxT3iHG24AAnvjbooMldM9uyTl1K7p8DpIHh4BJGlzdRKGrhCEJdUX3JLC90QOSEpXQb5ISZaLS4YxobI1NndCNgNhf3rTYfHG2LaZv1PWvPMZmqH1JZNls6AaW3W55fpWyrBVKgoYZrDLZ5azA5D87LhDSxQklgtdTKqunqQ0SuvbRTKQoSUoQgidUhzSg2Vf0Qpy5jCSYsPAaeHuUYxshBexueWQ4DhuUvppKktjlfYXJu7id538B1KI8SE+qfMTPIBRTibNvZDSeOWY7FYNwKUxGR0jANxvkRxv8ApWMPiM+xEc/sKmwzCVt7EcxZVlVTGndslzXdbTcKWV2UZBKSyFVxOEzuBLrAaRvzBNvdsodTRidw2nGw3KyocSNG09GwFx/uPDhZT0KLWCG7mTvJ0+wLrFAyJuywWUSpqpal+3KbnT1ZYWNxAa91rS4mNu0B7yT5LOVYBndbj/1bzCpSyjj2+F+y+XgfBaOBxNOmSH0y50HtQDBBdmaAfVAyjqZmwVJO2SXNrrDh3W5/hSDPc5hbOHp06jA4MbB5tbzhV7nSRu2do5da6tIIuuK3CaTvm5fo292nuT2Vcrd9+adchUK/A3D1HB3R3ZPmLH3KZHiDT9Q7k4SHeqVTBVG6sd4DN/DKlNqInaOH2+6f0gSw5qNdLA6ejSZ6EQkl6J7bPI701xYd6028SqGWuYWuLSWkNcJI2IcLDQTO+y4U+HiWQdF84uLi+7mLKBW1DIIi5z7cON+W9Tf0l41NmkXt2hN5tsOXJW8+AxtZK5ue9g4dXWs9Bjr3Oia7k4/bl1rUCyYWouslug3NgANSeQXqk07IYjI82AC86jifNJsMFyVaPCg8f2hJ/ZaYaO/d3jbosPXY9NOSI/lbw3nn5DxWvoMJjprPdm7juHLzVLFcBI/u3T0fY/WA+zxUSPENzx3K8bK4a5qkeFVvY/3M+9SBWQnf4FP6UKI8Pq/4bvKfeF0FTF/IJekaruC4I43qdkeyILj3nQe/wUWavAyjz60wyE6K+/gtKLBw6hzif90j3KKK2YHW/YmhzuKjdwJkWc/zb+FOGISXzA9dqXbdxVapwF3zXtPQgj3yfguzcRG9qd0hWS9hBIIggwRyVi1wcLhdWuDhcLlOSrpgJIA1JAHiV0ijMjwwb1Hq6htPC6V24LZw9AMEC+5PM81qqeJsTAxq80q6p9TMZX6nw6lX4iKnZ9Fs6TcAESBlM7XJt7KdJt5bCSDo89v11+uKq0XYhogjNHznQXHM6ZgECwJEfs6pjTMBYi//AH8fhdnincbg2+2Q5HU/dcU3YkAWBOW4MEZuyDcO6OsOaAZgEEUxOvrPq5KWpXxABhjSdh1l0Sc2kNb4v6FOc6YXsB6v1+rprWU5t8x9W6ufcn6avPqNiethJ66xF7b9EF0t9AkDILfUfXYuqFesSMzA0TfnBB/asRHXUIa+QkXCHshANnXPrq9ZqEVKwe4hky6AXQIEu2bJ2beY7WgiE28m0SB6z9ap2zCWAE6Dd2cftbcruCqvcCXtymbDfLAN76ySPBdY3OcLuFlHlaxpAab+anXRckIQhIhdBNKF5+m+Gg9AfGJWMku699SvVWtDYQ1ugGXcvaysymIQhKEJU0JEIQhCRVcVhyTmbcxEcwDIg7G592iucJxMUhLXi7Ta53jzVPiuGmraC02c29uBuqQd+dI6EbFbqKRkjQ9huCsTJG+NxY8WITZI9VxbzyxfrBCiVOGU1Q7akbn1Zd6nUuITwN2WOy681Pgf71vRjj4ywT5OcPFVvtM4inYNxd+CrLAGgzvO8D8rVlYkrWpJEqSEISoSQlQhCaEJJEKvXwTHmXNBIEb6dRv4rqyZ7BZpshYfF+HejOZgOQ+OU8j0/wCOStKSp2xsv1+66MfuKzVYNcWm4Nk6SNkjdl4BB3HMK3g8XkkOzEGCLzHMXOmnvVpR14jBEhJ69VmcWwN0r2vpmtGViNO3grQx7N5HeD9isW4hActrwKon4JXMFzH3EH83VgEG4uOamh18wqsgg2KE5IhIhVKmOA9UF3uHn9wVfPiUUZLRmerzV1SYFVVADzZrTvOvd52UAxzuTSOQBHvlQm4s/azaLeKt3+zEfR/I87XXa3mO8q+yq0gEEQe5XLZGkXBWRdG5ji1wzGRTDwdCD4hPDgUwghNLdCixOIDBLu4AalcZp2xN2nKRS0slTII4xn9us9Sqjig9kzeLiLdf5KB8VjtofBXP/jdTtABzbcc/JROx7yIsDzEz4Tp33UR2KSFtgADxVnH7MQtk2nPJbwtbxvp2dqrDRVa04yFl6fhGIz0mzq3snvGh8RB8VQVUexKR2qMBbLgrqjpUIQhCRCVCEISSpFFVwzXGTIPMGPPY+KmU1fUUwtE6w4ZEeKh1NBBUZyNueOh8FUq4ZzT2QXjvaCOhkgHvH/Oko/aBjmWqMiOA18lQVWAvD7wHLgdytYHDlpLnakQBrA1MnmYHkFT4xifvjwGCzW6X3nj5K1wrDjStJfm49w6lcVKrZJCVCRCp4+rUBZ6NubtS/T1ARIEkdozI19UrvE1hvtm3Dn5Jjy4WsFnvr4oAHKPUk2ntFr4AFt2s7s2827hlPfXf4Zfi/wClyJl4es1L/Sa/Z7BPaBeMoADQYc1pzdrUEGNjrs3o4c8+We/dfLL12u2n8FrqGuyEIQlQo6tMOBDgCDqDdK1xabhFl4qloO4fBaYqQ03aCu0BKhCFJQrlpFzlm4177fcptJVuicAT8qpcWwqOojc9jP8A5Nx0vz3HLitCnjWExMcpEe9XcdbDIdlpz7ljqjCqunZtyMy7DbnYlWIKlEquCwm6DuWPcCHEHW69Yhc10bS3QgW5WyXQTV0ShKkXLyACSNBPkgdSa+2yb6JNx0Adst6E9ed1KbVzgWDiqp2G4e87TowL8x9jZcuxAeYLi4mReT3938lzklkkzebqVTU9LACyFoF/WqjZMnmBbrNz71zXdu0CRv3Kw9kQQZa71XaaagjZw5fkd54Ojs5pu06FQ8PxH3m8cg2ZG6j8jqXJb2Qd8+XwyE/Fqb0Y6Db37VuyyU1EgxDob/LsXt13stf5O1O09vMAgd0hx97VS4i3JruY9eKmP+pbwVUmpJUJoSIQhBQhJKhCEiaeEhXSYU5NIhEpEISIQlQhCEShCEiVCEiEqVIoQsHinCyHZqbSQ7UDY8wOR+zqrWlqxs7Mh00TmO2cjoqg4bVich82g+RMqR73De1/undIFA+g4TLXCObXAecLs2VjtCO9O22qNjSfVBPcCfgnF4GpRtt4rp1Jw1aR3tI+KBIw6Ed6NtvFd0MS5ohpEcjeO69u5T4a6SJuyMx17lTVeB0tU/pPpO/Ztn++tRAKGXXNyrljA1oa3QZJtbJgAknYXPgAmlwAuUEgaqz/AFbV9g+bR8SuPvUP8vuk2wk/h1Temf8AaftQKqL+SQvaciqFTCtm7YIsQZEbwQpDX3FwU3oo3Z26kNpAaDcnxJk/EpbpzY2jQI37h8T/AC96Eau9etylpvAkO9UxMagjRzeo94UqCVoBjk+k+HWqzEaN73Cogykb/wCw4H8erXmcPGU9qZILSBpAIB1uCHFWjcPZ0ZZe9zcLLy45Kals4aAWixHHPPkqlKsab5EFzDsZB5t8jobiR0VFV0hbdju/19lrqStjrI9pmR1sdf2DxXrWPBAIuCJHcbhZcixsVIBuuk1KmlSJIQhKhJCEBKkTCcEhXQTE5EpEISITQhCEJJEqJQhEoQiUIRKVCJSISBSoTlKhCEIQkTQhcPpNd6zQe8A/FOD3DQosFG7CUzrTYf8AtafsThNINHHvRZdUaDWeo0N5wAPOEjpHO+o3RZSJqVJF0LL47hczM4HaZfvbuD3a+B5qbRTbL9k6H7oBsbrzpKuV3ULnX+zn/NKuO18xy/a7FQc/z15IT9sK1hK8dh12OtHInl0PLr3qzoaqx6J+h0WbxvCwQaqHJwzI49fPjx5qKnSbSc5lQBrCJD79mHHKQB2WNmoRoOV1OdEzNkgyO/1kNf8Aqoo6mUFssJ+YbuOWfWb2z17FqcExTw8UyczSJHQRIc39k8uZ6LIYpRiEk7/uCtlSVTaiISNy3EcDvW+qVSkIQlKEISoSQhAKVImCnBIU5TE5NIhCRCYQhJCEJEJISpoQiUIQhCSEICVCaEJoQklQhCESlQmkQkhCEIQhC5dpdKDZC8jjcMaby06fNPNu3iND/NaCCYSs2u/mnsOVlUqN3Go0XZK4XzGq5zEjrInwN0qbclvripAZCAbJ1g4WOhVgVy6AQ1zr+jc4SWuIgE8x1F1b0ta6VwjeLncevr/SyWJYOymYZonEN/ubfdfcfwVJwzEH0rw5x9IJiws3PMTEEQWW6artNSRVd2T5kabrdo5hVTKqWlaHwZA2vwOXDsPBb9DG7PsTofmn8J7/ADWUxHBZqW72/MzjvHMfkeC0tBjEVTZjvldw3Hl5K4VSK4SlCEiUoQgJUIQkRKeEhWt+juI/yfrv/wDWrH4TLxHj5KD8Rj4HwR/UFf8Ayvrv/wDWk+Ey8R4+SPiMfA+CX9Q1/wDK+u/8CT4TNxHj5I+Ix8D4eaR4JW/y/ru/Aj4TNxb4+SX4jHwPh5pHg1b/AC/ru/Aj4TNxHj5I+Ix8D4ea4PCKo/w/rO/Ak+EzcW958kfEY+B8PNcnhdX9j6zvwo+FTcR3nyR8Rj4Hw81y7h9Qex9Z34UfCZuI7z5I+Ix8D4eajOFePZ8z9yPhM3EePklGIx8D4ea4NJw5eZ+5J8Km4jx8kvxCPgfDzXBnok+FTcR3nyR7/HwPh5pF0Jfhc3EePkj3+PgfDzXDsQBzR8Ml4jx8ke/x8D4ea5/pg5H3JPhkvEePkl9/j4Hw81E7iLRs7yH3o+GS8R4+SPfo+B9dq4PFmcneQ+9Bw6Ubx4+SX32PgfXauXcbpjZ/k370nw+TiPHyR77HwPrtUT/lBSGz/Jv4knuEnEePkl98ZwPrtUf6T0vZqeTfxJhopBvHrsTxUNPFdD5R0j82p5N/Em+6P6k7p2qQcdp8n+TfxJPdndSOnauxxhnJ3kPvQadyOmao6+NpVBDmE8pAt3GbJWNkZm02TukBVKrhqDvVztP1h5OJUltRM3WxSh6ya1IMqFp1gGRoQdPFWMcokbtBOY8FxyzUnDsP6RwaDFi4npN463TZ5ejbtdiTpLAW3r0jMDTDMrRH7WrpGhnf8jRVcVXNHMJQcx3clwqIWTxmN+hWXVwYe5riSCxxkAwCWmL9JC9Bhe2oYyXMXF7LByMfTufDkd11Yqt7J5HXu390p1Y8tge5uoafsmUkYM7AeI+62y1eYbK9GBSIRZKlCUZoQEEJEJULlye1NJX/2Q=="/>
          <p:cNvSpPr>
            <a:spLocks noChangeAspect="1" noChangeArrowheads="1"/>
          </p:cNvSpPr>
          <p:nvPr/>
        </p:nvSpPr>
        <p:spPr bwMode="auto">
          <a:xfrm>
            <a:off x="1679575" y="-2560638"/>
            <a:ext cx="8134350" cy="533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6" name="Picture 6" descr="http://www.curtblack.com/wp-content/uploads/2012/04/MapRomeEmpireAtHe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6969" y="757427"/>
            <a:ext cx="8134350" cy="5334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415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Rome: Eastern and Western Empires</a:t>
            </a:r>
            <a:endParaRPr lang="en-US" dirty="0"/>
          </a:p>
        </p:txBody>
      </p:sp>
      <p:pic>
        <p:nvPicPr>
          <p:cNvPr id="46082" name="Picture 2" descr="http://iranpoliticsclub.net/maps/images/085%20Eastern%20&amp;%20Western%20Roman%20Empires%20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378" y="1076515"/>
            <a:ext cx="7229475" cy="469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16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Galen (129 AD to 216 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169" y="1599127"/>
            <a:ext cx="4495800" cy="4449763"/>
          </a:xfrm>
        </p:spPr>
        <p:txBody>
          <a:bodyPr/>
          <a:lstStyle/>
          <a:p>
            <a:r>
              <a:rPr lang="en-US" dirty="0" smtClean="0"/>
              <a:t>Dissection of gladiators</a:t>
            </a:r>
          </a:p>
          <a:p>
            <a:r>
              <a:rPr lang="en-US" dirty="0" smtClean="0"/>
              <a:t>Anatomy</a:t>
            </a:r>
          </a:p>
          <a:p>
            <a:r>
              <a:rPr lang="en-US" dirty="0" smtClean="0"/>
              <a:t>Refinement of the humors</a:t>
            </a:r>
            <a:endParaRPr lang="en-US" dirty="0"/>
          </a:p>
        </p:txBody>
      </p:sp>
      <p:pic>
        <p:nvPicPr>
          <p:cNvPr id="4" name="Picture 2" descr="http://upload.wikimedia.org/wikipedia/commons/thumb/f/f5/Galen_detail.jpg/220px-Galen_de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344" y="1019690"/>
            <a:ext cx="4008783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398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refining of humoral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 descr="http://campus.udayton.edu/%7Ehume/Galen/humor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2055" y="376428"/>
            <a:ext cx="4130080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04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Humoral Physiology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http://namnezia.files.wordpress.com/2010/09/galen_syste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1246" y="164205"/>
            <a:ext cx="4038600" cy="605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93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Vesalius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 descr="http://www.decodedscience.com/wp-content/uploads/2011/09/Andreas-Vesalius-Fabri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9237" y="181875"/>
            <a:ext cx="4572000" cy="6485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3306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“Seeing” the human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http://special.lib.gla.ac.uk/images/exhibitions/Bodyimages/Vesalius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968" y="164206"/>
            <a:ext cx="4495800" cy="632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7024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&amp;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 descr="http://buddhism-for-vampires.com/images/b4v/vesalius_skinn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577" y="312393"/>
            <a:ext cx="4572000" cy="6224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810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Pliny the Elder (23 CE to 79 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524001"/>
            <a:ext cx="64770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Wrote the encyclopedic work “</a:t>
            </a:r>
            <a:r>
              <a:rPr lang="en-US" dirty="0" err="1" smtClean="0"/>
              <a:t>Naturalis</a:t>
            </a:r>
            <a:r>
              <a:rPr lang="en-US" dirty="0" smtClean="0"/>
              <a:t> </a:t>
            </a:r>
            <a:r>
              <a:rPr lang="en-US" dirty="0" err="1" smtClean="0"/>
              <a:t>Historia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one of the few completed works that survived the Roman Empire.</a:t>
            </a:r>
          </a:p>
          <a:p>
            <a:r>
              <a:rPr lang="en-US" dirty="0" smtClean="0"/>
              <a:t>Model for “natural history”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8434" name="Picture 2" descr="Pliny the E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1719" y="3825082"/>
            <a:ext cx="1695450" cy="2266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42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</a:t>
            </a:r>
            <a:br>
              <a:rPr lang="en-US" dirty="0" smtClean="0"/>
            </a:br>
            <a:r>
              <a:rPr lang="en-US" dirty="0" smtClean="0"/>
              <a:t>Ancient</a:t>
            </a:r>
            <a:br>
              <a:rPr lang="en-US" dirty="0" smtClean="0"/>
            </a:br>
            <a:r>
              <a:rPr lang="en-US" dirty="0" smtClean="0"/>
              <a:t>Greece</a:t>
            </a:r>
            <a:endParaRPr lang="en-US" dirty="0"/>
          </a:p>
        </p:txBody>
      </p:sp>
      <p:pic>
        <p:nvPicPr>
          <p:cNvPr id="4" name="Picture 2" descr="http://bitsofnews.com/images/graphics/map_ancient_greece_lar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918" y="643128"/>
            <a:ext cx="8881845" cy="556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9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Pliny 3</a:t>
            </a:r>
            <a:endParaRPr lang="en-US" dirty="0"/>
          </a:p>
        </p:txBody>
      </p:sp>
      <p:pic>
        <p:nvPicPr>
          <p:cNvPr id="48130" name="Picture 2" descr="https://encrypted-tbn1.gstatic.com/images?q=tbn:ANd9GcTd2ppVt6hsxpLyHM4SqzxIQoBoV8iA-c1jf7wTqJQahJqOizNN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3510" y="799296"/>
            <a:ext cx="3448050" cy="5543551"/>
          </a:xfrm>
          <a:prstGeom prst="rect">
            <a:avLst/>
          </a:prstGeom>
          <a:noFill/>
        </p:spPr>
      </p:pic>
      <p:pic>
        <p:nvPicPr>
          <p:cNvPr id="48132" name="Picture 4" descr="http://www.theenglishgroup.co.uk/blog/wp-content/uploads/2012/08/jmf10b-121-460x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7652" y="799296"/>
            <a:ext cx="3476625" cy="5543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86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Pliny 4</a:t>
            </a:r>
            <a:endParaRPr lang="en-US" dirty="0"/>
          </a:p>
        </p:txBody>
      </p:sp>
      <p:pic>
        <p:nvPicPr>
          <p:cNvPr id="50178" name="Picture 2" descr="http://upload.wikimedia.org/wikipedia/commons/4/47/Schedel%27sche_Weltchronik-Dog_he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0622" y="1667065"/>
            <a:ext cx="3914775" cy="3514726"/>
          </a:xfrm>
          <a:prstGeom prst="rect">
            <a:avLst/>
          </a:prstGeom>
          <a:noFill/>
        </p:spPr>
      </p:pic>
      <p:pic>
        <p:nvPicPr>
          <p:cNvPr id="50180" name="Picture 4" descr="https://fbcdn-sphotos-b-a.akamaihd.net/hphotos-ak-ash3/s403x403/941738_609996415691004_1660949991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5619" y="1265349"/>
            <a:ext cx="3429000" cy="4831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12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Why </a:t>
            </a:r>
            <a:r>
              <a:rPr lang="en-US" sz="4400" dirty="0" smtClean="0"/>
              <a:t>could</a:t>
            </a:r>
            <a:r>
              <a:rPr lang="en-US" sz="4400" dirty="0" smtClean="0"/>
              <a:t> </a:t>
            </a:r>
            <a:r>
              <a:rPr lang="en-US" sz="4400" dirty="0"/>
              <a:t>we start with the Greeks?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le:Rosetta St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0175" y="972856"/>
            <a:ext cx="4191000" cy="4903143"/>
          </a:xfrm>
          <a:prstGeom prst="rect">
            <a:avLst/>
          </a:prstGeom>
          <a:noFill/>
        </p:spPr>
      </p:pic>
      <p:pic>
        <p:nvPicPr>
          <p:cNvPr id="1030" name="Picture 6" descr="https://encrypted-tbn2.gstatic.com/images?q=tbn:ANd9GcRxwXBJS5IKfttxv1XgLm7hnVQJkB4gSQYEBVmJDrPe3MFZ3NCOOPDWo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75" y="1700011"/>
            <a:ext cx="4117954" cy="307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55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Philosophy?</a:t>
            </a:r>
          </a:p>
          <a:p>
            <a:r>
              <a:rPr lang="en-US" dirty="0" smtClean="0"/>
              <a:t>Abstraction v. practical thought?</a:t>
            </a:r>
          </a:p>
          <a:p>
            <a:r>
              <a:rPr lang="en-US" dirty="0" smtClean="0"/>
              <a:t>Natural philosophy is disaggregated (spread out/not organized) like their culture/city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of Natural Philosophers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Chronology of Philosophers:</a:t>
            </a:r>
          </a:p>
          <a:p>
            <a:pPr lvl="1"/>
            <a:r>
              <a:rPr lang="en-US" dirty="0" smtClean="0"/>
              <a:t>Pre-Socratics (those philosophers who come before Socrates, LOL)</a:t>
            </a:r>
            <a:endParaRPr lang="en-US" dirty="0" smtClean="0"/>
          </a:p>
          <a:p>
            <a:pPr lvl="1"/>
            <a:r>
              <a:rPr lang="en-US" dirty="0" smtClean="0"/>
              <a:t>Socrates</a:t>
            </a:r>
          </a:p>
          <a:p>
            <a:pPr lvl="1"/>
            <a:r>
              <a:rPr lang="en-US" dirty="0" smtClean="0"/>
              <a:t>Plato </a:t>
            </a:r>
          </a:p>
          <a:p>
            <a:pPr lvl="1"/>
            <a:r>
              <a:rPr lang="en-US" dirty="0" smtClean="0"/>
              <a:t>Aristotle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ia.media-imdb.com/images/M/MV5BMTM3MjI5NDI3Ml5BMl5BanBnXkFtZTcwNjU4MzcyNA@@._V1_SX640_SY72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2901" y="579550"/>
            <a:ext cx="8365425" cy="5646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30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Socrates 470 BCE to 399 BCE--Athens</a:t>
            </a:r>
            <a:endParaRPr lang="en-US" dirty="0"/>
          </a:p>
        </p:txBody>
      </p:sp>
      <p:pic>
        <p:nvPicPr>
          <p:cNvPr id="4" name="Picture 2" descr="File:David - The Death of Socra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2842" y="1123837"/>
            <a:ext cx="7620000" cy="501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57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24</TotalTime>
  <Words>373</Words>
  <Application>Microsoft Office PowerPoint</Application>
  <PresentationFormat>Widescreen</PresentationFormat>
  <Paragraphs>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Corbel</vt:lpstr>
      <vt:lpstr>Wingdings 2</vt:lpstr>
      <vt:lpstr>Frame</vt:lpstr>
      <vt:lpstr>Greece and Rome History 1310</vt:lpstr>
      <vt:lpstr>Framing Questions-Guiding Points </vt:lpstr>
      <vt:lpstr>Map of  Ancient Greece</vt:lpstr>
      <vt:lpstr>Orientation</vt:lpstr>
      <vt:lpstr>PowerPoint Presentation</vt:lpstr>
      <vt:lpstr>Greeks 2</vt:lpstr>
      <vt:lpstr>Groups of Natural Philosophers </vt:lpstr>
      <vt:lpstr>PowerPoint Presentation</vt:lpstr>
      <vt:lpstr>Socrates 470 BCE to 399 BCE--Athens</vt:lpstr>
      <vt:lpstr>Thales (624-546 BCE) </vt:lpstr>
      <vt:lpstr>Pythagoras (570-495 BCE)</vt:lpstr>
      <vt:lpstr>Pythagoras 2</vt:lpstr>
      <vt:lpstr>Hippocrates (460-370 BC)?</vt:lpstr>
      <vt:lpstr>Hippocrates 2</vt:lpstr>
      <vt:lpstr>School of Athens by Raphael (circa 1510)</vt:lpstr>
      <vt:lpstr>Plato</vt:lpstr>
      <vt:lpstr>Aristotle (384-322 BC)</vt:lpstr>
      <vt:lpstr>Rome</vt:lpstr>
      <vt:lpstr>Rome 2</vt:lpstr>
      <vt:lpstr>Rome </vt:lpstr>
      <vt:lpstr>Map of Rome</vt:lpstr>
      <vt:lpstr>Rome: Eastern and Western Empires</vt:lpstr>
      <vt:lpstr>Galen (129 AD to 216 AD)</vt:lpstr>
      <vt:lpstr>Further refining of humoral theory</vt:lpstr>
      <vt:lpstr>Humoral Physiology</vt:lpstr>
      <vt:lpstr>Vesalius </vt:lpstr>
      <vt:lpstr>“Seeing” the human body</vt:lpstr>
      <vt:lpstr>Art &amp; Science</vt:lpstr>
      <vt:lpstr>Pliny the Elder (23 CE to 79 CE)</vt:lpstr>
      <vt:lpstr>Pliny 3</vt:lpstr>
      <vt:lpstr>Pliny 4</vt:lpstr>
    </vt:vector>
  </TitlesOfParts>
  <Company>Tennessee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School-History 108</dc:title>
  <dc:creator>Driggers, Edward</dc:creator>
  <cp:lastModifiedBy>Rachel Driggers</cp:lastModifiedBy>
  <cp:revision>7</cp:revision>
  <dcterms:created xsi:type="dcterms:W3CDTF">2015-08-26T19:49:19Z</dcterms:created>
  <dcterms:modified xsi:type="dcterms:W3CDTF">2016-08-29T02:01:00Z</dcterms:modified>
</cp:coreProperties>
</file>