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6" r:id="rId10"/>
    <p:sldId id="268" r:id="rId11"/>
    <p:sldId id="269" r:id="rId12"/>
    <p:sldId id="270" r:id="rId13"/>
    <p:sldId id="272" r:id="rId14"/>
    <p:sldId id="274" r:id="rId15"/>
    <p:sldId id="277" r:id="rId16"/>
    <p:sldId id="279" r:id="rId17"/>
    <p:sldId id="281" r:id="rId18"/>
    <p:sldId id="283" r:id="rId19"/>
    <p:sldId id="284" r:id="rId20"/>
    <p:sldId id="289" r:id="rId21"/>
    <p:sldId id="290" r:id="rId22"/>
    <p:sldId id="292"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9/4/2016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9/4/2016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erracotta warri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181264"/>
            <a:ext cx="10736985" cy="4416493"/>
          </a:xfrm>
          <a:prstGeom prst="rect">
            <a:avLst/>
          </a:prstGeom>
          <a:noFill/>
          <a:effectLst>
            <a:outerShdw blurRad="50800" dir="1440000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Science &amp; Technology in China and Japan</a:t>
            </a:r>
            <a:endParaRPr lang="en-US" dirty="0"/>
          </a:p>
        </p:txBody>
      </p:sp>
      <p:sp>
        <p:nvSpPr>
          <p:cNvPr id="3" name="Subtitle 2"/>
          <p:cNvSpPr>
            <a:spLocks noGrp="1"/>
          </p:cNvSpPr>
          <p:nvPr>
            <p:ph type="subTitle" idx="1"/>
          </p:nvPr>
        </p:nvSpPr>
        <p:spPr>
          <a:xfrm>
            <a:off x="810001" y="5280847"/>
            <a:ext cx="10572000" cy="1132832"/>
          </a:xfrm>
        </p:spPr>
        <p:txBody>
          <a:bodyPr>
            <a:normAutofit lnSpcReduction="10000"/>
          </a:bodyPr>
          <a:lstStyle/>
          <a:p>
            <a:r>
              <a:rPr lang="en-US" dirty="0" smtClean="0"/>
              <a:t>Dr. Driggers</a:t>
            </a:r>
          </a:p>
          <a:p>
            <a:r>
              <a:rPr lang="en-US" dirty="0" err="1" smtClean="0"/>
              <a:t>HIST</a:t>
            </a:r>
            <a:r>
              <a:rPr lang="en-US" dirty="0" smtClean="0"/>
              <a:t> 1310</a:t>
            </a:r>
          </a:p>
          <a:p>
            <a:r>
              <a:rPr lang="en-US" dirty="0" smtClean="0"/>
              <a:t>STUDENT </a:t>
            </a:r>
            <a:r>
              <a:rPr lang="en-US" dirty="0" smtClean="0"/>
              <a:t>View</a:t>
            </a:r>
            <a:endParaRPr lang="en-US" dirty="0"/>
          </a:p>
        </p:txBody>
      </p:sp>
    </p:spTree>
    <p:extLst>
      <p:ext uri="{BB962C8B-B14F-4D97-AF65-F5344CB8AC3E}">
        <p14:creationId xmlns:p14="http://schemas.microsoft.com/office/powerpoint/2010/main" val="380561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Ancient China in Context—Using a Newish Map</a:t>
            </a:r>
            <a:endParaRPr lang="en-US" dirty="0"/>
          </a:p>
        </p:txBody>
      </p:sp>
      <p:pic>
        <p:nvPicPr>
          <p:cNvPr id="6146" name="Picture 2" descr="Image result for map of ancient chi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5020" y="1417638"/>
            <a:ext cx="5968858" cy="528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30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Ancient China</a:t>
            </a:r>
            <a:endParaRPr lang="en-US" dirty="0"/>
          </a:p>
        </p:txBody>
      </p:sp>
      <p:sp>
        <p:nvSpPr>
          <p:cNvPr id="3" name="Content Placeholder 2"/>
          <p:cNvSpPr>
            <a:spLocks noGrp="1"/>
          </p:cNvSpPr>
          <p:nvPr>
            <p:ph idx="1"/>
          </p:nvPr>
        </p:nvSpPr>
        <p:spPr/>
        <p:txBody>
          <a:bodyPr/>
          <a:lstStyle/>
          <a:p>
            <a:r>
              <a:rPr lang="en-US" dirty="0" smtClean="0"/>
              <a:t>Names for China:</a:t>
            </a:r>
          </a:p>
          <a:p>
            <a:pPr lvl="1"/>
            <a:r>
              <a:rPr lang="en-US" dirty="0" smtClean="0"/>
              <a:t>Ancient Indian Civilizations: </a:t>
            </a:r>
            <a:r>
              <a:rPr lang="en-US" dirty="0" err="1" smtClean="0"/>
              <a:t>Cinah</a:t>
            </a:r>
            <a:r>
              <a:rPr lang="en-US" dirty="0" smtClean="0"/>
              <a:t> (</a:t>
            </a:r>
            <a:r>
              <a:rPr lang="en-US" dirty="0" err="1" smtClean="0"/>
              <a:t>Cheena</a:t>
            </a:r>
            <a:r>
              <a:rPr lang="en-US" dirty="0" smtClean="0"/>
              <a:t>) in </a:t>
            </a:r>
            <a:r>
              <a:rPr lang="en-US" dirty="0" err="1" smtClean="0"/>
              <a:t>Sanskirt</a:t>
            </a:r>
            <a:endParaRPr lang="en-US" dirty="0" smtClean="0"/>
          </a:p>
          <a:p>
            <a:pPr lvl="1"/>
            <a:r>
              <a:rPr lang="en-US" dirty="0" smtClean="0"/>
              <a:t>Medieval Europe: Cathay</a:t>
            </a:r>
          </a:p>
          <a:p>
            <a:pPr lvl="1"/>
            <a:r>
              <a:rPr lang="en-US" dirty="0" smtClean="0"/>
              <a:t>In 1516 the Portuguese explorer Duarte Barbosa called it “the very great Kingdom of China”</a:t>
            </a:r>
            <a:endParaRPr lang="en-US" dirty="0"/>
          </a:p>
        </p:txBody>
      </p:sp>
    </p:spTree>
    <p:extLst>
      <p:ext uri="{BB962C8B-B14F-4D97-AF65-F5344CB8AC3E}">
        <p14:creationId xmlns:p14="http://schemas.microsoft.com/office/powerpoint/2010/main" val="370600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Empire of Vast Wealth Coming from Rivers!</a:t>
            </a:r>
            <a:endParaRPr lang="en-US" dirty="0"/>
          </a:p>
        </p:txBody>
      </p:sp>
      <p:pic>
        <p:nvPicPr>
          <p:cNvPr id="7170" name="Picture 2" descr="Image result for map of the rivers in chi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377" y="2505836"/>
            <a:ext cx="4400963" cy="36369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rice cultivation in ancient china art historic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2505835"/>
            <a:ext cx="5132811"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2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4" y="3078050"/>
            <a:ext cx="4298618" cy="1237335"/>
          </a:xfrm>
        </p:spPr>
        <p:txBody>
          <a:bodyPr/>
          <a:lstStyle/>
          <a:p>
            <a:pPr algn="ctr"/>
            <a:r>
              <a:rPr lang="en-US" dirty="0" smtClean="0"/>
              <a:t>History—Mostly in Dynasties </a:t>
            </a:r>
            <a:endParaRPr lang="en-US" dirty="0"/>
          </a:p>
        </p:txBody>
      </p:sp>
      <p:sp>
        <p:nvSpPr>
          <p:cNvPr id="3" name="Content Placeholder 2"/>
          <p:cNvSpPr>
            <a:spLocks noGrp="1"/>
          </p:cNvSpPr>
          <p:nvPr>
            <p:ph idx="1"/>
          </p:nvPr>
        </p:nvSpPr>
        <p:spPr/>
        <p:txBody>
          <a:bodyPr/>
          <a:lstStyle/>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6184140" y="154546"/>
            <a:ext cx="4234867" cy="6544148"/>
          </a:xfrm>
          <a:prstGeom prst="rect">
            <a:avLst/>
          </a:prstGeom>
        </p:spPr>
      </p:pic>
    </p:spTree>
    <p:extLst>
      <p:ext uri="{BB962C8B-B14F-4D97-AF65-F5344CB8AC3E}">
        <p14:creationId xmlns:p14="http://schemas.microsoft.com/office/powerpoint/2010/main" val="261603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China: </a:t>
            </a:r>
            <a:r>
              <a:rPr lang="en-US" dirty="0" err="1" smtClean="0"/>
              <a:t>Adminstration</a:t>
            </a:r>
            <a:r>
              <a:rPr lang="en-US" dirty="0" smtClean="0"/>
              <a:t> and Education</a:t>
            </a:r>
            <a:endParaRPr lang="en-US" dirty="0"/>
          </a:p>
        </p:txBody>
      </p:sp>
      <p:sp>
        <p:nvSpPr>
          <p:cNvPr id="3" name="Content Placeholder 2"/>
          <p:cNvSpPr>
            <a:spLocks noGrp="1"/>
          </p:cNvSpPr>
          <p:nvPr>
            <p:ph idx="1"/>
          </p:nvPr>
        </p:nvSpPr>
        <p:spPr/>
        <p:txBody>
          <a:bodyPr/>
          <a:lstStyle/>
          <a:p>
            <a:r>
              <a:rPr lang="en-US" dirty="0" smtClean="0"/>
              <a:t>General Remarks on Chinese History</a:t>
            </a:r>
          </a:p>
          <a:p>
            <a:endParaRPr lang="en-US" dirty="0"/>
          </a:p>
          <a:p>
            <a:r>
              <a:rPr lang="en-US" dirty="0" smtClean="0"/>
              <a:t>Administration: </a:t>
            </a:r>
          </a:p>
          <a:p>
            <a:pPr lvl="1"/>
            <a:r>
              <a:rPr lang="en-US" dirty="0" smtClean="0"/>
              <a:t>the exam!</a:t>
            </a:r>
          </a:p>
          <a:p>
            <a:pPr lvl="1"/>
            <a:r>
              <a:rPr lang="en-US" dirty="0" smtClean="0"/>
              <a:t>Confucianism! </a:t>
            </a:r>
          </a:p>
          <a:p>
            <a:endParaRPr lang="en-US" dirty="0"/>
          </a:p>
          <a:p>
            <a:r>
              <a:rPr lang="en-US" dirty="0" smtClean="0"/>
              <a:t>However, science was not overlooked!</a:t>
            </a:r>
          </a:p>
          <a:p>
            <a:endParaRPr lang="en-US" dirty="0"/>
          </a:p>
          <a:p>
            <a:r>
              <a:rPr lang="en-US" dirty="0" smtClean="0"/>
              <a:t>Society was a mixture of secular and religious aspect</a:t>
            </a:r>
            <a:endParaRPr lang="en-US" dirty="0"/>
          </a:p>
        </p:txBody>
      </p:sp>
    </p:spTree>
    <p:extLst>
      <p:ext uri="{BB962C8B-B14F-4D97-AF65-F5344CB8AC3E}">
        <p14:creationId xmlns:p14="http://schemas.microsoft.com/office/powerpoint/2010/main" val="250945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Qin Technology in the Great Wall and Terra-Cotta Army</a:t>
            </a:r>
            <a:endParaRPr lang="en-US" dirty="0"/>
          </a:p>
        </p:txBody>
      </p:sp>
      <p:pic>
        <p:nvPicPr>
          <p:cNvPr id="9220" name="Picture 4" descr="Image result for the great wal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851" y="2570643"/>
            <a:ext cx="59436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map of great w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104" y="2366459"/>
            <a:ext cx="51054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8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Terracotta Warriors</a:t>
            </a:r>
            <a:endParaRPr lang="en-US" dirty="0"/>
          </a:p>
        </p:txBody>
      </p:sp>
      <p:pic>
        <p:nvPicPr>
          <p:cNvPr id="10242" name="Picture 2" descr="Image result for terracotta warri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7859" y="1417638"/>
            <a:ext cx="833628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terracotta warri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6339" y="4502205"/>
            <a:ext cx="2895600" cy="21717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result for terracotta warri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18" y="4874446"/>
            <a:ext cx="289560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terracotta dancers chi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9" y="4821725"/>
            <a:ext cx="28956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44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 Dynasties—Some Innovations</a:t>
            </a:r>
            <a:endParaRPr lang="en-US" dirty="0"/>
          </a:p>
        </p:txBody>
      </p:sp>
      <p:pic>
        <p:nvPicPr>
          <p:cNvPr id="11266" name="Picture 2" descr="Image result for han dynasty water whe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0145" y="2157457"/>
            <a:ext cx="3661760" cy="36369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china ir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72" y="2544471"/>
            <a:ext cx="2895600" cy="240982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multitube plow chi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92" y="3528812"/>
            <a:ext cx="3279753" cy="215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Chinese Medicine</a:t>
            </a:r>
            <a:endParaRPr lang="en-US" dirty="0"/>
          </a:p>
        </p:txBody>
      </p:sp>
      <p:sp>
        <p:nvSpPr>
          <p:cNvPr id="3" name="Content Placeholder 2"/>
          <p:cNvSpPr>
            <a:spLocks noGrp="1"/>
          </p:cNvSpPr>
          <p:nvPr>
            <p:ph idx="1"/>
          </p:nvPr>
        </p:nvSpPr>
        <p:spPr/>
        <p:txBody>
          <a:bodyPr/>
          <a:lstStyle/>
          <a:p>
            <a:r>
              <a:rPr lang="en-US" dirty="0" smtClean="0"/>
              <a:t>Very Old Tradition</a:t>
            </a:r>
          </a:p>
          <a:p>
            <a:endParaRPr lang="en-US" dirty="0"/>
          </a:p>
          <a:p>
            <a:r>
              <a:rPr lang="en-US" dirty="0" smtClean="0"/>
              <a:t>Tang Dynasty (618-907 CE)—Movement of Blood and the Hearth</a:t>
            </a:r>
          </a:p>
          <a:p>
            <a:endParaRPr lang="en-US" dirty="0"/>
          </a:p>
          <a:p>
            <a:r>
              <a:rPr lang="en-US" dirty="0" smtClean="0"/>
              <a:t>Long Time—Perhaps Effective?</a:t>
            </a:r>
          </a:p>
          <a:p>
            <a:endParaRPr lang="en-US" dirty="0"/>
          </a:p>
          <a:p>
            <a:r>
              <a:rPr lang="en-US" dirty="0" smtClean="0"/>
              <a:t>Also called </a:t>
            </a:r>
            <a:r>
              <a:rPr lang="en-US" dirty="0" err="1" smtClean="0"/>
              <a:t>TCM</a:t>
            </a:r>
            <a:r>
              <a:rPr lang="en-US" dirty="0" smtClean="0"/>
              <a:t> (Traditional Chinese Medicine)</a:t>
            </a:r>
          </a:p>
          <a:p>
            <a:endParaRPr lang="en-US" dirty="0"/>
          </a:p>
          <a:p>
            <a:r>
              <a:rPr lang="en-US" dirty="0" err="1" smtClean="0"/>
              <a:t>Empahsis</a:t>
            </a:r>
            <a:r>
              <a:rPr lang="en-US" dirty="0" smtClean="0"/>
              <a:t> on Whole Person</a:t>
            </a:r>
            <a:endParaRPr lang="en-US" dirty="0"/>
          </a:p>
        </p:txBody>
      </p:sp>
    </p:spTree>
    <p:extLst>
      <p:ext uri="{BB962C8B-B14F-4D97-AF65-F5344CB8AC3E}">
        <p14:creationId xmlns:p14="http://schemas.microsoft.com/office/powerpoint/2010/main" val="381177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Theoretical Framework –Ying and Yang</a:t>
            </a:r>
            <a:endParaRPr lang="en-US" dirty="0"/>
          </a:p>
        </p:txBody>
      </p:sp>
      <p:pic>
        <p:nvPicPr>
          <p:cNvPr id="12290" name="Picture 2" descr="Image result for tcm yin and ya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9939" y="2505835"/>
            <a:ext cx="6189622" cy="40108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tcm yin and 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659" y="3030493"/>
            <a:ext cx="2771775"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5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endParaRPr lang="en-US" dirty="0"/>
          </a:p>
        </p:txBody>
      </p:sp>
      <p:sp>
        <p:nvSpPr>
          <p:cNvPr id="3" name="Content Placeholder 2"/>
          <p:cNvSpPr>
            <a:spLocks noGrp="1"/>
          </p:cNvSpPr>
          <p:nvPr>
            <p:ph idx="1"/>
          </p:nvPr>
        </p:nvSpPr>
        <p:spPr/>
        <p:txBody>
          <a:bodyPr/>
          <a:lstStyle/>
          <a:p>
            <a:r>
              <a:rPr lang="en-US" dirty="0" smtClean="0"/>
              <a:t>Survey of the history of science in Medieval China, then turning our attention to Japan</a:t>
            </a:r>
          </a:p>
          <a:p>
            <a:endParaRPr lang="en-US" dirty="0"/>
          </a:p>
          <a:p>
            <a:r>
              <a:rPr lang="en-US" dirty="0" smtClean="0"/>
              <a:t>Remember to </a:t>
            </a:r>
            <a:r>
              <a:rPr lang="en-US" dirty="0" err="1" smtClean="0"/>
              <a:t>conslult</a:t>
            </a:r>
            <a:r>
              <a:rPr lang="en-US" dirty="0" smtClean="0"/>
              <a:t> your book—I have a short lecture </a:t>
            </a:r>
            <a:r>
              <a:rPr lang="en-US" dirty="0" err="1" smtClean="0"/>
              <a:t>ppt</a:t>
            </a:r>
            <a:r>
              <a:rPr lang="en-US" dirty="0" smtClean="0"/>
              <a:t> that describes how you should take notes per each chapter.</a:t>
            </a:r>
          </a:p>
          <a:p>
            <a:endParaRPr lang="en-US" dirty="0"/>
          </a:p>
          <a:p>
            <a:r>
              <a:rPr lang="en-US" dirty="0" smtClean="0"/>
              <a:t>This lecture is on a new frontier of the history of science—I will include a bibliography for further reading (for your own edification)</a:t>
            </a:r>
            <a:endParaRPr lang="en-US" dirty="0"/>
          </a:p>
        </p:txBody>
      </p:sp>
    </p:spTree>
    <p:extLst>
      <p:ext uri="{BB962C8B-B14F-4D97-AF65-F5344CB8AC3E}">
        <p14:creationId xmlns:p14="http://schemas.microsoft.com/office/powerpoint/2010/main" val="395258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Transition to Japan</a:t>
            </a:r>
            <a:endParaRPr lang="en-US" dirty="0"/>
          </a:p>
        </p:txBody>
      </p:sp>
      <p:pic>
        <p:nvPicPr>
          <p:cNvPr id="13314" name="Picture 2" descr="Image result for map of jap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110" y="2222500"/>
            <a:ext cx="5658068" cy="424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93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Notes About Japan</a:t>
            </a:r>
            <a:endParaRPr lang="en-US" dirty="0"/>
          </a:p>
        </p:txBody>
      </p:sp>
      <p:sp>
        <p:nvSpPr>
          <p:cNvPr id="3" name="Content Placeholder 2"/>
          <p:cNvSpPr>
            <a:spLocks noGrp="1"/>
          </p:cNvSpPr>
          <p:nvPr>
            <p:ph idx="1"/>
          </p:nvPr>
        </p:nvSpPr>
        <p:spPr/>
        <p:txBody>
          <a:bodyPr>
            <a:normAutofit/>
          </a:bodyPr>
          <a:lstStyle/>
          <a:p>
            <a:r>
              <a:rPr lang="en-US" dirty="0" smtClean="0"/>
              <a:t>Would like to Talk About Feudal Japan (1158-1600)</a:t>
            </a:r>
          </a:p>
          <a:p>
            <a:r>
              <a:rPr lang="en-US" dirty="0" smtClean="0"/>
              <a:t>BUT the historiography really takes off in //1543-1639 </a:t>
            </a:r>
            <a:r>
              <a:rPr lang="en-US" dirty="0"/>
              <a:t>Period of initial European </a:t>
            </a:r>
            <a:r>
              <a:rPr lang="en-US" dirty="0" smtClean="0"/>
              <a:t>contact</a:t>
            </a:r>
          </a:p>
          <a:p>
            <a:r>
              <a:rPr lang="en-US" dirty="0" smtClean="0"/>
              <a:t>LOTS of historiography about 20</a:t>
            </a:r>
            <a:r>
              <a:rPr lang="en-US" baseline="30000" dirty="0" smtClean="0"/>
              <a:t>th</a:t>
            </a:r>
            <a:r>
              <a:rPr lang="en-US" dirty="0" smtClean="0"/>
              <a:t> Century Japanese Science</a:t>
            </a:r>
          </a:p>
          <a:p>
            <a:r>
              <a:rPr lang="en-US" dirty="0" smtClean="0"/>
              <a:t>Prior to European Encounters, scholars write of derivative science in Japan, or science only serving the </a:t>
            </a:r>
            <a:r>
              <a:rPr lang="en-US" dirty="0" err="1" smtClean="0"/>
              <a:t>Shugonate</a:t>
            </a:r>
            <a:r>
              <a:rPr lang="en-US" dirty="0" smtClean="0"/>
              <a:t> Bureaucracy—often written like older accounts of Medieval European Science</a:t>
            </a:r>
          </a:p>
          <a:p>
            <a:r>
              <a:rPr lang="en-US" b="1" dirty="0" smtClean="0"/>
              <a:t>See </a:t>
            </a:r>
            <a:r>
              <a:rPr lang="en-US" b="1" dirty="0"/>
              <a:t>for example:  </a:t>
            </a:r>
            <a:r>
              <a:rPr lang="en-US" b="1" dirty="0" smtClean="0"/>
              <a:t>“The </a:t>
            </a:r>
            <a:r>
              <a:rPr lang="en-US" b="1" dirty="0"/>
              <a:t>Penetration of the Copernican Theory into Feudal </a:t>
            </a:r>
            <a:r>
              <a:rPr lang="en-US" b="1" dirty="0" smtClean="0"/>
              <a:t>Japan, </a:t>
            </a:r>
            <a:r>
              <a:rPr lang="en-US" b="1" dirty="0" err="1" smtClean="0"/>
              <a:t>Bolesław</a:t>
            </a:r>
            <a:r>
              <a:rPr lang="en-US" b="1" dirty="0" smtClean="0"/>
              <a:t> </a:t>
            </a:r>
            <a:r>
              <a:rPr lang="en-US" b="1" dirty="0" err="1" smtClean="0"/>
              <a:t>Szcześniak</a:t>
            </a:r>
            <a:r>
              <a:rPr lang="en-US" b="1" dirty="0" smtClean="0"/>
              <a:t>, The </a:t>
            </a:r>
            <a:r>
              <a:rPr lang="en-US" b="1" dirty="0"/>
              <a:t>Journal of the Royal Asiatic Society of Great Britain and </a:t>
            </a:r>
            <a:r>
              <a:rPr lang="en-US" b="1" dirty="0" err="1" smtClean="0"/>
              <a:t>IrelandNo</a:t>
            </a:r>
            <a:r>
              <a:rPr lang="en-US" b="1" dirty="0"/>
              <a:t>. 1 (Apr., 1944), pp. 52-61 </a:t>
            </a:r>
            <a:endParaRPr lang="en-US" b="1" dirty="0" smtClean="0"/>
          </a:p>
          <a:p>
            <a:pPr lvl="1"/>
            <a:endParaRPr lang="en-US" dirty="0"/>
          </a:p>
        </p:txBody>
      </p:sp>
    </p:spTree>
    <p:extLst>
      <p:ext uri="{BB962C8B-B14F-4D97-AF65-F5344CB8AC3E}">
        <p14:creationId xmlns:p14="http://schemas.microsoft.com/office/powerpoint/2010/main" val="2430334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One Book Challenging This//Other Scholarship</a:t>
            </a:r>
            <a:endParaRPr lang="en-US" dirty="0"/>
          </a:p>
        </p:txBody>
      </p:sp>
      <p:pic>
        <p:nvPicPr>
          <p:cNvPr id="14338" name="Picture 2" descr="Image result for science in early modern jap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780" y="2286894"/>
            <a:ext cx="2900462" cy="437805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Image result for science in early modern ja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448" y="2504248"/>
            <a:ext cx="63055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59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Want to know more? For your own edification?</a:t>
            </a:r>
            <a:endParaRPr lang="en-US" dirty="0"/>
          </a:p>
        </p:txBody>
      </p:sp>
      <p:sp>
        <p:nvSpPr>
          <p:cNvPr id="3" name="Content Placeholder 2"/>
          <p:cNvSpPr>
            <a:spLocks noGrp="1"/>
          </p:cNvSpPr>
          <p:nvPr>
            <p:ph idx="1"/>
          </p:nvPr>
        </p:nvSpPr>
        <p:spPr/>
        <p:txBody>
          <a:bodyPr/>
          <a:lstStyle/>
          <a:p>
            <a:r>
              <a:rPr lang="en-US" dirty="0" smtClean="0"/>
              <a:t>Feel free to e-mail me; tell me what subjects and places you’re interested in!</a:t>
            </a:r>
            <a:endParaRPr lang="en-US" dirty="0"/>
          </a:p>
        </p:txBody>
      </p:sp>
    </p:spTree>
    <p:extLst>
      <p:ext uri="{BB962C8B-B14F-4D97-AF65-F5344CB8AC3E}">
        <p14:creationId xmlns:p14="http://schemas.microsoft.com/office/powerpoint/2010/main" val="314394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Story You’re probably familiar with….</a:t>
            </a:r>
            <a:endParaRPr lang="en-US" dirty="0"/>
          </a:p>
        </p:txBody>
      </p:sp>
      <p:pic>
        <p:nvPicPr>
          <p:cNvPr id="1026" name="Picture 2" descr="Image result for marco pol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797" y="2222500"/>
            <a:ext cx="6480406"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78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Perhaps you’ve seen some things…</a:t>
            </a:r>
            <a:endParaRPr lang="en-US" dirty="0"/>
          </a:p>
        </p:txBody>
      </p:sp>
      <p:pic>
        <p:nvPicPr>
          <p:cNvPr id="2050" name="Picture 2" descr="Image result for marco polo netfli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0907" y="2389925"/>
            <a:ext cx="7910183" cy="413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1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then again, there are controversies…</a:t>
            </a:r>
            <a:endParaRPr lang="en-US" dirty="0"/>
          </a:p>
        </p:txBody>
      </p:sp>
      <p:pic>
        <p:nvPicPr>
          <p:cNvPr id="3074" name="Picture 2" descr="Image result for matt damon in china movi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9456" y="2222500"/>
            <a:ext cx="6074266" cy="404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4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 to Chinese History has to be done carefully</a:t>
            </a:r>
            <a:endParaRPr lang="en-US" dirty="0"/>
          </a:p>
        </p:txBody>
      </p:sp>
      <p:sp>
        <p:nvSpPr>
          <p:cNvPr id="3" name="Content Placeholder 2"/>
          <p:cNvSpPr>
            <a:spLocks noGrp="1"/>
          </p:cNvSpPr>
          <p:nvPr>
            <p:ph idx="1"/>
          </p:nvPr>
        </p:nvSpPr>
        <p:spPr/>
        <p:txBody>
          <a:bodyPr/>
          <a:lstStyle/>
          <a:p>
            <a:r>
              <a:rPr lang="en-US" dirty="0" smtClean="0"/>
              <a:t>Background of Marco Polo</a:t>
            </a:r>
          </a:p>
          <a:p>
            <a:endParaRPr lang="en-US" dirty="0"/>
          </a:p>
          <a:p>
            <a:r>
              <a:rPr lang="en-US" dirty="0" smtClean="0"/>
              <a:t>“The Travels of Marco Polo” published in 1300</a:t>
            </a:r>
          </a:p>
          <a:p>
            <a:endParaRPr lang="en-US" dirty="0"/>
          </a:p>
          <a:p>
            <a:r>
              <a:rPr lang="en-US" dirty="0" smtClean="0"/>
              <a:t>How do we know Polo wasn’t stretching things a bit…</a:t>
            </a:r>
          </a:p>
          <a:p>
            <a:pPr lvl="1"/>
            <a:r>
              <a:rPr lang="en-US" dirty="0" smtClean="0"/>
              <a:t>Let’s look at the details!</a:t>
            </a:r>
            <a:endParaRPr lang="en-US" dirty="0"/>
          </a:p>
        </p:txBody>
      </p:sp>
    </p:spTree>
    <p:extLst>
      <p:ext uri="{BB962C8B-B14F-4D97-AF65-F5344CB8AC3E}">
        <p14:creationId xmlns:p14="http://schemas.microsoft.com/office/powerpoint/2010/main" val="216139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Silk Road</a:t>
            </a:r>
            <a:endParaRPr lang="en-US" dirty="0"/>
          </a:p>
        </p:txBody>
      </p:sp>
      <p:pic>
        <p:nvPicPr>
          <p:cNvPr id="4098" name="Picture 2" descr="Image result for map of the silk r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5634" y="2350263"/>
            <a:ext cx="8425893" cy="430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26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Silk Road 2</a:t>
            </a:r>
            <a:endParaRPr lang="en-US" dirty="0"/>
          </a:p>
        </p:txBody>
      </p:sp>
      <p:pic>
        <p:nvPicPr>
          <p:cNvPr id="5122" name="Picture 2" descr="Image result for map of the silk r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938" y="2318197"/>
            <a:ext cx="9900122" cy="390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84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Chapter 38 of the Description of the World</a:t>
            </a:r>
            <a:endParaRPr lang="en-US" dirty="0"/>
          </a:p>
        </p:txBody>
      </p:sp>
      <p:sp>
        <p:nvSpPr>
          <p:cNvPr id="3" name="Content Placeholder 2"/>
          <p:cNvSpPr>
            <a:spLocks noGrp="1"/>
          </p:cNvSpPr>
          <p:nvPr>
            <p:ph idx="1"/>
          </p:nvPr>
        </p:nvSpPr>
        <p:spPr/>
        <p:txBody>
          <a:bodyPr/>
          <a:lstStyle/>
          <a:p>
            <a:r>
              <a:rPr lang="en-US" dirty="0" smtClean="0"/>
              <a:t>“In the country is found a briny earth; upon this, when laid in large heaps, they pour water, which in its passage through the mass imbibes the particles of salt, and is then collected in channels, from whence it is conveyed to a very wide pans, not more than four inches in depth. In these, it is well broiled, and then left crystalize. The salt thus made is </a:t>
            </a:r>
            <a:r>
              <a:rPr lang="en-US" dirty="0" err="1" smtClean="0"/>
              <a:t>wheite</a:t>
            </a:r>
            <a:r>
              <a:rPr lang="en-US" dirty="0" smtClean="0"/>
              <a:t> and good, and is exported </a:t>
            </a:r>
            <a:r>
              <a:rPr lang="en-US" dirty="0" err="1" smtClean="0"/>
              <a:t>ot</a:t>
            </a:r>
            <a:r>
              <a:rPr lang="en-US" dirty="0" smtClean="0"/>
              <a:t> various parts of the whole nation.”</a:t>
            </a:r>
            <a:endParaRPr lang="en-US" dirty="0"/>
          </a:p>
        </p:txBody>
      </p:sp>
    </p:spTree>
    <p:extLst>
      <p:ext uri="{BB962C8B-B14F-4D97-AF65-F5344CB8AC3E}">
        <p14:creationId xmlns:p14="http://schemas.microsoft.com/office/powerpoint/2010/main" val="567096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392</TotalTime>
  <Words>533</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2</vt:lpstr>
      <vt:lpstr>Quotable</vt:lpstr>
      <vt:lpstr>Science &amp; Technology in China and Japan</vt:lpstr>
      <vt:lpstr>Agenda</vt:lpstr>
      <vt:lpstr>A Story You’re probably familiar with….</vt:lpstr>
      <vt:lpstr>Perhaps you’ve seen some things…</vt:lpstr>
      <vt:lpstr>But then again, there are controversies…</vt:lpstr>
      <vt:lpstr>Our Approach to Chinese History has to be done carefully</vt:lpstr>
      <vt:lpstr>Silk Road</vt:lpstr>
      <vt:lpstr>The Silk Road 2</vt:lpstr>
      <vt:lpstr>From Chapter 38 of the Description of the World</vt:lpstr>
      <vt:lpstr>Ancient China in Context—Using a Newish Map</vt:lpstr>
      <vt:lpstr>Introduction to Ancient China</vt:lpstr>
      <vt:lpstr>An Empire of Vast Wealth Coming from Rivers!</vt:lpstr>
      <vt:lpstr>History—Mostly in Dynasties </vt:lpstr>
      <vt:lpstr>China: Adminstration and Education</vt:lpstr>
      <vt:lpstr>Qin Technology in the Great Wall and Terra-Cotta Army</vt:lpstr>
      <vt:lpstr>Terracotta Warriors</vt:lpstr>
      <vt:lpstr>Han Dynasties—Some Innovations</vt:lpstr>
      <vt:lpstr>Chinese Medicine</vt:lpstr>
      <vt:lpstr>Theoretical Framework –Ying and Yang</vt:lpstr>
      <vt:lpstr>Transition to Japan</vt:lpstr>
      <vt:lpstr>General Notes About Japan</vt:lpstr>
      <vt:lpstr>One Book Challenging This//Other Scholarship</vt:lpstr>
      <vt:lpstr>Want to know more? For your own edification?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&amp; Technology in China and Japan</dc:title>
  <dc:creator>Allen Driggers</dc:creator>
  <cp:lastModifiedBy>Allen Driggers</cp:lastModifiedBy>
  <cp:revision>22</cp:revision>
  <dcterms:created xsi:type="dcterms:W3CDTF">2016-09-04T19:54:57Z</dcterms:created>
  <dcterms:modified xsi:type="dcterms:W3CDTF">2016-09-05T02:29:24Z</dcterms:modified>
</cp:coreProperties>
</file>