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A739-0ED4-4408-8281-6645A259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D527B-DB3F-4FA9-ABB3-223798D9F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D0BD-8A4D-4150-A62B-C36BB58E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0640-6E46-4529-8E89-50708C394493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24ACD-D4EA-4266-B30E-8907D696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DE8E0-5D08-4EB7-AD2A-8CBA1E80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2BED-0F69-4E43-B302-8A6179CEC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83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2BC7-329D-4201-BA0E-372DA0D6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13C91-6670-44CD-9733-F721B1947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C95A8-FCB0-493B-A5D7-9DB42CD7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0640-6E46-4529-8E89-50708C394493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451C-F539-4ABD-B86E-09749CCC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7B09-3D44-4C7B-A0EF-0060C5DC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2BED-0F69-4E43-B302-8A6179CEC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5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0FEDD-DF38-4F8A-8DCC-857D2E1E3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A893A-C41A-43BB-B9B1-1DAEB56F1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05A45-20A8-46B5-8FE5-A3A2E9A7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0640-6E46-4529-8E89-50708C394493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6284-796A-4E80-BE29-65E4F46A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5F05-CE38-476E-B869-87A34620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2BED-0F69-4E43-B302-8A6179CEC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7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620E-EFFB-462C-A8A0-BA955D62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7B43-F42A-4390-972B-6E99F568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D616-6D98-43CC-BF2E-89830338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0640-6E46-4529-8E89-50708C394493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09BB7-C89D-4E35-946C-6ADD30EB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6C0F-0105-401C-B293-3D947899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2BED-0F69-4E43-B302-8A6179CEC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13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EF6A-0A6E-404E-AE75-0B61D036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661A4-1E27-4C79-99E8-59318602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D1EB-582F-4904-96D9-CEFB4CA7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0640-6E46-4529-8E89-50708C394493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80F6-7835-48B1-875B-082D3D09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F8CC-067D-44F1-AD5E-977467C6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2BED-0F69-4E43-B302-8A6179CEC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2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6455-918C-4C41-A023-BEDB7002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1669-42D8-434A-9FBF-B7DB3D92A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2A528-1000-461F-AC76-9ED386C76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9C68F-756B-4451-9762-DEDACFEA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0640-6E46-4529-8E89-50708C394493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BC008-4C32-4D9A-A259-0C68888E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23195-867C-42BC-A9FF-CB61E149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2BED-0F69-4E43-B302-8A6179CEC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83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5563-EEC6-4043-B93E-EAA2882A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0630-1C1E-44C5-B6B5-ED059F2E2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2520C-939F-4A21-982A-75A6463E1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0C052-92B5-42E9-A82E-8122E9F01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8020C-F868-4637-BBA0-8B0F87154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E612B-6137-4DD3-81F1-4F6035CE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0640-6E46-4529-8E89-50708C394493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6AD3A-5AF3-41B2-8A7F-4F74F282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1386F-D362-4DE2-A77D-48BAB460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2BED-0F69-4E43-B302-8A6179CEC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44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CEE2-DC65-4B8E-82A4-B3D0A25D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E712A-25BE-43A2-ACD9-DFB05FA9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0640-6E46-4529-8E89-50708C394493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FBC8C-1D8C-4049-969B-1EE5307D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32C22-A520-4D62-AC24-813157CD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2BED-0F69-4E43-B302-8A6179CEC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24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3CA16-097F-4082-AA8E-57A72E90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0640-6E46-4529-8E89-50708C394493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1866C-2E74-4637-ADE6-7C3A7442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89326-8D7F-435F-B3DD-58C57FB7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2BED-0F69-4E43-B302-8A6179CEC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36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B411-C568-4CF3-BC1B-375D22DD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A5F4-E39C-4455-8AB1-650C9693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35A00-24AB-4B03-88C2-FD866309C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07CC1-C54D-4CA7-BDB8-34C98EB2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0640-6E46-4529-8E89-50708C394493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9DFA6-027F-4A56-991E-DE0D024B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AA100-85C0-4F7D-B12C-C26B8FA6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2BED-0F69-4E43-B302-8A6179CEC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8CD9-2DF7-4D56-8D56-991502C4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8CB5E-31DD-4104-A691-37620AA17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58755-A273-4C04-9852-919EE376F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987F5-04B3-45FB-A5F8-6E9CE720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0640-6E46-4529-8E89-50708C394493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DBA6-52DB-4003-8865-FC986632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C6135-4DAE-4927-BC43-19037113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2BED-0F69-4E43-B302-8A6179CEC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32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2A531-B02E-4BCD-AE1D-46AD9C3B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AD8EB-E83D-45BE-82CC-D3B2132F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193B-1AA1-469C-9FFF-06AB08123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0640-6E46-4529-8E89-50708C394493}" type="datetimeFigureOut">
              <a:rPr lang="en-GB" smtClean="0"/>
              <a:t>23/05/2021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20E8-7DDD-47F5-921D-5D79A1832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A24E7-9DBA-4B21-9D6B-E99FA7E96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2BED-0F69-4E43-B302-8A6179CEC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3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1683F90F-965A-4E0E-9369-B74378DDA0DA}"/>
              </a:ext>
            </a:extLst>
          </p:cNvPr>
          <p:cNvSpPr/>
          <p:nvPr/>
        </p:nvSpPr>
        <p:spPr>
          <a:xfrm>
            <a:off x="7109351" y="929036"/>
            <a:ext cx="2256019" cy="820651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Model size </a:t>
            </a:r>
            <a:r>
              <a:rPr lang="en-US" altLang="zh-CN" sz="1000" dirty="0"/>
              <a:t>greater and</a:t>
            </a:r>
            <a:r>
              <a:rPr lang="en-GB" sz="1000" dirty="0"/>
              <a:t> equal to 850</a:t>
            </a:r>
            <a:r>
              <a:rPr lang="en-US" sz="1000" dirty="0"/>
              <a:t>M</a:t>
            </a:r>
            <a:r>
              <a:rPr lang="en-GB" sz="1000" dirty="0"/>
              <a:t>B 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16B343-CDDF-4237-8085-BA73359F27A7}"/>
              </a:ext>
            </a:extLst>
          </p:cNvPr>
          <p:cNvGrpSpPr/>
          <p:nvPr/>
        </p:nvGrpSpPr>
        <p:grpSpPr>
          <a:xfrm>
            <a:off x="11035660" y="1009682"/>
            <a:ext cx="897000" cy="738323"/>
            <a:chOff x="8238641" y="422252"/>
            <a:chExt cx="897000" cy="738323"/>
          </a:xfrm>
        </p:grpSpPr>
        <p:sp>
          <p:nvSpPr>
            <p:cNvPr id="8" name="Google Shape;155;p14">
              <a:extLst>
                <a:ext uri="{FF2B5EF4-FFF2-40B4-BE49-F238E27FC236}">
                  <a16:creationId xmlns:a16="http://schemas.microsoft.com/office/drawing/2014/main" id="{57482077-A451-4B2F-8C7B-A27682072245}"/>
                </a:ext>
              </a:extLst>
            </p:cNvPr>
            <p:cNvSpPr txBox="1"/>
            <p:nvPr/>
          </p:nvSpPr>
          <p:spPr>
            <a:xfrm>
              <a:off x="8238641" y="910375"/>
              <a:ext cx="897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Open Sans"/>
                <a:buNone/>
              </a:pPr>
              <a:r>
                <a:rPr lang="en-US" sz="1000" b="1" i="0" u="none" strike="noStrike" cap="none" dirty="0">
                  <a:solidFill>
                    <a:srgbClr val="808080"/>
                  </a:solidFill>
                  <a:latin typeface="Roboto"/>
                  <a:ea typeface="Roboto"/>
                  <a:cs typeface="Roboto"/>
                  <a:sym typeface="Roboto"/>
                </a:rPr>
                <a:t>App Engine (Flexible)</a:t>
              </a:r>
              <a:endParaRPr sz="10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9" name="Google Shape;158;p14">
              <a:extLst>
                <a:ext uri="{FF2B5EF4-FFF2-40B4-BE49-F238E27FC236}">
                  <a16:creationId xmlns:a16="http://schemas.microsoft.com/office/drawing/2014/main" id="{92095355-C166-4A1F-A665-0E1281C8A57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13834" y="422252"/>
              <a:ext cx="530400" cy="4272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31163-2F32-4DB2-BE0A-791D649D1EBA}"/>
              </a:ext>
            </a:extLst>
          </p:cNvPr>
          <p:cNvGrpSpPr/>
          <p:nvPr/>
        </p:nvGrpSpPr>
        <p:grpSpPr>
          <a:xfrm>
            <a:off x="8404622" y="5754463"/>
            <a:ext cx="1198851" cy="882992"/>
            <a:chOff x="5893823" y="3429000"/>
            <a:chExt cx="1198851" cy="882992"/>
          </a:xfrm>
        </p:grpSpPr>
        <p:sp>
          <p:nvSpPr>
            <p:cNvPr id="11" name="Google Shape;139;p14">
              <a:extLst>
                <a:ext uri="{FF2B5EF4-FFF2-40B4-BE49-F238E27FC236}">
                  <a16:creationId xmlns:a16="http://schemas.microsoft.com/office/drawing/2014/main" id="{C8607B35-991D-49C6-AD99-E97F7B2CF6A0}"/>
                </a:ext>
              </a:extLst>
            </p:cNvPr>
            <p:cNvSpPr txBox="1"/>
            <p:nvPr/>
          </p:nvSpPr>
          <p:spPr>
            <a:xfrm>
              <a:off x="5893823" y="3884717"/>
              <a:ext cx="1198851" cy="427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Open Sans"/>
                <a:buNone/>
              </a:pPr>
              <a:r>
                <a:rPr lang="en-US" sz="1000" b="1" i="0" u="none" strike="noStrike" cap="none" dirty="0">
                  <a:solidFill>
                    <a:srgbClr val="808080"/>
                  </a:solidFill>
                  <a:latin typeface="Roboto"/>
                  <a:ea typeface="Roboto"/>
                  <a:cs typeface="Roboto"/>
                  <a:sym typeface="Roboto"/>
                </a:rPr>
                <a:t>Cloud Functions</a:t>
              </a:r>
              <a:endParaRPr sz="10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" name="Google Shape;161;p14">
              <a:extLst>
                <a:ext uri="{FF2B5EF4-FFF2-40B4-BE49-F238E27FC236}">
                  <a16:creationId xmlns:a16="http://schemas.microsoft.com/office/drawing/2014/main" id="{DE7018E8-D292-47F4-9647-1796DE4406D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35819" y="3429000"/>
              <a:ext cx="427275" cy="427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50B754-FD4C-4F9D-ADFC-463775AEFC4F}"/>
              </a:ext>
            </a:extLst>
          </p:cNvPr>
          <p:cNvGrpSpPr/>
          <p:nvPr/>
        </p:nvGrpSpPr>
        <p:grpSpPr>
          <a:xfrm>
            <a:off x="599258" y="5844517"/>
            <a:ext cx="972000" cy="731325"/>
            <a:chOff x="1430323" y="3899570"/>
            <a:chExt cx="972000" cy="731325"/>
          </a:xfrm>
        </p:grpSpPr>
        <p:sp>
          <p:nvSpPr>
            <p:cNvPr id="14" name="Google Shape;153;p14">
              <a:extLst>
                <a:ext uri="{FF2B5EF4-FFF2-40B4-BE49-F238E27FC236}">
                  <a16:creationId xmlns:a16="http://schemas.microsoft.com/office/drawing/2014/main" id="{0B303343-F2DD-42AF-AB6E-86AEE725F732}"/>
                </a:ext>
              </a:extLst>
            </p:cNvPr>
            <p:cNvSpPr txBox="1"/>
            <p:nvPr/>
          </p:nvSpPr>
          <p:spPr>
            <a:xfrm>
              <a:off x="1430323" y="4380695"/>
              <a:ext cx="972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Open Sans"/>
                <a:buNone/>
              </a:pPr>
              <a:r>
                <a:rPr lang="en-US" sz="1000" b="1" dirty="0">
                  <a:solidFill>
                    <a:srgbClr val="808080"/>
                  </a:solidFill>
                  <a:latin typeface="Roboto"/>
                  <a:ea typeface="Roboto"/>
                  <a:cs typeface="Roboto"/>
                  <a:sym typeface="Roboto"/>
                </a:rPr>
                <a:t>Cloud Run</a:t>
              </a:r>
              <a:endParaRPr sz="1000" b="1" dirty="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5" name="Google Shape;160;p14">
              <a:extLst>
                <a:ext uri="{FF2B5EF4-FFF2-40B4-BE49-F238E27FC236}">
                  <a16:creationId xmlns:a16="http://schemas.microsoft.com/office/drawing/2014/main" id="{FED40F60-E518-46A7-AAF1-2A301EE7E4A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24174" y="3899570"/>
              <a:ext cx="394775" cy="412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Diamond 18">
            <a:extLst>
              <a:ext uri="{FF2B5EF4-FFF2-40B4-BE49-F238E27FC236}">
                <a16:creationId xmlns:a16="http://schemas.microsoft.com/office/drawing/2014/main" id="{DEC8054E-DEFE-4B0A-AB08-D2CF2E3D6A37}"/>
              </a:ext>
            </a:extLst>
          </p:cNvPr>
          <p:cNvSpPr/>
          <p:nvPr/>
        </p:nvSpPr>
        <p:spPr>
          <a:xfrm>
            <a:off x="3430787" y="4663697"/>
            <a:ext cx="2134712" cy="888658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Needs to run on saved and fine-tuned model 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F03F5E-BEB3-4A20-8BEB-85EB27C227D3}"/>
              </a:ext>
            </a:extLst>
          </p:cNvPr>
          <p:cNvSpPr/>
          <p:nvPr/>
        </p:nvSpPr>
        <p:spPr>
          <a:xfrm>
            <a:off x="6473136" y="4854902"/>
            <a:ext cx="506821" cy="50682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2DFB00-8BFB-49EC-9AA5-91232EB8A951}"/>
              </a:ext>
            </a:extLst>
          </p:cNvPr>
          <p:cNvSpPr/>
          <p:nvPr/>
        </p:nvSpPr>
        <p:spPr>
          <a:xfrm>
            <a:off x="2931958" y="5809183"/>
            <a:ext cx="522355" cy="52235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DA4312-E0EE-42AC-9AFE-59C475AAC306}"/>
              </a:ext>
            </a:extLst>
          </p:cNvPr>
          <p:cNvCxnSpPr>
            <a:cxnSpLocks/>
            <a:stCxn id="2" idx="3"/>
            <a:endCxn id="104" idx="2"/>
          </p:cNvCxnSpPr>
          <p:nvPr/>
        </p:nvCxnSpPr>
        <p:spPr>
          <a:xfrm flipV="1">
            <a:off x="9365370" y="1331708"/>
            <a:ext cx="447992" cy="7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B7E68-2043-417A-B15B-4824A4849A1C}"/>
              </a:ext>
            </a:extLst>
          </p:cNvPr>
          <p:cNvCxnSpPr>
            <a:cxnSpLocks/>
            <a:stCxn id="104" idx="6"/>
          </p:cNvCxnSpPr>
          <p:nvPr/>
        </p:nvCxnSpPr>
        <p:spPr>
          <a:xfrm>
            <a:off x="10335717" y="1331708"/>
            <a:ext cx="699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C41190-E423-457C-A5BE-A65B43ECAE24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H="1" flipV="1">
            <a:off x="6473135" y="1594840"/>
            <a:ext cx="1" cy="32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CA8B81-1B73-4D99-8702-4450B80BA9F3}"/>
              </a:ext>
            </a:extLst>
          </p:cNvPr>
          <p:cNvCxnSpPr>
            <a:cxnSpLocks/>
            <a:stCxn id="76" idx="4"/>
            <a:endCxn id="19" idx="0"/>
          </p:cNvCxnSpPr>
          <p:nvPr/>
        </p:nvCxnSpPr>
        <p:spPr>
          <a:xfrm flipH="1">
            <a:off x="4498143" y="4475588"/>
            <a:ext cx="2240" cy="18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C34A891-EE25-45B0-9D49-52EC5C3EEB17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rot="5400000">
            <a:off x="3717225" y="5289443"/>
            <a:ext cx="518006" cy="10438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E94E4B-9A45-4C52-A210-FC711A72F51E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563461" y="6070361"/>
            <a:ext cx="1368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222088-1409-46CE-875A-33B3AA6CCAA4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>
            <a:off x="5565499" y="5108026"/>
            <a:ext cx="907637" cy="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9E5E6EE-0423-4B76-87E1-761967886154}"/>
              </a:ext>
            </a:extLst>
          </p:cNvPr>
          <p:cNvCxnSpPr>
            <a:cxnSpLocks/>
            <a:stCxn id="20" idx="6"/>
            <a:endCxn id="12" idx="0"/>
          </p:cNvCxnSpPr>
          <p:nvPr/>
        </p:nvCxnSpPr>
        <p:spPr>
          <a:xfrm>
            <a:off x="6979957" y="5108313"/>
            <a:ext cx="1980299" cy="646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>
            <a:extLst>
              <a:ext uri="{FF2B5EF4-FFF2-40B4-BE49-F238E27FC236}">
                <a16:creationId xmlns:a16="http://schemas.microsoft.com/office/drawing/2014/main" id="{8BD9FF96-7F5A-4C2F-BDF4-E6D790BF9C26}"/>
              </a:ext>
            </a:extLst>
          </p:cNvPr>
          <p:cNvSpPr/>
          <p:nvPr/>
        </p:nvSpPr>
        <p:spPr>
          <a:xfrm>
            <a:off x="3423010" y="2833324"/>
            <a:ext cx="2154750" cy="89700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Will the model face high degree of request concurrency?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16E703-4062-4921-9B60-FBE3A962EA33}"/>
              </a:ext>
            </a:extLst>
          </p:cNvPr>
          <p:cNvCxnSpPr>
            <a:cxnSpLocks/>
            <a:stCxn id="49" idx="2"/>
            <a:endCxn id="76" idx="0"/>
          </p:cNvCxnSpPr>
          <p:nvPr/>
        </p:nvCxnSpPr>
        <p:spPr>
          <a:xfrm flipH="1">
            <a:off x="4500383" y="3730324"/>
            <a:ext cx="2" cy="23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D2304016-A1AA-49D8-88AD-00B5A2A8673F}"/>
              </a:ext>
            </a:extLst>
          </p:cNvPr>
          <p:cNvSpPr/>
          <p:nvPr/>
        </p:nvSpPr>
        <p:spPr>
          <a:xfrm>
            <a:off x="4246972" y="3968767"/>
            <a:ext cx="506821" cy="50682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AC3592-D90A-4349-ABF9-F4C9E5688448}"/>
              </a:ext>
            </a:extLst>
          </p:cNvPr>
          <p:cNvSpPr/>
          <p:nvPr/>
        </p:nvSpPr>
        <p:spPr>
          <a:xfrm>
            <a:off x="711068" y="3968767"/>
            <a:ext cx="522355" cy="52235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YES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A339216-078C-4B80-B2E5-BF559F4C69F8}"/>
              </a:ext>
            </a:extLst>
          </p:cNvPr>
          <p:cNvCxnSpPr>
            <a:stCxn id="49" idx="1"/>
            <a:endCxn id="77" idx="0"/>
          </p:cNvCxnSpPr>
          <p:nvPr/>
        </p:nvCxnSpPr>
        <p:spPr>
          <a:xfrm rot="10800000" flipV="1">
            <a:off x="972246" y="3281823"/>
            <a:ext cx="2450764" cy="6869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26D8AD4-36AA-4327-AFF8-79EE0C44F797}"/>
              </a:ext>
            </a:extLst>
          </p:cNvPr>
          <p:cNvCxnSpPr>
            <a:cxnSpLocks/>
            <a:stCxn id="77" idx="4"/>
          </p:cNvCxnSpPr>
          <p:nvPr/>
        </p:nvCxnSpPr>
        <p:spPr>
          <a:xfrm flipH="1">
            <a:off x="972245" y="4491122"/>
            <a:ext cx="1" cy="126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3043CE0-D312-49B5-8CC5-50B7EF855B3B}"/>
              </a:ext>
            </a:extLst>
          </p:cNvPr>
          <p:cNvSpPr/>
          <p:nvPr/>
        </p:nvSpPr>
        <p:spPr>
          <a:xfrm>
            <a:off x="9813362" y="1070530"/>
            <a:ext cx="522355" cy="52235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YES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0EEF634-A32C-4A2C-870A-B2676E18BD72}"/>
              </a:ext>
            </a:extLst>
          </p:cNvPr>
          <p:cNvSpPr/>
          <p:nvPr/>
        </p:nvSpPr>
        <p:spPr>
          <a:xfrm>
            <a:off x="4247221" y="2086699"/>
            <a:ext cx="506821" cy="50682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80CB6AA-8A1B-497A-A128-4AD2BBE9B22A}"/>
              </a:ext>
            </a:extLst>
          </p:cNvPr>
          <p:cNvCxnSpPr>
            <a:cxnSpLocks/>
            <a:stCxn id="49" idx="0"/>
            <a:endCxn id="140" idx="4"/>
          </p:cNvCxnSpPr>
          <p:nvPr/>
        </p:nvCxnSpPr>
        <p:spPr>
          <a:xfrm flipV="1">
            <a:off x="4500385" y="2593520"/>
            <a:ext cx="247" cy="23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1B6174-32CC-43E8-B61D-5DC6E8C92A3D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8237360" y="740927"/>
            <a:ext cx="1" cy="18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5E867B-039C-4220-9D85-4FA7D508E758}"/>
              </a:ext>
            </a:extLst>
          </p:cNvPr>
          <p:cNvSpPr/>
          <p:nvPr/>
        </p:nvSpPr>
        <p:spPr>
          <a:xfrm>
            <a:off x="7455677" y="69808"/>
            <a:ext cx="1563366" cy="6711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W</a:t>
            </a:r>
            <a:r>
              <a:rPr lang="en-US" altLang="zh-CN" sz="1000" dirty="0" err="1">
                <a:solidFill>
                  <a:schemeClr val="tx1"/>
                </a:solidFill>
              </a:rPr>
              <a:t>hich</a:t>
            </a:r>
            <a:r>
              <a:rPr lang="en-US" altLang="zh-CN" sz="1000" dirty="0">
                <a:solidFill>
                  <a:schemeClr val="tx1"/>
                </a:solidFill>
              </a:rPr>
              <a:t> deployment option should I choose?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46E4ADD-7489-47B0-904B-6BD885A784AC}"/>
              </a:ext>
            </a:extLst>
          </p:cNvPr>
          <p:cNvSpPr/>
          <p:nvPr/>
        </p:nvSpPr>
        <p:spPr>
          <a:xfrm>
            <a:off x="5345126" y="1922663"/>
            <a:ext cx="2256019" cy="820651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Need to serve more than 2 million requests per month?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144887C-CD35-4E35-B1E2-63F0A941DA5F}"/>
              </a:ext>
            </a:extLst>
          </p:cNvPr>
          <p:cNvSpPr/>
          <p:nvPr/>
        </p:nvSpPr>
        <p:spPr>
          <a:xfrm>
            <a:off x="6219724" y="1088019"/>
            <a:ext cx="506821" cy="50682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CCBAD2-C3F5-4858-966C-D4899AF4E22C}"/>
              </a:ext>
            </a:extLst>
          </p:cNvPr>
          <p:cNvCxnSpPr>
            <a:cxnSpLocks/>
            <a:stCxn id="37" idx="6"/>
            <a:endCxn id="2" idx="1"/>
          </p:cNvCxnSpPr>
          <p:nvPr/>
        </p:nvCxnSpPr>
        <p:spPr>
          <a:xfrm flipV="1">
            <a:off x="6726545" y="1339362"/>
            <a:ext cx="382806" cy="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D829D6F-8F4E-4B76-BAFC-07BB62C018E5}"/>
              </a:ext>
            </a:extLst>
          </p:cNvPr>
          <p:cNvSpPr/>
          <p:nvPr/>
        </p:nvSpPr>
        <p:spPr>
          <a:xfrm>
            <a:off x="9813362" y="2071810"/>
            <a:ext cx="522355" cy="52235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331254-3D24-4934-B718-FD51C2194363}"/>
              </a:ext>
            </a:extLst>
          </p:cNvPr>
          <p:cNvCxnSpPr>
            <a:cxnSpLocks/>
            <a:stCxn id="35" idx="3"/>
            <a:endCxn id="42" idx="2"/>
          </p:cNvCxnSpPr>
          <p:nvPr/>
        </p:nvCxnSpPr>
        <p:spPr>
          <a:xfrm flipV="1">
            <a:off x="7601145" y="2332988"/>
            <a:ext cx="22122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11F10E-76A6-466E-8F53-FB507B93185C}"/>
              </a:ext>
            </a:extLst>
          </p:cNvPr>
          <p:cNvCxnSpPr>
            <a:cxnSpLocks/>
            <a:stCxn id="140" idx="6"/>
            <a:endCxn id="35" idx="1"/>
          </p:cNvCxnSpPr>
          <p:nvPr/>
        </p:nvCxnSpPr>
        <p:spPr>
          <a:xfrm flipV="1">
            <a:off x="4754042" y="2332989"/>
            <a:ext cx="591084" cy="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9A9E1E9-0630-4CED-B544-C305B7FC9B7E}"/>
              </a:ext>
            </a:extLst>
          </p:cNvPr>
          <p:cNvCxnSpPr>
            <a:stCxn id="42" idx="6"/>
            <a:endCxn id="8" idx="2"/>
          </p:cNvCxnSpPr>
          <p:nvPr/>
        </p:nvCxnSpPr>
        <p:spPr>
          <a:xfrm flipV="1">
            <a:off x="10335717" y="1748005"/>
            <a:ext cx="1148443" cy="584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1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1683F90F-965A-4E0E-9369-B74378DDA0DA}"/>
              </a:ext>
            </a:extLst>
          </p:cNvPr>
          <p:cNvSpPr/>
          <p:nvPr/>
        </p:nvSpPr>
        <p:spPr>
          <a:xfrm>
            <a:off x="6278019" y="249790"/>
            <a:ext cx="2197024" cy="77178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</a:t>
            </a:r>
            <a:r>
              <a:rPr lang="en-US" altLang="zh-CN" sz="1000" dirty="0" err="1"/>
              <a:t>yTorch</a:t>
            </a:r>
            <a:r>
              <a:rPr lang="en-US" altLang="zh-CN" sz="1000" dirty="0"/>
              <a:t> </a:t>
            </a:r>
            <a:r>
              <a:rPr lang="en-GB" altLang="zh-CN" sz="1000" dirty="0"/>
              <a:t>m</a:t>
            </a:r>
            <a:r>
              <a:rPr lang="en-GB" sz="1000" dirty="0"/>
              <a:t>odel between 850 MB and 10GB 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16B343-CDDF-4237-8085-BA73359F27A7}"/>
              </a:ext>
            </a:extLst>
          </p:cNvPr>
          <p:cNvGrpSpPr/>
          <p:nvPr/>
        </p:nvGrpSpPr>
        <p:grpSpPr>
          <a:xfrm>
            <a:off x="10128827" y="313658"/>
            <a:ext cx="897000" cy="738323"/>
            <a:chOff x="8238641" y="422252"/>
            <a:chExt cx="897000" cy="738323"/>
          </a:xfrm>
        </p:grpSpPr>
        <p:sp>
          <p:nvSpPr>
            <p:cNvPr id="8" name="Google Shape;155;p14">
              <a:extLst>
                <a:ext uri="{FF2B5EF4-FFF2-40B4-BE49-F238E27FC236}">
                  <a16:creationId xmlns:a16="http://schemas.microsoft.com/office/drawing/2014/main" id="{57482077-A451-4B2F-8C7B-A27682072245}"/>
                </a:ext>
              </a:extLst>
            </p:cNvPr>
            <p:cNvSpPr txBox="1"/>
            <p:nvPr/>
          </p:nvSpPr>
          <p:spPr>
            <a:xfrm>
              <a:off x="8238641" y="910375"/>
              <a:ext cx="897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Open Sans"/>
                <a:buNone/>
              </a:pPr>
              <a:r>
                <a:rPr lang="en-US" sz="1000" b="1" i="0" u="none" strike="noStrike" cap="none" dirty="0">
                  <a:solidFill>
                    <a:srgbClr val="808080"/>
                  </a:solidFill>
                  <a:latin typeface="Roboto"/>
                  <a:ea typeface="Roboto"/>
                  <a:cs typeface="Roboto"/>
                  <a:sym typeface="Roboto"/>
                </a:rPr>
                <a:t>App Engine (Flexible)</a:t>
              </a:r>
              <a:endParaRPr sz="10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9" name="Google Shape;158;p14">
              <a:extLst>
                <a:ext uri="{FF2B5EF4-FFF2-40B4-BE49-F238E27FC236}">
                  <a16:creationId xmlns:a16="http://schemas.microsoft.com/office/drawing/2014/main" id="{92095355-C166-4A1F-A665-0E1281C8A57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13834" y="422252"/>
              <a:ext cx="530400" cy="4272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31163-2F32-4DB2-BE0A-791D649D1EBA}"/>
              </a:ext>
            </a:extLst>
          </p:cNvPr>
          <p:cNvGrpSpPr/>
          <p:nvPr/>
        </p:nvGrpSpPr>
        <p:grpSpPr>
          <a:xfrm>
            <a:off x="8404622" y="5754463"/>
            <a:ext cx="1198851" cy="882992"/>
            <a:chOff x="5893823" y="3429000"/>
            <a:chExt cx="1198851" cy="882992"/>
          </a:xfrm>
        </p:grpSpPr>
        <p:sp>
          <p:nvSpPr>
            <p:cNvPr id="11" name="Google Shape;139;p14">
              <a:extLst>
                <a:ext uri="{FF2B5EF4-FFF2-40B4-BE49-F238E27FC236}">
                  <a16:creationId xmlns:a16="http://schemas.microsoft.com/office/drawing/2014/main" id="{C8607B35-991D-49C6-AD99-E97F7B2CF6A0}"/>
                </a:ext>
              </a:extLst>
            </p:cNvPr>
            <p:cNvSpPr txBox="1"/>
            <p:nvPr/>
          </p:nvSpPr>
          <p:spPr>
            <a:xfrm>
              <a:off x="5893823" y="3884717"/>
              <a:ext cx="1198851" cy="427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Open Sans"/>
                <a:buNone/>
              </a:pPr>
              <a:r>
                <a:rPr lang="en-US" sz="1000" b="1" i="0" u="none" strike="noStrike" cap="none" dirty="0">
                  <a:solidFill>
                    <a:srgbClr val="808080"/>
                  </a:solidFill>
                  <a:latin typeface="Roboto"/>
                  <a:ea typeface="Roboto"/>
                  <a:cs typeface="Roboto"/>
                  <a:sym typeface="Roboto"/>
                </a:rPr>
                <a:t>Cloud Functions</a:t>
              </a:r>
              <a:endParaRPr sz="10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" name="Google Shape;161;p14">
              <a:extLst>
                <a:ext uri="{FF2B5EF4-FFF2-40B4-BE49-F238E27FC236}">
                  <a16:creationId xmlns:a16="http://schemas.microsoft.com/office/drawing/2014/main" id="{DE7018E8-D292-47F4-9647-1796DE4406D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35819" y="3429000"/>
              <a:ext cx="427275" cy="427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50B754-FD4C-4F9D-ADFC-463775AEFC4F}"/>
              </a:ext>
            </a:extLst>
          </p:cNvPr>
          <p:cNvGrpSpPr/>
          <p:nvPr/>
        </p:nvGrpSpPr>
        <p:grpSpPr>
          <a:xfrm>
            <a:off x="599258" y="5844517"/>
            <a:ext cx="972000" cy="731325"/>
            <a:chOff x="1430323" y="3899570"/>
            <a:chExt cx="972000" cy="731325"/>
          </a:xfrm>
        </p:grpSpPr>
        <p:sp>
          <p:nvSpPr>
            <p:cNvPr id="14" name="Google Shape;153;p14">
              <a:extLst>
                <a:ext uri="{FF2B5EF4-FFF2-40B4-BE49-F238E27FC236}">
                  <a16:creationId xmlns:a16="http://schemas.microsoft.com/office/drawing/2014/main" id="{0B303343-F2DD-42AF-AB6E-86AEE725F732}"/>
                </a:ext>
              </a:extLst>
            </p:cNvPr>
            <p:cNvSpPr txBox="1"/>
            <p:nvPr/>
          </p:nvSpPr>
          <p:spPr>
            <a:xfrm>
              <a:off x="1430323" y="4380695"/>
              <a:ext cx="972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Open Sans"/>
                <a:buNone/>
              </a:pPr>
              <a:r>
                <a:rPr lang="en-US" sz="1000" b="1" dirty="0">
                  <a:solidFill>
                    <a:srgbClr val="808080"/>
                  </a:solidFill>
                  <a:latin typeface="Roboto"/>
                  <a:ea typeface="Roboto"/>
                  <a:cs typeface="Roboto"/>
                  <a:sym typeface="Roboto"/>
                </a:rPr>
                <a:t>Cloud Run</a:t>
              </a:r>
              <a:endParaRPr sz="1000" b="1" dirty="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5" name="Google Shape;160;p14">
              <a:extLst>
                <a:ext uri="{FF2B5EF4-FFF2-40B4-BE49-F238E27FC236}">
                  <a16:creationId xmlns:a16="http://schemas.microsoft.com/office/drawing/2014/main" id="{FED40F60-E518-46A7-AAF1-2A301EE7E4A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24174" y="3899570"/>
              <a:ext cx="394775" cy="412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Diamond 18">
            <a:extLst>
              <a:ext uri="{FF2B5EF4-FFF2-40B4-BE49-F238E27FC236}">
                <a16:creationId xmlns:a16="http://schemas.microsoft.com/office/drawing/2014/main" id="{DEC8054E-DEFE-4B0A-AB08-D2CF2E3D6A37}"/>
              </a:ext>
            </a:extLst>
          </p:cNvPr>
          <p:cNvSpPr/>
          <p:nvPr/>
        </p:nvSpPr>
        <p:spPr>
          <a:xfrm>
            <a:off x="3430787" y="4663697"/>
            <a:ext cx="2134712" cy="888658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Needs to run on saved and fine-tuned model 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F03F5E-BEB3-4A20-8BEB-85EB27C227D3}"/>
              </a:ext>
            </a:extLst>
          </p:cNvPr>
          <p:cNvSpPr/>
          <p:nvPr/>
        </p:nvSpPr>
        <p:spPr>
          <a:xfrm>
            <a:off x="6473136" y="4854902"/>
            <a:ext cx="506821" cy="50682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2DFB00-8BFB-49EC-9AA5-91232EB8A951}"/>
              </a:ext>
            </a:extLst>
          </p:cNvPr>
          <p:cNvSpPr/>
          <p:nvPr/>
        </p:nvSpPr>
        <p:spPr>
          <a:xfrm>
            <a:off x="2931958" y="5809183"/>
            <a:ext cx="522355" cy="52235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DA4312-E0EE-42AC-9AFE-59C475AAC306}"/>
              </a:ext>
            </a:extLst>
          </p:cNvPr>
          <p:cNvCxnSpPr>
            <a:cxnSpLocks/>
            <a:stCxn id="2" idx="3"/>
            <a:endCxn id="104" idx="2"/>
          </p:cNvCxnSpPr>
          <p:nvPr/>
        </p:nvCxnSpPr>
        <p:spPr>
          <a:xfrm>
            <a:off x="8475043" y="635684"/>
            <a:ext cx="431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B7E68-2043-417A-B15B-4824A4849A1C}"/>
              </a:ext>
            </a:extLst>
          </p:cNvPr>
          <p:cNvCxnSpPr>
            <a:cxnSpLocks/>
            <a:stCxn id="104" idx="6"/>
          </p:cNvCxnSpPr>
          <p:nvPr/>
        </p:nvCxnSpPr>
        <p:spPr>
          <a:xfrm>
            <a:off x="9428884" y="635684"/>
            <a:ext cx="699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C41190-E423-457C-A5BE-A65B43ECAE24}"/>
              </a:ext>
            </a:extLst>
          </p:cNvPr>
          <p:cNvCxnSpPr>
            <a:cxnSpLocks/>
            <a:stCxn id="2" idx="1"/>
            <a:endCxn id="105" idx="6"/>
          </p:cNvCxnSpPr>
          <p:nvPr/>
        </p:nvCxnSpPr>
        <p:spPr>
          <a:xfrm flipH="1" flipV="1">
            <a:off x="5928047" y="626966"/>
            <a:ext cx="349972" cy="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CA8B81-1B73-4D99-8702-4450B80BA9F3}"/>
              </a:ext>
            </a:extLst>
          </p:cNvPr>
          <p:cNvCxnSpPr>
            <a:cxnSpLocks/>
            <a:stCxn id="76" idx="4"/>
            <a:endCxn id="19" idx="0"/>
          </p:cNvCxnSpPr>
          <p:nvPr/>
        </p:nvCxnSpPr>
        <p:spPr>
          <a:xfrm flipH="1">
            <a:off x="4498143" y="4475588"/>
            <a:ext cx="2240" cy="18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C34A891-EE25-45B0-9D49-52EC5C3EEB17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rot="5400000">
            <a:off x="3717225" y="5289443"/>
            <a:ext cx="518006" cy="10438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E94E4B-9A45-4C52-A210-FC711A72F51E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563461" y="6070361"/>
            <a:ext cx="1368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222088-1409-46CE-875A-33B3AA6CCAA4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>
            <a:off x="5565499" y="5108026"/>
            <a:ext cx="907637" cy="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9E5E6EE-0423-4B76-87E1-761967886154}"/>
              </a:ext>
            </a:extLst>
          </p:cNvPr>
          <p:cNvCxnSpPr>
            <a:cxnSpLocks/>
            <a:stCxn id="20" idx="6"/>
            <a:endCxn id="12" idx="0"/>
          </p:cNvCxnSpPr>
          <p:nvPr/>
        </p:nvCxnSpPr>
        <p:spPr>
          <a:xfrm>
            <a:off x="6979957" y="5108313"/>
            <a:ext cx="1980299" cy="646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>
            <a:extLst>
              <a:ext uri="{FF2B5EF4-FFF2-40B4-BE49-F238E27FC236}">
                <a16:creationId xmlns:a16="http://schemas.microsoft.com/office/drawing/2014/main" id="{8BD9FF96-7F5A-4C2F-BDF4-E6D790BF9C26}"/>
              </a:ext>
            </a:extLst>
          </p:cNvPr>
          <p:cNvSpPr/>
          <p:nvPr/>
        </p:nvSpPr>
        <p:spPr>
          <a:xfrm>
            <a:off x="3423010" y="2833324"/>
            <a:ext cx="2154750" cy="89700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Will the model face high degree of request concurrency?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16E703-4062-4921-9B60-FBE3A962EA33}"/>
              </a:ext>
            </a:extLst>
          </p:cNvPr>
          <p:cNvCxnSpPr>
            <a:cxnSpLocks/>
            <a:stCxn id="49" idx="2"/>
            <a:endCxn id="76" idx="0"/>
          </p:cNvCxnSpPr>
          <p:nvPr/>
        </p:nvCxnSpPr>
        <p:spPr>
          <a:xfrm flipH="1">
            <a:off x="4500383" y="3730324"/>
            <a:ext cx="2" cy="23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D2304016-A1AA-49D8-88AD-00B5A2A8673F}"/>
              </a:ext>
            </a:extLst>
          </p:cNvPr>
          <p:cNvSpPr/>
          <p:nvPr/>
        </p:nvSpPr>
        <p:spPr>
          <a:xfrm>
            <a:off x="4246972" y="3968767"/>
            <a:ext cx="506821" cy="50682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AC3592-D90A-4349-ABF9-F4C9E5688448}"/>
              </a:ext>
            </a:extLst>
          </p:cNvPr>
          <p:cNvSpPr/>
          <p:nvPr/>
        </p:nvSpPr>
        <p:spPr>
          <a:xfrm>
            <a:off x="711068" y="3968767"/>
            <a:ext cx="522355" cy="52235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0292086-4ABA-4A9B-AE32-C8DFC51F2D8F}"/>
              </a:ext>
            </a:extLst>
          </p:cNvPr>
          <p:cNvCxnSpPr>
            <a:cxnSpLocks/>
            <a:stCxn id="44" idx="2"/>
            <a:endCxn id="35" idx="3"/>
          </p:cNvCxnSpPr>
          <p:nvPr/>
        </p:nvCxnSpPr>
        <p:spPr>
          <a:xfrm flipH="1" flipV="1">
            <a:off x="944735" y="625421"/>
            <a:ext cx="1041796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A339216-078C-4B80-B2E5-BF559F4C69F8}"/>
              </a:ext>
            </a:extLst>
          </p:cNvPr>
          <p:cNvCxnSpPr>
            <a:stCxn id="49" idx="1"/>
            <a:endCxn id="77" idx="0"/>
          </p:cNvCxnSpPr>
          <p:nvPr/>
        </p:nvCxnSpPr>
        <p:spPr>
          <a:xfrm rot="10800000" flipV="1">
            <a:off x="972246" y="3281823"/>
            <a:ext cx="2450764" cy="6869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26D8AD4-36AA-4327-AFF8-79EE0C44F797}"/>
              </a:ext>
            </a:extLst>
          </p:cNvPr>
          <p:cNvCxnSpPr>
            <a:cxnSpLocks/>
            <a:stCxn id="77" idx="4"/>
          </p:cNvCxnSpPr>
          <p:nvPr/>
        </p:nvCxnSpPr>
        <p:spPr>
          <a:xfrm flipH="1">
            <a:off x="972245" y="4491122"/>
            <a:ext cx="1" cy="126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3043CE0-D312-49B5-8CC5-50B7EF855B3B}"/>
              </a:ext>
            </a:extLst>
          </p:cNvPr>
          <p:cNvSpPr/>
          <p:nvPr/>
        </p:nvSpPr>
        <p:spPr>
          <a:xfrm>
            <a:off x="8906529" y="374506"/>
            <a:ext cx="522355" cy="52235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YES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3C7A517-D14D-422E-BA3B-A5716E767F09}"/>
              </a:ext>
            </a:extLst>
          </p:cNvPr>
          <p:cNvSpPr/>
          <p:nvPr/>
        </p:nvSpPr>
        <p:spPr>
          <a:xfrm>
            <a:off x="5421226" y="373555"/>
            <a:ext cx="506821" cy="50682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89BA22D3-1388-4FD8-8EF7-52936944428A}"/>
              </a:ext>
            </a:extLst>
          </p:cNvPr>
          <p:cNvSpPr/>
          <p:nvPr/>
        </p:nvSpPr>
        <p:spPr>
          <a:xfrm>
            <a:off x="2826800" y="169667"/>
            <a:ext cx="2197024" cy="914598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Tensoflow</a:t>
            </a:r>
            <a:r>
              <a:rPr lang="en-GB" sz="1000" dirty="0"/>
              <a:t> model with size between 850 MB and 10GB ?</a:t>
            </a:r>
          </a:p>
        </p:txBody>
      </p:sp>
      <p:sp>
        <p:nvSpPr>
          <p:cNvPr id="34" name="Google Shape;94;p13">
            <a:extLst>
              <a:ext uri="{FF2B5EF4-FFF2-40B4-BE49-F238E27FC236}">
                <a16:creationId xmlns:a16="http://schemas.microsoft.com/office/drawing/2014/main" id="{145FD57C-2B17-4259-912D-9F987D67D0EB}"/>
              </a:ext>
            </a:extLst>
          </p:cNvPr>
          <p:cNvSpPr txBox="1"/>
          <p:nvPr/>
        </p:nvSpPr>
        <p:spPr>
          <a:xfrm>
            <a:off x="228087" y="841631"/>
            <a:ext cx="9084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1000" b="1" dirty="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AI Platform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" name="Google Shape;99;p13">
            <a:extLst>
              <a:ext uri="{FF2B5EF4-FFF2-40B4-BE49-F238E27FC236}">
                <a16:creationId xmlns:a16="http://schemas.microsoft.com/office/drawing/2014/main" id="{9034A579-5B04-4594-A8B6-058D0516E89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635" y="354533"/>
            <a:ext cx="599100" cy="54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8E8E58-18FD-4975-99E8-4B54EC509D68}"/>
              </a:ext>
            </a:extLst>
          </p:cNvPr>
          <p:cNvCxnSpPr>
            <a:cxnSpLocks/>
            <a:stCxn id="33" idx="1"/>
            <a:endCxn id="44" idx="6"/>
          </p:cNvCxnSpPr>
          <p:nvPr/>
        </p:nvCxnSpPr>
        <p:spPr>
          <a:xfrm flipH="1" flipV="1">
            <a:off x="2508886" y="626965"/>
            <a:ext cx="3179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59CD279-F0ED-4F06-B8DD-82FC962133C9}"/>
              </a:ext>
            </a:extLst>
          </p:cNvPr>
          <p:cNvSpPr/>
          <p:nvPr/>
        </p:nvSpPr>
        <p:spPr>
          <a:xfrm>
            <a:off x="1986531" y="365787"/>
            <a:ext cx="522355" cy="52235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YES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04359EE-A4CE-4280-B74E-DD65E59E85E3}"/>
              </a:ext>
            </a:extLst>
          </p:cNvPr>
          <p:cNvSpPr/>
          <p:nvPr/>
        </p:nvSpPr>
        <p:spPr>
          <a:xfrm>
            <a:off x="3663512" y="1446517"/>
            <a:ext cx="506821" cy="50682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85C238D-4F08-4E1D-942F-04CF71B2F6D2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flipH="1">
            <a:off x="3916923" y="1084265"/>
            <a:ext cx="8389" cy="36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Diamond 135">
            <a:extLst>
              <a:ext uri="{FF2B5EF4-FFF2-40B4-BE49-F238E27FC236}">
                <a16:creationId xmlns:a16="http://schemas.microsoft.com/office/drawing/2014/main" id="{8BB2EF24-D316-4C58-8A73-98BEED525C7C}"/>
              </a:ext>
            </a:extLst>
          </p:cNvPr>
          <p:cNvSpPr/>
          <p:nvPr/>
        </p:nvSpPr>
        <p:spPr>
          <a:xfrm>
            <a:off x="1077950" y="1180727"/>
            <a:ext cx="2355049" cy="1034844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Tensoflow</a:t>
            </a:r>
            <a:r>
              <a:rPr lang="en-GB" sz="1000" dirty="0"/>
              <a:t> model  and handle more than 2 </a:t>
            </a:r>
            <a:r>
              <a:rPr lang="en-US" altLang="zh-CN" sz="1000" dirty="0"/>
              <a:t>m</a:t>
            </a:r>
            <a:r>
              <a:rPr lang="en-GB" sz="1000" dirty="0" err="1"/>
              <a:t>illions</a:t>
            </a:r>
            <a:r>
              <a:rPr lang="en-GB" sz="1000" dirty="0"/>
              <a:t> Requests a month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54D419F-CDBC-47AA-B8C8-EF6BEA03FF2B}"/>
              </a:ext>
            </a:extLst>
          </p:cNvPr>
          <p:cNvCxnSpPr>
            <a:cxnSpLocks/>
            <a:stCxn id="46" idx="2"/>
            <a:endCxn id="136" idx="3"/>
          </p:cNvCxnSpPr>
          <p:nvPr/>
        </p:nvCxnSpPr>
        <p:spPr>
          <a:xfrm flipH="1" flipV="1">
            <a:off x="3432999" y="1698149"/>
            <a:ext cx="230513" cy="1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40EEF634-A32C-4A2C-870A-B2676E18BD72}"/>
              </a:ext>
            </a:extLst>
          </p:cNvPr>
          <p:cNvSpPr/>
          <p:nvPr/>
        </p:nvSpPr>
        <p:spPr>
          <a:xfrm>
            <a:off x="2002065" y="2339287"/>
            <a:ext cx="506821" cy="50682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BC66582-2B32-4A55-BA0F-62F7007C0F65}"/>
              </a:ext>
            </a:extLst>
          </p:cNvPr>
          <p:cNvCxnSpPr>
            <a:cxnSpLocks/>
            <a:stCxn id="140" idx="0"/>
            <a:endCxn id="136" idx="2"/>
          </p:cNvCxnSpPr>
          <p:nvPr/>
        </p:nvCxnSpPr>
        <p:spPr>
          <a:xfrm flipH="1" flipV="1">
            <a:off x="2255475" y="2215571"/>
            <a:ext cx="1" cy="123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7D182D3A-5871-448D-BC3A-B211051C7B7A}"/>
              </a:ext>
            </a:extLst>
          </p:cNvPr>
          <p:cNvSpPr/>
          <p:nvPr/>
        </p:nvSpPr>
        <p:spPr>
          <a:xfrm>
            <a:off x="421136" y="1437832"/>
            <a:ext cx="522355" cy="52235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YES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77FC55D-F6D5-4D7C-81B6-A39BED2AFBA1}"/>
              </a:ext>
            </a:extLst>
          </p:cNvPr>
          <p:cNvCxnSpPr>
            <a:cxnSpLocks/>
            <a:stCxn id="155" idx="6"/>
            <a:endCxn id="136" idx="1"/>
          </p:cNvCxnSpPr>
          <p:nvPr/>
        </p:nvCxnSpPr>
        <p:spPr>
          <a:xfrm flipV="1">
            <a:off x="943491" y="1698149"/>
            <a:ext cx="134459" cy="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A8EE7F2-A1D3-40D7-B0C4-1A7D61AD4982}"/>
              </a:ext>
            </a:extLst>
          </p:cNvPr>
          <p:cNvCxnSpPr>
            <a:cxnSpLocks/>
            <a:stCxn id="155" idx="0"/>
            <a:endCxn id="34" idx="2"/>
          </p:cNvCxnSpPr>
          <p:nvPr/>
        </p:nvCxnSpPr>
        <p:spPr>
          <a:xfrm flipH="1" flipV="1">
            <a:off x="682287" y="1143431"/>
            <a:ext cx="27" cy="29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A78FDAA-0DBE-40B6-A1DF-24F34A8D6135}"/>
              </a:ext>
            </a:extLst>
          </p:cNvPr>
          <p:cNvCxnSpPr>
            <a:cxnSpLocks/>
            <a:stCxn id="140" idx="6"/>
            <a:endCxn id="49" idx="0"/>
          </p:cNvCxnSpPr>
          <p:nvPr/>
        </p:nvCxnSpPr>
        <p:spPr>
          <a:xfrm>
            <a:off x="2508886" y="2592698"/>
            <a:ext cx="1991499" cy="240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E3B7341-0738-40E9-8492-F03C0EB96C50}"/>
              </a:ext>
            </a:extLst>
          </p:cNvPr>
          <p:cNvSpPr/>
          <p:nvPr/>
        </p:nvSpPr>
        <p:spPr>
          <a:xfrm>
            <a:off x="9778855" y="3376480"/>
            <a:ext cx="1563366" cy="6711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W</a:t>
            </a:r>
            <a:r>
              <a:rPr lang="en-US" altLang="zh-CN" sz="1000" dirty="0" err="1">
                <a:solidFill>
                  <a:schemeClr val="tx1"/>
                </a:solidFill>
              </a:rPr>
              <a:t>hich</a:t>
            </a:r>
            <a:r>
              <a:rPr lang="en-US" altLang="zh-CN" sz="1000" dirty="0">
                <a:solidFill>
                  <a:schemeClr val="tx1"/>
                </a:solidFill>
              </a:rPr>
              <a:t> deployment option should I choose?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264CDD98-1029-4C41-A764-37870A538EF8}"/>
              </a:ext>
            </a:extLst>
          </p:cNvPr>
          <p:cNvSpPr/>
          <p:nvPr/>
        </p:nvSpPr>
        <p:spPr>
          <a:xfrm>
            <a:off x="6278019" y="2085887"/>
            <a:ext cx="2197024" cy="77178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Model size larger than 10 GB?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638AAC-1F96-4982-83FF-4044382C1FEB}"/>
              </a:ext>
            </a:extLst>
          </p:cNvPr>
          <p:cNvSpPr/>
          <p:nvPr/>
        </p:nvSpPr>
        <p:spPr>
          <a:xfrm>
            <a:off x="7120419" y="1290631"/>
            <a:ext cx="506821" cy="50682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NO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2A5AC7F-87FA-4EBA-A8DD-42E6266A7917}"/>
              </a:ext>
            </a:extLst>
          </p:cNvPr>
          <p:cNvSpPr/>
          <p:nvPr/>
        </p:nvSpPr>
        <p:spPr>
          <a:xfrm>
            <a:off x="10316149" y="2235905"/>
            <a:ext cx="522355" cy="52235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YES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3FDED1-FCC9-4F91-B0F2-5E019DD95029}"/>
              </a:ext>
            </a:extLst>
          </p:cNvPr>
          <p:cNvCxnSpPr>
            <a:cxnSpLocks/>
            <a:stCxn id="53" idx="3"/>
            <a:endCxn id="55" idx="2"/>
          </p:cNvCxnSpPr>
          <p:nvPr/>
        </p:nvCxnSpPr>
        <p:spPr>
          <a:xfrm>
            <a:off x="8475043" y="2471781"/>
            <a:ext cx="1841106" cy="2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13F075-7772-4835-AEB2-EECCA3EDE6A1}"/>
              </a:ext>
            </a:extLst>
          </p:cNvPr>
          <p:cNvCxnSpPr>
            <a:cxnSpLocks/>
            <a:stCxn id="55" idx="0"/>
            <a:endCxn id="8" idx="2"/>
          </p:cNvCxnSpPr>
          <p:nvPr/>
        </p:nvCxnSpPr>
        <p:spPr>
          <a:xfrm flipV="1">
            <a:off x="10577327" y="1051981"/>
            <a:ext cx="0" cy="118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C038D3B-C335-4003-8D6A-0618761E4A9A}"/>
              </a:ext>
            </a:extLst>
          </p:cNvPr>
          <p:cNvCxnSpPr>
            <a:cxnSpLocks/>
            <a:stCxn id="105" idx="2"/>
            <a:endCxn id="33" idx="3"/>
          </p:cNvCxnSpPr>
          <p:nvPr/>
        </p:nvCxnSpPr>
        <p:spPr>
          <a:xfrm flipH="1">
            <a:off x="5023824" y="626966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877CEB-072A-45B0-9C12-A0BBED0B150E}"/>
              </a:ext>
            </a:extLst>
          </p:cNvPr>
          <p:cNvCxnSpPr>
            <a:cxnSpLocks/>
            <a:stCxn id="54" idx="0"/>
            <a:endCxn id="2" idx="2"/>
          </p:cNvCxnSpPr>
          <p:nvPr/>
        </p:nvCxnSpPr>
        <p:spPr>
          <a:xfrm flipV="1">
            <a:off x="7373830" y="1021577"/>
            <a:ext cx="2701" cy="26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87FA39F-C43C-4441-8237-D6E7780459CF}"/>
              </a:ext>
            </a:extLst>
          </p:cNvPr>
          <p:cNvCxnSpPr>
            <a:cxnSpLocks/>
            <a:stCxn id="53" idx="0"/>
            <a:endCxn id="54" idx="4"/>
          </p:cNvCxnSpPr>
          <p:nvPr/>
        </p:nvCxnSpPr>
        <p:spPr>
          <a:xfrm flipH="1" flipV="1">
            <a:off x="7373830" y="1797452"/>
            <a:ext cx="2701" cy="2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62C617D-FB98-4615-B0E2-3760417844FB}"/>
              </a:ext>
            </a:extLst>
          </p:cNvPr>
          <p:cNvCxnSpPr>
            <a:stCxn id="50" idx="1"/>
            <a:endCxn id="53" idx="2"/>
          </p:cNvCxnSpPr>
          <p:nvPr/>
        </p:nvCxnSpPr>
        <p:spPr>
          <a:xfrm rot="10800000">
            <a:off x="7376531" y="2857674"/>
            <a:ext cx="2402324" cy="854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31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153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Mao</dc:creator>
  <cp:lastModifiedBy>Luke Mao</cp:lastModifiedBy>
  <cp:revision>19</cp:revision>
  <dcterms:created xsi:type="dcterms:W3CDTF">2021-05-14T11:11:56Z</dcterms:created>
  <dcterms:modified xsi:type="dcterms:W3CDTF">2021-05-23T14:31:07Z</dcterms:modified>
</cp:coreProperties>
</file>