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  <p:sldMasterId id="2147483667" r:id="rId5"/>
  </p:sldMasterIdLst>
  <p:notesMasterIdLst>
    <p:notesMasterId r:id="rId17"/>
  </p:notesMasterIdLst>
  <p:handoutMasterIdLst>
    <p:handoutMasterId r:id="rId18"/>
  </p:handoutMasterIdLst>
  <p:sldIdLst>
    <p:sldId id="376" r:id="rId6"/>
    <p:sldId id="333" r:id="rId7"/>
    <p:sldId id="335" r:id="rId8"/>
    <p:sldId id="378" r:id="rId9"/>
    <p:sldId id="377" r:id="rId10"/>
    <p:sldId id="341" r:id="rId11"/>
    <p:sldId id="337" r:id="rId12"/>
    <p:sldId id="374" r:id="rId13"/>
    <p:sldId id="338" r:id="rId14"/>
    <p:sldId id="339" r:id="rId15"/>
    <p:sldId id="373" r:id="rId16"/>
  </p:sldIdLst>
  <p:sldSz cx="9906000" cy="6858000" type="A4"/>
  <p:notesSz cx="6669088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9B"/>
    <a:srgbClr val="FFF529"/>
    <a:srgbClr val="FF9933"/>
    <a:srgbClr val="333399"/>
    <a:srgbClr val="9EC23C"/>
    <a:srgbClr val="FAB041"/>
    <a:srgbClr val="BCE4F6"/>
    <a:srgbClr val="2EABE2"/>
    <a:srgbClr val="44BCF1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2970" autoAdjust="0"/>
  </p:normalViewPr>
  <p:slideViewPr>
    <p:cSldViewPr snapToGrid="0" snapToObjects="1">
      <p:cViewPr varScale="1">
        <p:scale>
          <a:sx n="75" d="100"/>
          <a:sy n="75" d="100"/>
        </p:scale>
        <p:origin x="1584" y="54"/>
      </p:cViewPr>
      <p:guideLst>
        <p:guide orient="horz" pos="2160"/>
        <p:guide pos="474"/>
      </p:guideLst>
    </p:cSldViewPr>
  </p:slideViewPr>
  <p:outlineViewPr>
    <p:cViewPr>
      <p:scale>
        <a:sx n="33" d="100"/>
        <a:sy n="33" d="100"/>
      </p:scale>
      <p:origin x="36" y="13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-78" y="2514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4336" y="313926"/>
          <a:ext cx="5949547" cy="180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867">
                <a:tc>
                  <a:txBody>
                    <a:bodyPr/>
                    <a:lstStyle/>
                    <a:p>
                      <a:pPr marL="25400" indent="0"/>
                      <a:r>
                        <a:rPr lang="en-GB" sz="800" b="0" dirty="0" smtClean="0">
                          <a:solidFill>
                            <a:srgbClr val="333399"/>
                          </a:solidFill>
                          <a:latin typeface="Arial" pitchFamily="34" charset="0"/>
                          <a:cs typeface="Arial" pitchFamily="34" charset="0"/>
                        </a:rPr>
                        <a:t>Core – SQL – Module 2 – Data Modelling and ERDs</a:t>
                      </a:r>
                      <a:r>
                        <a:rPr lang="en-GB" sz="800" b="0" baseline="0" dirty="0" smtClean="0">
                          <a:solidFill>
                            <a:srgbClr val="333399"/>
                          </a:solidFill>
                          <a:latin typeface="Arial" pitchFamily="34" charset="0"/>
                          <a:cs typeface="Arial" pitchFamily="34" charset="0"/>
                        </a:rPr>
                        <a:t> – v1.0</a:t>
                      </a:r>
                      <a:endParaRPr lang="en-GB" sz="800" b="0" dirty="0">
                        <a:solidFill>
                          <a:srgbClr val="33339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4336" y="9480482"/>
          <a:ext cx="5949547" cy="199082"/>
        </p:xfrm>
        <a:graphic>
          <a:graphicData uri="http://schemas.openxmlformats.org/drawingml/2006/table">
            <a:tbl>
              <a:tblPr/>
              <a:tblGrid>
                <a:gridCol w="103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7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08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5486400" algn="r"/>
                        </a:tabLst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FDM Academy</a:t>
                      </a:r>
                      <a:endParaRPr lang="en-GB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5949" marR="65949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  <a:tab pos="4954588" algn="r"/>
                        </a:tabLst>
                        <a:defRPr/>
                      </a:pPr>
                      <a:r>
                        <a:rPr lang="en-GB" sz="9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GB" sz="900" b="1" baseline="0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September</a:t>
                      </a:r>
                      <a:r>
                        <a:rPr lang="en-GB" sz="9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2011</a:t>
                      </a:r>
                      <a:endParaRPr lang="en-GB" sz="900" dirty="0" smtClean="0"/>
                    </a:p>
                  </a:txBody>
                  <a:tcPr marL="65949" marR="65949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lide Number Placeholder 12"/>
          <p:cNvSpPr>
            <a:spLocks noGrp="1"/>
          </p:cNvSpPr>
          <p:nvPr>
            <p:ph type="sldNum" sz="quarter" idx="3"/>
          </p:nvPr>
        </p:nvSpPr>
        <p:spPr>
          <a:xfrm>
            <a:off x="5214313" y="9486867"/>
            <a:ext cx="1059570" cy="180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r>
              <a:rPr lang="en-GB" sz="900" b="1" dirty="0" smtClean="0">
                <a:solidFill>
                  <a:schemeClr val="bg1"/>
                </a:solidFill>
              </a:rPr>
              <a:t>Page </a:t>
            </a:r>
            <a:fld id="{4D875A26-4AB2-4F10-BF32-FA69FEB50BE0}" type="slidenum">
              <a:rPr lang="en-GB" sz="900" b="1" smtClean="0">
                <a:solidFill>
                  <a:schemeClr val="bg1"/>
                </a:solidFill>
              </a:rPr>
              <a:pPr/>
              <a:t>‹#›</a:t>
            </a:fld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796" y="9647642"/>
            <a:ext cx="3345446" cy="15046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500" b="1" dirty="0" smtClean="0"/>
              <a:t>© FDM Group Ltd 2011.  All Rights Reserved.</a:t>
            </a:r>
            <a:endParaRPr lang="en-GB" sz="500" b="1" dirty="0"/>
          </a:p>
        </p:txBody>
      </p:sp>
    </p:spTree>
    <p:extLst>
      <p:ext uri="{BB962C8B-B14F-4D97-AF65-F5344CB8AC3E}">
        <p14:creationId xmlns:p14="http://schemas.microsoft.com/office/powerpoint/2010/main" val="3252136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81538" y="1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6125"/>
            <a:ext cx="537368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758" y="4713517"/>
            <a:ext cx="4893572" cy="446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226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81538" y="9430226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E6C85E1-D451-48DF-864D-F69891B91C1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69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is the plural of Datum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DF7C8-2430-4F36-9C66-A66749BC1600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Tables represent</a:t>
            </a:r>
            <a:r>
              <a:rPr lang="en-US" baseline="0" dirty="0" smtClean="0"/>
              <a:t> data using two dimensions: Rows and Columns</a:t>
            </a:r>
          </a:p>
          <a:p>
            <a:endParaRPr lang="en-US" baseline="0" dirty="0" smtClean="0"/>
          </a:p>
          <a:p>
            <a:r>
              <a:rPr lang="en-US" dirty="0" smtClean="0"/>
              <a:t>Tables could be referred to as a “set of tuples”.   Each row is a “tuple”  (set of n elements), and a table is a set of rows.</a:t>
            </a:r>
          </a:p>
          <a:p>
            <a:endParaRPr lang="en-US" dirty="0" smtClean="0"/>
          </a:p>
          <a:p>
            <a:r>
              <a:rPr lang="en-US" dirty="0" smtClean="0"/>
              <a:t>Tables</a:t>
            </a:r>
            <a:r>
              <a:rPr lang="en-US" baseline="0" dirty="0" smtClean="0"/>
              <a:t> could also be referred to as a “relation”.  It is called a relation because the table maps (relates) the header row to the data rows.  In a mathematical function, a single value “x” is mapped to one and only one “y”.  In a relation, a single “x” could be mapped to multiple “y” values.   In this case, the “x” is the header row, and the table maps the “x” to all of the data rows.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DF7C8-2430-4F36-9C66-A66749BC1600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relational</a:t>
            </a:r>
            <a:r>
              <a:rPr lang="en-US" baseline="0" dirty="0" smtClean="0"/>
              <a:t> database presents data to us as a collection of tables.</a:t>
            </a:r>
          </a:p>
          <a:p>
            <a:endParaRPr lang="en-US" dirty="0" smtClean="0"/>
          </a:p>
          <a:p>
            <a:r>
              <a:rPr lang="en-US" dirty="0" smtClean="0"/>
              <a:t>A</a:t>
            </a:r>
            <a:r>
              <a:rPr lang="en-US" baseline="0" dirty="0" smtClean="0"/>
              <a:t> single Oracle server hosts only a single collection of tables.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SQL Server, multiple “databases” can be created.   Each database is a separate collection of tables.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DF7C8-2430-4F36-9C66-A66749BC1600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Oracle</a:t>
            </a:r>
            <a:r>
              <a:rPr lang="en-US" baseline="0" dirty="0" smtClean="0"/>
              <a:t> has about 50% of the market share (at least in North America).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OLTP is where there are a lot of inserts, updates, deletes occurring, i.e. Write requests</a:t>
            </a:r>
          </a:p>
          <a:p>
            <a:r>
              <a:rPr lang="en-GB" baseline="0" dirty="0" smtClean="0"/>
              <a:t>   - OLTP databases tend to be highly normalized (but we have not covered normalization yet in the course).</a:t>
            </a:r>
          </a:p>
          <a:p>
            <a:r>
              <a:rPr lang="en-GB" baseline="0" dirty="0" smtClean="0"/>
              <a:t>OLAP is where there are a lot of selects occurring for data analysis, i.e. Read requests</a:t>
            </a:r>
          </a:p>
          <a:p>
            <a:r>
              <a:rPr lang="en-GB" baseline="0" dirty="0" smtClean="0"/>
              <a:t>   - OLAP databases commonly use a “star schema” (which passes 3</a:t>
            </a:r>
            <a:r>
              <a:rPr lang="en-GB" baseline="30000" dirty="0" smtClean="0"/>
              <a:t>rd</a:t>
            </a:r>
            <a:r>
              <a:rPr lang="en-GB" baseline="0" dirty="0" smtClean="0"/>
              <a:t> Normal Form but not 4</a:t>
            </a:r>
            <a:r>
              <a:rPr lang="en-GB" baseline="30000" dirty="0" smtClean="0"/>
              <a:t>th</a:t>
            </a:r>
            <a:r>
              <a:rPr lang="en-GB" baseline="0" dirty="0" smtClean="0"/>
              <a:t> Normal Form).  </a:t>
            </a:r>
          </a:p>
          <a:p>
            <a:r>
              <a:rPr lang="en-GB" baseline="0" dirty="0" smtClean="0"/>
              <a:t>   - OLAP provides “multidimensional analysis” which is basically a very powerful Excel PivotTable.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RDBMS – E.F.Codd – Based on relationships between columns within tables</a:t>
            </a:r>
          </a:p>
          <a:p>
            <a:r>
              <a:rPr lang="en-GB" baseline="0" dirty="0" smtClean="0"/>
              <a:t>ORDBMS – </a:t>
            </a:r>
            <a:r>
              <a:rPr lang="en-US" baseline="0" dirty="0" smtClean="0"/>
              <a:t>H</a:t>
            </a:r>
            <a:r>
              <a:rPr lang="en-US" dirty="0" smtClean="0"/>
              <a:t>ybrid between the object-oriented model and the relational model.</a:t>
            </a:r>
          </a:p>
          <a:p>
            <a:r>
              <a:rPr lang="en-US" dirty="0" smtClean="0"/>
              <a:t>Examples</a:t>
            </a:r>
            <a:r>
              <a:rPr lang="en-US" baseline="0" dirty="0" smtClean="0"/>
              <a:t> of ORDBMS databases include: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Oracle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MS</a:t>
            </a:r>
            <a:r>
              <a:rPr lang="en-US" baseline="0" dirty="0" smtClean="0"/>
              <a:t> SQL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IBM Informix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PostgreSQL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DF7C8-2430-4F36-9C66-A66749BC1600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people argue that </a:t>
            </a:r>
            <a:r>
              <a:rPr lang="en-US" baseline="0" dirty="0" smtClean="0"/>
              <a:t>t</a:t>
            </a:r>
            <a:r>
              <a:rPr lang="en-US" dirty="0" smtClean="0"/>
              <a:t>he common conception that SQL stands for “Structured Query</a:t>
            </a:r>
            <a:r>
              <a:rPr lang="en-US" baseline="0" dirty="0" smtClean="0"/>
              <a:t> Language” is not correct.    </a:t>
            </a:r>
          </a:p>
          <a:p>
            <a:r>
              <a:rPr lang="en-US" baseline="0" dirty="0" smtClean="0"/>
              <a:t> -it is not structured (in that it cannot be broken down into functions)</a:t>
            </a:r>
          </a:p>
          <a:p>
            <a:r>
              <a:rPr lang="en-US" baseline="0" dirty="0" smtClean="0"/>
              <a:t> -it is used for more that just queries.</a:t>
            </a:r>
          </a:p>
          <a:p>
            <a:r>
              <a:rPr lang="en-US" baseline="0" dirty="0" smtClean="0"/>
              <a:t> -some might argue that it is not even a language because it is not Turing complete.  (It cannot encode every algorithm).  However it is functionally complete in that it can perform the eight relational database operations defined by Codd: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(Union, Intersection, Difference, Cartesian Product, Selection, Projection, Join, and Division).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DBA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A database administrator (short form DBA) is a person responsible for the design, implementation, maintenance and repair of an organization's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database.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Database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 Analysis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Assists in planning, designing, and implementing the Common Database. Such activities involve interaction with development and end-user personnel to determine application data access requirements, transaction rates, volume analysis, and other pertinent data required to develop and maintain integrated databases.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Data Analysts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 -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The data analysts job description frequently includes importing, cleaning, transforming, validating or modeling data with the purpose of understanding or making conclusions from the data for decision making purposes.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DF7C8-2430-4F36-9C66-A66749BC1600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906000" cy="6858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" name="Picture 5" descr="fdm-coatofarms-white-hr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96597" y="3071832"/>
              <a:ext cx="936000" cy="1648673"/>
            </a:xfrm>
            <a:prstGeom prst="rect">
              <a:avLst/>
            </a:prstGeom>
          </p:spPr>
        </p:pic>
      </p:grp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4" y="1565374"/>
            <a:ext cx="3861089" cy="30777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0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US" dirty="0" smtClean="0"/>
              <a:t>Click to add Course Name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52475" y="3213556"/>
            <a:ext cx="5315816" cy="43088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Click to add Module Name</a:t>
            </a:r>
            <a:endParaRPr lang="en-GB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752475" y="5303936"/>
            <a:ext cx="5095875" cy="30777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000" b="1" kern="1200" baseline="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Click to add Author - FDM Academy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906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8758899" y="77788"/>
            <a:ext cx="699955" cy="182562"/>
            <a:chOff x="5282347" y="2359163"/>
            <a:chExt cx="3415237" cy="964722"/>
          </a:xfrm>
        </p:grpSpPr>
        <p:sp>
          <p:nvSpPr>
            <p:cNvPr id="6" name="Oval 5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5300" y="6484938"/>
            <a:ext cx="89154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641351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495300" y="1331913"/>
            <a:ext cx="8915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5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44386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2438399"/>
            <a:ext cx="8420400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Insert 'bubble' text here...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 userDrawn="1"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906000" cy="6858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" name="Picture 5" descr="fdm-coatofarms-white-hr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96597" y="3071832"/>
              <a:ext cx="936000" cy="1648673"/>
            </a:xfrm>
            <a:prstGeom prst="rect">
              <a:avLst/>
            </a:prstGeom>
          </p:spPr>
        </p:pic>
      </p:grp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04850" y="2285992"/>
            <a:ext cx="5315816" cy="43088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Optional Sub-Module Name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523976" y="3429000"/>
            <a:ext cx="3357562" cy="221456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44386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module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1838325"/>
            <a:ext cx="8420400" cy="578882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52475" y="2644259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52475" y="344805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52475" y="426720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752475" y="508635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2438399"/>
            <a:ext cx="8420400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Insert 'bubble' text here...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question number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540000"/>
          </a:xfrm>
        </p:spPr>
        <p:txBody>
          <a:bodyPr/>
          <a:lstStyle>
            <a:lvl1pPr marL="0" indent="0">
              <a:buNone/>
              <a:defRPr sz="2200" b="1">
                <a:solidFill>
                  <a:srgbClr val="333399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GB" dirty="0" smtClean="0"/>
              <a:t>Click to add question title</a:t>
            </a:r>
          </a:p>
          <a:p>
            <a:pPr lvl="0"/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752475" y="2257425"/>
            <a:ext cx="8420100" cy="540000"/>
          </a:xfrm>
        </p:spPr>
        <p:txBody>
          <a:bodyPr/>
          <a:lstStyle>
            <a:lvl1pPr marL="0" indent="0">
              <a:buNone/>
              <a:defRPr sz="2200" b="1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question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52475" y="2857499"/>
            <a:ext cx="8420100" cy="3238501"/>
          </a:xfrm>
        </p:spPr>
        <p:txBody>
          <a:bodyPr/>
          <a:lstStyle>
            <a:lvl1pPr marL="360000" indent="-360000">
              <a:buClr>
                <a:srgbClr val="9EC23C"/>
              </a:buClr>
              <a:buFont typeface="+mj-lt"/>
              <a:buAutoNum type="alphaLcParenR"/>
              <a:defRPr/>
            </a:lvl1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3" hasCustomPrompt="1"/>
          </p:nvPr>
        </p:nvSpPr>
        <p:spPr>
          <a:xfrm>
            <a:off x="752474" y="1657350"/>
            <a:ext cx="84204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dirty="0" smtClean="0"/>
              <a:t>Click icon to insert media link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59526"/>
            <a:ext cx="9906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500813" y="2008188"/>
            <a:ext cx="2921927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9" y="1998663"/>
            <a:ext cx="3430985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906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2422" y="6492489"/>
            <a:ext cx="12634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4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DM Wavy Banner - Shield - Presentatio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906000" cy="820672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838200"/>
            <a:ext cx="8420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657350"/>
            <a:ext cx="84201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30343"/>
            <a:ext cx="20637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0" r:id="rId3"/>
    <p:sldLayoutId id="2147483662" r:id="rId4"/>
    <p:sldLayoutId id="2147483663" r:id="rId5"/>
    <p:sldLayoutId id="2147483664" r:id="rId6"/>
    <p:sldLayoutId id="2147483665" r:id="rId7"/>
    <p:sldLayoutId id="2147483654" r:id="rId8"/>
  </p:sldLayoutIdLst>
  <p:transition spd="slow"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9pPr>
    </p:titleStyle>
    <p:bodyStyle>
      <a:lvl1pPr marL="360000" indent="-360000" algn="l" rtl="0" eaLnBrk="1" fontAlgn="base" hangingPunct="1">
        <a:spcBef>
          <a:spcPts val="0"/>
        </a:spcBef>
        <a:spcAft>
          <a:spcPts val="1200"/>
        </a:spcAft>
        <a:buClr>
          <a:srgbClr val="333399"/>
        </a:buClr>
        <a:buFont typeface="Wingdings 3" pitchFamily="18" charset="2"/>
        <a:buChar char="}"/>
        <a:defRPr sz="220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88000" algn="l" rtl="0" eaLnBrk="1" fontAlgn="base" hangingPunct="1">
        <a:spcBef>
          <a:spcPts val="0"/>
        </a:spcBef>
        <a:spcAft>
          <a:spcPts val="900"/>
        </a:spcAft>
        <a:buClr>
          <a:srgbClr val="333399"/>
        </a:buClr>
        <a:buFont typeface="Arial" pitchFamily="34" charset="0"/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990000" indent="-216000" algn="l" rtl="0" eaLnBrk="1" fontAlgn="base" hangingPunct="1">
        <a:spcBef>
          <a:spcPts val="0"/>
        </a:spcBef>
        <a:spcAft>
          <a:spcPts val="600"/>
        </a:spcAft>
        <a:buClr>
          <a:srgbClr val="333399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None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None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641351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331913"/>
            <a:ext cx="8915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endParaRPr lang="en-GB" altLang="zh-TW" smtClean="0"/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2422" y="6492489"/>
            <a:ext cx="12634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95300" y="6484938"/>
            <a:ext cx="89154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"/>
            <a:ext cx="9906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1" name="Group 9"/>
          <p:cNvGrpSpPr>
            <a:grpSpLocks/>
          </p:cNvGrpSpPr>
          <p:nvPr/>
        </p:nvGrpSpPr>
        <p:grpSpPr bwMode="auto">
          <a:xfrm>
            <a:off x="8758899" y="77788"/>
            <a:ext cx="699955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/>
        </p:nvSpPr>
        <p:spPr bwMode="auto">
          <a:xfrm>
            <a:off x="873654" y="661193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 sz="180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174971" y="6484939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1" r:id="rId3"/>
    <p:sldLayoutId id="2147483672" r:id="rId4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285750" indent="-200025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442913" indent="-1778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620127" y="3730914"/>
            <a:ext cx="5315816" cy="86177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285750" indent="-2000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442913" indent="-1778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Lesson 1 – Introduction to Relational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61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works with Databases?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Database Administrators – Keep the DBMS running</a:t>
            </a:r>
          </a:p>
          <a:p>
            <a:endParaRPr lang="en-GB" dirty="0" smtClean="0"/>
          </a:p>
          <a:p>
            <a:r>
              <a:rPr lang="en-GB" dirty="0" smtClean="0"/>
              <a:t>Database Analysts – Develop new databases</a:t>
            </a:r>
          </a:p>
          <a:p>
            <a:endParaRPr lang="en-GB" dirty="0" smtClean="0"/>
          </a:p>
          <a:p>
            <a:r>
              <a:rPr lang="en-GB" dirty="0" smtClean="0"/>
              <a:t>Data Analysts – Draw conclusions from the data</a:t>
            </a:r>
          </a:p>
          <a:p>
            <a:endParaRPr lang="en-GB" dirty="0" smtClean="0"/>
          </a:p>
          <a:p>
            <a:r>
              <a:rPr lang="en-GB" dirty="0" smtClean="0"/>
              <a:t>...users, managers, programmers, administration support,</a:t>
            </a:r>
          </a:p>
          <a:p>
            <a:endParaRPr lang="en-US" dirty="0" smtClean="0"/>
          </a:p>
          <a:p>
            <a:r>
              <a:rPr lang="en-US" dirty="0" smtClean="0"/>
              <a:t>YOU.</a:t>
            </a:r>
            <a:endParaRPr lang="en-GB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641351"/>
            <a:ext cx="8915400" cy="477054"/>
          </a:xfrm>
        </p:spPr>
        <p:txBody>
          <a:bodyPr/>
          <a:lstStyle/>
          <a:p>
            <a:r>
              <a:rPr lang="en-GB" dirty="0" smtClean="0"/>
              <a:t>Lesson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/>
              <a:t>Now, after completing the lesson, you should be able to:</a:t>
            </a:r>
          </a:p>
          <a:p>
            <a:endParaRPr lang="en-GB" dirty="0" smtClean="0"/>
          </a:p>
          <a:p>
            <a:r>
              <a:rPr lang="en-US" dirty="0" smtClean="0"/>
              <a:t>Understand what a relational database is at a high level</a:t>
            </a:r>
          </a:p>
          <a:p>
            <a:endParaRPr lang="en-GB" dirty="0" smtClean="0"/>
          </a:p>
          <a:p>
            <a:r>
              <a:rPr lang="en-GB" dirty="0" smtClean="0"/>
              <a:t>List some of the relational database vendors and tools</a:t>
            </a:r>
          </a:p>
          <a:p>
            <a:endParaRPr lang="en-GB" dirty="0" smtClean="0"/>
          </a:p>
          <a:p>
            <a:r>
              <a:rPr lang="en-GB" dirty="0" smtClean="0"/>
              <a:t>List the different subsets of SQL and illustrate their purpose (DCL, DML, DDL)</a:t>
            </a:r>
          </a:p>
          <a:p>
            <a:endParaRPr lang="en-US" dirty="0" smtClean="0"/>
          </a:p>
          <a:p>
            <a:r>
              <a:rPr lang="en-US" dirty="0" smtClean="0"/>
              <a:t>List some of the components of database server and client tools.</a:t>
            </a: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641351"/>
            <a:ext cx="8915400" cy="477054"/>
          </a:xfrm>
        </p:spPr>
        <p:txBody>
          <a:bodyPr/>
          <a:lstStyle/>
          <a:p>
            <a:r>
              <a:rPr lang="en-GB" dirty="0" smtClean="0"/>
              <a:t>Lesson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/>
              <a:t>After completing this lesson you will be able to:</a:t>
            </a:r>
          </a:p>
          <a:p>
            <a:endParaRPr lang="en-GB" dirty="0" smtClean="0"/>
          </a:p>
          <a:p>
            <a:r>
              <a:rPr lang="en-GB" dirty="0" smtClean="0"/>
              <a:t>Understand relational databases at a high level</a:t>
            </a:r>
          </a:p>
          <a:p>
            <a:endParaRPr lang="en-GB" dirty="0"/>
          </a:p>
          <a:p>
            <a:r>
              <a:rPr lang="en-GB" dirty="0" smtClean="0"/>
              <a:t>List some of the relational database vendors and tools</a:t>
            </a:r>
          </a:p>
          <a:p>
            <a:endParaRPr lang="en-GB" dirty="0" smtClean="0"/>
          </a:p>
          <a:p>
            <a:r>
              <a:rPr lang="en-GB" dirty="0" smtClean="0"/>
              <a:t>List the different subsets of SQL and illustrate their purpose - DML, DDL, DCL, TCL</a:t>
            </a:r>
          </a:p>
          <a:p>
            <a:endParaRPr lang="en-US" dirty="0" smtClean="0"/>
          </a:p>
          <a:p>
            <a:r>
              <a:rPr lang="en-US" dirty="0" smtClean="0"/>
              <a:t>List some of the components of database server and client tools.</a:t>
            </a: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Data?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42650" y="1488565"/>
            <a:ext cx="8420400" cy="1183005"/>
          </a:xfrm>
          <a:solidFill>
            <a:srgbClr val="FFFA9B"/>
          </a:solidFill>
        </p:spPr>
        <p:txBody>
          <a:bodyPr/>
          <a:lstStyle/>
          <a:p>
            <a:endParaRPr lang="en-US" b="0" dirty="0" smtClean="0"/>
          </a:p>
          <a:p>
            <a:pPr algn="ctr"/>
            <a:r>
              <a:rPr b="0" dirty="0" smtClean="0"/>
              <a:t>Data is facts and figures.</a:t>
            </a:r>
          </a:p>
          <a:p>
            <a:r>
              <a:rPr lang="en-US" b="0" dirty="0" smtClean="0"/>
              <a:t>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818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742800" y="3631024"/>
            <a:ext cx="8420400" cy="788670"/>
          </a:xfrm>
          <a:prstGeom prst="roundRect">
            <a:avLst>
              <a:gd name="adj" fmla="val 10982"/>
            </a:avLst>
          </a:prstGeom>
          <a:solidFill>
            <a:srgbClr val="FFFA9B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285750" indent="-2000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442913" indent="-1778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 smtClean="0"/>
          </a:p>
          <a:p>
            <a:pPr algn="ctr"/>
            <a:r>
              <a:rPr lang="en-US" b="0" dirty="0" smtClean="0"/>
              <a:t> Relational databases present data as tables.  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30113" y="3038200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/>
              <a:t>How do relational databases represent data?</a:t>
            </a:r>
            <a:endParaRPr lang="en-GB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Table?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42650" y="1488565"/>
            <a:ext cx="8420400" cy="1183005"/>
          </a:xfrm>
          <a:solidFill>
            <a:srgbClr val="FFFA9B"/>
          </a:solidFill>
        </p:spPr>
        <p:txBody>
          <a:bodyPr/>
          <a:lstStyle/>
          <a:p>
            <a:endParaRPr lang="en-US" b="0" dirty="0" smtClean="0"/>
          </a:p>
          <a:p>
            <a:pPr algn="ctr"/>
            <a:r>
              <a:rPr lang="en-US" b="0" dirty="0" smtClean="0"/>
              <a:t> A table is a two dimensional representation of data.</a:t>
            </a:r>
            <a:endParaRPr b="0" dirty="0" smtClean="0"/>
          </a:p>
          <a:p>
            <a:r>
              <a:rPr lang="en-US" b="0" dirty="0" smtClean="0"/>
              <a:t>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818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9469851"/>
              </p:ext>
            </p:extLst>
          </p:nvPr>
        </p:nvGraphicFramePr>
        <p:xfrm>
          <a:off x="2893907" y="3429000"/>
          <a:ext cx="438781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7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09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Trainee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Trainee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 Main 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South Blvd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Winslow Ave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 Grand Ave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7249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relational database?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42650" y="1488565"/>
            <a:ext cx="8420400" cy="1577340"/>
          </a:xfrm>
          <a:solidFill>
            <a:srgbClr val="FFFA9B"/>
          </a:solidFill>
        </p:spPr>
        <p:txBody>
          <a:bodyPr/>
          <a:lstStyle/>
          <a:p>
            <a:endParaRPr lang="en-US" b="0" dirty="0" smtClean="0"/>
          </a:p>
          <a:p>
            <a:pPr marL="682625" algn="ctr"/>
            <a:r>
              <a:rPr lang="en-US" b="0" dirty="0" smtClean="0"/>
              <a:t>A relational database is a collection of data that is organized into tables.</a:t>
            </a:r>
          </a:p>
          <a:p>
            <a:r>
              <a:rPr lang="en-US" b="0" dirty="0" smtClean="0"/>
              <a:t>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818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742649" y="3961530"/>
            <a:ext cx="8420401" cy="1971675"/>
          </a:xfrm>
          <a:prstGeom prst="roundRect">
            <a:avLst>
              <a:gd name="adj" fmla="val 10982"/>
            </a:avLst>
          </a:prstGeom>
          <a:solidFill>
            <a:srgbClr val="FFFA9B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285750" indent="-2000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442913" indent="-1778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algn="ctr"/>
            <a:r>
              <a:rPr lang="en-US" b="0" dirty="0" smtClean="0"/>
              <a:t> </a:t>
            </a:r>
          </a:p>
          <a:p>
            <a:pPr marL="461963" algn="ctr"/>
            <a:r>
              <a:rPr lang="en-US" b="0" dirty="0" smtClean="0"/>
              <a:t>A relational database management system - RDBMS is server software that provides functionality to work with relational databases.  </a:t>
            </a:r>
          </a:p>
          <a:p>
            <a:pPr marL="461963"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30113" y="3405917"/>
            <a:ext cx="89154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/>
              <a:t>What is a relational database management system - RDBMS?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0592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Management System Vendors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many systems available</a:t>
            </a:r>
          </a:p>
          <a:p>
            <a:pPr lvl="1"/>
            <a:r>
              <a:rPr lang="en-GB" dirty="0" smtClean="0"/>
              <a:t>Oracle</a:t>
            </a:r>
          </a:p>
          <a:p>
            <a:pPr lvl="1"/>
            <a:r>
              <a:rPr lang="en-GB" dirty="0" smtClean="0"/>
              <a:t>Microsoft SQL Server</a:t>
            </a:r>
          </a:p>
          <a:p>
            <a:pPr lvl="1"/>
            <a:r>
              <a:rPr lang="en-GB" dirty="0" smtClean="0"/>
              <a:t>MySQL </a:t>
            </a:r>
          </a:p>
          <a:p>
            <a:pPr lvl="1"/>
            <a:r>
              <a:rPr lang="en-GB" dirty="0" smtClean="0"/>
              <a:t>Sybase</a:t>
            </a:r>
          </a:p>
          <a:p>
            <a:pPr lvl="1"/>
            <a:r>
              <a:rPr lang="en-GB" dirty="0" smtClean="0"/>
              <a:t>PostgreSQL</a:t>
            </a:r>
          </a:p>
          <a:p>
            <a:pPr lvl="1"/>
            <a:r>
              <a:rPr lang="en-US" dirty="0" smtClean="0"/>
              <a:t>Informix</a:t>
            </a:r>
          </a:p>
          <a:p>
            <a:pPr lvl="1"/>
            <a:r>
              <a:rPr lang="en-US" dirty="0" smtClean="0"/>
              <a:t>DB2</a:t>
            </a:r>
            <a:endParaRPr lang="en-GB" dirty="0" smtClean="0"/>
          </a:p>
          <a:p>
            <a:r>
              <a:rPr lang="en-GB" dirty="0" smtClean="0"/>
              <a:t>We will be using Oracle. </a:t>
            </a:r>
            <a:endParaRPr lang="en-GB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Usage and Styles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600200"/>
            <a:ext cx="8579180" cy="4438650"/>
          </a:xfrm>
        </p:spPr>
        <p:txBody>
          <a:bodyPr/>
          <a:lstStyle/>
          <a:p>
            <a:r>
              <a:rPr lang="en-GB" dirty="0" smtClean="0"/>
              <a:t>OLTP – Online Transaction Processing</a:t>
            </a:r>
          </a:p>
          <a:p>
            <a:pPr lvl="1"/>
            <a:r>
              <a:rPr lang="en-US" dirty="0" smtClean="0"/>
              <a:t>For recording the day-to-day transactions</a:t>
            </a:r>
            <a:endParaRPr lang="en-GB" dirty="0" smtClean="0"/>
          </a:p>
          <a:p>
            <a:r>
              <a:rPr lang="en-GB" dirty="0" smtClean="0"/>
              <a:t>OLAP – Online Analytical Processing</a:t>
            </a:r>
          </a:p>
          <a:p>
            <a:pPr lvl="1"/>
            <a:r>
              <a:rPr lang="en-US" dirty="0" smtClean="0"/>
              <a:t>For analysis of data.   “Business Intelligence”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Different types</a:t>
            </a:r>
          </a:p>
          <a:p>
            <a:pPr lvl="1"/>
            <a:r>
              <a:rPr lang="en-GB" dirty="0" smtClean="0"/>
              <a:t>RDBMS – Relational Database Management System</a:t>
            </a:r>
          </a:p>
          <a:p>
            <a:pPr lvl="1"/>
            <a:r>
              <a:rPr lang="en-GB" dirty="0" smtClean="0"/>
              <a:t>ORDBMS – Object Relational Database Management System</a:t>
            </a:r>
          </a:p>
          <a:p>
            <a:pPr lvl="1"/>
            <a:r>
              <a:rPr lang="en-US" dirty="0" smtClean="0"/>
              <a:t>Multi-Dimensional Database Management System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We will focus on RDBMS OLTP solutions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RDBMS System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Server Components</a:t>
            </a:r>
          </a:p>
          <a:p>
            <a:pPr lvl="1"/>
            <a:r>
              <a:rPr lang="en-GB" dirty="0" smtClean="0"/>
              <a:t>Database Engine</a:t>
            </a:r>
          </a:p>
          <a:p>
            <a:pPr lvl="2"/>
            <a:r>
              <a:rPr lang="en-GB" dirty="0" smtClean="0"/>
              <a:t>Data Storage and Retrieval</a:t>
            </a:r>
          </a:p>
          <a:p>
            <a:pPr lvl="2"/>
            <a:r>
              <a:rPr lang="en-GB" dirty="0" smtClean="0"/>
              <a:t>Query Parser – interprets commands</a:t>
            </a:r>
          </a:p>
          <a:p>
            <a:pPr lvl="2"/>
            <a:r>
              <a:rPr lang="en-GB" dirty="0" smtClean="0"/>
              <a:t>Query Optimizer </a:t>
            </a:r>
          </a:p>
          <a:p>
            <a:pPr lvl="1"/>
            <a:r>
              <a:rPr lang="en-GB" dirty="0" smtClean="0"/>
              <a:t>Job Scheduler</a:t>
            </a:r>
          </a:p>
          <a:p>
            <a:pPr lvl="1"/>
            <a:r>
              <a:rPr lang="en-GB" dirty="0" smtClean="0"/>
              <a:t>Other components….</a:t>
            </a:r>
          </a:p>
          <a:p>
            <a:pPr lvl="1"/>
            <a:endParaRPr lang="en-GB" dirty="0"/>
          </a:p>
          <a:p>
            <a:r>
              <a:rPr lang="en-GB" dirty="0" smtClean="0"/>
              <a:t>Client Components</a:t>
            </a:r>
          </a:p>
          <a:p>
            <a:pPr lvl="1"/>
            <a:r>
              <a:rPr lang="en-GB" dirty="0" smtClean="0"/>
              <a:t>Querying Tools – SQL Developer</a:t>
            </a:r>
            <a:endParaRPr lang="en-GB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43001"/>
            <a:ext cx="8667750" cy="477054"/>
          </a:xfrm>
        </p:spPr>
        <p:txBody>
          <a:bodyPr/>
          <a:lstStyle/>
          <a:p>
            <a:r>
              <a:rPr lang="en-GB" dirty="0" smtClean="0"/>
              <a:t>	Structured </a:t>
            </a:r>
            <a:r>
              <a:rPr lang="en-GB" dirty="0" smtClean="0"/>
              <a:t>Query Language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650" y="1784349"/>
            <a:ext cx="8420100" cy="3943351"/>
          </a:xfrm>
        </p:spPr>
        <p:txBody>
          <a:bodyPr/>
          <a:lstStyle/>
          <a:p>
            <a:pPr marL="85725" lvl="1" indent="0">
              <a:buNone/>
            </a:pPr>
            <a:r>
              <a:rPr lang="en-GB" sz="2800" b="1" dirty="0"/>
              <a:t>It contains the following subsets of statements</a:t>
            </a:r>
          </a:p>
          <a:p>
            <a:pPr lvl="1"/>
            <a:r>
              <a:rPr lang="en-GB" dirty="0" smtClean="0"/>
              <a:t>DML – Data Manipulation Language: </a:t>
            </a:r>
          </a:p>
          <a:p>
            <a:pPr lvl="2"/>
            <a:r>
              <a:rPr lang="en-GB" dirty="0" smtClean="0"/>
              <a:t>SELECT, INSERT, UPDATE, DELETE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solidFill>
                  <a:prstClr val="black"/>
                </a:solidFill>
              </a:rPr>
              <a:t>TCL – Transaction Control Language</a:t>
            </a:r>
          </a:p>
          <a:p>
            <a:pPr lvl="2">
              <a:buClr>
                <a:prstClr val="black"/>
              </a:buClr>
            </a:pPr>
            <a:r>
              <a:rPr lang="en-US" dirty="0">
                <a:solidFill>
                  <a:prstClr val="black"/>
                </a:solidFill>
              </a:rPr>
              <a:t>COMMIT, ROLLBACK, SAVEPOINT</a:t>
            </a:r>
            <a:endParaRPr lang="en-GB" dirty="0">
              <a:solidFill>
                <a:prstClr val="black"/>
              </a:solidFill>
            </a:endParaRPr>
          </a:p>
          <a:p>
            <a:pPr marL="265113" lvl="2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DDL – Data Definition Language</a:t>
            </a:r>
          </a:p>
          <a:p>
            <a:pPr lvl="2"/>
            <a:r>
              <a:rPr lang="en-GB" dirty="0" smtClean="0"/>
              <a:t>CREATE, ALTER, DROP, TRUNCATE</a:t>
            </a:r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DCL – Data Control Language </a:t>
            </a:r>
          </a:p>
          <a:p>
            <a:pPr lvl="2"/>
            <a:r>
              <a:rPr lang="en-GB" dirty="0" smtClean="0"/>
              <a:t>GRANT, REVOKE</a:t>
            </a:r>
          </a:p>
          <a:p>
            <a:pPr lvl="2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95300" y="727076"/>
            <a:ext cx="866775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/>
              <a:t>SQL stands for… </a:t>
            </a:r>
            <a:endParaRPr lang="en-GB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DM Academy - Presentation - v1.7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Black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DM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ct:contentTypeSchema ct:_="" ma:_="" ma:contentTypeName="Document" ma:contentTypeID="0x0101009B7754701D6B414CA048F6EE09D373C7" ma:contentTypeVersion="4" ma:contentTypeDescription="Create a new document." ma:contentTypeScope="" ma:versionID="eadc9904ddcdf3982f2eed1b4ab3de65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798f26a13154ca2d749b313c0c13a929" ns2:_="" xmlns:xsd="http://www.w3.org/2001/XMLSchema" xmlns:xs="http://www.w3.org/2001/XMLSchema" xmlns:p="http://schemas.microsoft.com/office/2006/metadata/properties" xmlns:ns2="$ListId:Shared Documents;">
<xsd:import namespace="$ListId:Shared Documents;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 ma:readOnly="false">
<xsd:simpleType>
<xsd:restriction base="dms:Choice"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 ma:readOnly="false">
<xsd:simpleType>
<xsd:restriction base="dms:Choice"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Course Setup"/>
<xsd:enumeration value="Data Modelling"/>
<xsd:enumeration value="Execution Plans"/>
<xsd:enumeration value="Final Project"/>
<xsd:enumeration value="PL/SQL"/>
<xsd:enumeration value="Post Sign Off Activities"/>
<xsd:enumeration value="SQL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<p:properties xmlns:p="http://schemas.microsoft.com/office/2006/metadata/properties" xmlns:xsi="http://www.w3.org/2001/XMLSchema-instance"><documentManagement><Document_x0020_Type xmlns="$ListId:Shared Documents;">Slide Decks</Document_x0020_Type><Week xmlns="$ListId:Shared Documents;">01</Week><RestrictedToTheseUsers xmlns="$ListId:Shared Documents;"><UserInfo><DisplayName></DisplayName><AccountId xsi:nil="true"></AccountId><AccountType/></UserInfo></RestrictedToTheseUsers><Module xmlns="$ListId:Shared Documents;">SQL</Module></documentManagement>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D2D8B7-FC4D-491D-A268-85BFD1F343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C98365-AA8B-41A5-B8A8-47652F7F7DB3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$ListId:Shared Documents;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5C3293A-A60E-4689-AAFF-0D70DC81D8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FDM Academy - Presentation - v1.7</Template>
  <TotalTime>2959</TotalTime>
  <Words>1028</Words>
  <Application>Microsoft Office PowerPoint</Application>
  <PresentationFormat>A4 Paper (210x297 mm)</PresentationFormat>
  <Paragraphs>161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ＭＳ Ｐゴシック</vt:lpstr>
      <vt:lpstr>ＭＳ Ｐゴシック</vt:lpstr>
      <vt:lpstr>Arial</vt:lpstr>
      <vt:lpstr>Arial Black</vt:lpstr>
      <vt:lpstr>Calibri</vt:lpstr>
      <vt:lpstr>Times New Roman</vt:lpstr>
      <vt:lpstr>Verdana</vt:lpstr>
      <vt:lpstr>Wingdings 3</vt:lpstr>
      <vt:lpstr>ヒラギノ角ゴ Pro W3</vt:lpstr>
      <vt:lpstr>FDM Academy - Presentation - v1.7</vt:lpstr>
      <vt:lpstr>FDM2014</vt:lpstr>
      <vt:lpstr>PowerPoint Presentation</vt:lpstr>
      <vt:lpstr>Lesson Objectives</vt:lpstr>
      <vt:lpstr>What is Data?</vt:lpstr>
      <vt:lpstr>What is a Table?</vt:lpstr>
      <vt:lpstr>What is a relational database?</vt:lpstr>
      <vt:lpstr>Database Management System Vendors</vt:lpstr>
      <vt:lpstr>Database Usage and Styles</vt:lpstr>
      <vt:lpstr>RDBMS System Components</vt:lpstr>
      <vt:lpstr> Structured Query Language</vt:lpstr>
      <vt:lpstr>Who works with Databases?</vt:lpstr>
      <vt:lpstr>Lesson Objectives</vt:lpstr>
    </vt:vector>
  </TitlesOfParts>
  <Company>FDM GROUP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FDM GROUP</dc:creator>
  <cp:lastModifiedBy>Richard Jimenez</cp:lastModifiedBy>
  <cp:revision>177</cp:revision>
  <cp:lastPrinted>2008-08-11T14:05:23Z</cp:lastPrinted>
  <dcterms:created xsi:type="dcterms:W3CDTF">2011-04-17T13:21:40Z</dcterms:created>
  <dcterms:modified xsi:type="dcterms:W3CDTF">2019-07-30T19:55:33Z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0x0101009B7754701D6B414CA048F6EE09D373C7</vt:lpwstr>
  </property>
  <property fmtid="{D5CDD505-2E9C-101B-9397-08002B2CF9AE}" pid="3" name="_dlc_DocIdItemGuid">
    <vt:lpwstr>d7188ec0-b2ae-4fa4-99ec-018160ad8de0</vt:lpwstr>
  </property>
  <property fmtid="{D5CDD505-2E9C-101B-9397-08002B2CF9AE}" pid="4" name="Course Module">
    <vt:lpwstr>2;#SQL|47f25d69-ee2b-4537-891c-ef2cfc4f3256</vt:lpwstr>
  </property>
  <property fmtid="{D5CDD505-2E9C-101B-9397-08002B2CF9AE}" pid="5" name="Doc Type">
    <vt:lpwstr>8;#Slide Decks|026c75f0-86d6-4ea6-b560-1af293911de0</vt:lpwstr>
  </property>
  <property fmtid="{D5CDD505-2E9C-101B-9397-08002B2CF9AE}" pid="6" name="Day">
    <vt:lpwstr>19;#01|9f590580-34be-482b-92c8-a9e348e61a5f</vt:lpwstr>
  </property>
  <property fmtid="{D5CDD505-2E9C-101B-9397-08002B2CF9AE}" pid="7" name="_dlc_policyId">
    <vt:lpwstr/>
  </property>
  <property fmtid="{D5CDD505-2E9C-101B-9397-08002B2CF9AE}" pid="8" name="ItemRetentionFormula">
    <vt:lpwstr/>
  </property>
</Properties>
</file>