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 id="2147483668" r:id="rId5"/>
  </p:sldMasterIdLst>
  <p:notesMasterIdLst>
    <p:notesMasterId r:id="rId31"/>
  </p:notesMasterIdLst>
  <p:handoutMasterIdLst>
    <p:handoutMasterId r:id="rId32"/>
  </p:handoutMasterIdLst>
  <p:sldIdLst>
    <p:sldId id="410" r:id="rId6"/>
    <p:sldId id="333" r:id="rId7"/>
    <p:sldId id="334" r:id="rId8"/>
    <p:sldId id="388" r:id="rId9"/>
    <p:sldId id="391" r:id="rId10"/>
    <p:sldId id="405" r:id="rId11"/>
    <p:sldId id="402" r:id="rId12"/>
    <p:sldId id="349" r:id="rId13"/>
    <p:sldId id="408" r:id="rId14"/>
    <p:sldId id="392" r:id="rId15"/>
    <p:sldId id="393" r:id="rId16"/>
    <p:sldId id="398" r:id="rId17"/>
    <p:sldId id="409" r:id="rId18"/>
    <p:sldId id="406" r:id="rId19"/>
    <p:sldId id="352" r:id="rId20"/>
    <p:sldId id="407" r:id="rId21"/>
    <p:sldId id="355" r:id="rId22"/>
    <p:sldId id="377" r:id="rId23"/>
    <p:sldId id="378" r:id="rId24"/>
    <p:sldId id="379" r:id="rId25"/>
    <p:sldId id="403" r:id="rId26"/>
    <p:sldId id="382" r:id="rId27"/>
    <p:sldId id="370" r:id="rId28"/>
    <p:sldId id="369" r:id="rId29"/>
    <p:sldId id="396" r:id="rId30"/>
  </p:sldIdLst>
  <p:sldSz cx="9906000" cy="6858000" type="A4"/>
  <p:notesSz cx="6669088" cy="9926638"/>
  <p:defaultTextStyle>
    <a:defPPr>
      <a:defRPr lang="en-US"/>
    </a:defPPr>
    <a:lvl1pPr algn="l" rtl="0" eaLnBrk="0" fontAlgn="base" hangingPunct="0">
      <a:spcBef>
        <a:spcPct val="0"/>
      </a:spcBef>
      <a:spcAft>
        <a:spcPct val="0"/>
      </a:spcAft>
      <a:defRPr sz="2400" kern="1200">
        <a:solidFill>
          <a:schemeClr val="tx1"/>
        </a:solidFill>
        <a:latin typeface="Arial" charset="0"/>
        <a:ea typeface="ヒラギノ角ゴ Pro W3"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ヒラギノ角ゴ Pro W3"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ヒラギノ角ゴ Pro W3"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ヒラギノ角ゴ Pro W3"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ヒラギノ角ゴ Pro W3" pitchFamily="-112" charset="-128"/>
        <a:cs typeface="+mn-cs"/>
      </a:defRPr>
    </a:lvl5pPr>
    <a:lvl6pPr marL="2286000" algn="l" defTabSz="914400" rtl="0" eaLnBrk="1" latinLnBrk="0" hangingPunct="1">
      <a:defRPr sz="2400" kern="1200">
        <a:solidFill>
          <a:schemeClr val="tx1"/>
        </a:solidFill>
        <a:latin typeface="Arial" charset="0"/>
        <a:ea typeface="ヒラギノ角ゴ Pro W3" pitchFamily="-112" charset="-128"/>
        <a:cs typeface="+mn-cs"/>
      </a:defRPr>
    </a:lvl6pPr>
    <a:lvl7pPr marL="2743200" algn="l" defTabSz="914400" rtl="0" eaLnBrk="1" latinLnBrk="0" hangingPunct="1">
      <a:defRPr sz="2400" kern="1200">
        <a:solidFill>
          <a:schemeClr val="tx1"/>
        </a:solidFill>
        <a:latin typeface="Arial" charset="0"/>
        <a:ea typeface="ヒラギノ角ゴ Pro W3" pitchFamily="-112" charset="-128"/>
        <a:cs typeface="+mn-cs"/>
      </a:defRPr>
    </a:lvl7pPr>
    <a:lvl8pPr marL="3200400" algn="l" defTabSz="914400" rtl="0" eaLnBrk="1" latinLnBrk="0" hangingPunct="1">
      <a:defRPr sz="2400" kern="1200">
        <a:solidFill>
          <a:schemeClr val="tx1"/>
        </a:solidFill>
        <a:latin typeface="Arial" charset="0"/>
        <a:ea typeface="ヒラギノ角ゴ Pro W3" pitchFamily="-112" charset="-128"/>
        <a:cs typeface="+mn-cs"/>
      </a:defRPr>
    </a:lvl8pPr>
    <a:lvl9pPr marL="3657600" algn="l" defTabSz="914400" rtl="0" eaLnBrk="1" latinLnBrk="0" hangingPunct="1">
      <a:defRPr sz="2400" kern="1200">
        <a:solidFill>
          <a:schemeClr val="tx1"/>
        </a:solidFill>
        <a:latin typeface="Arial" charset="0"/>
        <a:ea typeface="ヒラギノ角ゴ Pro W3" pitchFamily="-112" charset="-128"/>
        <a:cs typeface="+mn-cs"/>
      </a:defRPr>
    </a:lvl9pPr>
  </p:defaultTextStyle>
  <p:extLst>
    <p:ext uri="{521415D9-36F7-43E2-AB2F-B90AF26B5E84}">
      <p14:sectionLst xmlns:p14="http://schemas.microsoft.com/office/powerpoint/2010/main">
        <p14:section name="Default Section" id="{8AAF2347-C463-42B1-8065-A7C4077C3BFE}">
          <p14:sldIdLst>
            <p14:sldId id="410"/>
            <p14:sldId id="333"/>
            <p14:sldId id="334"/>
            <p14:sldId id="388"/>
            <p14:sldId id="391"/>
            <p14:sldId id="405"/>
            <p14:sldId id="402"/>
            <p14:sldId id="349"/>
            <p14:sldId id="408"/>
            <p14:sldId id="392"/>
            <p14:sldId id="393"/>
            <p14:sldId id="398"/>
            <p14:sldId id="409"/>
            <p14:sldId id="406"/>
            <p14:sldId id="352"/>
            <p14:sldId id="407"/>
            <p14:sldId id="355"/>
            <p14:sldId id="377"/>
            <p14:sldId id="378"/>
            <p14:sldId id="379"/>
            <p14:sldId id="403"/>
            <p14:sldId id="382"/>
            <p14:sldId id="370"/>
            <p14:sldId id="369"/>
            <p14:sldId id="39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A9B"/>
    <a:srgbClr val="FFF529"/>
    <a:srgbClr val="FF9933"/>
    <a:srgbClr val="333399"/>
    <a:srgbClr val="9EC23C"/>
    <a:srgbClr val="FAB041"/>
    <a:srgbClr val="BCE4F6"/>
    <a:srgbClr val="2EABE2"/>
    <a:srgbClr val="44BCF1"/>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76" autoAdjust="0"/>
    <p:restoredTop sz="80744" autoAdjust="0"/>
  </p:normalViewPr>
  <p:slideViewPr>
    <p:cSldViewPr snapToGrid="0" snapToObjects="1">
      <p:cViewPr>
        <p:scale>
          <a:sx n="70" d="100"/>
          <a:sy n="70" d="100"/>
        </p:scale>
        <p:origin x="-1308" y="-438"/>
      </p:cViewPr>
      <p:guideLst>
        <p:guide orient="horz" pos="2160"/>
        <p:guide pos="474"/>
      </p:guideLst>
    </p:cSldViewPr>
  </p:slideViewPr>
  <p:outlineViewPr>
    <p:cViewPr>
      <p:scale>
        <a:sx n="33" d="100"/>
        <a:sy n="33" d="100"/>
      </p:scale>
      <p:origin x="36" y="13728"/>
    </p:cViewPr>
  </p:outlineViewPr>
  <p:notesTextViewPr>
    <p:cViewPr>
      <p:scale>
        <a:sx n="100" d="100"/>
        <a:sy n="100" d="100"/>
      </p:scale>
      <p:origin x="0" y="30"/>
    </p:cViewPr>
  </p:notesTextViewPr>
  <p:sorterViewPr>
    <p:cViewPr>
      <p:scale>
        <a:sx n="100" d="100"/>
        <a:sy n="100" d="100"/>
      </p:scale>
      <p:origin x="0" y="0"/>
    </p:cViewPr>
  </p:sorterViewPr>
  <p:notesViewPr>
    <p:cSldViewPr snapToGrid="0" snapToObjects="1">
      <p:cViewPr>
        <p:scale>
          <a:sx n="150" d="100"/>
          <a:sy n="150" d="100"/>
        </p:scale>
        <p:origin x="-642" y="-72"/>
      </p:cViewPr>
      <p:guideLst>
        <p:guide orient="horz" pos="3126"/>
        <p:guide pos="210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523106900"/>
              </p:ext>
            </p:extLst>
          </p:nvPr>
        </p:nvGraphicFramePr>
        <p:xfrm>
          <a:off x="324336" y="313926"/>
          <a:ext cx="5949547" cy="180867"/>
        </p:xfrm>
        <a:graphic>
          <a:graphicData uri="http://schemas.openxmlformats.org/drawingml/2006/table">
            <a:tbl>
              <a:tblPr firstRow="1" bandRow="1">
                <a:tableStyleId>{5C22544A-7EE6-4342-B048-85BDC9FD1C3A}</a:tableStyleId>
              </a:tblPr>
              <a:tblGrid>
                <a:gridCol w="5949547"/>
              </a:tblGrid>
              <a:tr h="180867">
                <a:tc>
                  <a:txBody>
                    <a:bodyPr/>
                    <a:lstStyle/>
                    <a:p>
                      <a:pPr marL="25400" indent="0"/>
                      <a:r>
                        <a:rPr lang="en-GB" sz="800" b="0" dirty="0" smtClean="0">
                          <a:solidFill>
                            <a:srgbClr val="333399"/>
                          </a:solidFill>
                          <a:latin typeface="Arial" pitchFamily="34" charset="0"/>
                          <a:cs typeface="Arial" pitchFamily="34" charset="0"/>
                        </a:rPr>
                        <a:t>Core – SQL – Module 2 – Data Modeling and ERDs</a:t>
                      </a:r>
                      <a:r>
                        <a:rPr lang="en-GB" sz="800" b="0" baseline="0" dirty="0" smtClean="0">
                          <a:solidFill>
                            <a:srgbClr val="333399"/>
                          </a:solidFill>
                          <a:latin typeface="Arial" pitchFamily="34" charset="0"/>
                          <a:cs typeface="Arial" pitchFamily="34" charset="0"/>
                        </a:rPr>
                        <a:t> – v1.0</a:t>
                      </a:r>
                      <a:endParaRPr lang="en-GB" sz="800" b="0" dirty="0">
                        <a:solidFill>
                          <a:srgbClr val="333399"/>
                        </a:solidFill>
                        <a:latin typeface="Arial" pitchFamily="34" charset="0"/>
                        <a:cs typeface="Arial" pitchFamily="34" charset="0"/>
                      </a:endParaRPr>
                    </a:p>
                  </a:txBody>
                  <a:tcPr marL="0" marR="0" marT="0" marB="0" anchor="ctr">
                    <a:lnL w="12700" cmpd="sng">
                      <a:noFill/>
                    </a:lnL>
                    <a:lnR w="12700" cmpd="sng">
                      <a:noFill/>
                    </a:lnR>
                    <a:lnT w="12700" cmpd="sng">
                      <a:noFill/>
                    </a:lnT>
                    <a:lnB w="19050" cap="flat" cmpd="sng" algn="ctr">
                      <a:solidFill>
                        <a:srgbClr val="333399"/>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7" name="Table 6"/>
          <p:cNvGraphicFramePr>
            <a:graphicFrameLocks noGrp="1"/>
          </p:cNvGraphicFramePr>
          <p:nvPr/>
        </p:nvGraphicFramePr>
        <p:xfrm>
          <a:off x="324336" y="9480482"/>
          <a:ext cx="5949546" cy="199082"/>
        </p:xfrm>
        <a:graphic>
          <a:graphicData uri="http://schemas.openxmlformats.org/drawingml/2006/table">
            <a:tbl>
              <a:tblPr/>
              <a:tblGrid>
                <a:gridCol w="1032189"/>
                <a:gridCol w="4917357"/>
              </a:tblGrid>
              <a:tr h="199082">
                <a:tc>
                  <a:txBody>
                    <a:bodyPr/>
                    <a:lstStyle/>
                    <a:p>
                      <a:pPr algn="r">
                        <a:spcAft>
                          <a:spcPts val="0"/>
                        </a:spcAft>
                        <a:tabLst>
                          <a:tab pos="2743200" algn="ctr"/>
                          <a:tab pos="5486400" algn="r"/>
                          <a:tab pos="5486400" algn="r"/>
                        </a:tabLst>
                      </a:pPr>
                      <a:r>
                        <a:rPr lang="en-GB" sz="900" b="1" dirty="0">
                          <a:solidFill>
                            <a:srgbClr val="FFFFFF"/>
                          </a:solidFill>
                          <a:latin typeface="Arial"/>
                          <a:ea typeface="Times New Roman"/>
                          <a:cs typeface="Times New Roman"/>
                        </a:rPr>
                        <a:t>FDM Academy</a:t>
                      </a:r>
                      <a:endParaRPr lang="en-GB" sz="1100" dirty="0">
                        <a:latin typeface="Arial"/>
                        <a:ea typeface="Times New Roman"/>
                        <a:cs typeface="Times New Roman"/>
                      </a:endParaRPr>
                    </a:p>
                  </a:txBody>
                  <a:tcPr marL="65949" marR="65949"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333399"/>
                    </a:solidFill>
                  </a:tcPr>
                </a:tc>
                <a:tc>
                  <a:txBody>
                    <a:bodyPr/>
                    <a:lstStyle/>
                    <a:p>
                      <a:pPr marL="0" marR="0" indent="0" algn="l" defTabSz="914400" rtl="0" eaLnBrk="0" fontAlgn="base" latinLnBrk="0" hangingPunct="0">
                        <a:lnSpc>
                          <a:spcPct val="100000"/>
                        </a:lnSpc>
                        <a:spcBef>
                          <a:spcPct val="0"/>
                        </a:spcBef>
                        <a:spcAft>
                          <a:spcPts val="0"/>
                        </a:spcAft>
                        <a:buClrTx/>
                        <a:buSzTx/>
                        <a:buFontTx/>
                        <a:buNone/>
                        <a:tabLst>
                          <a:tab pos="5486400" algn="r"/>
                          <a:tab pos="4954588" algn="r"/>
                        </a:tabLst>
                        <a:defRPr/>
                      </a:pPr>
                      <a:r>
                        <a:rPr lang="en-GB" sz="900" b="1" dirty="0" smtClean="0">
                          <a:solidFill>
                            <a:srgbClr val="FFFFFF"/>
                          </a:solidFill>
                          <a:latin typeface="Arial"/>
                          <a:ea typeface="Times New Roman"/>
                          <a:cs typeface="Times New Roman"/>
                        </a:rPr>
                        <a:t>1</a:t>
                      </a:r>
                      <a:r>
                        <a:rPr lang="en-GB" sz="900" b="1" baseline="0" dirty="0" smtClean="0">
                          <a:solidFill>
                            <a:srgbClr val="FFFFFF"/>
                          </a:solidFill>
                          <a:latin typeface="Arial"/>
                          <a:ea typeface="Times New Roman"/>
                          <a:cs typeface="Times New Roman"/>
                        </a:rPr>
                        <a:t> September</a:t>
                      </a:r>
                      <a:r>
                        <a:rPr lang="en-GB" sz="900" b="1" dirty="0" smtClean="0">
                          <a:solidFill>
                            <a:srgbClr val="FFFFFF"/>
                          </a:solidFill>
                          <a:latin typeface="Arial"/>
                          <a:ea typeface="Times New Roman"/>
                          <a:cs typeface="Times New Roman"/>
                        </a:rPr>
                        <a:t> 2011</a:t>
                      </a:r>
                      <a:endParaRPr lang="en-GB" sz="900" dirty="0" smtClean="0"/>
                    </a:p>
                  </a:txBody>
                  <a:tcPr marL="65949" marR="65949"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333399"/>
                    </a:solidFill>
                  </a:tcPr>
                </a:tc>
              </a:tr>
            </a:tbl>
          </a:graphicData>
        </a:graphic>
      </p:graphicFrame>
      <p:sp>
        <p:nvSpPr>
          <p:cNvPr id="8" name="Slide Number Placeholder 12"/>
          <p:cNvSpPr>
            <a:spLocks noGrp="1"/>
          </p:cNvSpPr>
          <p:nvPr>
            <p:ph type="sldNum" sz="quarter" idx="3"/>
          </p:nvPr>
        </p:nvSpPr>
        <p:spPr>
          <a:xfrm>
            <a:off x="5214313" y="9486867"/>
            <a:ext cx="1059570" cy="180984"/>
          </a:xfrm>
          <a:prstGeom prst="rect">
            <a:avLst/>
          </a:prstGeom>
        </p:spPr>
        <p:txBody>
          <a:bodyPr vert="horz" lIns="91440" tIns="45720" rIns="91440" bIns="45720" rtlCol="0" anchor="ctr"/>
          <a:lstStyle>
            <a:lvl1pPr algn="r">
              <a:defRPr sz="1200"/>
            </a:lvl1pPr>
          </a:lstStyle>
          <a:p>
            <a:r>
              <a:rPr lang="en-GB" sz="900" b="1" dirty="0" smtClean="0">
                <a:solidFill>
                  <a:schemeClr val="bg1"/>
                </a:solidFill>
              </a:rPr>
              <a:t>Page </a:t>
            </a:r>
            <a:fld id="{4D875A26-4AB2-4F10-BF32-FA69FEB50BE0}" type="slidenum">
              <a:rPr lang="en-GB" sz="900" b="1" smtClean="0">
                <a:solidFill>
                  <a:schemeClr val="bg1"/>
                </a:solidFill>
              </a:rPr>
              <a:pPr/>
              <a:t>‹#›</a:t>
            </a:fld>
            <a:endParaRPr lang="en-GB" sz="900" b="1" dirty="0">
              <a:solidFill>
                <a:schemeClr val="bg1"/>
              </a:solidFill>
            </a:endParaRPr>
          </a:p>
        </p:txBody>
      </p:sp>
      <p:sp>
        <p:nvSpPr>
          <p:cNvPr id="5" name="TextBox 4"/>
          <p:cNvSpPr txBox="1"/>
          <p:nvPr/>
        </p:nvSpPr>
        <p:spPr>
          <a:xfrm>
            <a:off x="336796" y="9647642"/>
            <a:ext cx="3345446" cy="150465"/>
          </a:xfrm>
          <a:prstGeom prst="rect">
            <a:avLst/>
          </a:prstGeom>
          <a:noFill/>
        </p:spPr>
        <p:txBody>
          <a:bodyPr wrap="square" lIns="36000" tIns="36000" rIns="36000" bIns="36000" rtlCol="0">
            <a:spAutoFit/>
          </a:bodyPr>
          <a:lstStyle/>
          <a:p>
            <a:r>
              <a:rPr lang="en-GB" sz="500" b="1" dirty="0" smtClean="0"/>
              <a:t>© FDM Group Ltd 2011.  All Rights Reserved.</a:t>
            </a:r>
            <a:endParaRPr lang="en-GB" sz="500" b="1" dirty="0"/>
          </a:p>
        </p:txBody>
      </p:sp>
    </p:spTree>
    <p:extLst>
      <p:ext uri="{BB962C8B-B14F-4D97-AF65-F5344CB8AC3E}">
        <p14:creationId xmlns:p14="http://schemas.microsoft.com/office/powerpoint/2010/main" val="2778756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1"/>
            <a:ext cx="2887550" cy="496412"/>
          </a:xfrm>
          <a:prstGeom prst="rect">
            <a:avLst/>
          </a:prstGeom>
          <a:noFill/>
          <a:ln w="9525">
            <a:noFill/>
            <a:miter lim="800000"/>
            <a:headEnd/>
            <a:tailEnd/>
          </a:ln>
        </p:spPr>
        <p:txBody>
          <a:bodyPr vert="horz" wrap="square" lIns="96729" tIns="48365" rIns="96729" bIns="48365" numCol="1" anchor="t" anchorCtr="0" compatLnSpc="1">
            <a:prstTxWarp prst="textNoShape">
              <a:avLst/>
            </a:prstTxWarp>
          </a:bodyPr>
          <a:lstStyle>
            <a:lvl1pPr defTabSz="966788">
              <a:defRPr sz="1300"/>
            </a:lvl1pPr>
          </a:lstStyle>
          <a:p>
            <a:endParaRPr lang="en-US" dirty="0"/>
          </a:p>
        </p:txBody>
      </p:sp>
      <p:sp>
        <p:nvSpPr>
          <p:cNvPr id="20483" name="Rectangle 3"/>
          <p:cNvSpPr>
            <a:spLocks noGrp="1" noChangeArrowheads="1"/>
          </p:cNvSpPr>
          <p:nvPr>
            <p:ph type="dt" idx="1"/>
          </p:nvPr>
        </p:nvSpPr>
        <p:spPr bwMode="auto">
          <a:xfrm>
            <a:off x="3781538" y="1"/>
            <a:ext cx="2887550" cy="496412"/>
          </a:xfrm>
          <a:prstGeom prst="rect">
            <a:avLst/>
          </a:prstGeom>
          <a:noFill/>
          <a:ln w="9525">
            <a:noFill/>
            <a:miter lim="800000"/>
            <a:headEnd/>
            <a:tailEnd/>
          </a:ln>
        </p:spPr>
        <p:txBody>
          <a:bodyPr vert="horz" wrap="square" lIns="96729" tIns="48365" rIns="96729" bIns="48365" numCol="1" anchor="t" anchorCtr="0" compatLnSpc="1">
            <a:prstTxWarp prst="textNoShape">
              <a:avLst/>
            </a:prstTxWarp>
          </a:bodyPr>
          <a:lstStyle>
            <a:lvl1pPr algn="r" defTabSz="966788">
              <a:defRPr sz="1300"/>
            </a:lvl1pPr>
          </a:lstStyle>
          <a:p>
            <a:endParaRPr lang="en-US" dirty="0"/>
          </a:p>
        </p:txBody>
      </p:sp>
      <p:sp>
        <p:nvSpPr>
          <p:cNvPr id="20484" name="Rectangle 4"/>
          <p:cNvSpPr>
            <a:spLocks noGrp="1" noRot="1" noChangeAspect="1" noChangeArrowheads="1" noTextEdit="1"/>
          </p:cNvSpPr>
          <p:nvPr>
            <p:ph type="sldImg" idx="2"/>
          </p:nvPr>
        </p:nvSpPr>
        <p:spPr bwMode="auto">
          <a:xfrm>
            <a:off x="647700" y="746125"/>
            <a:ext cx="5373688" cy="3721100"/>
          </a:xfrm>
          <a:prstGeom prst="rect">
            <a:avLst/>
          </a:prstGeom>
          <a:noFill/>
          <a:ln w="9525">
            <a:solidFill>
              <a:srgbClr val="000000"/>
            </a:solidFill>
            <a:miter lim="800000"/>
            <a:headEnd/>
            <a:tailEnd/>
          </a:ln>
          <a:effectLst/>
        </p:spPr>
      </p:sp>
      <p:sp>
        <p:nvSpPr>
          <p:cNvPr id="20485" name="Rectangle 5"/>
          <p:cNvSpPr>
            <a:spLocks noGrp="1" noChangeArrowheads="1"/>
          </p:cNvSpPr>
          <p:nvPr>
            <p:ph type="body" sz="quarter" idx="3"/>
          </p:nvPr>
        </p:nvSpPr>
        <p:spPr bwMode="auto">
          <a:xfrm>
            <a:off x="887758" y="4713517"/>
            <a:ext cx="4893572" cy="4467705"/>
          </a:xfrm>
          <a:prstGeom prst="rect">
            <a:avLst/>
          </a:prstGeom>
          <a:noFill/>
          <a:ln w="9525">
            <a:noFill/>
            <a:miter lim="800000"/>
            <a:headEnd/>
            <a:tailEnd/>
          </a:ln>
        </p:spPr>
        <p:txBody>
          <a:bodyPr vert="horz" wrap="square" lIns="96729" tIns="48365" rIns="96729" bIns="4836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486" name="Rectangle 6"/>
          <p:cNvSpPr>
            <a:spLocks noGrp="1" noChangeArrowheads="1"/>
          </p:cNvSpPr>
          <p:nvPr>
            <p:ph type="ftr" sz="quarter" idx="4"/>
          </p:nvPr>
        </p:nvSpPr>
        <p:spPr bwMode="auto">
          <a:xfrm>
            <a:off x="0" y="9430226"/>
            <a:ext cx="2887550" cy="496412"/>
          </a:xfrm>
          <a:prstGeom prst="rect">
            <a:avLst/>
          </a:prstGeom>
          <a:noFill/>
          <a:ln w="9525">
            <a:noFill/>
            <a:miter lim="800000"/>
            <a:headEnd/>
            <a:tailEnd/>
          </a:ln>
        </p:spPr>
        <p:txBody>
          <a:bodyPr vert="horz" wrap="square" lIns="96729" tIns="48365" rIns="96729" bIns="48365" numCol="1" anchor="b" anchorCtr="0" compatLnSpc="1">
            <a:prstTxWarp prst="textNoShape">
              <a:avLst/>
            </a:prstTxWarp>
          </a:bodyPr>
          <a:lstStyle>
            <a:lvl1pPr defTabSz="966788">
              <a:defRPr sz="1300"/>
            </a:lvl1pPr>
          </a:lstStyle>
          <a:p>
            <a:endParaRPr lang="en-US" dirty="0"/>
          </a:p>
        </p:txBody>
      </p:sp>
      <p:sp>
        <p:nvSpPr>
          <p:cNvPr id="20487" name="Rectangle 7"/>
          <p:cNvSpPr>
            <a:spLocks noGrp="1" noChangeArrowheads="1"/>
          </p:cNvSpPr>
          <p:nvPr>
            <p:ph type="sldNum" sz="quarter" idx="5"/>
          </p:nvPr>
        </p:nvSpPr>
        <p:spPr bwMode="auto">
          <a:xfrm>
            <a:off x="3781538" y="9430226"/>
            <a:ext cx="2887550" cy="496412"/>
          </a:xfrm>
          <a:prstGeom prst="rect">
            <a:avLst/>
          </a:prstGeom>
          <a:noFill/>
          <a:ln w="9525">
            <a:noFill/>
            <a:miter lim="800000"/>
            <a:headEnd/>
            <a:tailEnd/>
          </a:ln>
        </p:spPr>
        <p:txBody>
          <a:bodyPr vert="horz" wrap="square" lIns="96729" tIns="48365" rIns="96729" bIns="48365" numCol="1" anchor="b" anchorCtr="0" compatLnSpc="1">
            <a:prstTxWarp prst="textNoShape">
              <a:avLst/>
            </a:prstTxWarp>
          </a:bodyPr>
          <a:lstStyle>
            <a:lvl1pPr algn="r" defTabSz="966788">
              <a:defRPr sz="1300"/>
            </a:lvl1pPr>
          </a:lstStyle>
          <a:p>
            <a:fld id="{DE6C85E1-D451-48DF-864D-F69891B91C11}" type="slidenum">
              <a:rPr lang="en-US"/>
              <a:pPr/>
              <a:t>‹#›</a:t>
            </a:fld>
            <a:endParaRPr lang="en-US" dirty="0"/>
          </a:p>
        </p:txBody>
      </p:sp>
    </p:spTree>
    <p:extLst>
      <p:ext uri="{BB962C8B-B14F-4D97-AF65-F5344CB8AC3E}">
        <p14:creationId xmlns:p14="http://schemas.microsoft.com/office/powerpoint/2010/main" val="301725976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ヒラギノ角ゴ Pro W3" pitchFamily="-112" charset="-128"/>
        <a:cs typeface="+mn-cs"/>
      </a:defRPr>
    </a:lvl1pPr>
    <a:lvl2pPr marL="457200" algn="l" rtl="0" fontAlgn="base">
      <a:spcBef>
        <a:spcPct val="30000"/>
      </a:spcBef>
      <a:spcAft>
        <a:spcPct val="0"/>
      </a:spcAft>
      <a:defRPr sz="1200" kern="1200">
        <a:solidFill>
          <a:schemeClr val="tx1"/>
        </a:solidFill>
        <a:latin typeface="Arial" charset="0"/>
        <a:ea typeface="ヒラギノ角ゴ Pro W3" pitchFamily="-112" charset="-128"/>
        <a:cs typeface="+mn-cs"/>
      </a:defRPr>
    </a:lvl2pPr>
    <a:lvl3pPr marL="914400" algn="l" rtl="0" fontAlgn="base">
      <a:spcBef>
        <a:spcPct val="30000"/>
      </a:spcBef>
      <a:spcAft>
        <a:spcPct val="0"/>
      </a:spcAft>
      <a:defRPr sz="1200" kern="1200">
        <a:solidFill>
          <a:schemeClr val="tx1"/>
        </a:solidFill>
        <a:latin typeface="Arial" charset="0"/>
        <a:ea typeface="ヒラギノ角ゴ Pro W3" pitchFamily="-112" charset="-128"/>
        <a:cs typeface="+mn-cs"/>
      </a:defRPr>
    </a:lvl3pPr>
    <a:lvl4pPr marL="1371600" algn="l" rtl="0" fontAlgn="base">
      <a:spcBef>
        <a:spcPct val="30000"/>
      </a:spcBef>
      <a:spcAft>
        <a:spcPct val="0"/>
      </a:spcAft>
      <a:defRPr sz="1200" kern="1200">
        <a:solidFill>
          <a:schemeClr val="tx1"/>
        </a:solidFill>
        <a:latin typeface="Arial" charset="0"/>
        <a:ea typeface="ヒラギノ角ゴ Pro W3" pitchFamily="-112" charset="-128"/>
        <a:cs typeface="+mn-cs"/>
      </a:defRPr>
    </a:lvl4pPr>
    <a:lvl5pPr marL="1828800" algn="l" rtl="0" fontAlgn="base">
      <a:spcBef>
        <a:spcPct val="30000"/>
      </a:spcBef>
      <a:spcAft>
        <a:spcPct val="0"/>
      </a:spcAft>
      <a:defRPr sz="1200" kern="1200">
        <a:solidFill>
          <a:schemeClr val="tx1"/>
        </a:solidFill>
        <a:latin typeface="Arial" charset="0"/>
        <a:ea typeface="ヒラギノ角ゴ Pro W3" pitchFamily="-112"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2</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Enrollment</a:t>
            </a:r>
            <a:r>
              <a:rPr lang="en-US" baseline="0" dirty="0" smtClean="0"/>
              <a:t> is an example of an “associative entity” (or linking table).</a:t>
            </a:r>
          </a:p>
          <a:p>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A many-to-many relationship is achieved because each student can be enrolled in many classes (each enrollment is a record or row), and each class can have many students enrolled (again, each enrollment is a record or row). </a:t>
            </a:r>
          </a:p>
          <a:p>
            <a:endParaRPr lang="en-US" baseline="0" dirty="0" smtClean="0"/>
          </a:p>
          <a:p>
            <a:r>
              <a:rPr lang="en-US" baseline="0" dirty="0" smtClean="0"/>
              <a:t>The STUDENT_ID column in the enrollment table is a foreign key that references the ID column in the student table.  Usually the name of the foreign key exactly matches the column of the parent table, but that is not a requirement.</a:t>
            </a:r>
          </a:p>
          <a:p>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The CLASS_ID column in the enrollment table is a foreign key that references the ID column in the class table.  Usually the name of the foreign key exactly matches the column of the parent table, but that is not a requirement.</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DE6C85E1-D451-48DF-864D-F69891B91C11}" type="slidenum">
              <a:rPr lang="en-US" smtClean="0"/>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14</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15</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16</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17</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18</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19</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20</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21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3</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the trainer, act as a facilitator</a:t>
            </a:r>
            <a:r>
              <a:rPr lang="en-US" baseline="0" dirty="0" smtClean="0"/>
              <a:t> and help the group create an ER diagram on the white-board.</a:t>
            </a:r>
          </a:p>
          <a:p>
            <a:r>
              <a:rPr lang="en-US" dirty="0" smtClean="0"/>
              <a:t>Guide</a:t>
            </a:r>
            <a:r>
              <a:rPr lang="en-US" baseline="0" dirty="0" smtClean="0"/>
              <a:t> the trainees through the steps (List terms, define terms, define relationships).</a:t>
            </a:r>
            <a:endParaRPr lang="en-US"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22</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table is a “set of tuples”.   That is,</a:t>
            </a:r>
            <a:r>
              <a:rPr lang="en-US" baseline="0" dirty="0" smtClean="0"/>
              <a:t> it is a set of rows and columns.</a:t>
            </a:r>
          </a:p>
          <a:p>
            <a:r>
              <a:rPr lang="en-US" baseline="0" dirty="0" smtClean="0"/>
              <a:t>A row is a “record” providing all the pieces of information about a particular “thing” (entity)</a:t>
            </a:r>
          </a:p>
          <a:p>
            <a:r>
              <a:rPr lang="en-US" baseline="0" dirty="0" smtClean="0"/>
              <a:t>A column provides one piece of information </a:t>
            </a:r>
            <a:r>
              <a:rPr lang="en-US" baseline="0" smtClean="0"/>
              <a:t>or one attribute </a:t>
            </a:r>
            <a:r>
              <a:rPr lang="en-US" baseline="0" dirty="0" smtClean="0"/>
              <a:t>about the entity.</a:t>
            </a:r>
          </a:p>
          <a:p>
            <a:endParaRPr lang="en-US" baseline="0" dirty="0" smtClean="0"/>
          </a:p>
          <a:p>
            <a:r>
              <a:rPr lang="en-US" baseline="0" dirty="0" smtClean="0"/>
              <a:t>The relationship mappings are “one-to-many”,  “many-to-many”, and “one-to-one”.</a:t>
            </a:r>
          </a:p>
          <a:p>
            <a:endParaRPr lang="en-US" baseline="0" dirty="0" smtClean="0"/>
          </a:p>
          <a:p>
            <a:r>
              <a:rPr lang="en-US" baseline="0" dirty="0" smtClean="0"/>
              <a:t>A primary key is a column (or possibly a group of columns) that is a unique identifier for each row in a table.</a:t>
            </a:r>
          </a:p>
          <a:p>
            <a:r>
              <a:rPr lang="en-US" baseline="0" dirty="0" smtClean="0"/>
              <a:t>A foreign key is a column (or possibly a group of columns) that links to a unique identifier elsewhere in the database.</a:t>
            </a:r>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23</a:t>
            </a:fld>
            <a:endParaRPr lang="en-US" dirty="0"/>
          </a:p>
        </p:txBody>
      </p:sp>
    </p:spTree>
    <p:extLst>
      <p:ext uri="{BB962C8B-B14F-4D97-AF65-F5344CB8AC3E}">
        <p14:creationId xmlns:p14="http://schemas.microsoft.com/office/powerpoint/2010/main" val="6790977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25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logical modeling, physical</a:t>
            </a:r>
            <a:r>
              <a:rPr lang="en-US" baseline="0" dirty="0" smtClean="0"/>
              <a:t> databases, and set theory different terms are used, but these terms are largely used interchangeably.</a:t>
            </a:r>
          </a:p>
          <a:p>
            <a:endParaRPr lang="en-US" baseline="0" dirty="0" smtClean="0"/>
          </a:p>
          <a:p>
            <a:r>
              <a:rPr lang="en-US" baseline="0" dirty="0" smtClean="0"/>
              <a:t>“Entity” is the term used in logical modeling.  “Table” is the structure on the physical database which holds information for entities.</a:t>
            </a:r>
          </a:p>
          <a:p>
            <a:endParaRPr lang="en-US" baseline="0" dirty="0" smtClean="0"/>
          </a:p>
          <a:p>
            <a:r>
              <a:rPr lang="en-US" baseline="0" dirty="0" smtClean="0"/>
              <a:t>A “Record” is a group of “fields” and is the complete information about an “entity”.  “Records” are stored in tables as “rows”.  </a:t>
            </a:r>
          </a:p>
          <a:p>
            <a:r>
              <a:rPr lang="en-US" baseline="0" dirty="0" smtClean="0"/>
              <a:t>“Tuple” – (a) is a “single”; (a,b) is a “double”;  (a,b,c) is a “triple”,  quadruple, quintuple, sextuple, … tuple … tuple … tuple.  “Tuple” has become a generic term for  “collection with n elements”. </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The terms “record” “row” and “tuple” are used largely interchangeably.  </a:t>
            </a:r>
          </a:p>
          <a:p>
            <a:endParaRPr lang="en-US" baseline="0" dirty="0" smtClean="0"/>
          </a:p>
          <a:p>
            <a:r>
              <a:rPr lang="en-US" baseline="0" dirty="0" smtClean="0"/>
              <a:t>Strictly speaking, a “field” is ONE piece of information on ONE record, but “attribute”, “column” and “field” are used largely interchangeably.</a:t>
            </a:r>
          </a:p>
          <a:p>
            <a:endParaRPr lang="en-US" baseline="0" dirty="0" smtClean="0"/>
          </a:p>
        </p:txBody>
      </p:sp>
      <p:sp>
        <p:nvSpPr>
          <p:cNvPr id="4" name="Slide Number Placeholder 3"/>
          <p:cNvSpPr>
            <a:spLocks noGrp="1"/>
          </p:cNvSpPr>
          <p:nvPr>
            <p:ph type="sldNum" sz="quarter" idx="10"/>
          </p:nvPr>
        </p:nvSpPr>
        <p:spPr/>
        <p:txBody>
          <a:bodyPr/>
          <a:lstStyle/>
          <a:p>
            <a:fld id="{DE6C85E1-D451-48DF-864D-F69891B91C11}" type="slidenum">
              <a:rPr lang="en-US" smtClean="0"/>
              <a:pPr/>
              <a:t>4</a:t>
            </a:fld>
            <a:endParaRPr lang="en-US" dirty="0"/>
          </a:p>
        </p:txBody>
      </p:sp>
    </p:spTree>
    <p:extLst>
      <p:ext uri="{BB962C8B-B14F-4D97-AF65-F5344CB8AC3E}">
        <p14:creationId xmlns:p14="http://schemas.microsoft.com/office/powerpoint/2010/main" val="1481392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Tables</a:t>
            </a:r>
            <a:r>
              <a:rPr lang="en-US" baseline="0" dirty="0" smtClean="0"/>
              <a:t> may have one or more “candidate” keys (natural keys).</a:t>
            </a:r>
          </a:p>
          <a:p>
            <a:r>
              <a:rPr lang="en-US" baseline="0" dirty="0" smtClean="0"/>
              <a:t>In earlier days of database theory, the normal course of action was to choose one of the candidate keys to be the primary key.</a:t>
            </a:r>
          </a:p>
          <a:p>
            <a:r>
              <a:rPr lang="en-US" baseline="0" dirty="0" smtClean="0"/>
              <a:t>In modern thinking, an artificial “surrogate” key is often created.  Quite often the database is hidden behind an application such as a web app and users are never given the opportunity to see the primary key.</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5</a:t>
            </a:fld>
            <a:endParaRPr lang="en-US" dirty="0"/>
          </a:p>
        </p:txBody>
      </p:sp>
    </p:spTree>
    <p:extLst>
      <p:ext uri="{BB962C8B-B14F-4D97-AF65-F5344CB8AC3E}">
        <p14:creationId xmlns:p14="http://schemas.microsoft.com/office/powerpoint/2010/main" val="1316642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Mostly we will</a:t>
            </a:r>
            <a:r>
              <a:rPr lang="en-US" baseline="0" dirty="0" smtClean="0"/>
              <a:t> be using Crow’s Foot Notation.</a:t>
            </a:r>
            <a:endParaRPr lang="en-US"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grpSp>
        <p:nvGrpSpPr>
          <p:cNvPr id="11" name="Group 10"/>
          <p:cNvGrpSpPr/>
          <p:nvPr userDrawn="1"/>
        </p:nvGrpSpPr>
        <p:grpSpPr>
          <a:xfrm>
            <a:off x="0" y="0"/>
            <a:ext cx="9906000" cy="6858000"/>
            <a:chOff x="0" y="0"/>
            <a:chExt cx="9906000" cy="6858000"/>
          </a:xfrm>
        </p:grpSpPr>
        <p:pic>
          <p:nvPicPr>
            <p:cNvPr id="7" name="Picture 2"/>
            <p:cNvPicPr>
              <a:picLocks noChangeAspect="1" noChangeArrowheads="1"/>
            </p:cNvPicPr>
            <p:nvPr userDrawn="1"/>
          </p:nvPicPr>
          <p:blipFill>
            <a:blip r:embed="rId2" cstate="print"/>
            <a:srcRect/>
            <a:stretch>
              <a:fillRect/>
            </a:stretch>
          </p:blipFill>
          <p:spPr bwMode="auto">
            <a:xfrm>
              <a:off x="0" y="0"/>
              <a:ext cx="9906000" cy="6858000"/>
            </a:xfrm>
            <a:prstGeom prst="rect">
              <a:avLst/>
            </a:prstGeom>
            <a:noFill/>
            <a:ln w="12700">
              <a:noFill/>
              <a:miter lim="800000"/>
              <a:headEnd/>
              <a:tailEnd/>
            </a:ln>
          </p:spPr>
        </p:pic>
        <p:pic>
          <p:nvPicPr>
            <p:cNvPr id="6" name="Picture 5" descr="fdm-coatofarms-white-hr.jpg"/>
            <p:cNvPicPr>
              <a:picLocks noChangeAspect="1"/>
            </p:cNvPicPr>
            <p:nvPr userDrawn="1"/>
          </p:nvPicPr>
          <p:blipFill>
            <a:blip r:embed="rId3" cstate="print"/>
            <a:stretch>
              <a:fillRect/>
            </a:stretch>
          </p:blipFill>
          <p:spPr>
            <a:xfrm>
              <a:off x="8096597" y="3071832"/>
              <a:ext cx="936000" cy="1648673"/>
            </a:xfrm>
            <a:prstGeom prst="rect">
              <a:avLst/>
            </a:prstGeom>
          </p:spPr>
        </p:pic>
      </p:grpSp>
      <p:sp>
        <p:nvSpPr>
          <p:cNvPr id="12" name="Text Placeholder 11"/>
          <p:cNvSpPr>
            <a:spLocks noGrp="1"/>
          </p:cNvSpPr>
          <p:nvPr>
            <p:ph type="body" sz="quarter" idx="10" hasCustomPrompt="1"/>
          </p:nvPr>
        </p:nvSpPr>
        <p:spPr>
          <a:xfrm>
            <a:off x="752474" y="1565374"/>
            <a:ext cx="3861089" cy="307777"/>
          </a:xfrm>
          <a:noFill/>
          <a:ln w="12700">
            <a:noFill/>
            <a:miter lim="800000"/>
            <a:headEnd/>
            <a:tailEnd/>
          </a:ln>
        </p:spPr>
        <p:txBody>
          <a:bodyPr wrap="square" lIns="0" tIns="0" rIns="0" bIns="0" anchor="ctr">
            <a:spAutoFit/>
          </a:bodyPr>
          <a:lstStyle>
            <a:lvl1pPr marL="0" indent="0" algn="l" defTabSz="673100" rtl="0" eaLnBrk="1" fontAlgn="base" hangingPunct="1">
              <a:spcBef>
                <a:spcPct val="0"/>
              </a:spcBef>
              <a:spcAft>
                <a:spcPct val="0"/>
              </a:spcAft>
              <a:buNone/>
              <a:defRPr lang="en-GB" sz="2000" b="1" kern="1200" dirty="0" smtClean="0">
                <a:solidFill>
                  <a:srgbClr val="333399"/>
                </a:solidFill>
                <a:latin typeface="+mj-lt"/>
                <a:ea typeface="ヒラギノ角ゴ Pro W3" pitchFamily="-112" charset="-128"/>
                <a:cs typeface="+mn-cs"/>
                <a:sym typeface="Verdana" pitchFamily="-112" charset="0"/>
              </a:defRPr>
            </a:lvl1pPr>
          </a:lstStyle>
          <a:p>
            <a:pPr lvl="0"/>
            <a:r>
              <a:rPr lang="en-US" dirty="0" smtClean="0"/>
              <a:t>Click to add Course Name</a:t>
            </a:r>
            <a:endParaRPr lang="en-GB" dirty="0"/>
          </a:p>
        </p:txBody>
      </p:sp>
      <p:sp>
        <p:nvSpPr>
          <p:cNvPr id="15" name="Text Placeholder 14"/>
          <p:cNvSpPr>
            <a:spLocks noGrp="1"/>
          </p:cNvSpPr>
          <p:nvPr>
            <p:ph type="body" sz="quarter" idx="11" hasCustomPrompt="1"/>
          </p:nvPr>
        </p:nvSpPr>
        <p:spPr>
          <a:xfrm>
            <a:off x="752475" y="3213556"/>
            <a:ext cx="5315816" cy="430887"/>
          </a:xfrm>
          <a:noFill/>
          <a:ln w="12700">
            <a:noFill/>
            <a:miter lim="800000"/>
            <a:headEnd/>
            <a:tailEnd/>
          </a:ln>
        </p:spPr>
        <p:txBody>
          <a:bodyPr wrap="square" lIns="0" tIns="0" rIns="0" bIns="0" anchor="ctr">
            <a:spAutoFit/>
          </a:bodyPr>
          <a:lstStyle>
            <a:lvl1pPr marL="0" indent="0" algn="l" defTabSz="673100" rtl="0" eaLnBrk="1" fontAlgn="base" hangingPunct="1">
              <a:spcBef>
                <a:spcPct val="0"/>
              </a:spcBef>
              <a:spcAft>
                <a:spcPct val="0"/>
              </a:spcAft>
              <a:buNone/>
              <a:defRPr lang="en-GB" sz="2800" b="1" kern="1200" dirty="0" smtClean="0">
                <a:solidFill>
                  <a:srgbClr val="333399"/>
                </a:solidFill>
                <a:latin typeface="+mj-lt"/>
                <a:ea typeface="ヒラギノ角ゴ Pro W3" pitchFamily="-112" charset="-128"/>
                <a:cs typeface="+mn-cs"/>
                <a:sym typeface="Verdana" pitchFamily="-112" charset="0"/>
              </a:defRPr>
            </a:lvl1pPr>
          </a:lstStyle>
          <a:p>
            <a:pPr lvl="0"/>
            <a:r>
              <a:rPr lang="en-GB" dirty="0" smtClean="0"/>
              <a:t>Click to add Module Name</a:t>
            </a:r>
            <a:endParaRPr lang="en-GB" dirty="0"/>
          </a:p>
        </p:txBody>
      </p:sp>
      <p:sp>
        <p:nvSpPr>
          <p:cNvPr id="16" name="Text Placeholder 14"/>
          <p:cNvSpPr>
            <a:spLocks noGrp="1"/>
          </p:cNvSpPr>
          <p:nvPr>
            <p:ph type="body" sz="quarter" idx="12" hasCustomPrompt="1"/>
          </p:nvPr>
        </p:nvSpPr>
        <p:spPr>
          <a:xfrm>
            <a:off x="752475" y="5303936"/>
            <a:ext cx="5095875" cy="307777"/>
          </a:xfrm>
          <a:noFill/>
          <a:ln w="12700">
            <a:noFill/>
            <a:miter lim="800000"/>
            <a:headEnd/>
            <a:tailEnd/>
          </a:ln>
        </p:spPr>
        <p:txBody>
          <a:bodyPr wrap="square" lIns="0" tIns="0" rIns="0" bIns="0" anchor="ctr">
            <a:spAutoFit/>
          </a:bodyPr>
          <a:lstStyle>
            <a:lvl1pPr marL="0" indent="0" algn="l" defTabSz="673100" rtl="0" eaLnBrk="1" fontAlgn="base" hangingPunct="1">
              <a:spcBef>
                <a:spcPct val="0"/>
              </a:spcBef>
              <a:spcAft>
                <a:spcPct val="0"/>
              </a:spcAft>
              <a:buNone/>
              <a:defRPr lang="en-GB" sz="2000" b="1" kern="1200" baseline="0" dirty="0" smtClean="0">
                <a:solidFill>
                  <a:srgbClr val="333399"/>
                </a:solidFill>
                <a:latin typeface="+mj-lt"/>
                <a:ea typeface="ヒラギノ角ゴ Pro W3" pitchFamily="-112" charset="-128"/>
                <a:cs typeface="+mn-cs"/>
                <a:sym typeface="Verdana" pitchFamily="-112" charset="0"/>
              </a:defRPr>
            </a:lvl1pPr>
          </a:lstStyle>
          <a:p>
            <a:pPr lvl="0"/>
            <a:r>
              <a:rPr lang="en-GB" dirty="0" smtClean="0"/>
              <a:t>Click to add Author - FDM Academy</a:t>
            </a:r>
            <a:endParaRPr lang="en-GB" dirty="0"/>
          </a:p>
        </p:txBody>
      </p:sp>
      <p:sp>
        <p:nvSpPr>
          <p:cNvPr id="8" name="TextBox 7"/>
          <p:cNvSpPr txBox="1"/>
          <p:nvPr userDrawn="1"/>
        </p:nvSpPr>
        <p:spPr>
          <a:xfrm>
            <a:off x="81280" y="6637233"/>
            <a:ext cx="1757680" cy="165036"/>
          </a:xfrm>
          <a:prstGeom prst="rect">
            <a:avLst/>
          </a:prstGeom>
          <a:noFill/>
        </p:spPr>
        <p:txBody>
          <a:bodyPr wrap="square" lIns="36000" tIns="36000" rIns="36000" bIns="36000" rtlCol="0">
            <a:spAutoFit/>
          </a:bodyPr>
          <a:lstStyle/>
          <a:p>
            <a:r>
              <a:rPr lang="en-GB" sz="600" b="1" dirty="0" smtClean="0">
                <a:solidFill>
                  <a:srgbClr val="333399"/>
                </a:solidFill>
              </a:rPr>
              <a:t>© FDM Group Ltd 2011.  All Rights Reserved.</a:t>
            </a:r>
            <a:endParaRPr lang="en-GB" sz="600" b="1" dirty="0">
              <a:solidFill>
                <a:srgbClr val="333399"/>
              </a:solidFill>
            </a:endParaRPr>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Rectangle 1"/>
          <p:cNvSpPr/>
          <p:nvPr/>
        </p:nvSpPr>
        <p:spPr>
          <a:xfrm>
            <a:off x="0" y="6359526"/>
            <a:ext cx="9906000" cy="4984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nvGrpSpPr>
          <p:cNvPr id="3" name="Group 8"/>
          <p:cNvGrpSpPr>
            <a:grpSpLocks/>
          </p:cNvGrpSpPr>
          <p:nvPr/>
        </p:nvGrpSpPr>
        <p:grpSpPr bwMode="auto">
          <a:xfrm>
            <a:off x="6500813" y="2008188"/>
            <a:ext cx="2921927" cy="762000"/>
            <a:chOff x="5282347" y="2359163"/>
            <a:chExt cx="3415237" cy="964722"/>
          </a:xfrm>
        </p:grpSpPr>
        <p:sp>
          <p:nvSpPr>
            <p:cNvPr id="4" name="Oval 3"/>
            <p:cNvSpPr/>
            <p:nvPr userDrawn="1"/>
          </p:nvSpPr>
          <p:spPr>
            <a:xfrm>
              <a:off x="5282347" y="2359163"/>
              <a:ext cx="972910"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5" name="Oval 4"/>
            <p:cNvSpPr/>
            <p:nvPr userDrawn="1"/>
          </p:nvSpPr>
          <p:spPr>
            <a:xfrm>
              <a:off x="6502506" y="2359163"/>
              <a:ext cx="974920"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6" name="Oval 5"/>
            <p:cNvSpPr/>
            <p:nvPr userDrawn="1"/>
          </p:nvSpPr>
          <p:spPr>
            <a:xfrm>
              <a:off x="7724674" y="2359163"/>
              <a:ext cx="972910"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pic>
        <p:nvPicPr>
          <p:cNvPr id="7" name="Picture 19" descr="FDM-Logo-Smal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5619" y="1998663"/>
            <a:ext cx="3430985" cy="130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0"/>
            <a:ext cx="9906000" cy="534988"/>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kumimoji="1" lang="zh-TW" altLang="en-US" sz="1800">
              <a:solidFill>
                <a:srgbClr val="000000"/>
              </a:solidFill>
              <a:latin typeface="Arial" pitchFamily="34" charset="0"/>
            </a:endParaRPr>
          </a:p>
        </p:txBody>
      </p:sp>
      <p:sp>
        <p:nvSpPr>
          <p:cNvPr id="9" name="TextBox 8"/>
          <p:cNvSpPr txBox="1">
            <a:spLocks noChangeArrowheads="1"/>
          </p:cNvSpPr>
          <p:nvPr/>
        </p:nvSpPr>
        <p:spPr bwMode="auto">
          <a:xfrm>
            <a:off x="492422" y="6492489"/>
            <a:ext cx="126348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eaLnBrk="1" hangingPunct="1">
              <a:defRPr/>
            </a:pPr>
            <a:r>
              <a:rPr lang="en-US" sz="1200" b="1" dirty="0" err="1" smtClean="0">
                <a:solidFill>
                  <a:schemeClr val="bg1"/>
                </a:solidFill>
                <a:latin typeface="Arial" charset="0"/>
                <a:cs typeface="Arial" charset="0"/>
              </a:rPr>
              <a:t>fdmgroup.com</a:t>
            </a:r>
            <a:endParaRPr lang="en-US" sz="1200" b="1" dirty="0" smtClean="0">
              <a:solidFill>
                <a:schemeClr val="bg1"/>
              </a:solidFill>
              <a:latin typeface="Arial" charset="0"/>
              <a:cs typeface="Arial" charset="0"/>
            </a:endParaRPr>
          </a:p>
        </p:txBody>
      </p:sp>
      <p:sp>
        <p:nvSpPr>
          <p:cNvPr id="10" name="Slide Number Placeholder 1"/>
          <p:cNvSpPr>
            <a:spLocks noGrp="1"/>
          </p:cNvSpPr>
          <p:nvPr>
            <p:ph type="sldNum" sz="quarter" idx="10"/>
          </p:nvPr>
        </p:nvSpPr>
        <p:spPr/>
        <p:txBody>
          <a:bodyPr/>
          <a:lstStyle>
            <a:lvl1pPr algn="l">
              <a:defRPr>
                <a:solidFill>
                  <a:schemeClr val="tx1"/>
                </a:solidFill>
              </a:defRPr>
            </a:lvl1pPr>
          </a:lstStyle>
          <a:p>
            <a:fld id="{6FABC43E-362F-47C7-AE5F-E86AE3749A26}" type="slidenum">
              <a:rPr lang="en-US" smtClean="0"/>
              <a:pPr/>
              <a:t>‹#›</a:t>
            </a:fld>
            <a:endParaRPr lang="en-US" dirty="0"/>
          </a:p>
        </p:txBody>
      </p:sp>
    </p:spTree>
    <p:extLst>
      <p:ext uri="{BB962C8B-B14F-4D97-AF65-F5344CB8AC3E}">
        <p14:creationId xmlns:p14="http://schemas.microsoft.com/office/powerpoint/2010/main" val="3057848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Rectangle 3"/>
          <p:cNvSpPr/>
          <p:nvPr/>
        </p:nvSpPr>
        <p:spPr>
          <a:xfrm>
            <a:off x="0" y="1"/>
            <a:ext cx="9906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nvGrpSpPr>
          <p:cNvPr id="5" name="Group 9"/>
          <p:cNvGrpSpPr>
            <a:grpSpLocks/>
          </p:cNvGrpSpPr>
          <p:nvPr/>
        </p:nvGrpSpPr>
        <p:grpSpPr bwMode="auto">
          <a:xfrm>
            <a:off x="8758899" y="77788"/>
            <a:ext cx="699955" cy="182562"/>
            <a:chOff x="5282347" y="2359163"/>
            <a:chExt cx="3415237" cy="964722"/>
          </a:xfrm>
        </p:grpSpPr>
        <p:sp>
          <p:nvSpPr>
            <p:cNvPr id="6" name="Oval 5"/>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7" name="Oval 6"/>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8" name="Oval 7"/>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cxnSp>
        <p:nvCxnSpPr>
          <p:cNvPr id="11" name="Straight Connector 10"/>
          <p:cNvCxnSpPr/>
          <p:nvPr/>
        </p:nvCxnSpPr>
        <p:spPr>
          <a:xfrm>
            <a:off x="495300" y="6484938"/>
            <a:ext cx="89154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Title Placeholder 1"/>
          <p:cNvSpPr>
            <a:spLocks noGrp="1"/>
          </p:cNvSpPr>
          <p:nvPr>
            <p:ph type="title"/>
          </p:nvPr>
        </p:nvSpPr>
        <p:spPr bwMode="auto">
          <a:xfrm>
            <a:off x="495300" y="641351"/>
            <a:ext cx="89154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lvl="0"/>
            <a:r>
              <a:rPr lang="en-US" altLang="zh-TW" smtClean="0"/>
              <a:t>Click to edit Master title style</a:t>
            </a:r>
            <a:endParaRPr lang="en-US" altLang="zh-TW"/>
          </a:p>
        </p:txBody>
      </p:sp>
      <p:sp>
        <p:nvSpPr>
          <p:cNvPr id="10" name="Text Placeholder 2"/>
          <p:cNvSpPr>
            <a:spLocks noGrp="1"/>
          </p:cNvSpPr>
          <p:nvPr>
            <p:ph idx="1"/>
          </p:nvPr>
        </p:nvSpPr>
        <p:spPr bwMode="auto">
          <a:xfrm>
            <a:off x="495300" y="1331913"/>
            <a:ext cx="8915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lvl="0"/>
            <a:r>
              <a:rPr lang="en-US" altLang="zh-TW" noProof="0" smtClean="0"/>
              <a:t>Click to edit Master text styles</a:t>
            </a:r>
          </a:p>
          <a:p>
            <a:pPr lvl="1"/>
            <a:r>
              <a:rPr lang="en-US" altLang="zh-TW" noProof="0" smtClean="0"/>
              <a:t>Second level</a:t>
            </a:r>
          </a:p>
          <a:p>
            <a:pPr lvl="2"/>
            <a:r>
              <a:rPr lang="en-US" altLang="zh-TW" noProof="0" smtClean="0"/>
              <a:t>Third level</a:t>
            </a:r>
          </a:p>
          <a:p>
            <a:pPr lvl="3"/>
            <a:r>
              <a:rPr lang="en-US" altLang="zh-TW" noProof="0" smtClean="0"/>
              <a:t>Fourth level</a:t>
            </a:r>
          </a:p>
        </p:txBody>
      </p:sp>
      <p:sp>
        <p:nvSpPr>
          <p:cNvPr id="12" name="Slide Number Placeholder 1"/>
          <p:cNvSpPr>
            <a:spLocks noGrp="1"/>
          </p:cNvSpPr>
          <p:nvPr>
            <p:ph type="sldNum" sz="quarter" idx="10"/>
          </p:nvPr>
        </p:nvSpPr>
        <p:spPr/>
        <p:txBody>
          <a:bodyPr/>
          <a:lstStyle>
            <a:lvl1pPr>
              <a:defRPr/>
            </a:lvl1pPr>
          </a:lstStyle>
          <a:p>
            <a:fld id="{6FABC43E-362F-47C7-AE5F-E86AE3749A26}" type="slidenum">
              <a:rPr lang="en-US" smtClean="0"/>
              <a:pPr/>
              <a:t>‹#›</a:t>
            </a:fld>
            <a:endParaRPr lang="en-US" dirty="0"/>
          </a:p>
        </p:txBody>
      </p:sp>
    </p:spTree>
    <p:extLst>
      <p:ext uri="{BB962C8B-B14F-4D97-AF65-F5344CB8AC3E}">
        <p14:creationId xmlns:p14="http://schemas.microsoft.com/office/powerpoint/2010/main" val="1510954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2800"/>
            </a:lvl1pPr>
          </a:lstStyle>
          <a:p>
            <a:r>
              <a:rPr lang="en-US" dirty="0" smtClean="0"/>
              <a:t>Click to add title</a:t>
            </a:r>
            <a:endParaRPr lang="en-GB" dirty="0"/>
          </a:p>
        </p:txBody>
      </p:sp>
      <p:sp>
        <p:nvSpPr>
          <p:cNvPr id="3" name="Content Placeholder 2"/>
          <p:cNvSpPr>
            <a:spLocks noGrp="1"/>
          </p:cNvSpPr>
          <p:nvPr>
            <p:ph idx="1" hasCustomPrompt="1"/>
          </p:nvPr>
        </p:nvSpPr>
        <p:spPr>
          <a:xfrm>
            <a:off x="742950" y="1657350"/>
            <a:ext cx="8420100" cy="4438650"/>
          </a:xfrm>
        </p:spPr>
        <p:txBody>
          <a:bodyPr/>
          <a:lstStyle>
            <a:lvl1pPr>
              <a:defRPr sz="2200"/>
            </a:lvl1pPr>
            <a:lvl2pPr>
              <a:defRPr sz="1800"/>
            </a:lvl2pPr>
          </a:lstStyle>
          <a:p>
            <a:pPr lvl="0"/>
            <a:r>
              <a:rPr lang="en-US" dirty="0" smtClean="0"/>
              <a:t>Click to add text</a:t>
            </a:r>
          </a:p>
          <a:p>
            <a:pPr lvl="1"/>
            <a:r>
              <a:rPr lang="en-US" dirty="0" smtClean="0"/>
              <a:t>Second level</a:t>
            </a:r>
          </a:p>
          <a:p>
            <a:pPr lvl="2"/>
            <a:r>
              <a:rPr lang="en-US" dirty="0" smtClean="0"/>
              <a:t>Third level</a:t>
            </a:r>
          </a:p>
        </p:txBody>
      </p:sp>
    </p:spTree>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module title</a:t>
            </a:r>
            <a:endParaRPr lang="en-GB" dirty="0"/>
          </a:p>
        </p:txBody>
      </p:sp>
      <p:sp>
        <p:nvSpPr>
          <p:cNvPr id="11" name="Text Placeholder 10"/>
          <p:cNvSpPr>
            <a:spLocks noGrp="1"/>
          </p:cNvSpPr>
          <p:nvPr>
            <p:ph type="body" sz="quarter" idx="13" hasCustomPrompt="1"/>
          </p:nvPr>
        </p:nvSpPr>
        <p:spPr>
          <a:xfrm>
            <a:off x="752475" y="1838325"/>
            <a:ext cx="8420400" cy="578882"/>
          </a:xfrm>
          <a:prstGeom prst="roundRect">
            <a:avLst/>
          </a:prstGeom>
          <a:solidFill>
            <a:srgbClr val="2EABE2"/>
          </a:solidFill>
          <a:ln w="28575" cap="flat" cmpd="sng" algn="ctr">
            <a:solidFill>
              <a:srgbClr val="333399"/>
            </a:solidFill>
            <a:prstDash val="solid"/>
            <a:round/>
            <a:headEnd type="none" w="med" len="med"/>
            <a:tailEnd type="none" w="med" len="med"/>
          </a:ln>
          <a:effectLst>
            <a:outerShdw blurRad="63500" dist="635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dirty="0" smtClean="0">
                <a:solidFill>
                  <a:srgbClr val="333399"/>
                </a:solidFill>
                <a:effectLst/>
                <a:latin typeface="Arial" charset="0"/>
                <a:ea typeface="ヒラギノ角ゴ Pro W3" pitchFamily="-112" charset="-128"/>
                <a:cs typeface="+mn-cs"/>
              </a:defRPr>
            </a:lvl1pPr>
          </a:lstStyle>
          <a:p>
            <a:pPr lvl="0"/>
            <a:r>
              <a:rPr lang="en-GB" dirty="0" smtClean="0"/>
              <a:t>Section title</a:t>
            </a:r>
            <a:endParaRPr lang="en-GB" dirty="0"/>
          </a:p>
        </p:txBody>
      </p:sp>
      <p:sp>
        <p:nvSpPr>
          <p:cNvPr id="14" name="Text Placeholder 10"/>
          <p:cNvSpPr>
            <a:spLocks noGrp="1"/>
          </p:cNvSpPr>
          <p:nvPr>
            <p:ph type="body" sz="quarter" idx="14" hasCustomPrompt="1"/>
          </p:nvPr>
        </p:nvSpPr>
        <p:spPr>
          <a:xfrm>
            <a:off x="752475" y="2644259"/>
            <a:ext cx="8420400" cy="578882"/>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dirty="0" smtClean="0">
                <a:solidFill>
                  <a:schemeClr val="tx1">
                    <a:lumMod val="50000"/>
                    <a:lumOff val="50000"/>
                  </a:schemeClr>
                </a:solidFill>
                <a:latin typeface="Arial" charset="0"/>
                <a:ea typeface="ヒラギノ角ゴ Pro W3" pitchFamily="-112" charset="-128"/>
                <a:cs typeface="+mn-cs"/>
              </a:defRPr>
            </a:lvl1pPr>
          </a:lstStyle>
          <a:p>
            <a:pPr lvl="0"/>
            <a:r>
              <a:rPr lang="en-GB" dirty="0" smtClean="0"/>
              <a:t>Section title</a:t>
            </a:r>
            <a:endParaRPr lang="en-GB" dirty="0"/>
          </a:p>
        </p:txBody>
      </p:sp>
      <p:sp>
        <p:nvSpPr>
          <p:cNvPr id="15" name="Text Placeholder 10"/>
          <p:cNvSpPr>
            <a:spLocks noGrp="1"/>
          </p:cNvSpPr>
          <p:nvPr>
            <p:ph type="body" sz="quarter" idx="15" hasCustomPrompt="1"/>
          </p:nvPr>
        </p:nvSpPr>
        <p:spPr>
          <a:xfrm>
            <a:off x="752475" y="3448050"/>
            <a:ext cx="8420400" cy="578882"/>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marL="342900" lvl="0" indent="-342900" algn="ctr" rtl="0" eaLnBrk="0" fontAlgn="base" hangingPunct="0">
              <a:spcBef>
                <a:spcPct val="0"/>
              </a:spcBef>
              <a:spcAft>
                <a:spcPct val="0"/>
              </a:spcAft>
              <a:buClr>
                <a:srgbClr val="202062"/>
              </a:buClr>
              <a:buFont typeface="Wingdings 3" pitchFamily="18" charset="2"/>
              <a:buNone/>
            </a:pPr>
            <a:r>
              <a:rPr lang="en-GB" dirty="0" smtClean="0"/>
              <a:t>Section title</a:t>
            </a:r>
            <a:endParaRPr lang="en-GB" dirty="0"/>
          </a:p>
        </p:txBody>
      </p:sp>
      <p:sp>
        <p:nvSpPr>
          <p:cNvPr id="16" name="Text Placeholder 10"/>
          <p:cNvSpPr>
            <a:spLocks noGrp="1"/>
          </p:cNvSpPr>
          <p:nvPr>
            <p:ph type="body" sz="quarter" idx="16" hasCustomPrompt="1"/>
          </p:nvPr>
        </p:nvSpPr>
        <p:spPr>
          <a:xfrm>
            <a:off x="752475" y="4267200"/>
            <a:ext cx="8420400" cy="578882"/>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marL="342900" lvl="0" indent="-342900" algn="ctr" rtl="0" eaLnBrk="0" fontAlgn="base" hangingPunct="0">
              <a:spcBef>
                <a:spcPct val="0"/>
              </a:spcBef>
              <a:spcAft>
                <a:spcPct val="0"/>
              </a:spcAft>
              <a:buClr>
                <a:srgbClr val="202062"/>
              </a:buClr>
              <a:buFont typeface="Wingdings 3" pitchFamily="18" charset="2"/>
              <a:buNone/>
            </a:pPr>
            <a:r>
              <a:rPr lang="en-GB" dirty="0" smtClean="0"/>
              <a:t>Section title</a:t>
            </a:r>
            <a:endParaRPr lang="en-GB" dirty="0"/>
          </a:p>
        </p:txBody>
      </p:sp>
      <p:sp>
        <p:nvSpPr>
          <p:cNvPr id="17" name="Text Placeholder 10"/>
          <p:cNvSpPr>
            <a:spLocks noGrp="1"/>
          </p:cNvSpPr>
          <p:nvPr>
            <p:ph type="body" sz="quarter" idx="17" hasCustomPrompt="1"/>
          </p:nvPr>
        </p:nvSpPr>
        <p:spPr>
          <a:xfrm>
            <a:off x="752475" y="5086350"/>
            <a:ext cx="8420400" cy="578882"/>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marL="342900" lvl="0" indent="-342900" algn="ctr" rtl="0" eaLnBrk="0" fontAlgn="base" hangingPunct="0">
              <a:spcBef>
                <a:spcPct val="0"/>
              </a:spcBef>
              <a:spcAft>
                <a:spcPct val="0"/>
              </a:spcAft>
              <a:buClr>
                <a:srgbClr val="202062"/>
              </a:buClr>
              <a:buFont typeface="Wingdings 3" pitchFamily="18" charset="2"/>
              <a:buNone/>
            </a:pPr>
            <a:r>
              <a:rPr lang="en-GB" dirty="0" smtClean="0"/>
              <a:t>Section title</a:t>
            </a:r>
            <a:endParaRPr lang="en-GB" dirty="0"/>
          </a:p>
        </p:txBody>
      </p:sp>
    </p:spTree>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742950" y="1974850"/>
            <a:ext cx="4057650" cy="3843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5175250" y="1974850"/>
            <a:ext cx="4135438" cy="3843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Text Placeholder 8"/>
          <p:cNvSpPr>
            <a:spLocks noGrp="1"/>
          </p:cNvSpPr>
          <p:nvPr>
            <p:ph type="body" sz="quarter" idx="13" hasCustomPrompt="1"/>
          </p:nvPr>
        </p:nvSpPr>
        <p:spPr>
          <a:xfrm>
            <a:off x="742950" y="1162050"/>
            <a:ext cx="4057650" cy="638175"/>
          </a:xfrm>
        </p:spPr>
        <p:txBody>
          <a:bodyPr/>
          <a:lstStyle>
            <a:lvl1pPr marL="0" indent="0">
              <a:buNone/>
              <a:defRPr/>
            </a:lvl1pPr>
            <a:lvl5pPr marL="0" indent="0" algn="ctr">
              <a:defRPr lang="en-US" sz="2800" dirty="0">
                <a:solidFill>
                  <a:srgbClr val="333399"/>
                </a:solidFill>
                <a:latin typeface="+mj-lt"/>
                <a:ea typeface="+mj-ea"/>
                <a:cs typeface="+mj-cs"/>
              </a:defRPr>
            </a:lvl5pPr>
          </a:lstStyle>
          <a:p>
            <a:pPr lvl="4"/>
            <a:r>
              <a:rPr lang="en-US" dirty="0" smtClean="0"/>
              <a:t>Title</a:t>
            </a:r>
            <a:endParaRPr lang="en-US" dirty="0"/>
          </a:p>
        </p:txBody>
      </p:sp>
      <p:sp>
        <p:nvSpPr>
          <p:cNvPr id="11" name="Text Placeholder 10"/>
          <p:cNvSpPr>
            <a:spLocks noGrp="1"/>
          </p:cNvSpPr>
          <p:nvPr>
            <p:ph type="body" sz="quarter" idx="14" hasCustomPrompt="1"/>
          </p:nvPr>
        </p:nvSpPr>
        <p:spPr>
          <a:xfrm>
            <a:off x="5175250" y="1162050"/>
            <a:ext cx="4135438" cy="638175"/>
          </a:xfrm>
        </p:spPr>
        <p:txBody>
          <a:bodyPr/>
          <a:lstStyle>
            <a:lvl1pPr marL="0" indent="0" algn="ctr">
              <a:buNone/>
              <a:defRPr/>
            </a:lvl1pPr>
            <a:lvl5pPr>
              <a:defRPr lang="en-US" sz="2800" dirty="0">
                <a:solidFill>
                  <a:srgbClr val="333399"/>
                </a:solidFill>
                <a:latin typeface="+mj-lt"/>
                <a:ea typeface="+mj-ea"/>
                <a:cs typeface="+mj-cs"/>
              </a:defRPr>
            </a:lvl5pPr>
          </a:lstStyle>
          <a:p>
            <a:pPr marL="0" lvl="4" indent="0" algn="ctr" rtl="0" eaLnBrk="1" fontAlgn="base" hangingPunct="1">
              <a:spcBef>
                <a:spcPct val="20000"/>
              </a:spcBef>
              <a:spcAft>
                <a:spcPct val="0"/>
              </a:spcAft>
              <a:buNone/>
            </a:pPr>
            <a:r>
              <a:rPr lang="en-US" dirty="0" smtClean="0"/>
              <a:t>Title</a:t>
            </a:r>
            <a:endParaRPr lang="en-US" dirty="0"/>
          </a:p>
        </p:txBody>
      </p:sp>
    </p:spTree>
    <p:extLst>
      <p:ext uri="{BB962C8B-B14F-4D97-AF65-F5344CB8AC3E}">
        <p14:creationId xmlns:p14="http://schemas.microsoft.com/office/powerpoint/2010/main" val="3719956826"/>
      </p:ext>
    </p:extLst>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ubble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GB" dirty="0"/>
          </a:p>
        </p:txBody>
      </p:sp>
      <p:sp>
        <p:nvSpPr>
          <p:cNvPr id="8" name="Text Placeholder 7"/>
          <p:cNvSpPr>
            <a:spLocks noGrp="1"/>
          </p:cNvSpPr>
          <p:nvPr>
            <p:ph type="body" sz="quarter" idx="13" hasCustomPrompt="1"/>
          </p:nvPr>
        </p:nvSpPr>
        <p:spPr>
          <a:xfrm>
            <a:off x="752475" y="2438399"/>
            <a:ext cx="8420400" cy="2070259"/>
          </a:xfrm>
          <a:prstGeom prst="roundRect">
            <a:avLst>
              <a:gd name="adj" fmla="val 10982"/>
            </a:avLst>
          </a:prstGeom>
          <a:solidFill>
            <a:srgbClr val="9EC23C"/>
          </a:solidFill>
          <a:ln w="28575"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lvl1pPr marL="0" indent="0" algn="l" rtl="0" eaLnBrk="0" fontAlgn="base" hangingPunct="0">
              <a:spcBef>
                <a:spcPct val="0"/>
              </a:spcBef>
              <a:spcAft>
                <a:spcPct val="0"/>
              </a:spcAft>
              <a:buNone/>
              <a:defRPr lang="en-GB" sz="2400" b="1" kern="1200" dirty="0">
                <a:solidFill>
                  <a:srgbClr val="333399"/>
                </a:solidFill>
                <a:effectLst/>
                <a:latin typeface="Arial" charset="0"/>
                <a:ea typeface="ヒラギノ角ゴ Pro W3" pitchFamily="-112" charset="-128"/>
                <a:cs typeface="+mn-cs"/>
              </a:defRPr>
            </a:lvl1pPr>
          </a:lstStyle>
          <a:p>
            <a:pPr lvl="0"/>
            <a:r>
              <a:rPr lang="en-GB" dirty="0" smtClean="0"/>
              <a:t>Insert 'bubble' text here...</a:t>
            </a:r>
          </a:p>
          <a:p>
            <a:pPr lvl="0"/>
            <a:endParaRPr lang="en-GB" dirty="0" smtClean="0"/>
          </a:p>
          <a:p>
            <a:pPr lvl="0"/>
            <a:endParaRPr lang="en-GB" dirty="0" smtClean="0"/>
          </a:p>
          <a:p>
            <a:pPr lvl="0"/>
            <a:endParaRPr lang="en-GB" dirty="0" smtClean="0"/>
          </a:p>
          <a:p>
            <a:pPr lvl="0"/>
            <a:endParaRPr lang="en-GB" dirty="0" smtClean="0"/>
          </a:p>
        </p:txBody>
      </p:sp>
    </p:spTree>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2800"/>
            </a:lvl1pPr>
          </a:lstStyle>
          <a:p>
            <a:r>
              <a:rPr lang="en-US" dirty="0" smtClean="0"/>
              <a:t>Click to add title</a:t>
            </a:r>
            <a:endParaRPr lang="en-GB" dirty="0"/>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ub Module">
    <p:spTree>
      <p:nvGrpSpPr>
        <p:cNvPr id="1" name=""/>
        <p:cNvGrpSpPr/>
        <p:nvPr/>
      </p:nvGrpSpPr>
      <p:grpSpPr>
        <a:xfrm>
          <a:off x="0" y="0"/>
          <a:ext cx="0" cy="0"/>
          <a:chOff x="0" y="0"/>
          <a:chExt cx="0" cy="0"/>
        </a:xfrm>
      </p:grpSpPr>
      <p:grpSp>
        <p:nvGrpSpPr>
          <p:cNvPr id="2" name="Group 10"/>
          <p:cNvGrpSpPr/>
          <p:nvPr userDrawn="1"/>
        </p:nvGrpSpPr>
        <p:grpSpPr>
          <a:xfrm>
            <a:off x="0" y="0"/>
            <a:ext cx="9906000" cy="6858000"/>
            <a:chOff x="0" y="0"/>
            <a:chExt cx="9906000" cy="6858000"/>
          </a:xfrm>
        </p:grpSpPr>
        <p:pic>
          <p:nvPicPr>
            <p:cNvPr id="7" name="Picture 2"/>
            <p:cNvPicPr>
              <a:picLocks noChangeAspect="1" noChangeArrowheads="1"/>
            </p:cNvPicPr>
            <p:nvPr userDrawn="1"/>
          </p:nvPicPr>
          <p:blipFill>
            <a:blip r:embed="rId2" cstate="print"/>
            <a:srcRect/>
            <a:stretch>
              <a:fillRect/>
            </a:stretch>
          </p:blipFill>
          <p:spPr bwMode="auto">
            <a:xfrm>
              <a:off x="0" y="0"/>
              <a:ext cx="9906000" cy="6858000"/>
            </a:xfrm>
            <a:prstGeom prst="rect">
              <a:avLst/>
            </a:prstGeom>
            <a:noFill/>
            <a:ln w="12700">
              <a:noFill/>
              <a:miter lim="800000"/>
              <a:headEnd/>
              <a:tailEnd/>
            </a:ln>
          </p:spPr>
        </p:pic>
        <p:pic>
          <p:nvPicPr>
            <p:cNvPr id="6" name="Picture 5" descr="fdm-coatofarms-white-hr.jpg"/>
            <p:cNvPicPr>
              <a:picLocks noChangeAspect="1"/>
            </p:cNvPicPr>
            <p:nvPr userDrawn="1"/>
          </p:nvPicPr>
          <p:blipFill>
            <a:blip r:embed="rId3" cstate="print"/>
            <a:stretch>
              <a:fillRect/>
            </a:stretch>
          </p:blipFill>
          <p:spPr>
            <a:xfrm>
              <a:off x="8096597" y="3071832"/>
              <a:ext cx="936000" cy="1648673"/>
            </a:xfrm>
            <a:prstGeom prst="rect">
              <a:avLst/>
            </a:prstGeom>
          </p:spPr>
        </p:pic>
      </p:grpSp>
      <p:sp>
        <p:nvSpPr>
          <p:cNvPr id="15" name="Text Placeholder 14"/>
          <p:cNvSpPr>
            <a:spLocks noGrp="1"/>
          </p:cNvSpPr>
          <p:nvPr>
            <p:ph type="body" sz="quarter" idx="11" hasCustomPrompt="1"/>
          </p:nvPr>
        </p:nvSpPr>
        <p:spPr>
          <a:xfrm>
            <a:off x="704850" y="2285992"/>
            <a:ext cx="5315816" cy="430887"/>
          </a:xfrm>
          <a:noFill/>
          <a:ln w="12700">
            <a:noFill/>
            <a:miter lim="800000"/>
            <a:headEnd/>
            <a:tailEnd/>
          </a:ln>
        </p:spPr>
        <p:txBody>
          <a:bodyPr wrap="square" lIns="0" tIns="0" rIns="0" bIns="0" anchor="ctr">
            <a:spAutoFit/>
          </a:bodyPr>
          <a:lstStyle>
            <a:lvl1pPr marL="0" indent="0" algn="l" defTabSz="673100" rtl="0" eaLnBrk="1" fontAlgn="base" hangingPunct="1">
              <a:spcBef>
                <a:spcPct val="0"/>
              </a:spcBef>
              <a:spcAft>
                <a:spcPct val="0"/>
              </a:spcAft>
              <a:buNone/>
              <a:defRPr lang="en-GB" sz="2800" b="1" kern="1200" dirty="0" smtClean="0">
                <a:solidFill>
                  <a:srgbClr val="333399"/>
                </a:solidFill>
                <a:latin typeface="+mj-lt"/>
                <a:ea typeface="ヒラギノ角ゴ Pro W3" pitchFamily="-112" charset="-128"/>
                <a:cs typeface="+mn-cs"/>
                <a:sym typeface="Verdana" pitchFamily="-112" charset="0"/>
              </a:defRPr>
            </a:lvl1pPr>
          </a:lstStyle>
          <a:p>
            <a:pPr lvl="0"/>
            <a:r>
              <a:rPr lang="en-GB" dirty="0" smtClean="0"/>
              <a:t>Optional Sub-Module Name</a:t>
            </a:r>
            <a:endParaRPr lang="en-GB" dirty="0"/>
          </a:p>
        </p:txBody>
      </p:sp>
      <p:sp>
        <p:nvSpPr>
          <p:cNvPr id="10" name="Picture Placeholder 9"/>
          <p:cNvSpPr>
            <a:spLocks noGrp="1"/>
          </p:cNvSpPr>
          <p:nvPr>
            <p:ph type="pic" sz="quarter" idx="12"/>
          </p:nvPr>
        </p:nvSpPr>
        <p:spPr>
          <a:xfrm>
            <a:off x="1523976" y="3429000"/>
            <a:ext cx="3357562" cy="2214563"/>
          </a:xfrm>
        </p:spPr>
        <p:txBody>
          <a:bodyPr/>
          <a:lstStyle>
            <a:lvl1pPr>
              <a:buNone/>
              <a:defRPr/>
            </a:lvl1pPr>
          </a:lstStyle>
          <a:p>
            <a:r>
              <a:rPr lang="en-US" dirty="0" smtClean="0"/>
              <a:t>Click icon to add picture</a:t>
            </a:r>
            <a:endParaRPr lang="en-GB" dirty="0"/>
          </a:p>
        </p:txBody>
      </p:sp>
      <p:sp>
        <p:nvSpPr>
          <p:cNvPr id="8" name="TextBox 7"/>
          <p:cNvSpPr txBox="1"/>
          <p:nvPr userDrawn="1"/>
        </p:nvSpPr>
        <p:spPr>
          <a:xfrm>
            <a:off x="81280" y="6637233"/>
            <a:ext cx="1757680" cy="165036"/>
          </a:xfrm>
          <a:prstGeom prst="rect">
            <a:avLst/>
          </a:prstGeom>
          <a:noFill/>
        </p:spPr>
        <p:txBody>
          <a:bodyPr wrap="square" lIns="36000" tIns="36000" rIns="36000" bIns="36000" rtlCol="0">
            <a:spAutoFit/>
          </a:bodyPr>
          <a:lstStyle/>
          <a:p>
            <a:r>
              <a:rPr lang="en-GB" sz="600" b="1" dirty="0" smtClean="0">
                <a:solidFill>
                  <a:srgbClr val="333399"/>
                </a:solidFill>
              </a:rPr>
              <a:t>© FDM Group Ltd 2011.  All Rights Reserved.</a:t>
            </a:r>
            <a:endParaRPr lang="en-GB" sz="600" b="1" dirty="0">
              <a:solidFill>
                <a:srgbClr val="333399"/>
              </a:solidFill>
            </a:endParaRPr>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2800"/>
            </a:lvl1pPr>
          </a:lstStyle>
          <a:p>
            <a:r>
              <a:rPr lang="en-US" dirty="0" smtClean="0"/>
              <a:t>Click to add title</a:t>
            </a:r>
            <a:endParaRPr lang="en-GB" dirty="0"/>
          </a:p>
        </p:txBody>
      </p:sp>
      <p:sp>
        <p:nvSpPr>
          <p:cNvPr id="3" name="Content Placeholder 2"/>
          <p:cNvSpPr>
            <a:spLocks noGrp="1"/>
          </p:cNvSpPr>
          <p:nvPr>
            <p:ph idx="1" hasCustomPrompt="1"/>
          </p:nvPr>
        </p:nvSpPr>
        <p:spPr>
          <a:xfrm>
            <a:off x="742950" y="1657350"/>
            <a:ext cx="8420100" cy="4438650"/>
          </a:xfrm>
        </p:spPr>
        <p:txBody>
          <a:bodyPr/>
          <a:lstStyle>
            <a:lvl1pPr>
              <a:defRPr sz="2200"/>
            </a:lvl1pPr>
            <a:lvl2pPr>
              <a:defRPr sz="1800"/>
            </a:lvl2pPr>
          </a:lstStyle>
          <a:p>
            <a:pPr lvl="0"/>
            <a:r>
              <a:rPr lang="en-US" dirty="0" smtClean="0"/>
              <a:t>Click to add text</a:t>
            </a:r>
          </a:p>
          <a:p>
            <a:pPr lvl="1"/>
            <a:r>
              <a:rPr lang="en-US" dirty="0" smtClean="0"/>
              <a:t>Second level</a:t>
            </a:r>
          </a:p>
          <a:p>
            <a:pPr lvl="2"/>
            <a:r>
              <a:rPr lang="en-US" dirty="0" smtClean="0"/>
              <a:t>Third level</a:t>
            </a:r>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module title</a:t>
            </a:r>
            <a:endParaRPr lang="en-GB" dirty="0"/>
          </a:p>
        </p:txBody>
      </p:sp>
      <p:sp>
        <p:nvSpPr>
          <p:cNvPr id="11" name="Text Placeholder 10"/>
          <p:cNvSpPr>
            <a:spLocks noGrp="1"/>
          </p:cNvSpPr>
          <p:nvPr>
            <p:ph type="body" sz="quarter" idx="13" hasCustomPrompt="1"/>
          </p:nvPr>
        </p:nvSpPr>
        <p:spPr>
          <a:xfrm>
            <a:off x="752475" y="1838325"/>
            <a:ext cx="8420400" cy="578882"/>
          </a:xfrm>
          <a:prstGeom prst="roundRect">
            <a:avLst/>
          </a:prstGeom>
          <a:solidFill>
            <a:srgbClr val="2EABE2"/>
          </a:solidFill>
          <a:ln w="28575" cap="flat" cmpd="sng" algn="ctr">
            <a:solidFill>
              <a:srgbClr val="333399"/>
            </a:solidFill>
            <a:prstDash val="solid"/>
            <a:round/>
            <a:headEnd type="none" w="med" len="med"/>
            <a:tailEnd type="none" w="med" len="med"/>
          </a:ln>
          <a:effectLst>
            <a:outerShdw blurRad="63500" dist="635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dirty="0" smtClean="0">
                <a:solidFill>
                  <a:srgbClr val="333399"/>
                </a:solidFill>
                <a:effectLst/>
                <a:latin typeface="Arial" charset="0"/>
                <a:ea typeface="ヒラギノ角ゴ Pro W3" pitchFamily="-112" charset="-128"/>
                <a:cs typeface="+mn-cs"/>
              </a:defRPr>
            </a:lvl1pPr>
          </a:lstStyle>
          <a:p>
            <a:pPr lvl="0"/>
            <a:r>
              <a:rPr lang="en-GB" dirty="0" smtClean="0"/>
              <a:t>Section title</a:t>
            </a:r>
            <a:endParaRPr lang="en-GB" dirty="0"/>
          </a:p>
        </p:txBody>
      </p:sp>
      <p:sp>
        <p:nvSpPr>
          <p:cNvPr id="14" name="Text Placeholder 10"/>
          <p:cNvSpPr>
            <a:spLocks noGrp="1"/>
          </p:cNvSpPr>
          <p:nvPr>
            <p:ph type="body" sz="quarter" idx="14" hasCustomPrompt="1"/>
          </p:nvPr>
        </p:nvSpPr>
        <p:spPr>
          <a:xfrm>
            <a:off x="752475" y="2644259"/>
            <a:ext cx="8420400" cy="578882"/>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dirty="0" smtClean="0">
                <a:solidFill>
                  <a:schemeClr val="tx1">
                    <a:lumMod val="50000"/>
                    <a:lumOff val="50000"/>
                  </a:schemeClr>
                </a:solidFill>
                <a:latin typeface="Arial" charset="0"/>
                <a:ea typeface="ヒラギノ角ゴ Pro W3" pitchFamily="-112" charset="-128"/>
                <a:cs typeface="+mn-cs"/>
              </a:defRPr>
            </a:lvl1pPr>
          </a:lstStyle>
          <a:p>
            <a:pPr lvl="0"/>
            <a:r>
              <a:rPr lang="en-GB" dirty="0" smtClean="0"/>
              <a:t>Section title</a:t>
            </a:r>
            <a:endParaRPr lang="en-GB" dirty="0"/>
          </a:p>
        </p:txBody>
      </p:sp>
      <p:sp>
        <p:nvSpPr>
          <p:cNvPr id="15" name="Text Placeholder 10"/>
          <p:cNvSpPr>
            <a:spLocks noGrp="1"/>
          </p:cNvSpPr>
          <p:nvPr>
            <p:ph type="body" sz="quarter" idx="15" hasCustomPrompt="1"/>
          </p:nvPr>
        </p:nvSpPr>
        <p:spPr>
          <a:xfrm>
            <a:off x="752475" y="3448050"/>
            <a:ext cx="8420400" cy="578882"/>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marL="342900" lvl="0" indent="-342900" algn="ctr" rtl="0" eaLnBrk="0" fontAlgn="base" hangingPunct="0">
              <a:spcBef>
                <a:spcPct val="0"/>
              </a:spcBef>
              <a:spcAft>
                <a:spcPct val="0"/>
              </a:spcAft>
              <a:buClr>
                <a:srgbClr val="202062"/>
              </a:buClr>
              <a:buFont typeface="Wingdings 3" pitchFamily="18" charset="2"/>
              <a:buNone/>
            </a:pPr>
            <a:r>
              <a:rPr lang="en-GB" dirty="0" smtClean="0"/>
              <a:t>Section title</a:t>
            </a:r>
            <a:endParaRPr lang="en-GB" dirty="0"/>
          </a:p>
        </p:txBody>
      </p:sp>
      <p:sp>
        <p:nvSpPr>
          <p:cNvPr id="16" name="Text Placeholder 10"/>
          <p:cNvSpPr>
            <a:spLocks noGrp="1"/>
          </p:cNvSpPr>
          <p:nvPr>
            <p:ph type="body" sz="quarter" idx="16" hasCustomPrompt="1"/>
          </p:nvPr>
        </p:nvSpPr>
        <p:spPr>
          <a:xfrm>
            <a:off x="752475" y="4267200"/>
            <a:ext cx="8420400" cy="578882"/>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marL="342900" lvl="0" indent="-342900" algn="ctr" rtl="0" eaLnBrk="0" fontAlgn="base" hangingPunct="0">
              <a:spcBef>
                <a:spcPct val="0"/>
              </a:spcBef>
              <a:spcAft>
                <a:spcPct val="0"/>
              </a:spcAft>
              <a:buClr>
                <a:srgbClr val="202062"/>
              </a:buClr>
              <a:buFont typeface="Wingdings 3" pitchFamily="18" charset="2"/>
              <a:buNone/>
            </a:pPr>
            <a:r>
              <a:rPr lang="en-GB" dirty="0" smtClean="0"/>
              <a:t>Section title</a:t>
            </a:r>
            <a:endParaRPr lang="en-GB" dirty="0"/>
          </a:p>
        </p:txBody>
      </p:sp>
      <p:sp>
        <p:nvSpPr>
          <p:cNvPr id="17" name="Text Placeholder 10"/>
          <p:cNvSpPr>
            <a:spLocks noGrp="1"/>
          </p:cNvSpPr>
          <p:nvPr>
            <p:ph type="body" sz="quarter" idx="17" hasCustomPrompt="1"/>
          </p:nvPr>
        </p:nvSpPr>
        <p:spPr>
          <a:xfrm>
            <a:off x="752475" y="5086350"/>
            <a:ext cx="8420400" cy="578882"/>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marL="342900" lvl="0" indent="-342900" algn="ctr" rtl="0" eaLnBrk="0" fontAlgn="base" hangingPunct="0">
              <a:spcBef>
                <a:spcPct val="0"/>
              </a:spcBef>
              <a:spcAft>
                <a:spcPct val="0"/>
              </a:spcAft>
              <a:buClr>
                <a:srgbClr val="202062"/>
              </a:buClr>
              <a:buFont typeface="Wingdings 3" pitchFamily="18" charset="2"/>
              <a:buNone/>
            </a:pPr>
            <a:r>
              <a:rPr lang="en-GB" dirty="0" smtClean="0"/>
              <a:t>Section title</a:t>
            </a:r>
            <a:endParaRPr lang="en-GB" dirty="0"/>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bble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GB" dirty="0"/>
          </a:p>
        </p:txBody>
      </p:sp>
      <p:sp>
        <p:nvSpPr>
          <p:cNvPr id="8" name="Text Placeholder 7"/>
          <p:cNvSpPr>
            <a:spLocks noGrp="1"/>
          </p:cNvSpPr>
          <p:nvPr>
            <p:ph type="body" sz="quarter" idx="13" hasCustomPrompt="1"/>
          </p:nvPr>
        </p:nvSpPr>
        <p:spPr>
          <a:xfrm>
            <a:off x="752475" y="2438399"/>
            <a:ext cx="8420400" cy="2070259"/>
          </a:xfrm>
          <a:prstGeom prst="roundRect">
            <a:avLst>
              <a:gd name="adj" fmla="val 10982"/>
            </a:avLst>
          </a:prstGeom>
          <a:solidFill>
            <a:srgbClr val="9EC23C"/>
          </a:solidFill>
          <a:ln w="28575"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lvl1pPr marL="0" indent="0" algn="l" rtl="0" eaLnBrk="0" fontAlgn="base" hangingPunct="0">
              <a:spcBef>
                <a:spcPct val="0"/>
              </a:spcBef>
              <a:spcAft>
                <a:spcPct val="0"/>
              </a:spcAft>
              <a:buNone/>
              <a:defRPr lang="en-GB" sz="2400" b="1" kern="1200" dirty="0">
                <a:solidFill>
                  <a:srgbClr val="333399"/>
                </a:solidFill>
                <a:effectLst/>
                <a:latin typeface="Arial" charset="0"/>
                <a:ea typeface="ヒラギノ角ゴ Pro W3" pitchFamily="-112" charset="-128"/>
                <a:cs typeface="+mn-cs"/>
              </a:defRPr>
            </a:lvl1pPr>
          </a:lstStyle>
          <a:p>
            <a:pPr lvl="0"/>
            <a:r>
              <a:rPr lang="en-GB" dirty="0" smtClean="0"/>
              <a:t>Insert 'bubble' text here...</a:t>
            </a:r>
          </a:p>
          <a:p>
            <a:pPr lvl="0"/>
            <a:endParaRPr lang="en-GB" dirty="0" smtClean="0"/>
          </a:p>
          <a:p>
            <a:pPr lvl="0"/>
            <a:endParaRPr lang="en-GB" dirty="0" smtClean="0"/>
          </a:p>
          <a:p>
            <a:pPr lvl="0"/>
            <a:endParaRPr lang="en-GB" dirty="0" smtClean="0"/>
          </a:p>
          <a:p>
            <a:pPr lvl="0"/>
            <a:endParaRPr lang="en-GB" dirty="0" smtClean="0"/>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estion and Answer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2800"/>
            </a:lvl1pPr>
          </a:lstStyle>
          <a:p>
            <a:r>
              <a:rPr lang="en-US" dirty="0" smtClean="0"/>
              <a:t>Click to add question number</a:t>
            </a:r>
            <a:endParaRPr lang="en-GB" dirty="0"/>
          </a:p>
        </p:txBody>
      </p:sp>
      <p:sp>
        <p:nvSpPr>
          <p:cNvPr id="3" name="Content Placeholder 2"/>
          <p:cNvSpPr>
            <a:spLocks noGrp="1"/>
          </p:cNvSpPr>
          <p:nvPr>
            <p:ph idx="1" hasCustomPrompt="1"/>
          </p:nvPr>
        </p:nvSpPr>
        <p:spPr>
          <a:xfrm>
            <a:off x="742950" y="1657350"/>
            <a:ext cx="8420100" cy="540000"/>
          </a:xfrm>
        </p:spPr>
        <p:txBody>
          <a:bodyPr/>
          <a:lstStyle>
            <a:lvl1pPr marL="0" indent="0">
              <a:buNone/>
              <a:defRPr sz="2200" b="1">
                <a:solidFill>
                  <a:srgbClr val="333399"/>
                </a:solidFill>
              </a:defRPr>
            </a:lvl1pPr>
            <a:lvl2pPr>
              <a:defRPr sz="1800"/>
            </a:lvl2pPr>
          </a:lstStyle>
          <a:p>
            <a:pPr lvl="0"/>
            <a:r>
              <a:rPr lang="en-GB" dirty="0" smtClean="0"/>
              <a:t>Click to add question title</a:t>
            </a:r>
          </a:p>
          <a:p>
            <a:pPr lvl="0"/>
            <a:endParaRPr lang="en-GB" dirty="0"/>
          </a:p>
        </p:txBody>
      </p:sp>
      <p:sp>
        <p:nvSpPr>
          <p:cNvPr id="7" name="Content Placeholder 2"/>
          <p:cNvSpPr>
            <a:spLocks noGrp="1"/>
          </p:cNvSpPr>
          <p:nvPr>
            <p:ph idx="13" hasCustomPrompt="1"/>
          </p:nvPr>
        </p:nvSpPr>
        <p:spPr>
          <a:xfrm>
            <a:off x="752475" y="2257425"/>
            <a:ext cx="8420100" cy="540000"/>
          </a:xfrm>
        </p:spPr>
        <p:txBody>
          <a:bodyPr/>
          <a:lstStyle>
            <a:lvl1pPr marL="0" indent="0">
              <a:buNone/>
              <a:defRPr sz="2200" b="1"/>
            </a:lvl1pPr>
            <a:lvl2pPr>
              <a:defRPr sz="1800"/>
            </a:lvl2pPr>
          </a:lstStyle>
          <a:p>
            <a:pPr lvl="0"/>
            <a:r>
              <a:rPr lang="en-US" dirty="0" smtClean="0"/>
              <a:t>Click to add question text</a:t>
            </a:r>
          </a:p>
        </p:txBody>
      </p:sp>
      <p:sp>
        <p:nvSpPr>
          <p:cNvPr id="10" name="Text Placeholder 9"/>
          <p:cNvSpPr>
            <a:spLocks noGrp="1"/>
          </p:cNvSpPr>
          <p:nvPr>
            <p:ph type="body" sz="quarter" idx="15" hasCustomPrompt="1"/>
          </p:nvPr>
        </p:nvSpPr>
        <p:spPr>
          <a:xfrm>
            <a:off x="752475" y="2857499"/>
            <a:ext cx="8420100" cy="3238501"/>
          </a:xfrm>
        </p:spPr>
        <p:txBody>
          <a:bodyPr/>
          <a:lstStyle>
            <a:lvl1pPr marL="360000" indent="-360000">
              <a:buClr>
                <a:srgbClr val="9EC23C"/>
              </a:buClr>
              <a:buFont typeface="+mj-lt"/>
              <a:buAutoNum type="alphaLcParenR"/>
              <a:defRPr/>
            </a:lvl1pPr>
            <a:lvl4pPr>
              <a:buNone/>
              <a:defRPr/>
            </a:lvl4pPr>
            <a:lvl5pPr>
              <a:buNone/>
              <a:defRPr/>
            </a:lvl5pPr>
          </a:lstStyle>
          <a:p>
            <a:pPr lvl="0"/>
            <a:r>
              <a:rPr lang="en-US" dirty="0" smtClean="0"/>
              <a:t>Click to add answer options</a:t>
            </a:r>
          </a:p>
          <a:p>
            <a:pPr lvl="0"/>
            <a:r>
              <a:rPr lang="en-US" dirty="0" smtClean="0"/>
              <a:t>Click to add answer options</a:t>
            </a:r>
          </a:p>
          <a:p>
            <a:pPr lvl="0"/>
            <a:r>
              <a:rPr lang="en-US" dirty="0" smtClean="0"/>
              <a:t>Click to add answer options</a:t>
            </a:r>
          </a:p>
          <a:p>
            <a:pPr lvl="0"/>
            <a:r>
              <a:rPr lang="en-US" dirty="0" smtClean="0"/>
              <a:t>Click to add answer options</a:t>
            </a:r>
          </a:p>
          <a:p>
            <a:pPr lvl="0"/>
            <a:endParaRPr lang="en-US" dirty="0" smtClean="0"/>
          </a:p>
          <a:p>
            <a:pPr lvl="0"/>
            <a:endParaRPr lang="en-US" dirty="0" smtClean="0"/>
          </a:p>
          <a:p>
            <a:pPr lvl="0"/>
            <a:endParaRPr lang="en-US" dirty="0" smtClean="0"/>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edia Lin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2800"/>
            </a:lvl1pPr>
          </a:lstStyle>
          <a:p>
            <a:r>
              <a:rPr lang="en-US" dirty="0" smtClean="0"/>
              <a:t>Click to add title</a:t>
            </a:r>
            <a:endParaRPr lang="en-GB" dirty="0"/>
          </a:p>
        </p:txBody>
      </p:sp>
      <p:sp>
        <p:nvSpPr>
          <p:cNvPr id="8" name="Media Placeholder 7"/>
          <p:cNvSpPr>
            <a:spLocks noGrp="1"/>
          </p:cNvSpPr>
          <p:nvPr>
            <p:ph type="media" sz="quarter" idx="13" hasCustomPrompt="1"/>
          </p:nvPr>
        </p:nvSpPr>
        <p:spPr>
          <a:xfrm>
            <a:off x="752474" y="1657350"/>
            <a:ext cx="8420400" cy="4438650"/>
          </a:xfrm>
        </p:spPr>
        <p:txBody>
          <a:bodyPr/>
          <a:lstStyle>
            <a:lvl1pPr>
              <a:buNone/>
              <a:defRPr/>
            </a:lvl1pPr>
          </a:lstStyle>
          <a:p>
            <a:r>
              <a:rPr lang="en-GB" dirty="0" smtClean="0"/>
              <a:t>Click icon to insert media link</a:t>
            </a:r>
            <a:endParaRPr lang="en-GB" dirty="0"/>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2800"/>
            </a:lvl1pPr>
          </a:lstStyle>
          <a:p>
            <a:r>
              <a:rPr lang="en-US" dirty="0" smtClean="0"/>
              <a:t>Click to add title</a:t>
            </a:r>
            <a:endParaRPr lang="en-GB" dirty="0"/>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742950" y="1974850"/>
            <a:ext cx="4057650" cy="3843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5175250" y="1974850"/>
            <a:ext cx="4135438" cy="3843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Text Placeholder 8"/>
          <p:cNvSpPr>
            <a:spLocks noGrp="1"/>
          </p:cNvSpPr>
          <p:nvPr>
            <p:ph type="body" sz="quarter" idx="13" hasCustomPrompt="1"/>
          </p:nvPr>
        </p:nvSpPr>
        <p:spPr>
          <a:xfrm>
            <a:off x="742950" y="1162050"/>
            <a:ext cx="4057650" cy="638175"/>
          </a:xfrm>
        </p:spPr>
        <p:txBody>
          <a:bodyPr/>
          <a:lstStyle>
            <a:lvl1pPr marL="0" indent="0">
              <a:buNone/>
              <a:defRPr/>
            </a:lvl1pPr>
            <a:lvl5pPr marL="0" indent="0" algn="ctr">
              <a:defRPr lang="en-US" sz="2800" dirty="0">
                <a:solidFill>
                  <a:srgbClr val="333399"/>
                </a:solidFill>
                <a:latin typeface="+mj-lt"/>
                <a:ea typeface="+mj-ea"/>
                <a:cs typeface="+mj-cs"/>
              </a:defRPr>
            </a:lvl5pPr>
          </a:lstStyle>
          <a:p>
            <a:pPr lvl="4"/>
            <a:r>
              <a:rPr lang="en-US" dirty="0" smtClean="0"/>
              <a:t>Title</a:t>
            </a:r>
            <a:endParaRPr lang="en-US" dirty="0"/>
          </a:p>
        </p:txBody>
      </p:sp>
      <p:sp>
        <p:nvSpPr>
          <p:cNvPr id="11" name="Text Placeholder 10"/>
          <p:cNvSpPr>
            <a:spLocks noGrp="1"/>
          </p:cNvSpPr>
          <p:nvPr>
            <p:ph type="body" sz="quarter" idx="14" hasCustomPrompt="1"/>
          </p:nvPr>
        </p:nvSpPr>
        <p:spPr>
          <a:xfrm>
            <a:off x="5175250" y="1162050"/>
            <a:ext cx="4135438" cy="638175"/>
          </a:xfrm>
        </p:spPr>
        <p:txBody>
          <a:bodyPr/>
          <a:lstStyle>
            <a:lvl1pPr marL="0" indent="0" algn="ctr">
              <a:buNone/>
              <a:defRPr/>
            </a:lvl1pPr>
            <a:lvl5pPr>
              <a:defRPr lang="en-US" sz="2800" dirty="0">
                <a:solidFill>
                  <a:srgbClr val="333399"/>
                </a:solidFill>
                <a:latin typeface="+mj-lt"/>
                <a:ea typeface="+mj-ea"/>
                <a:cs typeface="+mj-cs"/>
              </a:defRPr>
            </a:lvl5pPr>
          </a:lstStyle>
          <a:p>
            <a:pPr marL="0" lvl="4" indent="0" algn="ctr" rtl="0" eaLnBrk="1" fontAlgn="base" hangingPunct="1">
              <a:spcBef>
                <a:spcPct val="20000"/>
              </a:spcBef>
              <a:spcAft>
                <a:spcPct val="0"/>
              </a:spcAft>
              <a:buNone/>
            </a:pPr>
            <a:r>
              <a:rPr lang="en-US" dirty="0" smtClean="0"/>
              <a:t>Title</a:t>
            </a:r>
            <a:endParaRPr lang="en-US" dirty="0"/>
          </a:p>
        </p:txBody>
      </p:sp>
    </p:spTree>
    <p:extLst>
      <p:ext uri="{BB962C8B-B14F-4D97-AF65-F5344CB8AC3E}">
        <p14:creationId xmlns:p14="http://schemas.microsoft.com/office/powerpoint/2010/main" val="3719956826"/>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Picture 7" descr="FDM Wavy Banner - Shield - Presentation.png"/>
          <p:cNvPicPr>
            <a:picLocks noChangeAspect="1"/>
          </p:cNvPicPr>
          <p:nvPr/>
        </p:nvPicPr>
        <p:blipFill>
          <a:blip r:embed="rId11" cstate="print"/>
          <a:stretch>
            <a:fillRect/>
          </a:stretch>
        </p:blipFill>
        <p:spPr>
          <a:xfrm>
            <a:off x="0" y="0"/>
            <a:ext cx="9906000" cy="820672"/>
          </a:xfrm>
          <a:prstGeom prst="rect">
            <a:avLst/>
          </a:prstGeom>
        </p:spPr>
      </p:pic>
      <p:sp>
        <p:nvSpPr>
          <p:cNvPr id="1026" name="Rectangle 2"/>
          <p:cNvSpPr>
            <a:spLocks noGrp="1" noChangeArrowheads="1"/>
          </p:cNvSpPr>
          <p:nvPr>
            <p:ph type="title"/>
          </p:nvPr>
        </p:nvSpPr>
        <p:spPr bwMode="auto">
          <a:xfrm>
            <a:off x="742950" y="838200"/>
            <a:ext cx="84201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add title</a:t>
            </a:r>
          </a:p>
        </p:txBody>
      </p:sp>
      <p:sp>
        <p:nvSpPr>
          <p:cNvPr id="1027" name="Rectangle 3"/>
          <p:cNvSpPr>
            <a:spLocks noGrp="1" noChangeArrowheads="1"/>
          </p:cNvSpPr>
          <p:nvPr>
            <p:ph type="body" idx="1"/>
          </p:nvPr>
        </p:nvSpPr>
        <p:spPr bwMode="auto">
          <a:xfrm>
            <a:off x="742950" y="1657350"/>
            <a:ext cx="84201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add text</a:t>
            </a:r>
          </a:p>
          <a:p>
            <a:pPr lvl="1"/>
            <a:r>
              <a:rPr lang="en-US" dirty="0" smtClean="0"/>
              <a:t>Second level</a:t>
            </a:r>
          </a:p>
          <a:p>
            <a:pPr lvl="2"/>
            <a:r>
              <a:rPr lang="en-US" dirty="0" smtClean="0"/>
              <a:t>Third level</a:t>
            </a:r>
          </a:p>
          <a:p>
            <a:pPr lvl="2"/>
            <a:endParaRPr lang="en-US" dirty="0" smtClean="0"/>
          </a:p>
        </p:txBody>
      </p:sp>
      <p:sp>
        <p:nvSpPr>
          <p:cNvPr id="1030" name="Rectangle 6"/>
          <p:cNvSpPr>
            <a:spLocks noGrp="1" noChangeArrowheads="1"/>
          </p:cNvSpPr>
          <p:nvPr>
            <p:ph type="sldNum" sz="quarter" idx="4"/>
          </p:nvPr>
        </p:nvSpPr>
        <p:spPr bwMode="auto">
          <a:xfrm>
            <a:off x="7099300" y="6530343"/>
            <a:ext cx="2063750" cy="266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defRPr sz="800"/>
            </a:lvl1pPr>
          </a:lstStyle>
          <a:p>
            <a:fld id="{6FABC43E-362F-47C7-AE5F-E86AE3749A26}" type="slidenum">
              <a:rPr lang="en-US" smtClean="0"/>
              <a:pPr/>
              <a:t>‹#›</a:t>
            </a:fld>
            <a:endParaRPr lang="en-US" dirty="0"/>
          </a:p>
        </p:txBody>
      </p:sp>
      <p:sp>
        <p:nvSpPr>
          <p:cNvPr id="9" name="TextBox 8"/>
          <p:cNvSpPr txBox="1"/>
          <p:nvPr/>
        </p:nvSpPr>
        <p:spPr>
          <a:xfrm>
            <a:off x="81280" y="6637233"/>
            <a:ext cx="1757680" cy="165036"/>
          </a:xfrm>
          <a:prstGeom prst="rect">
            <a:avLst/>
          </a:prstGeom>
          <a:noFill/>
        </p:spPr>
        <p:txBody>
          <a:bodyPr wrap="square" lIns="36000" tIns="36000" rIns="36000" bIns="36000" rtlCol="0">
            <a:spAutoFit/>
          </a:bodyPr>
          <a:lstStyle/>
          <a:p>
            <a:r>
              <a:rPr lang="en-GB" sz="600" b="1" dirty="0" smtClean="0">
                <a:solidFill>
                  <a:srgbClr val="333399"/>
                </a:solidFill>
              </a:rPr>
              <a:t>© FDM Group Ltd 2011.  All Rights Reserved.</a:t>
            </a:r>
            <a:endParaRPr lang="en-GB" sz="600" b="1" dirty="0">
              <a:solidFill>
                <a:srgbClr val="333399"/>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66" r:id="rId2"/>
    <p:sldLayoutId id="2147483650" r:id="rId3"/>
    <p:sldLayoutId id="2147483662" r:id="rId4"/>
    <p:sldLayoutId id="2147483663" r:id="rId5"/>
    <p:sldLayoutId id="2147483664" r:id="rId6"/>
    <p:sldLayoutId id="2147483665" r:id="rId7"/>
    <p:sldLayoutId id="2147483654" r:id="rId8"/>
    <p:sldLayoutId id="2147483667" r:id="rId9"/>
  </p:sldLayoutIdLst>
  <p:transition spd="slow">
    <p:fade/>
  </p:transition>
  <p:txStyles>
    <p:titleStyle>
      <a:lvl1pPr algn="l" rtl="0" eaLnBrk="1" fontAlgn="base" hangingPunct="1">
        <a:spcBef>
          <a:spcPct val="0"/>
        </a:spcBef>
        <a:spcAft>
          <a:spcPct val="0"/>
        </a:spcAft>
        <a:defRPr sz="2800">
          <a:solidFill>
            <a:srgbClr val="333399"/>
          </a:solidFill>
          <a:latin typeface="+mj-lt"/>
          <a:ea typeface="+mj-ea"/>
          <a:cs typeface="+mj-cs"/>
        </a:defRPr>
      </a:lvl1pPr>
      <a:lvl2pPr algn="l" rtl="0" eaLnBrk="1" fontAlgn="base" hangingPunct="1">
        <a:spcBef>
          <a:spcPct val="0"/>
        </a:spcBef>
        <a:spcAft>
          <a:spcPct val="0"/>
        </a:spcAft>
        <a:defRPr sz="2400">
          <a:solidFill>
            <a:srgbClr val="202062"/>
          </a:solidFill>
          <a:latin typeface="Arial Black" pitchFamily="-112" charset="0"/>
          <a:ea typeface="ヒラギノ角ゴ Pro W3" pitchFamily="-112" charset="-128"/>
        </a:defRPr>
      </a:lvl2pPr>
      <a:lvl3pPr algn="l" rtl="0" eaLnBrk="1" fontAlgn="base" hangingPunct="1">
        <a:spcBef>
          <a:spcPct val="0"/>
        </a:spcBef>
        <a:spcAft>
          <a:spcPct val="0"/>
        </a:spcAft>
        <a:defRPr sz="2400">
          <a:solidFill>
            <a:srgbClr val="202062"/>
          </a:solidFill>
          <a:latin typeface="Arial Black" pitchFamily="-112" charset="0"/>
          <a:ea typeface="ヒラギノ角ゴ Pro W3" pitchFamily="-112" charset="-128"/>
        </a:defRPr>
      </a:lvl3pPr>
      <a:lvl4pPr algn="l" rtl="0" eaLnBrk="1" fontAlgn="base" hangingPunct="1">
        <a:spcBef>
          <a:spcPct val="0"/>
        </a:spcBef>
        <a:spcAft>
          <a:spcPct val="0"/>
        </a:spcAft>
        <a:defRPr sz="2400">
          <a:solidFill>
            <a:srgbClr val="202062"/>
          </a:solidFill>
          <a:latin typeface="Arial Black" pitchFamily="-112" charset="0"/>
          <a:ea typeface="ヒラギノ角ゴ Pro W3" pitchFamily="-112" charset="-128"/>
        </a:defRPr>
      </a:lvl4pPr>
      <a:lvl5pPr algn="l" rtl="0" eaLnBrk="1" fontAlgn="base" hangingPunct="1">
        <a:spcBef>
          <a:spcPct val="0"/>
        </a:spcBef>
        <a:spcAft>
          <a:spcPct val="0"/>
        </a:spcAft>
        <a:defRPr sz="2400">
          <a:solidFill>
            <a:srgbClr val="202062"/>
          </a:solidFill>
          <a:latin typeface="Arial Black" pitchFamily="-112" charset="0"/>
          <a:ea typeface="ヒラギノ角ゴ Pro W3" pitchFamily="-112" charset="-128"/>
        </a:defRPr>
      </a:lvl5pPr>
      <a:lvl6pPr marL="457200" algn="l" rtl="0" eaLnBrk="1" fontAlgn="base" hangingPunct="1">
        <a:spcBef>
          <a:spcPct val="0"/>
        </a:spcBef>
        <a:spcAft>
          <a:spcPct val="0"/>
        </a:spcAft>
        <a:defRPr sz="2400">
          <a:solidFill>
            <a:srgbClr val="202062"/>
          </a:solidFill>
          <a:latin typeface="Arial Black" pitchFamily="-112" charset="0"/>
          <a:ea typeface="ヒラギノ角ゴ Pro W3" pitchFamily="-112" charset="-128"/>
        </a:defRPr>
      </a:lvl6pPr>
      <a:lvl7pPr marL="914400" algn="l" rtl="0" eaLnBrk="1" fontAlgn="base" hangingPunct="1">
        <a:spcBef>
          <a:spcPct val="0"/>
        </a:spcBef>
        <a:spcAft>
          <a:spcPct val="0"/>
        </a:spcAft>
        <a:defRPr sz="2400">
          <a:solidFill>
            <a:srgbClr val="202062"/>
          </a:solidFill>
          <a:latin typeface="Arial Black" pitchFamily="-112" charset="0"/>
          <a:ea typeface="ヒラギノ角ゴ Pro W3" pitchFamily="-112" charset="-128"/>
        </a:defRPr>
      </a:lvl7pPr>
      <a:lvl8pPr marL="1371600" algn="l" rtl="0" eaLnBrk="1" fontAlgn="base" hangingPunct="1">
        <a:spcBef>
          <a:spcPct val="0"/>
        </a:spcBef>
        <a:spcAft>
          <a:spcPct val="0"/>
        </a:spcAft>
        <a:defRPr sz="2400">
          <a:solidFill>
            <a:srgbClr val="202062"/>
          </a:solidFill>
          <a:latin typeface="Arial Black" pitchFamily="-112" charset="0"/>
          <a:ea typeface="ヒラギノ角ゴ Pro W3" pitchFamily="-112" charset="-128"/>
        </a:defRPr>
      </a:lvl8pPr>
      <a:lvl9pPr marL="1828800" algn="l" rtl="0" eaLnBrk="1" fontAlgn="base" hangingPunct="1">
        <a:spcBef>
          <a:spcPct val="0"/>
        </a:spcBef>
        <a:spcAft>
          <a:spcPct val="0"/>
        </a:spcAft>
        <a:defRPr sz="2400">
          <a:solidFill>
            <a:srgbClr val="202062"/>
          </a:solidFill>
          <a:latin typeface="Arial Black" pitchFamily="-112" charset="0"/>
          <a:ea typeface="ヒラギノ角ゴ Pro W3" pitchFamily="-112" charset="-128"/>
        </a:defRPr>
      </a:lvl9pPr>
    </p:titleStyle>
    <p:bodyStyle>
      <a:lvl1pPr marL="360000" indent="-360000" algn="l" rtl="0" eaLnBrk="1" fontAlgn="base" hangingPunct="1">
        <a:spcBef>
          <a:spcPts val="0"/>
        </a:spcBef>
        <a:spcAft>
          <a:spcPts val="1200"/>
        </a:spcAft>
        <a:buClr>
          <a:srgbClr val="333399"/>
        </a:buClr>
        <a:buFont typeface="Wingdings 3" pitchFamily="18" charset="2"/>
        <a:buChar char="}"/>
        <a:defRPr sz="2200" baseline="0">
          <a:solidFill>
            <a:schemeClr val="tx1"/>
          </a:solidFill>
          <a:latin typeface="+mn-lt"/>
          <a:ea typeface="+mn-ea"/>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tx1"/>
          </a:solidFill>
          <a:latin typeface="+mn-lt"/>
          <a:ea typeface="+mn-ea"/>
        </a:defRPr>
      </a:lvl2pPr>
      <a:lvl3pPr marL="990000" indent="-216000" algn="l" rtl="0" eaLnBrk="1" fontAlgn="base" hangingPunct="1">
        <a:spcBef>
          <a:spcPts val="0"/>
        </a:spcBef>
        <a:spcAft>
          <a:spcPts val="600"/>
        </a:spcAft>
        <a:buClr>
          <a:srgbClr val="333399"/>
        </a:buClr>
        <a:buChar char="•"/>
        <a:defRPr sz="1600">
          <a:solidFill>
            <a:schemeClr val="tx1"/>
          </a:solidFill>
          <a:latin typeface="+mn-lt"/>
          <a:ea typeface="+mn-ea"/>
        </a:defRPr>
      </a:lvl3pPr>
      <a:lvl4pPr marL="1600200" indent="-228600" algn="l" rtl="0" eaLnBrk="1" fontAlgn="base" hangingPunct="1">
        <a:spcBef>
          <a:spcPct val="20000"/>
        </a:spcBef>
        <a:spcAft>
          <a:spcPct val="0"/>
        </a:spcAft>
        <a:buNone/>
        <a:defRPr sz="1400">
          <a:solidFill>
            <a:schemeClr val="tx1"/>
          </a:solidFill>
          <a:latin typeface="+mn-lt"/>
          <a:ea typeface="+mn-ea"/>
        </a:defRPr>
      </a:lvl4pPr>
      <a:lvl5pPr marL="2057400" indent="-228600" algn="l" rtl="0" eaLnBrk="1" fontAlgn="base" hangingPunct="1">
        <a:spcBef>
          <a:spcPct val="20000"/>
        </a:spcBef>
        <a:spcAft>
          <a:spcPct val="0"/>
        </a:spcAft>
        <a:buNone/>
        <a:defRPr sz="1200">
          <a:solidFill>
            <a:schemeClr val="tx1"/>
          </a:solidFill>
          <a:latin typeface="+mn-lt"/>
          <a:ea typeface="+mn-ea"/>
        </a:defRPr>
      </a:lvl5pPr>
      <a:lvl6pPr marL="2514600" indent="-228600" algn="l" rtl="0" eaLnBrk="1" fontAlgn="base" hangingPunct="1">
        <a:spcBef>
          <a:spcPct val="20000"/>
        </a:spcBef>
        <a:spcAft>
          <a:spcPct val="0"/>
        </a:spcAft>
        <a:buChar char="»"/>
        <a:defRPr sz="1200">
          <a:solidFill>
            <a:schemeClr val="tx1"/>
          </a:solidFill>
          <a:latin typeface="+mn-lt"/>
          <a:ea typeface="+mn-ea"/>
        </a:defRPr>
      </a:lvl6pPr>
      <a:lvl7pPr marL="2971800" indent="-228600" algn="l" rtl="0" eaLnBrk="1" fontAlgn="base" hangingPunct="1">
        <a:spcBef>
          <a:spcPct val="20000"/>
        </a:spcBef>
        <a:spcAft>
          <a:spcPct val="0"/>
        </a:spcAft>
        <a:buChar char="»"/>
        <a:defRPr sz="1200">
          <a:solidFill>
            <a:schemeClr val="tx1"/>
          </a:solidFill>
          <a:latin typeface="+mn-lt"/>
          <a:ea typeface="+mn-ea"/>
        </a:defRPr>
      </a:lvl7pPr>
      <a:lvl8pPr marL="3429000" indent="-228600" algn="l" rtl="0" eaLnBrk="1" fontAlgn="base" hangingPunct="1">
        <a:spcBef>
          <a:spcPct val="20000"/>
        </a:spcBef>
        <a:spcAft>
          <a:spcPct val="0"/>
        </a:spcAft>
        <a:buChar char="»"/>
        <a:defRPr sz="1200">
          <a:solidFill>
            <a:schemeClr val="tx1"/>
          </a:solidFill>
          <a:latin typeface="+mn-lt"/>
          <a:ea typeface="+mn-ea"/>
        </a:defRPr>
      </a:lvl8pPr>
      <a:lvl9pPr marL="3886200" indent="-228600" algn="l" rtl="0" eaLnBrk="1" fontAlgn="base" hangingPunct="1">
        <a:spcBef>
          <a:spcPct val="20000"/>
        </a:spcBef>
        <a:spcAft>
          <a:spcPct val="0"/>
        </a:spcAft>
        <a:buChar char="»"/>
        <a:defRPr sz="12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95300" y="641351"/>
            <a:ext cx="89154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p>
            <a:pPr lvl="0"/>
            <a:r>
              <a:rPr lang="en-US" altLang="zh-TW" smtClean="0"/>
              <a:t>Click to edit Master title style</a:t>
            </a:r>
          </a:p>
        </p:txBody>
      </p:sp>
      <p:sp>
        <p:nvSpPr>
          <p:cNvPr id="1027" name="Text Placeholder 2"/>
          <p:cNvSpPr>
            <a:spLocks noGrp="1"/>
          </p:cNvSpPr>
          <p:nvPr>
            <p:ph type="body" idx="1"/>
          </p:nvPr>
        </p:nvSpPr>
        <p:spPr bwMode="auto">
          <a:xfrm>
            <a:off x="495300" y="1331913"/>
            <a:ext cx="8915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zh-TW" smtClean="0"/>
              <a:t>Click to edit Master text styles</a:t>
            </a:r>
          </a:p>
          <a:p>
            <a:pPr lvl="1"/>
            <a:endParaRPr lang="en-GB" altLang="zh-TW" smtClean="0"/>
          </a:p>
          <a:p>
            <a:pPr lvl="1"/>
            <a:r>
              <a:rPr lang="en-GB" altLang="zh-TW" smtClean="0"/>
              <a:t>Second level</a:t>
            </a:r>
          </a:p>
          <a:p>
            <a:pPr lvl="2"/>
            <a:r>
              <a:rPr lang="en-GB" altLang="zh-TW" smtClean="0"/>
              <a:t>Third level</a:t>
            </a:r>
            <a:endParaRPr lang="en-US" altLang="zh-TW" smtClean="0"/>
          </a:p>
        </p:txBody>
      </p:sp>
      <p:sp>
        <p:nvSpPr>
          <p:cNvPr id="9" name="TextBox 8"/>
          <p:cNvSpPr txBox="1">
            <a:spLocks noChangeArrowheads="1"/>
          </p:cNvSpPr>
          <p:nvPr/>
        </p:nvSpPr>
        <p:spPr bwMode="auto">
          <a:xfrm>
            <a:off x="492422" y="6492489"/>
            <a:ext cx="126348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eaLnBrk="1" hangingPunct="1">
              <a:defRPr/>
            </a:pPr>
            <a:r>
              <a:rPr lang="en-US" sz="1200" b="1" dirty="0" err="1" smtClean="0">
                <a:latin typeface="Arial" charset="0"/>
                <a:cs typeface="Arial" charset="0"/>
              </a:rPr>
              <a:t>fdmgroup.com</a:t>
            </a:r>
            <a:endParaRPr lang="en-US" sz="1200" b="1" dirty="0" smtClean="0">
              <a:latin typeface="Arial" charset="0"/>
              <a:cs typeface="Arial" charset="0"/>
            </a:endParaRPr>
          </a:p>
        </p:txBody>
      </p:sp>
      <p:cxnSp>
        <p:nvCxnSpPr>
          <p:cNvPr id="10" name="Straight Connector 9"/>
          <p:cNvCxnSpPr/>
          <p:nvPr/>
        </p:nvCxnSpPr>
        <p:spPr>
          <a:xfrm>
            <a:off x="495300" y="6484938"/>
            <a:ext cx="89154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0" y="1"/>
            <a:ext cx="9906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nvGrpSpPr>
          <p:cNvPr id="1031" name="Group 9"/>
          <p:cNvGrpSpPr>
            <a:grpSpLocks/>
          </p:cNvGrpSpPr>
          <p:nvPr/>
        </p:nvGrpSpPr>
        <p:grpSpPr bwMode="auto">
          <a:xfrm>
            <a:off x="8758899" y="77788"/>
            <a:ext cx="699955" cy="182562"/>
            <a:chOff x="5282347" y="2359163"/>
            <a:chExt cx="3415237" cy="964722"/>
          </a:xfrm>
        </p:grpSpPr>
        <p:sp>
          <p:nvSpPr>
            <p:cNvPr id="12" name="Oval 11"/>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15" name="Oval 14"/>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16" name="Oval 15"/>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sp>
        <p:nvSpPr>
          <p:cNvPr id="1033" name="TextBox 2"/>
          <p:cNvSpPr txBox="1">
            <a:spLocks noChangeArrowheads="1"/>
          </p:cNvSpPr>
          <p:nvPr/>
        </p:nvSpPr>
        <p:spPr bwMode="auto">
          <a:xfrm>
            <a:off x="873654" y="661193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endParaRPr kumimoji="1" lang="zh-TW" altLang="en-US" sz="1800"/>
          </a:p>
        </p:txBody>
      </p:sp>
      <p:sp>
        <p:nvSpPr>
          <p:cNvPr id="13" name="Slide Number Placeholder 1"/>
          <p:cNvSpPr>
            <a:spLocks noGrp="1"/>
          </p:cNvSpPr>
          <p:nvPr>
            <p:ph type="sldNum" sz="quarter" idx="4"/>
          </p:nvPr>
        </p:nvSpPr>
        <p:spPr>
          <a:xfrm>
            <a:off x="7174971" y="6484939"/>
            <a:ext cx="2311400" cy="365125"/>
          </a:xfrm>
          <a:prstGeom prst="rect">
            <a:avLst/>
          </a:prstGeom>
        </p:spPr>
        <p:txBody>
          <a:bodyPr vert="horz" wrap="square" lIns="91440" tIns="45720" rIns="91440" bIns="45720" numCol="1" anchor="ctr" anchorCtr="0" compatLnSpc="1">
            <a:prstTxWarp prst="textNoShape">
              <a:avLst/>
            </a:prstTxWarp>
          </a:bodyPr>
          <a:lstStyle>
            <a:lvl1pPr algn="r">
              <a:defRPr kumimoji="1" sz="1200" b="1">
                <a:solidFill>
                  <a:srgbClr val="000000"/>
                </a:solidFill>
                <a:latin typeface="Arial" pitchFamily="34" charset="0"/>
              </a:defRPr>
            </a:lvl1pPr>
          </a:lstStyle>
          <a:p>
            <a:fld id="{6FABC43E-362F-47C7-AE5F-E86AE3749A2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2" r:id="rId3"/>
    <p:sldLayoutId id="2147483673" r:id="rId4"/>
    <p:sldLayoutId id="2147483674" r:id="rId5"/>
    <p:sldLayoutId id="2147483675" r:id="rId6"/>
    <p:sldLayoutId id="2147483676" r:id="rId7"/>
  </p:sldLayoutIdLst>
  <p:transition spd="slow">
    <p:fade/>
  </p:transition>
  <p:timing>
    <p:tnLst>
      <p:par>
        <p:cTn id="1" dur="indefinite" restart="never" nodeType="tmRoot"/>
      </p:par>
    </p:tnLst>
  </p:timing>
  <p:txStyles>
    <p:titleStyle>
      <a:lvl1pPr algn="l" defTabSz="457200" rtl="0" eaLnBrk="1" fontAlgn="base" hangingPunct="1">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1" fontAlgn="base" hangingPunct="1">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1" fontAlgn="base" hangingPunct="1">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1" fontAlgn="base" hangingPunct="1">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1" fontAlgn="base" hangingPunct="1">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defRPr sz="1600" kern="1200">
          <a:solidFill>
            <a:schemeClr val="tx1"/>
          </a:solidFill>
          <a:latin typeface="Arial"/>
          <a:ea typeface="MS PGothic" pitchFamily="34" charset="-128"/>
          <a:cs typeface="MS PGothic" pitchFamily="34" charset="-128"/>
        </a:defRPr>
      </a:lvl1pPr>
      <a:lvl2pPr marL="285750" indent="-200025" algn="l" defTabSz="457200" rtl="0" eaLnBrk="1" fontAlgn="base" hangingPunct="1">
        <a:spcBef>
          <a:spcPct val="20000"/>
        </a:spcBef>
        <a:spcAft>
          <a:spcPct val="0"/>
        </a:spcAft>
        <a:buFont typeface="Arial" pitchFamily="34" charset="0"/>
        <a:buChar char="•"/>
        <a:defRPr sz="1600" kern="1200">
          <a:solidFill>
            <a:schemeClr val="tx1"/>
          </a:solidFill>
          <a:latin typeface="Arial"/>
          <a:ea typeface="MS PGothic" pitchFamily="34" charset="-128"/>
          <a:cs typeface="Arial"/>
        </a:defRPr>
      </a:lvl2pPr>
      <a:lvl3pPr marL="442913" indent="-177800" algn="l" defTabSz="457200" rtl="0" eaLnBrk="1" fontAlgn="base" hangingPunct="1">
        <a:spcBef>
          <a:spcPct val="20000"/>
        </a:spcBef>
        <a:spcAft>
          <a:spcPct val="0"/>
        </a:spcAft>
        <a:buClr>
          <a:schemeClr val="tx1"/>
        </a:buClr>
        <a:buFont typeface="Arial" pitchFamily="34" charset="0"/>
        <a:buChar char="•"/>
        <a:defRPr sz="1600" kern="1200">
          <a:solidFill>
            <a:schemeClr val="tx1"/>
          </a:solidFill>
          <a:latin typeface="Arial"/>
          <a:ea typeface="Arial" charset="0"/>
          <a:cs typeface="Arial"/>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588702" y="3678071"/>
            <a:ext cx="5315816" cy="861774"/>
          </a:xfrm>
          <a:prstGeom prst="rect">
            <a:avLst/>
          </a:prstGeom>
        </p:spPr>
        <p:txBody>
          <a:bodyPr/>
          <a:lstStyle>
            <a:lvl1pPr marL="342900" indent="-342900" algn="l" defTabSz="457200" rtl="0" eaLnBrk="1" fontAlgn="base" hangingPunct="1">
              <a:spcBef>
                <a:spcPct val="20000"/>
              </a:spcBef>
              <a:spcAft>
                <a:spcPct val="0"/>
              </a:spcAft>
              <a:defRPr sz="1600" kern="1200">
                <a:solidFill>
                  <a:schemeClr val="tx1"/>
                </a:solidFill>
                <a:latin typeface="Arial"/>
                <a:ea typeface="MS PGothic" pitchFamily="34" charset="-128"/>
                <a:cs typeface="MS PGothic" pitchFamily="34" charset="-128"/>
              </a:defRPr>
            </a:lvl1pPr>
            <a:lvl2pPr marL="285750" indent="-200025" algn="l" defTabSz="457200" rtl="0" eaLnBrk="1" fontAlgn="base" hangingPunct="1">
              <a:spcBef>
                <a:spcPct val="20000"/>
              </a:spcBef>
              <a:spcAft>
                <a:spcPct val="0"/>
              </a:spcAft>
              <a:buFont typeface="Arial" pitchFamily="34" charset="0"/>
              <a:buChar char="•"/>
              <a:defRPr sz="1600" kern="1200">
                <a:solidFill>
                  <a:schemeClr val="tx1"/>
                </a:solidFill>
                <a:latin typeface="Arial"/>
                <a:ea typeface="MS PGothic" pitchFamily="34" charset="-128"/>
                <a:cs typeface="Arial"/>
              </a:defRPr>
            </a:lvl2pPr>
            <a:lvl3pPr marL="442913" indent="-177800" algn="l" defTabSz="457200" rtl="0" eaLnBrk="1" fontAlgn="base" hangingPunct="1">
              <a:spcBef>
                <a:spcPct val="20000"/>
              </a:spcBef>
              <a:spcAft>
                <a:spcPct val="0"/>
              </a:spcAft>
              <a:buClr>
                <a:schemeClr val="tx1"/>
              </a:buClr>
              <a:buFont typeface="Arial" pitchFamily="34" charset="0"/>
              <a:buChar char="•"/>
              <a:defRPr sz="1600" kern="1200">
                <a:solidFill>
                  <a:schemeClr val="tx1"/>
                </a:solidFill>
                <a:latin typeface="Arial"/>
                <a:ea typeface="Arial" charset="0"/>
                <a:cs typeface="Arial"/>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Lesson 2 – Data Modeling and ERDs</a:t>
            </a:r>
            <a:endParaRPr lang="en-US" dirty="0"/>
          </a:p>
        </p:txBody>
      </p:sp>
    </p:spTree>
    <p:extLst>
      <p:ext uri="{BB962C8B-B14F-4D97-AF65-F5344CB8AC3E}">
        <p14:creationId xmlns:p14="http://schemas.microsoft.com/office/powerpoint/2010/main" val="27257730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Relationships – Many-To-Many</a:t>
            </a:r>
            <a:endParaRPr lang="en-GB" dirty="0"/>
          </a:p>
        </p:txBody>
      </p:sp>
      <p:sp>
        <p:nvSpPr>
          <p:cNvPr id="3" name="Content Placeholder 2"/>
          <p:cNvSpPr>
            <a:spLocks noGrp="1"/>
          </p:cNvSpPr>
          <p:nvPr>
            <p:ph idx="1"/>
          </p:nvPr>
        </p:nvSpPr>
        <p:spPr>
          <a:xfrm>
            <a:off x="1891266" y="4401879"/>
            <a:ext cx="6543050" cy="1860698"/>
          </a:xfrm>
        </p:spPr>
        <p:txBody>
          <a:bodyPr/>
          <a:lstStyle/>
          <a:p>
            <a:r>
              <a:rPr lang="en-GB" dirty="0" smtClean="0"/>
              <a:t>Students take many classes</a:t>
            </a:r>
          </a:p>
          <a:p>
            <a:r>
              <a:rPr lang="en-GB" dirty="0" smtClean="0"/>
              <a:t>Classes are taken by many students</a:t>
            </a:r>
          </a:p>
          <a:p>
            <a:endParaRPr lang="en-GB" dirty="0" smtClean="0"/>
          </a:p>
          <a:p>
            <a:r>
              <a:rPr lang="en-GB" dirty="0" smtClean="0"/>
              <a:t>Many-to-many relationships must </a:t>
            </a:r>
            <a:r>
              <a:rPr lang="en-GB" smtClean="0"/>
              <a:t>be resolved</a:t>
            </a:r>
            <a:endParaRPr lang="en-GB" dirty="0" smtClean="0"/>
          </a:p>
          <a:p>
            <a:endParaRPr lang="en-GB" dirty="0" smtClean="0"/>
          </a:p>
        </p:txBody>
      </p:sp>
      <p:graphicFrame>
        <p:nvGraphicFramePr>
          <p:cNvPr id="4" name="Table 3"/>
          <p:cNvGraphicFramePr>
            <a:graphicFrameLocks noGrp="1"/>
          </p:cNvGraphicFramePr>
          <p:nvPr>
            <p:extLst>
              <p:ext uri="{D42A27DB-BD31-4B8C-83A1-F6EECF244321}">
                <p14:modId xmlns:p14="http://schemas.microsoft.com/office/powerpoint/2010/main" val="1975863579"/>
              </p:ext>
            </p:extLst>
          </p:nvPr>
        </p:nvGraphicFramePr>
        <p:xfrm>
          <a:off x="1719618" y="2178885"/>
          <a:ext cx="1968401" cy="1537469"/>
        </p:xfrm>
        <a:graphic>
          <a:graphicData uri="http://schemas.openxmlformats.org/drawingml/2006/table">
            <a:tbl>
              <a:tblPr firstRow="1">
                <a:tableStyleId>{9D7B26C5-4107-4FEC-AEDC-1716B250A1EF}</a:tableStyleId>
              </a:tblPr>
              <a:tblGrid>
                <a:gridCol w="1968401"/>
              </a:tblGrid>
              <a:tr h="440189">
                <a:tc>
                  <a:txBody>
                    <a:bodyPr/>
                    <a:lstStyle/>
                    <a:p>
                      <a:r>
                        <a:rPr lang="en-US" dirty="0" smtClean="0"/>
                        <a:t>Student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9767">
                <a:tc>
                  <a:txBody>
                    <a:bodyPr/>
                    <a:lstStyle/>
                    <a:p>
                      <a:r>
                        <a:rPr lang="en-US" dirty="0" err="1" smtClean="0"/>
                        <a:t>Student_ID</a:t>
                      </a:r>
                      <a:r>
                        <a:rPr lang="en-US" dirty="0" smtClean="0"/>
                        <a:t>  PK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19767">
                <a:tc>
                  <a:txBody>
                    <a:bodyPr/>
                    <a:lstStyle/>
                    <a:p>
                      <a:r>
                        <a:rPr lang="en-US" dirty="0" smtClean="0"/>
                        <a:t>Name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15288">
                <a:tc>
                  <a:txBody>
                    <a:bodyPr/>
                    <a:lstStyle/>
                    <a:p>
                      <a:r>
                        <a:rPr lang="en-US" dirty="0" smtClean="0"/>
                        <a:t>Address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957068415"/>
              </p:ext>
            </p:extLst>
          </p:nvPr>
        </p:nvGraphicFramePr>
        <p:xfrm>
          <a:off x="5232694" y="2307265"/>
          <a:ext cx="1823199" cy="1483360"/>
        </p:xfrm>
        <a:graphic>
          <a:graphicData uri="http://schemas.openxmlformats.org/drawingml/2006/table">
            <a:tbl>
              <a:tblPr firstRow="1">
                <a:tableStyleId>{9D7B26C5-4107-4FEC-AEDC-1716B250A1EF}</a:tableStyleId>
              </a:tblPr>
              <a:tblGrid>
                <a:gridCol w="1823199"/>
              </a:tblGrid>
              <a:tr h="370840">
                <a:tc>
                  <a:txBody>
                    <a:bodyPr/>
                    <a:lstStyle/>
                    <a:p>
                      <a:r>
                        <a:rPr lang="en-US" dirty="0" smtClean="0"/>
                        <a:t>Class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err="1" smtClean="0"/>
                        <a:t>Class_ID</a:t>
                      </a:r>
                      <a:r>
                        <a:rPr lang="en-US" dirty="0" smtClean="0"/>
                        <a:t>   PK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Name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Description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pSp>
        <p:nvGrpSpPr>
          <p:cNvPr id="6" name="Group 26"/>
          <p:cNvGrpSpPr/>
          <p:nvPr/>
        </p:nvGrpSpPr>
        <p:grpSpPr>
          <a:xfrm>
            <a:off x="4859079" y="2796363"/>
            <a:ext cx="373615" cy="318977"/>
            <a:chOff x="7049386" y="5794744"/>
            <a:chExt cx="373615" cy="318977"/>
          </a:xfrm>
        </p:grpSpPr>
        <p:cxnSp>
          <p:nvCxnSpPr>
            <p:cNvPr id="18" name="Straight Connector 17"/>
            <p:cNvCxnSpPr/>
            <p:nvPr/>
          </p:nvCxnSpPr>
          <p:spPr bwMode="auto">
            <a:xfrm>
              <a:off x="7049386" y="5943600"/>
              <a:ext cx="373615"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Straight Connector 19"/>
            <p:cNvCxnSpPr/>
            <p:nvPr/>
          </p:nvCxnSpPr>
          <p:spPr bwMode="auto">
            <a:xfrm flipV="1">
              <a:off x="7236193" y="5794744"/>
              <a:ext cx="186808" cy="1488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a:off x="7236194" y="5943600"/>
              <a:ext cx="186807" cy="170121"/>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14" name="Group 26"/>
          <p:cNvGrpSpPr/>
          <p:nvPr/>
        </p:nvGrpSpPr>
        <p:grpSpPr>
          <a:xfrm flipH="1">
            <a:off x="3688019" y="2796363"/>
            <a:ext cx="373615" cy="318977"/>
            <a:chOff x="7049386" y="5794744"/>
            <a:chExt cx="373615" cy="318977"/>
          </a:xfrm>
        </p:grpSpPr>
        <p:cxnSp>
          <p:nvCxnSpPr>
            <p:cNvPr id="16" name="Straight Connector 15"/>
            <p:cNvCxnSpPr/>
            <p:nvPr/>
          </p:nvCxnSpPr>
          <p:spPr bwMode="auto">
            <a:xfrm>
              <a:off x="7049386" y="5943600"/>
              <a:ext cx="373615"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flipV="1">
              <a:off x="7236193" y="5794744"/>
              <a:ext cx="186808" cy="1488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Straight Connector 18"/>
            <p:cNvCxnSpPr/>
            <p:nvPr/>
          </p:nvCxnSpPr>
          <p:spPr bwMode="auto">
            <a:xfrm>
              <a:off x="7236194" y="5943600"/>
              <a:ext cx="186807" cy="170121"/>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23" name="Straight Connector 22"/>
          <p:cNvCxnSpPr/>
          <p:nvPr/>
        </p:nvCxnSpPr>
        <p:spPr bwMode="auto">
          <a:xfrm>
            <a:off x="4061634" y="2945219"/>
            <a:ext cx="797445"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029" y="838200"/>
            <a:ext cx="8420100" cy="575930"/>
          </a:xfrm>
        </p:spPr>
        <p:txBody>
          <a:bodyPr/>
          <a:lstStyle/>
          <a:p>
            <a:r>
              <a:rPr lang="en-GB" dirty="0" smtClean="0"/>
              <a:t>Relationships – Many-To-Many Resolved</a:t>
            </a:r>
            <a:endParaRPr lang="en-GB" dirty="0"/>
          </a:p>
        </p:txBody>
      </p:sp>
      <p:graphicFrame>
        <p:nvGraphicFramePr>
          <p:cNvPr id="21" name="Table 20"/>
          <p:cNvGraphicFramePr>
            <a:graphicFrameLocks noGrp="1"/>
          </p:cNvGraphicFramePr>
          <p:nvPr>
            <p:extLst>
              <p:ext uri="{D42A27DB-BD31-4B8C-83A1-F6EECF244321}">
                <p14:modId xmlns:p14="http://schemas.microsoft.com/office/powerpoint/2010/main" val="1722227383"/>
              </p:ext>
            </p:extLst>
          </p:nvPr>
        </p:nvGraphicFramePr>
        <p:xfrm>
          <a:off x="2333688" y="1950796"/>
          <a:ext cx="2121354" cy="1537469"/>
        </p:xfrm>
        <a:graphic>
          <a:graphicData uri="http://schemas.openxmlformats.org/drawingml/2006/table">
            <a:tbl>
              <a:tblPr firstRow="1">
                <a:tableStyleId>{9D7B26C5-4107-4FEC-AEDC-1716B250A1EF}</a:tableStyleId>
              </a:tblPr>
              <a:tblGrid>
                <a:gridCol w="2121354"/>
              </a:tblGrid>
              <a:tr h="440189">
                <a:tc>
                  <a:txBody>
                    <a:bodyPr/>
                    <a:lstStyle/>
                    <a:p>
                      <a:r>
                        <a:rPr lang="en-US" dirty="0" smtClean="0"/>
                        <a:t>Student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9767">
                <a:tc>
                  <a:txBody>
                    <a:bodyPr/>
                    <a:lstStyle/>
                    <a:p>
                      <a:r>
                        <a:rPr lang="en-US" dirty="0" smtClean="0"/>
                        <a:t>ID                 PK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19767">
                <a:tc>
                  <a:txBody>
                    <a:bodyPr/>
                    <a:lstStyle/>
                    <a:p>
                      <a:r>
                        <a:rPr lang="en-US" dirty="0" smtClean="0"/>
                        <a:t>Name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19767">
                <a:tc>
                  <a:txBody>
                    <a:bodyPr/>
                    <a:lstStyle/>
                    <a:p>
                      <a:r>
                        <a:rPr lang="en-US" dirty="0" smtClean="0"/>
                        <a:t>Address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2600211461"/>
              </p:ext>
            </p:extLst>
          </p:nvPr>
        </p:nvGraphicFramePr>
        <p:xfrm>
          <a:off x="5028459" y="2004909"/>
          <a:ext cx="1894077" cy="1483360"/>
        </p:xfrm>
        <a:graphic>
          <a:graphicData uri="http://schemas.openxmlformats.org/drawingml/2006/table">
            <a:tbl>
              <a:tblPr firstRow="1">
                <a:tableStyleId>{9D7B26C5-4107-4FEC-AEDC-1716B250A1EF}</a:tableStyleId>
              </a:tblPr>
              <a:tblGrid>
                <a:gridCol w="1894077"/>
              </a:tblGrid>
              <a:tr h="370840">
                <a:tc>
                  <a:txBody>
                    <a:bodyPr/>
                    <a:lstStyle/>
                    <a:p>
                      <a:r>
                        <a:rPr lang="en-US" dirty="0" smtClean="0"/>
                        <a:t>Class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ID               PK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Name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Description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586857172"/>
              </p:ext>
            </p:extLst>
          </p:nvPr>
        </p:nvGraphicFramePr>
        <p:xfrm>
          <a:off x="2847622" y="4235498"/>
          <a:ext cx="3214840" cy="1149036"/>
        </p:xfrm>
        <a:graphic>
          <a:graphicData uri="http://schemas.openxmlformats.org/drawingml/2006/table">
            <a:tbl>
              <a:tblPr firstRow="1">
                <a:tableStyleId>{9D7B26C5-4107-4FEC-AEDC-1716B250A1EF}</a:tableStyleId>
              </a:tblPr>
              <a:tblGrid>
                <a:gridCol w="3214840"/>
              </a:tblGrid>
              <a:tr h="383012">
                <a:tc>
                  <a:txBody>
                    <a:bodyPr/>
                    <a:lstStyle/>
                    <a:p>
                      <a:r>
                        <a:rPr lang="en-US" dirty="0" smtClean="0"/>
                        <a:t>Enrollment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83012">
                <a:tc>
                  <a:txBody>
                    <a:bodyPr/>
                    <a:lstStyle/>
                    <a:p>
                      <a:r>
                        <a:rPr lang="en-US" dirty="0" err="1" smtClean="0"/>
                        <a:t>Student_ID</a:t>
                      </a:r>
                      <a:r>
                        <a:rPr lang="en-US" dirty="0" smtClean="0"/>
                        <a:t>  FK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83012">
                <a:tc>
                  <a:txBody>
                    <a:bodyPr/>
                    <a:lstStyle/>
                    <a:p>
                      <a:r>
                        <a:rPr lang="en-US" dirty="0" err="1" smtClean="0"/>
                        <a:t>Class_ID</a:t>
                      </a:r>
                      <a:r>
                        <a:rPr lang="en-US" dirty="0" smtClean="0"/>
                        <a:t>     FK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pSp>
        <p:nvGrpSpPr>
          <p:cNvPr id="27" name="Group 26"/>
          <p:cNvGrpSpPr/>
          <p:nvPr/>
        </p:nvGrpSpPr>
        <p:grpSpPr>
          <a:xfrm rot="5400000">
            <a:off x="4926711" y="3889202"/>
            <a:ext cx="373615" cy="318977"/>
            <a:chOff x="7049386" y="5794744"/>
            <a:chExt cx="373615" cy="318977"/>
          </a:xfrm>
        </p:grpSpPr>
        <p:cxnSp>
          <p:nvCxnSpPr>
            <p:cNvPr id="28" name="Straight Connector 27"/>
            <p:cNvCxnSpPr/>
            <p:nvPr/>
          </p:nvCxnSpPr>
          <p:spPr bwMode="auto">
            <a:xfrm>
              <a:off x="7049386" y="5943600"/>
              <a:ext cx="373615"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flipV="1">
              <a:off x="7236193" y="5794744"/>
              <a:ext cx="186808" cy="1488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0" name="Straight Connector 29"/>
            <p:cNvCxnSpPr/>
            <p:nvPr/>
          </p:nvCxnSpPr>
          <p:spPr bwMode="auto">
            <a:xfrm>
              <a:off x="7236194" y="5943600"/>
              <a:ext cx="186807" cy="170121"/>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36" name="Group 35"/>
          <p:cNvGrpSpPr/>
          <p:nvPr/>
        </p:nvGrpSpPr>
        <p:grpSpPr>
          <a:xfrm rot="5400000">
            <a:off x="3558057" y="3889205"/>
            <a:ext cx="373615" cy="318977"/>
            <a:chOff x="7049386" y="5794744"/>
            <a:chExt cx="373615" cy="318977"/>
          </a:xfrm>
        </p:grpSpPr>
        <p:cxnSp>
          <p:nvCxnSpPr>
            <p:cNvPr id="37" name="Straight Connector 36"/>
            <p:cNvCxnSpPr/>
            <p:nvPr/>
          </p:nvCxnSpPr>
          <p:spPr bwMode="auto">
            <a:xfrm>
              <a:off x="7049386" y="5943600"/>
              <a:ext cx="373615"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8" name="Straight Connector 37"/>
            <p:cNvCxnSpPr/>
            <p:nvPr/>
          </p:nvCxnSpPr>
          <p:spPr bwMode="auto">
            <a:xfrm flipV="1">
              <a:off x="7236193" y="5794744"/>
              <a:ext cx="186808" cy="1488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9" name="Straight Connector 38"/>
            <p:cNvCxnSpPr/>
            <p:nvPr/>
          </p:nvCxnSpPr>
          <p:spPr bwMode="auto">
            <a:xfrm>
              <a:off x="7236194" y="5943600"/>
              <a:ext cx="186807" cy="170121"/>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46" name="Group 45"/>
          <p:cNvGrpSpPr/>
          <p:nvPr/>
        </p:nvGrpSpPr>
        <p:grpSpPr>
          <a:xfrm rot="5400000" flipH="1">
            <a:off x="3568689" y="3579384"/>
            <a:ext cx="373615" cy="191386"/>
            <a:chOff x="7049386" y="2636874"/>
            <a:chExt cx="373615" cy="191386"/>
          </a:xfrm>
        </p:grpSpPr>
        <p:cxnSp>
          <p:nvCxnSpPr>
            <p:cNvPr id="47" name="Straight Connector 46"/>
            <p:cNvCxnSpPr/>
            <p:nvPr/>
          </p:nvCxnSpPr>
          <p:spPr bwMode="auto">
            <a:xfrm flipH="1">
              <a:off x="7049386" y="2732567"/>
              <a:ext cx="373615"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a:off x="7329597" y="2636874"/>
              <a:ext cx="0" cy="191386"/>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aphicFrame>
        <p:nvGraphicFramePr>
          <p:cNvPr id="55" name="Table 54"/>
          <p:cNvGraphicFramePr>
            <a:graphicFrameLocks noGrp="1"/>
          </p:cNvGraphicFramePr>
          <p:nvPr/>
        </p:nvGraphicFramePr>
        <p:xfrm>
          <a:off x="347170" y="2004907"/>
          <a:ext cx="1577323" cy="1483360"/>
        </p:xfrm>
        <a:graphic>
          <a:graphicData uri="http://schemas.openxmlformats.org/drawingml/2006/table">
            <a:tbl>
              <a:tblPr firstRow="1" bandRow="1">
                <a:tableStyleId>{21E4AEA4-8DFA-4A89-87EB-49C32662AFE0}</a:tableStyleId>
              </a:tblPr>
              <a:tblGrid>
                <a:gridCol w="732759"/>
                <a:gridCol w="844564"/>
              </a:tblGrid>
              <a:tr h="370840">
                <a:tc gridSpan="2">
                  <a:txBody>
                    <a:bodyPr/>
                    <a:lstStyle/>
                    <a:p>
                      <a:pPr algn="ctr"/>
                      <a:r>
                        <a:rPr lang="en-US" dirty="0" smtClean="0"/>
                        <a:t>Student</a:t>
                      </a:r>
                      <a:endParaRPr lang="en-US" dirty="0"/>
                    </a:p>
                  </a:txBody>
                  <a:tcPr/>
                </a:tc>
                <a:tc hMerge="1">
                  <a:txBody>
                    <a:bodyPr/>
                    <a:lstStyle/>
                    <a:p>
                      <a:endParaRPr lang="en-US" dirty="0"/>
                    </a:p>
                  </a:txBody>
                  <a:tcPr/>
                </a:tc>
              </a:tr>
              <a:tr h="370840">
                <a:tc>
                  <a:txBody>
                    <a:bodyPr/>
                    <a:lstStyle/>
                    <a:p>
                      <a:r>
                        <a:rPr lang="en-US" dirty="0" smtClean="0"/>
                        <a:t>ID</a:t>
                      </a:r>
                      <a:endParaRPr lang="en-US" dirty="0"/>
                    </a:p>
                  </a:txBody>
                  <a:tcPr/>
                </a:tc>
                <a:tc>
                  <a:txBody>
                    <a:bodyPr/>
                    <a:lstStyle/>
                    <a:p>
                      <a:r>
                        <a:rPr lang="en-US" dirty="0" smtClean="0"/>
                        <a:t>Name</a:t>
                      </a:r>
                      <a:endParaRPr lang="en-US" dirty="0"/>
                    </a:p>
                  </a:txBody>
                  <a:tcPr/>
                </a:tc>
              </a:tr>
              <a:tr h="370840">
                <a:tc>
                  <a:txBody>
                    <a:bodyPr/>
                    <a:lstStyle/>
                    <a:p>
                      <a:r>
                        <a:rPr lang="en-US" dirty="0" smtClean="0"/>
                        <a:t>1</a:t>
                      </a:r>
                      <a:endParaRPr lang="en-US" dirty="0"/>
                    </a:p>
                  </a:txBody>
                  <a:tcPr/>
                </a:tc>
                <a:tc>
                  <a:txBody>
                    <a:bodyPr/>
                    <a:lstStyle/>
                    <a:p>
                      <a:r>
                        <a:rPr lang="en-US" dirty="0" smtClean="0"/>
                        <a:t>Andy</a:t>
                      </a:r>
                      <a:endParaRPr lang="en-US" dirty="0"/>
                    </a:p>
                  </a:txBody>
                  <a:tcPr/>
                </a:tc>
              </a:tr>
              <a:tr h="370840">
                <a:tc>
                  <a:txBody>
                    <a:bodyPr/>
                    <a:lstStyle/>
                    <a:p>
                      <a:r>
                        <a:rPr lang="en-US" dirty="0" smtClean="0"/>
                        <a:t>2</a:t>
                      </a:r>
                      <a:endParaRPr lang="en-US" dirty="0"/>
                    </a:p>
                  </a:txBody>
                  <a:tcPr/>
                </a:tc>
                <a:tc>
                  <a:txBody>
                    <a:bodyPr/>
                    <a:lstStyle/>
                    <a:p>
                      <a:r>
                        <a:rPr lang="en-US" dirty="0" smtClean="0"/>
                        <a:t>Bill</a:t>
                      </a:r>
                      <a:endParaRPr lang="en-US" dirty="0"/>
                    </a:p>
                  </a:txBody>
                  <a:tcPr/>
                </a:tc>
              </a:tr>
            </a:tbl>
          </a:graphicData>
        </a:graphic>
      </p:graphicFrame>
      <p:grpSp>
        <p:nvGrpSpPr>
          <p:cNvPr id="56" name="Group 55"/>
          <p:cNvGrpSpPr/>
          <p:nvPr/>
        </p:nvGrpSpPr>
        <p:grpSpPr>
          <a:xfrm rot="5400000" flipH="1">
            <a:off x="4937344" y="3579380"/>
            <a:ext cx="373615" cy="191386"/>
            <a:chOff x="7049386" y="2636874"/>
            <a:chExt cx="373615" cy="191386"/>
          </a:xfrm>
        </p:grpSpPr>
        <p:cxnSp>
          <p:nvCxnSpPr>
            <p:cNvPr id="57" name="Straight Connector 56"/>
            <p:cNvCxnSpPr/>
            <p:nvPr/>
          </p:nvCxnSpPr>
          <p:spPr bwMode="auto">
            <a:xfrm flipH="1">
              <a:off x="7049386" y="2732567"/>
              <a:ext cx="373615"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8" name="Straight Connector 57"/>
            <p:cNvCxnSpPr/>
            <p:nvPr/>
          </p:nvCxnSpPr>
          <p:spPr bwMode="auto">
            <a:xfrm>
              <a:off x="7329597" y="2636874"/>
              <a:ext cx="0" cy="191386"/>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aphicFrame>
        <p:nvGraphicFramePr>
          <p:cNvPr id="59" name="Table 58"/>
          <p:cNvGraphicFramePr>
            <a:graphicFrameLocks noGrp="1"/>
          </p:cNvGraphicFramePr>
          <p:nvPr/>
        </p:nvGraphicFramePr>
        <p:xfrm>
          <a:off x="7491806" y="1850065"/>
          <a:ext cx="1577323" cy="1483360"/>
        </p:xfrm>
        <a:graphic>
          <a:graphicData uri="http://schemas.openxmlformats.org/drawingml/2006/table">
            <a:tbl>
              <a:tblPr firstRow="1" bandRow="1">
                <a:tableStyleId>{21E4AEA4-8DFA-4A89-87EB-49C32662AFE0}</a:tableStyleId>
              </a:tblPr>
              <a:tblGrid>
                <a:gridCol w="732759"/>
                <a:gridCol w="844564"/>
              </a:tblGrid>
              <a:tr h="370840">
                <a:tc gridSpan="2">
                  <a:txBody>
                    <a:bodyPr/>
                    <a:lstStyle/>
                    <a:p>
                      <a:pPr algn="ctr"/>
                      <a:r>
                        <a:rPr lang="en-US" dirty="0" smtClean="0"/>
                        <a:t>Class</a:t>
                      </a:r>
                      <a:endParaRPr lang="en-US" dirty="0"/>
                    </a:p>
                  </a:txBody>
                  <a:tcPr/>
                </a:tc>
                <a:tc hMerge="1">
                  <a:txBody>
                    <a:bodyPr/>
                    <a:lstStyle/>
                    <a:p>
                      <a:endParaRPr lang="en-US" dirty="0"/>
                    </a:p>
                  </a:txBody>
                  <a:tcPr/>
                </a:tc>
              </a:tr>
              <a:tr h="370840">
                <a:tc>
                  <a:txBody>
                    <a:bodyPr/>
                    <a:lstStyle/>
                    <a:p>
                      <a:r>
                        <a:rPr lang="en-US" dirty="0" smtClean="0"/>
                        <a:t>ID</a:t>
                      </a:r>
                      <a:endParaRPr lang="en-US" dirty="0"/>
                    </a:p>
                  </a:txBody>
                  <a:tcPr/>
                </a:tc>
                <a:tc>
                  <a:txBody>
                    <a:bodyPr/>
                    <a:lstStyle/>
                    <a:p>
                      <a:r>
                        <a:rPr lang="en-US" dirty="0" smtClean="0"/>
                        <a:t>Name</a:t>
                      </a:r>
                      <a:endParaRPr lang="en-US" dirty="0"/>
                    </a:p>
                  </a:txBody>
                  <a:tcPr/>
                </a:tc>
              </a:tr>
              <a:tr h="370840">
                <a:tc>
                  <a:txBody>
                    <a:bodyPr/>
                    <a:lstStyle/>
                    <a:p>
                      <a:r>
                        <a:rPr lang="en-US" dirty="0" smtClean="0"/>
                        <a:t>U</a:t>
                      </a:r>
                      <a:endParaRPr lang="en-US" dirty="0"/>
                    </a:p>
                  </a:txBody>
                  <a:tcPr/>
                </a:tc>
                <a:tc>
                  <a:txBody>
                    <a:bodyPr/>
                    <a:lstStyle/>
                    <a:p>
                      <a:r>
                        <a:rPr lang="en-US" dirty="0" smtClean="0"/>
                        <a:t>UNIX</a:t>
                      </a:r>
                      <a:endParaRPr lang="en-US" dirty="0"/>
                    </a:p>
                  </a:txBody>
                  <a:tcPr/>
                </a:tc>
              </a:tr>
              <a:tr h="370840">
                <a:tc>
                  <a:txBody>
                    <a:bodyPr/>
                    <a:lstStyle/>
                    <a:p>
                      <a:r>
                        <a:rPr lang="en-US" dirty="0" smtClean="0"/>
                        <a:t>S</a:t>
                      </a:r>
                      <a:endParaRPr lang="en-US" dirty="0"/>
                    </a:p>
                  </a:txBody>
                  <a:tcPr/>
                </a:tc>
                <a:tc>
                  <a:txBody>
                    <a:bodyPr/>
                    <a:lstStyle/>
                    <a:p>
                      <a:r>
                        <a:rPr lang="en-US" dirty="0" smtClean="0"/>
                        <a:t>SQL</a:t>
                      </a:r>
                      <a:endParaRPr lang="en-US" dirty="0"/>
                    </a:p>
                  </a:txBody>
                  <a:tcPr/>
                </a:tc>
              </a:tr>
            </a:tbl>
          </a:graphicData>
        </a:graphic>
      </p:graphicFrame>
      <p:graphicFrame>
        <p:nvGraphicFramePr>
          <p:cNvPr id="60" name="Table 59"/>
          <p:cNvGraphicFramePr>
            <a:graphicFrameLocks noGrp="1"/>
          </p:cNvGraphicFramePr>
          <p:nvPr>
            <p:extLst>
              <p:ext uri="{D42A27DB-BD31-4B8C-83A1-F6EECF244321}">
                <p14:modId xmlns:p14="http://schemas.microsoft.com/office/powerpoint/2010/main" val="412933117"/>
              </p:ext>
            </p:extLst>
          </p:nvPr>
        </p:nvGraphicFramePr>
        <p:xfrm>
          <a:off x="6420052" y="4235499"/>
          <a:ext cx="2904701" cy="1849120"/>
        </p:xfrm>
        <a:graphic>
          <a:graphicData uri="http://schemas.openxmlformats.org/drawingml/2006/table">
            <a:tbl>
              <a:tblPr firstRow="1" bandRow="1">
                <a:tableStyleId>{21E4AEA4-8DFA-4A89-87EB-49C32662AFE0}</a:tableStyleId>
              </a:tblPr>
              <a:tblGrid>
                <a:gridCol w="1349404"/>
                <a:gridCol w="1555297"/>
              </a:tblGrid>
              <a:tr h="0">
                <a:tc gridSpan="2">
                  <a:txBody>
                    <a:bodyPr/>
                    <a:lstStyle/>
                    <a:p>
                      <a:pPr algn="ctr"/>
                      <a:r>
                        <a:rPr lang="en-US" dirty="0" smtClean="0"/>
                        <a:t>Enrollment</a:t>
                      </a:r>
                      <a:endParaRPr lang="en-US" dirty="0"/>
                    </a:p>
                  </a:txBody>
                  <a:tcPr/>
                </a:tc>
                <a:tc hMerge="1">
                  <a:txBody>
                    <a:bodyPr/>
                    <a:lstStyle/>
                    <a:p>
                      <a:endParaRPr lang="en-US" dirty="0"/>
                    </a:p>
                  </a:txBody>
                  <a:tcPr/>
                </a:tc>
              </a:tr>
              <a:tr h="370840">
                <a:tc>
                  <a:txBody>
                    <a:bodyPr/>
                    <a:lstStyle/>
                    <a:p>
                      <a:r>
                        <a:rPr lang="en-US" dirty="0" smtClean="0"/>
                        <a:t>Student_ID</a:t>
                      </a:r>
                      <a:endParaRPr lang="en-US" dirty="0"/>
                    </a:p>
                  </a:txBody>
                  <a:tcPr/>
                </a:tc>
                <a:tc>
                  <a:txBody>
                    <a:bodyPr/>
                    <a:lstStyle/>
                    <a:p>
                      <a:r>
                        <a:rPr lang="en-US" dirty="0" smtClean="0"/>
                        <a:t>Class_ID</a:t>
                      </a:r>
                      <a:endParaRPr lang="en-US" dirty="0"/>
                    </a:p>
                  </a:txBody>
                  <a:tcPr/>
                </a:tc>
              </a:tr>
              <a:tr h="370840">
                <a:tc>
                  <a:txBody>
                    <a:bodyPr/>
                    <a:lstStyle/>
                    <a:p>
                      <a:r>
                        <a:rPr lang="en-US" dirty="0" smtClean="0"/>
                        <a:t>1</a:t>
                      </a:r>
                      <a:endParaRPr lang="en-US" dirty="0"/>
                    </a:p>
                  </a:txBody>
                  <a:tcPr/>
                </a:tc>
                <a:tc>
                  <a:txBody>
                    <a:bodyPr/>
                    <a:lstStyle/>
                    <a:p>
                      <a:r>
                        <a:rPr lang="en-US" dirty="0" smtClean="0"/>
                        <a:t>U</a:t>
                      </a:r>
                      <a:endParaRPr lang="en-US" dirty="0"/>
                    </a:p>
                  </a:txBody>
                  <a:tcPr/>
                </a:tc>
              </a:tr>
              <a:tr h="370840">
                <a:tc>
                  <a:txBody>
                    <a:bodyPr/>
                    <a:lstStyle/>
                    <a:p>
                      <a:r>
                        <a:rPr lang="en-US" dirty="0" smtClean="0"/>
                        <a:t>2</a:t>
                      </a:r>
                      <a:endParaRPr lang="en-US" dirty="0"/>
                    </a:p>
                  </a:txBody>
                  <a:tcPr/>
                </a:tc>
                <a:tc>
                  <a:txBody>
                    <a:bodyPr/>
                    <a:lstStyle/>
                    <a:p>
                      <a:r>
                        <a:rPr lang="en-US" dirty="0" smtClean="0"/>
                        <a:t>U</a:t>
                      </a:r>
                      <a:endParaRPr lang="en-US" dirty="0"/>
                    </a:p>
                  </a:txBody>
                  <a:tcPr/>
                </a:tc>
              </a:tr>
              <a:tr h="370840">
                <a:tc>
                  <a:txBody>
                    <a:bodyPr/>
                    <a:lstStyle/>
                    <a:p>
                      <a:r>
                        <a:rPr lang="en-US" dirty="0" smtClean="0"/>
                        <a:t>2</a:t>
                      </a:r>
                      <a:endParaRPr lang="en-US" dirty="0"/>
                    </a:p>
                  </a:txBody>
                  <a:tcPr/>
                </a:tc>
                <a:tc>
                  <a:txBody>
                    <a:bodyPr/>
                    <a:lstStyle/>
                    <a:p>
                      <a:r>
                        <a:rPr lang="en-US" dirty="0" smtClean="0"/>
                        <a:t>S</a:t>
                      </a:r>
                      <a:endParaRPr lang="en-US" dirty="0"/>
                    </a:p>
                  </a:txBody>
                  <a:tcPr/>
                </a:tc>
              </a:tr>
            </a:tbl>
          </a:graphicData>
        </a:graphic>
      </p:graphicFrame>
      <p:sp>
        <p:nvSpPr>
          <p:cNvPr id="3" name="Right Brace 2"/>
          <p:cNvSpPr/>
          <p:nvPr/>
        </p:nvSpPr>
        <p:spPr bwMode="auto">
          <a:xfrm>
            <a:off x="4780624" y="4738206"/>
            <a:ext cx="170122" cy="483189"/>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ヒラギノ角ゴ Pro W3" pitchFamily="-112" charset="-128"/>
            </a:endParaRPr>
          </a:p>
        </p:txBody>
      </p:sp>
      <p:sp>
        <p:nvSpPr>
          <p:cNvPr id="4" name="TextBox 3"/>
          <p:cNvSpPr txBox="1"/>
          <p:nvPr/>
        </p:nvSpPr>
        <p:spPr>
          <a:xfrm>
            <a:off x="347170" y="4922873"/>
            <a:ext cx="2374765" cy="923330"/>
          </a:xfrm>
          <a:prstGeom prst="rect">
            <a:avLst/>
          </a:prstGeom>
          <a:noFill/>
        </p:spPr>
        <p:txBody>
          <a:bodyPr wrap="square" rtlCol="0">
            <a:spAutoFit/>
          </a:bodyPr>
          <a:lstStyle/>
          <a:p>
            <a:r>
              <a:rPr lang="en-US" sz="1800" dirty="0" smtClean="0"/>
              <a:t>Enrollment has a composite primary key</a:t>
            </a:r>
            <a:endParaRPr lang="en-US" sz="1800" dirty="0"/>
          </a:p>
        </p:txBody>
      </p:sp>
      <p:sp>
        <p:nvSpPr>
          <p:cNvPr id="5" name="TextBox 4"/>
          <p:cNvSpPr txBox="1"/>
          <p:nvPr/>
        </p:nvSpPr>
        <p:spPr>
          <a:xfrm>
            <a:off x="5135311" y="4795135"/>
            <a:ext cx="738196" cy="369332"/>
          </a:xfrm>
          <a:prstGeom prst="rect">
            <a:avLst/>
          </a:prstGeom>
          <a:noFill/>
        </p:spPr>
        <p:txBody>
          <a:bodyPr wrap="square" rtlCol="0">
            <a:spAutoFit/>
          </a:bodyPr>
          <a:lstStyle/>
          <a:p>
            <a:r>
              <a:rPr lang="en-US" sz="1800" dirty="0" smtClean="0"/>
              <a:t>PK</a:t>
            </a:r>
            <a:endParaRPr lang="en-GB" sz="1800" dirty="0"/>
          </a:p>
        </p:txBody>
      </p:sp>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Relationships – One-To-One</a:t>
            </a:r>
            <a:endParaRPr lang="en-GB" dirty="0"/>
          </a:p>
        </p:txBody>
      </p:sp>
      <p:sp>
        <p:nvSpPr>
          <p:cNvPr id="3" name="Content Placeholder 2"/>
          <p:cNvSpPr>
            <a:spLocks noGrp="1"/>
          </p:cNvSpPr>
          <p:nvPr>
            <p:ph idx="1"/>
          </p:nvPr>
        </p:nvSpPr>
        <p:spPr>
          <a:xfrm>
            <a:off x="1891266" y="4401879"/>
            <a:ext cx="5881134" cy="1584251"/>
          </a:xfrm>
        </p:spPr>
        <p:txBody>
          <a:bodyPr/>
          <a:lstStyle/>
          <a:p>
            <a:r>
              <a:rPr lang="en-GB" dirty="0" smtClean="0"/>
              <a:t>One-to-one relationships do exist</a:t>
            </a:r>
          </a:p>
          <a:p>
            <a:r>
              <a:rPr lang="en-GB" dirty="0" smtClean="0"/>
              <a:t>We will discuss one-to-one relationships in greater detail later in the course</a:t>
            </a:r>
          </a:p>
        </p:txBody>
      </p:sp>
      <p:graphicFrame>
        <p:nvGraphicFramePr>
          <p:cNvPr id="4" name="Table 3"/>
          <p:cNvGraphicFramePr>
            <a:graphicFrameLocks noGrp="1"/>
          </p:cNvGraphicFramePr>
          <p:nvPr>
            <p:extLst>
              <p:ext uri="{D42A27DB-BD31-4B8C-83A1-F6EECF244321}">
                <p14:modId xmlns:p14="http://schemas.microsoft.com/office/powerpoint/2010/main" val="952262649"/>
              </p:ext>
            </p:extLst>
          </p:nvPr>
        </p:nvGraphicFramePr>
        <p:xfrm>
          <a:off x="2117354" y="2178885"/>
          <a:ext cx="1570665" cy="1903229"/>
        </p:xfrm>
        <a:graphic>
          <a:graphicData uri="http://schemas.openxmlformats.org/drawingml/2006/table">
            <a:tbl>
              <a:tblPr firstRow="1">
                <a:tableStyleId>{9D7B26C5-4107-4FEC-AEDC-1716B250A1EF}</a:tableStyleId>
              </a:tblPr>
              <a:tblGrid>
                <a:gridCol w="1570665"/>
              </a:tblGrid>
              <a:tr h="440189">
                <a:tc>
                  <a:txBody>
                    <a:bodyPr/>
                    <a:lstStyle/>
                    <a:p>
                      <a:r>
                        <a:rPr lang="en-US" dirty="0" smtClean="0"/>
                        <a:t>Table1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9767">
                <a:tc>
                  <a:txBody>
                    <a:bodyPr/>
                    <a:lstStyle/>
                    <a:p>
                      <a:r>
                        <a:rPr lang="en-US" dirty="0" smtClean="0"/>
                        <a:t>ID           PK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19767">
                <a:tc>
                  <a:txBody>
                    <a:bodyPr/>
                    <a:lstStyle/>
                    <a:p>
                      <a:r>
                        <a:rPr lang="en-US" dirty="0" smtClean="0"/>
                        <a:t>Column_A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19767">
                <a:tc>
                  <a:txBody>
                    <a:bodyPr/>
                    <a:lstStyle/>
                    <a:p>
                      <a:r>
                        <a:rPr lang="en-US" dirty="0" smtClean="0"/>
                        <a:t>Column_B</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19767">
                <a:tc>
                  <a:txBody>
                    <a:bodyPr/>
                    <a:lstStyle/>
                    <a:p>
                      <a:r>
                        <a:rPr lang="en-US" dirty="0" smtClean="0"/>
                        <a:t>Column_C</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153559920"/>
              </p:ext>
            </p:extLst>
          </p:nvPr>
        </p:nvGraphicFramePr>
        <p:xfrm>
          <a:off x="5232694" y="2307265"/>
          <a:ext cx="2539706" cy="1483360"/>
        </p:xfrm>
        <a:graphic>
          <a:graphicData uri="http://schemas.openxmlformats.org/drawingml/2006/table">
            <a:tbl>
              <a:tblPr firstRow="1">
                <a:tableStyleId>{9D7B26C5-4107-4FEC-AEDC-1716B250A1EF}</a:tableStyleId>
              </a:tblPr>
              <a:tblGrid>
                <a:gridCol w="2539706"/>
              </a:tblGrid>
              <a:tr h="370840">
                <a:tc>
                  <a:txBody>
                    <a:bodyPr/>
                    <a:lstStyle/>
                    <a:p>
                      <a:r>
                        <a:rPr lang="en-US" dirty="0" smtClean="0"/>
                        <a:t>Table2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ID</a:t>
                      </a:r>
                      <a:r>
                        <a:rPr lang="en-US" baseline="0" dirty="0" smtClean="0"/>
                        <a:t>               FK      PK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Column_D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Column_E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23" name="Straight Connector 22"/>
          <p:cNvCxnSpPr/>
          <p:nvPr/>
        </p:nvCxnSpPr>
        <p:spPr bwMode="auto">
          <a:xfrm>
            <a:off x="4061634" y="2945219"/>
            <a:ext cx="797445"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nvGrpSpPr>
          <p:cNvPr id="15" name="Group 14"/>
          <p:cNvGrpSpPr/>
          <p:nvPr/>
        </p:nvGrpSpPr>
        <p:grpSpPr>
          <a:xfrm>
            <a:off x="4859079" y="2849526"/>
            <a:ext cx="373615" cy="191386"/>
            <a:chOff x="7049386" y="2636874"/>
            <a:chExt cx="373615" cy="191386"/>
          </a:xfrm>
        </p:grpSpPr>
        <p:cxnSp>
          <p:nvCxnSpPr>
            <p:cNvPr id="21" name="Straight Connector 20"/>
            <p:cNvCxnSpPr/>
            <p:nvPr/>
          </p:nvCxnSpPr>
          <p:spPr bwMode="auto">
            <a:xfrm flipH="1">
              <a:off x="7049386" y="2732567"/>
              <a:ext cx="373615"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a:off x="7329597" y="2636874"/>
              <a:ext cx="0" cy="191386"/>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25" name="Group 24"/>
          <p:cNvGrpSpPr/>
          <p:nvPr/>
        </p:nvGrpSpPr>
        <p:grpSpPr>
          <a:xfrm flipH="1">
            <a:off x="3688019" y="2849526"/>
            <a:ext cx="373615" cy="191386"/>
            <a:chOff x="7049386" y="2636874"/>
            <a:chExt cx="373615" cy="191386"/>
          </a:xfrm>
        </p:grpSpPr>
        <p:cxnSp>
          <p:nvCxnSpPr>
            <p:cNvPr id="26" name="Straight Connector 25"/>
            <p:cNvCxnSpPr/>
            <p:nvPr/>
          </p:nvCxnSpPr>
          <p:spPr bwMode="auto">
            <a:xfrm flipH="1">
              <a:off x="7049386" y="2732567"/>
              <a:ext cx="373615"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a:off x="7329597" y="2636874"/>
              <a:ext cx="0" cy="191386"/>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Full ER Diagram</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952262649"/>
              </p:ext>
            </p:extLst>
          </p:nvPr>
        </p:nvGraphicFramePr>
        <p:xfrm>
          <a:off x="3902502" y="2324416"/>
          <a:ext cx="2121354" cy="1537469"/>
        </p:xfrm>
        <a:graphic>
          <a:graphicData uri="http://schemas.openxmlformats.org/drawingml/2006/table">
            <a:tbl>
              <a:tblPr firstRow="1">
                <a:tableStyleId>{9D7B26C5-4107-4FEC-AEDC-1716B250A1EF}</a:tableStyleId>
              </a:tblPr>
              <a:tblGrid>
                <a:gridCol w="2121354"/>
              </a:tblGrid>
              <a:tr h="440189">
                <a:tc>
                  <a:txBody>
                    <a:bodyPr/>
                    <a:lstStyle/>
                    <a:p>
                      <a:r>
                        <a:rPr lang="en-US" dirty="0" smtClean="0"/>
                        <a:t>Student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9767">
                <a:tc>
                  <a:txBody>
                    <a:bodyPr/>
                    <a:lstStyle/>
                    <a:p>
                      <a:r>
                        <a:rPr lang="en-US" dirty="0" smtClean="0"/>
                        <a:t>ID                 PK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19767">
                <a:tc>
                  <a:txBody>
                    <a:bodyPr/>
                    <a:lstStyle/>
                    <a:p>
                      <a:r>
                        <a:rPr lang="en-US" dirty="0" smtClean="0"/>
                        <a:t>Name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19767">
                <a:tc>
                  <a:txBody>
                    <a:bodyPr/>
                    <a:lstStyle/>
                    <a:p>
                      <a:r>
                        <a:rPr lang="en-US" dirty="0" smtClean="0"/>
                        <a:t>Mentor_ID    FK</a:t>
                      </a:r>
                      <a:r>
                        <a:rPr lang="en-US" baseline="0" dirty="0" smtClean="0"/>
                        <a: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003557272"/>
              </p:ext>
            </p:extLst>
          </p:nvPr>
        </p:nvGraphicFramePr>
        <p:xfrm>
          <a:off x="6545960" y="2749366"/>
          <a:ext cx="1894077" cy="1112520"/>
        </p:xfrm>
        <a:graphic>
          <a:graphicData uri="http://schemas.openxmlformats.org/drawingml/2006/table">
            <a:tbl>
              <a:tblPr firstRow="1">
                <a:tableStyleId>{9D7B26C5-4107-4FEC-AEDC-1716B250A1EF}</a:tableStyleId>
              </a:tblPr>
              <a:tblGrid>
                <a:gridCol w="1894077"/>
              </a:tblGrid>
              <a:tr h="370840">
                <a:tc>
                  <a:txBody>
                    <a:bodyPr/>
                    <a:lstStyle/>
                    <a:p>
                      <a:r>
                        <a:rPr lang="en-US" dirty="0" smtClean="0"/>
                        <a:t>Class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ID               PK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Name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45360027"/>
              </p:ext>
            </p:extLst>
          </p:nvPr>
        </p:nvGraphicFramePr>
        <p:xfrm>
          <a:off x="4585648" y="4609121"/>
          <a:ext cx="2770495" cy="1112520"/>
        </p:xfrm>
        <a:graphic>
          <a:graphicData uri="http://schemas.openxmlformats.org/drawingml/2006/table">
            <a:tbl>
              <a:tblPr firstRow="1">
                <a:tableStyleId>{9D7B26C5-4107-4FEC-AEDC-1716B250A1EF}</a:tableStyleId>
              </a:tblPr>
              <a:tblGrid>
                <a:gridCol w="2770495"/>
              </a:tblGrid>
              <a:tr h="370840">
                <a:tc>
                  <a:txBody>
                    <a:bodyPr/>
                    <a:lstStyle/>
                    <a:p>
                      <a:r>
                        <a:rPr lang="en-US" dirty="0" smtClean="0"/>
                        <a:t>Enrollment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err="1" smtClean="0"/>
                        <a:t>Student_ID</a:t>
                      </a:r>
                      <a:r>
                        <a:rPr lang="en-US" dirty="0" smtClean="0"/>
                        <a:t>  FK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err="1" smtClean="0"/>
                        <a:t>Class_ID</a:t>
                      </a:r>
                      <a:r>
                        <a:rPr lang="en-US" dirty="0" smtClean="0"/>
                        <a:t>     FK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pSp>
        <p:nvGrpSpPr>
          <p:cNvPr id="7" name="Group 6"/>
          <p:cNvGrpSpPr/>
          <p:nvPr/>
        </p:nvGrpSpPr>
        <p:grpSpPr>
          <a:xfrm rot="5400000">
            <a:off x="6444212" y="4262822"/>
            <a:ext cx="373615" cy="318977"/>
            <a:chOff x="7049386" y="5794744"/>
            <a:chExt cx="373615" cy="318977"/>
          </a:xfrm>
        </p:grpSpPr>
        <p:cxnSp>
          <p:nvCxnSpPr>
            <p:cNvPr id="8" name="Straight Connector 7"/>
            <p:cNvCxnSpPr/>
            <p:nvPr/>
          </p:nvCxnSpPr>
          <p:spPr bwMode="auto">
            <a:xfrm>
              <a:off x="7049386" y="5943600"/>
              <a:ext cx="373615"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flipV="1">
              <a:off x="7236193" y="5794744"/>
              <a:ext cx="186808" cy="1488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7236194" y="5943600"/>
              <a:ext cx="186807" cy="170121"/>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11" name="Group 10"/>
          <p:cNvGrpSpPr/>
          <p:nvPr/>
        </p:nvGrpSpPr>
        <p:grpSpPr>
          <a:xfrm rot="5400000">
            <a:off x="5075558" y="4262825"/>
            <a:ext cx="373615" cy="318977"/>
            <a:chOff x="7049386" y="5794744"/>
            <a:chExt cx="373615" cy="318977"/>
          </a:xfrm>
        </p:grpSpPr>
        <p:cxnSp>
          <p:nvCxnSpPr>
            <p:cNvPr id="12" name="Straight Connector 11"/>
            <p:cNvCxnSpPr/>
            <p:nvPr/>
          </p:nvCxnSpPr>
          <p:spPr bwMode="auto">
            <a:xfrm>
              <a:off x="7049386" y="5943600"/>
              <a:ext cx="373615"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flipV="1">
              <a:off x="7236193" y="5794744"/>
              <a:ext cx="186808" cy="1488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 name="Straight Connector 13"/>
            <p:cNvCxnSpPr/>
            <p:nvPr/>
          </p:nvCxnSpPr>
          <p:spPr bwMode="auto">
            <a:xfrm>
              <a:off x="7236194" y="5943600"/>
              <a:ext cx="186807" cy="170121"/>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15" name="Group 14"/>
          <p:cNvGrpSpPr/>
          <p:nvPr/>
        </p:nvGrpSpPr>
        <p:grpSpPr>
          <a:xfrm rot="5400000" flipH="1">
            <a:off x="5086190" y="3953004"/>
            <a:ext cx="373615" cy="191386"/>
            <a:chOff x="7049386" y="2636874"/>
            <a:chExt cx="373615" cy="191386"/>
          </a:xfrm>
        </p:grpSpPr>
        <p:cxnSp>
          <p:nvCxnSpPr>
            <p:cNvPr id="16" name="Straight Connector 15"/>
            <p:cNvCxnSpPr/>
            <p:nvPr/>
          </p:nvCxnSpPr>
          <p:spPr bwMode="auto">
            <a:xfrm flipH="1">
              <a:off x="7049386" y="2732567"/>
              <a:ext cx="373615"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a:off x="7329597" y="2636874"/>
              <a:ext cx="0" cy="191386"/>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18" name="Group 17"/>
          <p:cNvGrpSpPr/>
          <p:nvPr/>
        </p:nvGrpSpPr>
        <p:grpSpPr>
          <a:xfrm rot="5400000" flipH="1">
            <a:off x="6454845" y="3953000"/>
            <a:ext cx="373615" cy="191386"/>
            <a:chOff x="7049386" y="2636874"/>
            <a:chExt cx="373615" cy="191386"/>
          </a:xfrm>
        </p:grpSpPr>
        <p:cxnSp>
          <p:nvCxnSpPr>
            <p:cNvPr id="19" name="Straight Connector 18"/>
            <p:cNvCxnSpPr/>
            <p:nvPr/>
          </p:nvCxnSpPr>
          <p:spPr bwMode="auto">
            <a:xfrm flipH="1">
              <a:off x="7049386" y="2732567"/>
              <a:ext cx="373615"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Straight Connector 19"/>
            <p:cNvCxnSpPr/>
            <p:nvPr/>
          </p:nvCxnSpPr>
          <p:spPr bwMode="auto">
            <a:xfrm>
              <a:off x="7329597" y="2636874"/>
              <a:ext cx="0" cy="191386"/>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21" name="Right Brace 20"/>
          <p:cNvSpPr/>
          <p:nvPr/>
        </p:nvSpPr>
        <p:spPr bwMode="auto">
          <a:xfrm>
            <a:off x="6301409" y="5062577"/>
            <a:ext cx="170122" cy="467833"/>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ヒラギノ角ゴ Pro W3" pitchFamily="-112" charset="-128"/>
            </a:endParaRPr>
          </a:p>
        </p:txBody>
      </p:sp>
      <p:graphicFrame>
        <p:nvGraphicFramePr>
          <p:cNvPr id="22" name="Table 21"/>
          <p:cNvGraphicFramePr>
            <a:graphicFrameLocks noGrp="1"/>
          </p:cNvGraphicFramePr>
          <p:nvPr>
            <p:extLst>
              <p:ext uri="{D42A27DB-BD31-4B8C-83A1-F6EECF244321}">
                <p14:modId xmlns:p14="http://schemas.microsoft.com/office/powerpoint/2010/main" val="3194397047"/>
              </p:ext>
            </p:extLst>
          </p:nvPr>
        </p:nvGraphicFramePr>
        <p:xfrm>
          <a:off x="696036" y="2488018"/>
          <a:ext cx="1837113" cy="1483360"/>
        </p:xfrm>
        <a:graphic>
          <a:graphicData uri="http://schemas.openxmlformats.org/drawingml/2006/table">
            <a:tbl>
              <a:tblPr firstRow="1">
                <a:tableStyleId>{9D7B26C5-4107-4FEC-AEDC-1716B250A1EF}</a:tableStyleId>
              </a:tblPr>
              <a:tblGrid>
                <a:gridCol w="1837113"/>
              </a:tblGrid>
              <a:tr h="370840">
                <a:tc>
                  <a:txBody>
                    <a:bodyPr/>
                    <a:lstStyle/>
                    <a:p>
                      <a:r>
                        <a:rPr lang="en-US" dirty="0" smtClean="0"/>
                        <a:t>Mentor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err="1" smtClean="0"/>
                        <a:t>Mentor_ID</a:t>
                      </a:r>
                      <a:r>
                        <a:rPr lang="en-US" dirty="0" smtClean="0"/>
                        <a:t>  PK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Name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Phone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pSp>
        <p:nvGrpSpPr>
          <p:cNvPr id="23" name="Group 22"/>
          <p:cNvGrpSpPr/>
          <p:nvPr/>
        </p:nvGrpSpPr>
        <p:grpSpPr>
          <a:xfrm>
            <a:off x="3528887" y="3520564"/>
            <a:ext cx="373615" cy="318977"/>
            <a:chOff x="7049386" y="5794744"/>
            <a:chExt cx="373615" cy="318977"/>
          </a:xfrm>
        </p:grpSpPr>
        <p:cxnSp>
          <p:nvCxnSpPr>
            <p:cNvPr id="24" name="Straight Connector 23"/>
            <p:cNvCxnSpPr/>
            <p:nvPr/>
          </p:nvCxnSpPr>
          <p:spPr bwMode="auto">
            <a:xfrm>
              <a:off x="7049386" y="5943600"/>
              <a:ext cx="373615"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flipV="1">
              <a:off x="7236193" y="5794744"/>
              <a:ext cx="186808" cy="1488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a:off x="7236194" y="5943600"/>
              <a:ext cx="186807" cy="170121"/>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27" name="Group 26"/>
          <p:cNvGrpSpPr/>
          <p:nvPr/>
        </p:nvGrpSpPr>
        <p:grpSpPr>
          <a:xfrm flipH="1">
            <a:off x="2533149" y="2962358"/>
            <a:ext cx="373615" cy="191386"/>
            <a:chOff x="7049386" y="2636874"/>
            <a:chExt cx="373615" cy="191386"/>
          </a:xfrm>
        </p:grpSpPr>
        <p:cxnSp>
          <p:nvCxnSpPr>
            <p:cNvPr id="28" name="Straight Connector 27"/>
            <p:cNvCxnSpPr/>
            <p:nvPr/>
          </p:nvCxnSpPr>
          <p:spPr bwMode="auto">
            <a:xfrm flipH="1">
              <a:off x="7049386" y="2732567"/>
              <a:ext cx="373615"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a:off x="7329597" y="2636874"/>
              <a:ext cx="0" cy="191386"/>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30" name="Elbow Connector 29"/>
          <p:cNvCxnSpPr/>
          <p:nvPr/>
        </p:nvCxnSpPr>
        <p:spPr bwMode="auto">
          <a:xfrm>
            <a:off x="2906764" y="3058051"/>
            <a:ext cx="622123" cy="611369"/>
          </a:xfrm>
          <a:prstGeom prst="bent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sp>
        <p:nvSpPr>
          <p:cNvPr id="3" name="TextBox 2"/>
          <p:cNvSpPr txBox="1"/>
          <p:nvPr/>
        </p:nvSpPr>
        <p:spPr>
          <a:xfrm>
            <a:off x="6641652" y="5111827"/>
            <a:ext cx="714491" cy="369332"/>
          </a:xfrm>
          <a:prstGeom prst="rect">
            <a:avLst/>
          </a:prstGeom>
          <a:noFill/>
        </p:spPr>
        <p:txBody>
          <a:bodyPr wrap="square" rtlCol="0">
            <a:spAutoFit/>
          </a:bodyPr>
          <a:lstStyle/>
          <a:p>
            <a:r>
              <a:rPr lang="en-US" sz="1800" dirty="0" smtClean="0"/>
              <a:t>PK</a:t>
            </a:r>
            <a:endParaRPr lang="en-GB" sz="1800" dirty="0"/>
          </a:p>
        </p:txBody>
      </p:sp>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Modeling and ERDs</a:t>
            </a:r>
            <a:endParaRPr lang="en-GB" dirty="0"/>
          </a:p>
        </p:txBody>
      </p:sp>
      <p:sp>
        <p:nvSpPr>
          <p:cNvPr id="5" name="Text Placeholder 4"/>
          <p:cNvSpPr>
            <a:spLocks noGrp="1"/>
          </p:cNvSpPr>
          <p:nvPr>
            <p:ph type="body" sz="quarter" idx="13"/>
          </p:nvPr>
        </p:nvSpPr>
        <p:spPr>
          <a:xfrm>
            <a:off x="742650" y="2014386"/>
            <a:ext cx="8420400" cy="578882"/>
          </a:xfr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p>
            <a:r>
              <a:rPr lang="en-GB" dirty="0" smtClean="0"/>
              <a:t>Entities and Tables</a:t>
            </a:r>
            <a:endParaRPr lang="en-GB" dirty="0"/>
          </a:p>
        </p:txBody>
      </p:sp>
      <p:sp>
        <p:nvSpPr>
          <p:cNvPr id="6" name="Text Placeholder 5"/>
          <p:cNvSpPr>
            <a:spLocks noGrp="1"/>
          </p:cNvSpPr>
          <p:nvPr>
            <p:ph type="body" sz="quarter" idx="14"/>
          </p:nvPr>
        </p:nvSpPr>
        <p:spPr>
          <a:xfrm>
            <a:off x="752475" y="3158076"/>
            <a:ext cx="8420400" cy="578882"/>
          </a:xfr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p>
            <a:pPr marL="342900" indent="-342900">
              <a:defRPr/>
            </a:pPr>
            <a:r>
              <a:rPr lang="en-GB" dirty="0"/>
              <a:t>Relationships</a:t>
            </a:r>
          </a:p>
        </p:txBody>
      </p:sp>
      <p:sp>
        <p:nvSpPr>
          <p:cNvPr id="7" name="Text Placeholder 6"/>
          <p:cNvSpPr>
            <a:spLocks noGrp="1"/>
          </p:cNvSpPr>
          <p:nvPr>
            <p:ph type="body" sz="quarter" idx="15"/>
          </p:nvPr>
        </p:nvSpPr>
        <p:spPr>
          <a:xfrm>
            <a:off x="745925" y="4301766"/>
            <a:ext cx="8420400" cy="578882"/>
          </a:xfrm>
          <a:solidFill>
            <a:srgbClr val="2EABE2"/>
          </a:solidFill>
          <a:ln w="28575" cap="flat" cmpd="sng" algn="ctr">
            <a:solidFill>
              <a:srgbClr val="333399"/>
            </a:solidFill>
            <a:prstDash val="solid"/>
            <a:round/>
            <a:headEnd type="none" w="med" len="med"/>
            <a:tailEnd type="none" w="med" len="med"/>
          </a:ln>
          <a:effectLst>
            <a:outerShdw blurRad="63500" dist="635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p>
            <a:r>
              <a:rPr lang="en-GB" dirty="0" smtClean="0">
                <a:solidFill>
                  <a:srgbClr val="333399"/>
                </a:solidFill>
              </a:rPr>
              <a:t>Mandatory and Optional Attributes</a:t>
            </a:r>
            <a:endParaRPr lang="en-GB" dirty="0">
              <a:solidFill>
                <a:srgbClr val="333399"/>
              </a:solidFill>
            </a:endParaRPr>
          </a:p>
        </p:txBody>
      </p:sp>
      <p:sp>
        <p:nvSpPr>
          <p:cNvPr id="8" name="Text Placeholder 6"/>
          <p:cNvSpPr txBox="1">
            <a:spLocks/>
          </p:cNvSpPr>
          <p:nvPr/>
        </p:nvSpPr>
        <p:spPr bwMode="auto">
          <a:xfrm>
            <a:off x="749200" y="5445457"/>
            <a:ext cx="8420400" cy="578882"/>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p>
            <a:pPr marL="342900" marR="0" lvl="0" indent="-342900" algn="ctr" defTabSz="914400" rtl="0" eaLnBrk="0" fontAlgn="base" latinLnBrk="0" hangingPunct="0">
              <a:lnSpc>
                <a:spcPct val="100000"/>
              </a:lnSpc>
              <a:spcBef>
                <a:spcPct val="0"/>
              </a:spcBef>
              <a:spcAft>
                <a:spcPct val="0"/>
              </a:spcAft>
              <a:buClr>
                <a:srgbClr val="333399"/>
              </a:buClr>
              <a:buSzTx/>
              <a:buFont typeface="Wingdings 3" pitchFamily="18" charset="2"/>
              <a:buNone/>
              <a:tabLst/>
              <a:defRPr/>
            </a:pPr>
            <a:r>
              <a:rPr kumimoji="0" lang="en-GB" sz="2800" b="1" i="0" u="none" strike="noStrike" kern="1200" cap="none" spc="0" normalizeH="0" baseline="0" noProof="0" dirty="0" smtClean="0">
                <a:ln>
                  <a:noFill/>
                </a:ln>
                <a:solidFill>
                  <a:schemeClr val="tx1">
                    <a:lumMod val="50000"/>
                    <a:lumOff val="50000"/>
                  </a:schemeClr>
                </a:solidFill>
                <a:effectLst/>
                <a:uLnTx/>
                <a:uFillTx/>
                <a:latin typeface="Arial" charset="0"/>
                <a:ea typeface="ヒラギノ角ゴ Pro W3" pitchFamily="-112" charset="-128"/>
                <a:cs typeface="+mn-cs"/>
              </a:rPr>
              <a:t>Data Modeling</a:t>
            </a:r>
          </a:p>
        </p:txBody>
      </p:sp>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Mandatory vs. Optional Attributes </a:t>
            </a:r>
            <a:endParaRPr lang="en-GB" dirty="0"/>
          </a:p>
        </p:txBody>
      </p:sp>
      <p:sp>
        <p:nvSpPr>
          <p:cNvPr id="3" name="Content Placeholder 2"/>
          <p:cNvSpPr>
            <a:spLocks noGrp="1"/>
          </p:cNvSpPr>
          <p:nvPr>
            <p:ph idx="1"/>
          </p:nvPr>
        </p:nvSpPr>
        <p:spPr>
          <a:xfrm>
            <a:off x="742949" y="1657350"/>
            <a:ext cx="4115653" cy="4438650"/>
          </a:xfrm>
        </p:spPr>
        <p:txBody>
          <a:bodyPr/>
          <a:lstStyle/>
          <a:p>
            <a:r>
              <a:rPr lang="en-US" dirty="0" smtClean="0"/>
              <a:t>When entries are made, some columns must be filled in (mandatory).  </a:t>
            </a:r>
          </a:p>
          <a:p>
            <a:r>
              <a:rPr lang="en-US" dirty="0" smtClean="0"/>
              <a:t>Some ERDs might show mandatory columns in </a:t>
            </a:r>
            <a:r>
              <a:rPr lang="en-US" b="1" dirty="0" smtClean="0"/>
              <a:t>bold</a:t>
            </a:r>
            <a:r>
              <a:rPr lang="en-US" dirty="0" smtClean="0"/>
              <a:t>.</a:t>
            </a:r>
          </a:p>
          <a:p>
            <a:endParaRPr lang="en-US" dirty="0" smtClean="0"/>
          </a:p>
          <a:p>
            <a:endParaRPr lang="en-US" dirty="0" smtClean="0"/>
          </a:p>
          <a:p>
            <a:r>
              <a:rPr lang="en-US" dirty="0" smtClean="0"/>
              <a:t>In </a:t>
            </a:r>
            <a:r>
              <a:rPr lang="en-US" dirty="0" smtClean="0"/>
              <a:t>this example, the student address is optional.</a:t>
            </a:r>
          </a:p>
          <a:p>
            <a:endParaRPr lang="en-GB" dirty="0" smtClean="0"/>
          </a:p>
        </p:txBody>
      </p:sp>
      <p:graphicFrame>
        <p:nvGraphicFramePr>
          <p:cNvPr id="4" name="Table 3"/>
          <p:cNvGraphicFramePr>
            <a:graphicFrameLocks noGrp="1"/>
          </p:cNvGraphicFramePr>
          <p:nvPr>
            <p:extLst>
              <p:ext uri="{D42A27DB-BD31-4B8C-83A1-F6EECF244321}">
                <p14:modId xmlns:p14="http://schemas.microsoft.com/office/powerpoint/2010/main" val="1366325158"/>
              </p:ext>
            </p:extLst>
          </p:nvPr>
        </p:nvGraphicFramePr>
        <p:xfrm>
          <a:off x="5852336" y="4092747"/>
          <a:ext cx="2036070" cy="1903229"/>
        </p:xfrm>
        <a:graphic>
          <a:graphicData uri="http://schemas.openxmlformats.org/drawingml/2006/table">
            <a:tbl>
              <a:tblPr firstRow="1">
                <a:tableStyleId>{9D7B26C5-4107-4FEC-AEDC-1716B250A1EF}</a:tableStyleId>
              </a:tblPr>
              <a:tblGrid>
                <a:gridCol w="2036070"/>
              </a:tblGrid>
              <a:tr h="440189">
                <a:tc>
                  <a:txBody>
                    <a:bodyPr/>
                    <a:lstStyle/>
                    <a:p>
                      <a:r>
                        <a:rPr lang="en-US" dirty="0" smtClean="0"/>
                        <a:t>Student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9767">
                <a:tc>
                  <a:txBody>
                    <a:bodyPr/>
                    <a:lstStyle/>
                    <a:p>
                      <a:r>
                        <a:rPr lang="en-US" b="1" dirty="0" err="1" smtClean="0"/>
                        <a:t>Student_ID</a:t>
                      </a:r>
                      <a:r>
                        <a:rPr lang="en-US" b="1" dirty="0" smtClean="0"/>
                        <a:t>  PK</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19767">
                <a:tc>
                  <a:txBody>
                    <a:bodyPr/>
                    <a:lstStyle/>
                    <a:p>
                      <a:r>
                        <a:rPr lang="en-US" b="1" dirty="0" smtClean="0"/>
                        <a:t>Name</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19767">
                <a:tc>
                  <a:txBody>
                    <a:bodyPr/>
                    <a:lstStyle/>
                    <a:p>
                      <a:r>
                        <a:rPr lang="en-US" dirty="0" smtClean="0"/>
                        <a:t>Address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15288">
                <a:tc>
                  <a:txBody>
                    <a:bodyPr/>
                    <a:lstStyle/>
                    <a:p>
                      <a:r>
                        <a:rPr lang="en-US" b="1" dirty="0" err="1" smtClean="0"/>
                        <a:t>Mentor_ID</a:t>
                      </a:r>
                      <a:r>
                        <a:rPr lang="en-US" b="1" dirty="0" smtClean="0"/>
                        <a:t>   FK</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971739007"/>
              </p:ext>
            </p:extLst>
          </p:nvPr>
        </p:nvGraphicFramePr>
        <p:xfrm>
          <a:off x="5852336" y="1720896"/>
          <a:ext cx="2036070" cy="1483360"/>
        </p:xfrm>
        <a:graphic>
          <a:graphicData uri="http://schemas.openxmlformats.org/drawingml/2006/table">
            <a:tbl>
              <a:tblPr firstRow="1">
                <a:tableStyleId>{9D7B26C5-4107-4FEC-AEDC-1716B250A1EF}</a:tableStyleId>
              </a:tblPr>
              <a:tblGrid>
                <a:gridCol w="2036070"/>
              </a:tblGrid>
              <a:tr h="370840">
                <a:tc>
                  <a:txBody>
                    <a:bodyPr/>
                    <a:lstStyle/>
                    <a:p>
                      <a:r>
                        <a:rPr lang="en-US" dirty="0" smtClean="0"/>
                        <a:t>Mentor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b="1" dirty="0" err="1" smtClean="0"/>
                        <a:t>Mentor_ID</a:t>
                      </a:r>
                      <a:r>
                        <a:rPr lang="en-US" b="1" dirty="0" smtClean="0"/>
                        <a:t>     PK</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b="1" dirty="0" smtClean="0"/>
                        <a:t>Name</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b="1" dirty="0" smtClean="0"/>
                        <a:t>Phone</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6" name="Straight Connector 5"/>
          <p:cNvCxnSpPr/>
          <p:nvPr/>
        </p:nvCxnSpPr>
        <p:spPr bwMode="auto">
          <a:xfrm>
            <a:off x="5478721" y="2274578"/>
            <a:ext cx="0" cy="353001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nvGrpSpPr>
          <p:cNvPr id="7" name="Group 6"/>
          <p:cNvGrpSpPr/>
          <p:nvPr/>
        </p:nvGrpSpPr>
        <p:grpSpPr>
          <a:xfrm>
            <a:off x="5478721" y="5655732"/>
            <a:ext cx="373615" cy="318977"/>
            <a:chOff x="7049386" y="5794744"/>
            <a:chExt cx="373615" cy="318977"/>
          </a:xfrm>
        </p:grpSpPr>
        <p:cxnSp>
          <p:nvCxnSpPr>
            <p:cNvPr id="8" name="Straight Connector 7"/>
            <p:cNvCxnSpPr/>
            <p:nvPr/>
          </p:nvCxnSpPr>
          <p:spPr bwMode="auto">
            <a:xfrm>
              <a:off x="7049386" y="5943600"/>
              <a:ext cx="373615"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flipV="1">
              <a:off x="7236193" y="5794744"/>
              <a:ext cx="186808" cy="1488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7236194" y="5943600"/>
              <a:ext cx="186807" cy="170121"/>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11" name="Group 10"/>
          <p:cNvGrpSpPr/>
          <p:nvPr/>
        </p:nvGrpSpPr>
        <p:grpSpPr>
          <a:xfrm>
            <a:off x="5478721" y="2178885"/>
            <a:ext cx="373615" cy="191386"/>
            <a:chOff x="7049386" y="2636874"/>
            <a:chExt cx="373615" cy="191386"/>
          </a:xfrm>
        </p:grpSpPr>
        <p:cxnSp>
          <p:nvCxnSpPr>
            <p:cNvPr id="12" name="Straight Connector 11"/>
            <p:cNvCxnSpPr/>
            <p:nvPr/>
          </p:nvCxnSpPr>
          <p:spPr bwMode="auto">
            <a:xfrm flipH="1">
              <a:off x="7049386" y="2732567"/>
              <a:ext cx="373615"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a:off x="7329597" y="2636874"/>
              <a:ext cx="0" cy="191386"/>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Tree>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Modeling and ERDs</a:t>
            </a:r>
            <a:endParaRPr lang="en-GB" dirty="0"/>
          </a:p>
        </p:txBody>
      </p:sp>
      <p:sp>
        <p:nvSpPr>
          <p:cNvPr id="5" name="Text Placeholder 4"/>
          <p:cNvSpPr>
            <a:spLocks noGrp="1"/>
          </p:cNvSpPr>
          <p:nvPr>
            <p:ph type="body" sz="quarter" idx="13"/>
          </p:nvPr>
        </p:nvSpPr>
        <p:spPr>
          <a:xfrm>
            <a:off x="742650" y="2014386"/>
            <a:ext cx="8420400" cy="578882"/>
          </a:xfr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p>
            <a:r>
              <a:rPr lang="en-GB" dirty="0" smtClean="0"/>
              <a:t>Entities and Tables</a:t>
            </a:r>
            <a:endParaRPr lang="en-GB" dirty="0"/>
          </a:p>
        </p:txBody>
      </p:sp>
      <p:sp>
        <p:nvSpPr>
          <p:cNvPr id="6" name="Text Placeholder 5"/>
          <p:cNvSpPr>
            <a:spLocks noGrp="1"/>
          </p:cNvSpPr>
          <p:nvPr>
            <p:ph type="body" sz="quarter" idx="14"/>
          </p:nvPr>
        </p:nvSpPr>
        <p:spPr>
          <a:xfrm>
            <a:off x="752475" y="3158076"/>
            <a:ext cx="8420400" cy="578882"/>
          </a:xfr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p>
            <a:pPr marL="342900" indent="-342900">
              <a:defRPr/>
            </a:pPr>
            <a:r>
              <a:rPr lang="en-GB" dirty="0"/>
              <a:t>Relationships</a:t>
            </a:r>
          </a:p>
        </p:txBody>
      </p:sp>
      <p:sp>
        <p:nvSpPr>
          <p:cNvPr id="7" name="Text Placeholder 6"/>
          <p:cNvSpPr>
            <a:spLocks noGrp="1"/>
          </p:cNvSpPr>
          <p:nvPr>
            <p:ph type="body" sz="quarter" idx="15"/>
          </p:nvPr>
        </p:nvSpPr>
        <p:spPr>
          <a:xfrm>
            <a:off x="745925" y="4301766"/>
            <a:ext cx="8420400" cy="578882"/>
          </a:xfr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p>
            <a:pPr marL="342900" indent="-342900">
              <a:defRPr/>
            </a:pPr>
            <a:r>
              <a:rPr lang="en-GB" dirty="0"/>
              <a:t>Mandatory and Optional Attributes</a:t>
            </a:r>
          </a:p>
        </p:txBody>
      </p:sp>
      <p:sp>
        <p:nvSpPr>
          <p:cNvPr id="8" name="Text Placeholder 6"/>
          <p:cNvSpPr txBox="1">
            <a:spLocks/>
          </p:cNvSpPr>
          <p:nvPr/>
        </p:nvSpPr>
        <p:spPr bwMode="auto">
          <a:xfrm>
            <a:off x="749200" y="5445457"/>
            <a:ext cx="8420400" cy="578882"/>
          </a:xfrm>
          <a:prstGeom prst="roundRect">
            <a:avLst/>
          </a:prstGeom>
          <a:solidFill>
            <a:srgbClr val="2EABE2"/>
          </a:solidFill>
          <a:ln w="28575" cap="flat" cmpd="sng" algn="ctr">
            <a:solidFill>
              <a:srgbClr val="333399"/>
            </a:solidFill>
            <a:prstDash val="solid"/>
            <a:round/>
            <a:headEnd type="none" w="med" len="med"/>
            <a:tailEnd type="none" w="med" len="med"/>
          </a:ln>
          <a:effectLst>
            <a:outerShdw blurRad="63500" dist="635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p>
            <a:pPr marL="360000" marR="0" lvl="0" indent="-360000" algn="ctr" defTabSz="914400" latinLnBrk="0">
              <a:lnSpc>
                <a:spcPct val="100000"/>
              </a:lnSpc>
              <a:buClr>
                <a:srgbClr val="333399"/>
              </a:buClr>
              <a:buSzTx/>
              <a:tabLst/>
              <a:defRPr/>
            </a:pPr>
            <a:r>
              <a:rPr lang="en-GB" sz="2800" b="1" dirty="0" smtClean="0">
                <a:solidFill>
                  <a:srgbClr val="333399"/>
                </a:solidFill>
              </a:rPr>
              <a:t>Data Modeling</a:t>
            </a:r>
          </a:p>
        </p:txBody>
      </p:sp>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Modeling</a:t>
            </a:r>
            <a:endParaRPr lang="en-GB" dirty="0"/>
          </a:p>
        </p:txBody>
      </p:sp>
      <p:sp>
        <p:nvSpPr>
          <p:cNvPr id="3" name="Content Placeholder 2"/>
          <p:cNvSpPr>
            <a:spLocks noGrp="1"/>
          </p:cNvSpPr>
          <p:nvPr>
            <p:ph idx="1"/>
          </p:nvPr>
        </p:nvSpPr>
        <p:spPr/>
        <p:txBody>
          <a:bodyPr/>
          <a:lstStyle/>
          <a:p>
            <a:r>
              <a:rPr lang="en-GB" dirty="0" smtClean="0"/>
              <a:t>Data modeling is the process of defining and organizing data so that data becomes information </a:t>
            </a:r>
          </a:p>
          <a:p>
            <a:pPr lvl="1"/>
            <a:r>
              <a:rPr lang="en-GB" dirty="0" smtClean="0"/>
              <a:t>Identify and define entities. Each entity needs a clear definition that everyone understands.  </a:t>
            </a:r>
          </a:p>
          <a:p>
            <a:pPr lvl="1"/>
            <a:endParaRPr lang="en-GB" dirty="0" smtClean="0"/>
          </a:p>
          <a:p>
            <a:pPr lvl="1"/>
            <a:r>
              <a:rPr lang="en-GB" dirty="0" smtClean="0"/>
              <a:t>Identify and define attributes. Each attribute needs a clear definition. </a:t>
            </a:r>
          </a:p>
          <a:p>
            <a:pPr lvl="1"/>
            <a:endParaRPr lang="en-GB" dirty="0" smtClean="0"/>
          </a:p>
          <a:p>
            <a:pPr lvl="1"/>
            <a:r>
              <a:rPr lang="en-GB" dirty="0" smtClean="0"/>
              <a:t>Identify and define relationships.   The ERD documents the relationships between entities.  </a:t>
            </a:r>
          </a:p>
          <a:p>
            <a:pPr lvl="1"/>
            <a:endParaRPr lang="en-GB" dirty="0" smtClean="0"/>
          </a:p>
          <a:p>
            <a:r>
              <a:rPr lang="en-GB" dirty="0" smtClean="0"/>
              <a:t>Sometimes the only documentation given is the ERD but a complete data model has both the ERD and the written definitions.</a:t>
            </a:r>
          </a:p>
          <a:p>
            <a:endParaRPr lang="en-GB" dirty="0" smtClean="0"/>
          </a:p>
        </p:txBody>
      </p:sp>
    </p:spTree>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 Consultants &amp; Contracts</a:t>
            </a:r>
            <a:endParaRPr lang="en-US" dirty="0"/>
          </a:p>
        </p:txBody>
      </p:sp>
      <p:sp>
        <p:nvSpPr>
          <p:cNvPr id="3" name="Text Placeholder 2"/>
          <p:cNvSpPr>
            <a:spLocks noGrp="1"/>
          </p:cNvSpPr>
          <p:nvPr>
            <p:ph type="body" sz="quarter" idx="13"/>
          </p:nvPr>
        </p:nvSpPr>
        <p:spPr>
          <a:xfrm>
            <a:off x="742950" y="1735907"/>
            <a:ext cx="8420400" cy="3253264"/>
          </a:xfrm>
        </p:spPr>
        <p:txBody>
          <a:bodyPr/>
          <a:lstStyle/>
          <a:p>
            <a:r>
              <a:rPr lang="en-GB" dirty="0" smtClean="0">
                <a:ea typeface="ヒラギノ角ゴ Pro W3" charset="-128"/>
              </a:rPr>
              <a:t>We want to track information about trainees and the streams that they studied.  How many weeks does the training last for each stream and who are the trainers who are able to teach the stream?  We also want to track the contracts trainees work on when they become consultants. Which client is this contract with and what is the duration of each contract?</a:t>
            </a:r>
          </a:p>
          <a:p>
            <a:endParaRPr lang="en-US" dirty="0"/>
          </a:p>
        </p:txBody>
      </p:sp>
    </p:spTree>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742950" y="1600200"/>
            <a:ext cx="8420100" cy="4865146"/>
          </a:xfrm>
          <a:prstGeom prst="rect">
            <a:avLst/>
          </a:prstGeom>
        </p:spPr>
        <p:txBody>
          <a:bodyPr/>
          <a:lstStyle/>
          <a:p>
            <a:pPr marL="360000" marR="0" lvl="0" indent="-360000" algn="l" defTabSz="914400" rtl="0" eaLnBrk="1" fontAlgn="base" latinLnBrk="0" hangingPunct="1">
              <a:lnSpc>
                <a:spcPct val="100000"/>
              </a:lnSpc>
              <a:spcBef>
                <a:spcPts val="0"/>
              </a:spcBef>
              <a:spcAft>
                <a:spcPts val="1200"/>
              </a:spcAft>
              <a:buClr>
                <a:srgbClr val="333399"/>
              </a:buClr>
              <a:buSzTx/>
              <a:buFont typeface="Wingdings 3" pitchFamily="18" charset="2"/>
              <a:buChar char="}"/>
              <a:tabLst/>
              <a:defRPr/>
            </a:pPr>
            <a:r>
              <a:rPr kumimoji="0" lang="en-GB" sz="2200" b="0" i="0" u="none" strike="noStrike" kern="0" cap="none" spc="0" normalizeH="0" baseline="0" noProof="0" dirty="0" smtClean="0">
                <a:ln>
                  <a:noFill/>
                </a:ln>
                <a:solidFill>
                  <a:schemeClr val="tx1"/>
                </a:solidFill>
                <a:effectLst/>
                <a:uLnTx/>
                <a:uFillTx/>
                <a:latin typeface="+mn-lt"/>
                <a:ea typeface="+mn-ea"/>
                <a:cs typeface="+mn-cs"/>
              </a:rPr>
              <a:t>Step 1: Identify</a:t>
            </a:r>
            <a:r>
              <a:rPr kumimoji="0" lang="en-GB" sz="2200" b="0" i="0" u="none" strike="noStrike" kern="0" cap="none" spc="0" normalizeH="0" noProof="0" dirty="0" smtClean="0">
                <a:ln>
                  <a:noFill/>
                </a:ln>
                <a:solidFill>
                  <a:schemeClr val="tx1"/>
                </a:solidFill>
                <a:effectLst/>
                <a:uLnTx/>
                <a:uFillTx/>
                <a:latin typeface="+mn-lt"/>
                <a:ea typeface="+mn-ea"/>
                <a:cs typeface="+mn-cs"/>
              </a:rPr>
              <a:t> and underline nouns or noun phrases</a:t>
            </a:r>
          </a:p>
          <a:p>
            <a:pPr marL="360000" marR="0" lvl="0" indent="-360000" algn="l" defTabSz="914400" rtl="0" eaLnBrk="1" fontAlgn="base" latinLnBrk="0" hangingPunct="1">
              <a:lnSpc>
                <a:spcPct val="100000"/>
              </a:lnSpc>
              <a:spcBef>
                <a:spcPts val="0"/>
              </a:spcBef>
              <a:spcAft>
                <a:spcPts val="1200"/>
              </a:spcAft>
              <a:buClr>
                <a:srgbClr val="333399"/>
              </a:buClr>
              <a:buSzTx/>
              <a:buFont typeface="Wingdings 3" pitchFamily="18" charset="2"/>
              <a:buChar char="}"/>
              <a:tabLst/>
              <a:defRPr/>
            </a:pPr>
            <a:endParaRPr kumimoji="0" lang="en-GB" sz="2200" b="0" i="0" u="none" strike="noStrike" kern="0" cap="none" spc="0" normalizeH="0" baseline="0" noProof="0" dirty="0" smtClean="0">
              <a:ln>
                <a:noFill/>
              </a:ln>
              <a:solidFill>
                <a:schemeClr val="tx1"/>
              </a:solidFill>
              <a:effectLst/>
              <a:uLnTx/>
              <a:uFillTx/>
              <a:latin typeface="+mn-lt"/>
              <a:ea typeface="+mn-ea"/>
              <a:cs typeface="+mn-cs"/>
            </a:endParaRPr>
          </a:p>
          <a:p>
            <a:pPr marL="360000" marR="0" lvl="0" indent="-360000" algn="l" defTabSz="914400" rtl="0" eaLnBrk="1" fontAlgn="base" latinLnBrk="0" hangingPunct="1">
              <a:lnSpc>
                <a:spcPct val="100000"/>
              </a:lnSpc>
              <a:spcBef>
                <a:spcPts val="0"/>
              </a:spcBef>
              <a:spcAft>
                <a:spcPts val="1200"/>
              </a:spcAft>
              <a:buClr>
                <a:srgbClr val="333399"/>
              </a:buClr>
              <a:buSzTx/>
              <a:buFont typeface="Wingdings 3" pitchFamily="18" charset="2"/>
              <a:buChar char="}"/>
              <a:tabLst/>
              <a:defRPr/>
            </a:pPr>
            <a:endParaRPr lang="en-GB" sz="2200" kern="0" dirty="0" smtClean="0">
              <a:latin typeface="+mn-lt"/>
              <a:ea typeface="+mn-ea"/>
            </a:endParaRPr>
          </a:p>
          <a:p>
            <a:pPr marL="360000" marR="0" lvl="0" indent="-360000" algn="l" defTabSz="914400" rtl="0" eaLnBrk="1" fontAlgn="base" latinLnBrk="0" hangingPunct="1">
              <a:lnSpc>
                <a:spcPct val="100000"/>
              </a:lnSpc>
              <a:spcBef>
                <a:spcPts val="0"/>
              </a:spcBef>
              <a:spcAft>
                <a:spcPts val="1200"/>
              </a:spcAft>
              <a:buClr>
                <a:srgbClr val="333399"/>
              </a:buClr>
              <a:buSzTx/>
              <a:buFont typeface="Wingdings 3" pitchFamily="18" charset="2"/>
              <a:buChar char="}"/>
              <a:tabLst/>
              <a:defRPr/>
            </a:pPr>
            <a:endParaRPr kumimoji="0" lang="en-GB" sz="2200" b="0" i="0" u="none" strike="noStrike" kern="0" cap="none" spc="0" normalizeH="0" baseline="0" noProof="0" dirty="0" smtClean="0">
              <a:ln>
                <a:noFill/>
              </a:ln>
              <a:solidFill>
                <a:schemeClr val="tx1"/>
              </a:solidFill>
              <a:effectLst/>
              <a:uLnTx/>
              <a:uFillTx/>
              <a:latin typeface="+mn-lt"/>
              <a:ea typeface="+mn-ea"/>
              <a:cs typeface="+mn-cs"/>
            </a:endParaRPr>
          </a:p>
          <a:p>
            <a:pPr marL="360000" marR="0" lvl="0" indent="-360000" algn="l" defTabSz="914400" rtl="0" eaLnBrk="1" fontAlgn="base" latinLnBrk="0" hangingPunct="1">
              <a:lnSpc>
                <a:spcPct val="100000"/>
              </a:lnSpc>
              <a:spcBef>
                <a:spcPts val="0"/>
              </a:spcBef>
              <a:spcAft>
                <a:spcPts val="1200"/>
              </a:spcAft>
              <a:buClr>
                <a:srgbClr val="333399"/>
              </a:buClr>
              <a:buSzTx/>
              <a:buFont typeface="Wingdings 3" pitchFamily="18" charset="2"/>
              <a:buChar char="}"/>
              <a:tabLst/>
              <a:defRPr/>
            </a:pPr>
            <a:endParaRPr lang="en-GB" sz="2200" kern="0" dirty="0" smtClean="0">
              <a:latin typeface="+mn-lt"/>
              <a:ea typeface="+mn-ea"/>
            </a:endParaRPr>
          </a:p>
          <a:p>
            <a:pPr marL="360000" marR="0" lvl="0" indent="-360000" algn="l" defTabSz="914400" rtl="0" eaLnBrk="1" fontAlgn="base" latinLnBrk="0" hangingPunct="1">
              <a:lnSpc>
                <a:spcPct val="100000"/>
              </a:lnSpc>
              <a:spcBef>
                <a:spcPts val="0"/>
              </a:spcBef>
              <a:spcAft>
                <a:spcPts val="1200"/>
              </a:spcAft>
              <a:buClr>
                <a:srgbClr val="333399"/>
              </a:buClr>
              <a:buSzTx/>
              <a:buFont typeface="Wingdings 3" pitchFamily="18" charset="2"/>
              <a:buChar char="}"/>
              <a:tabLst/>
              <a:defRPr/>
            </a:pPr>
            <a:endParaRPr kumimoji="0" lang="en-GB" sz="2200" b="0" i="0" u="none" strike="noStrike" kern="0" cap="none" spc="0" normalizeH="0" baseline="0" noProof="0" dirty="0" smtClean="0">
              <a:ln>
                <a:noFill/>
              </a:ln>
              <a:solidFill>
                <a:schemeClr val="tx1"/>
              </a:solidFill>
              <a:effectLst/>
              <a:uLnTx/>
              <a:uFillTx/>
              <a:latin typeface="+mn-lt"/>
              <a:ea typeface="+mn-ea"/>
              <a:cs typeface="+mn-cs"/>
            </a:endParaRPr>
          </a:p>
          <a:p>
            <a:pPr marL="360000" marR="0" lvl="0" indent="-360000" algn="l" defTabSz="914400" rtl="0" eaLnBrk="1" fontAlgn="base" latinLnBrk="0" hangingPunct="1">
              <a:lnSpc>
                <a:spcPct val="100000"/>
              </a:lnSpc>
              <a:spcBef>
                <a:spcPts val="0"/>
              </a:spcBef>
              <a:spcAft>
                <a:spcPts val="1200"/>
              </a:spcAft>
              <a:buClr>
                <a:srgbClr val="333399"/>
              </a:buClr>
              <a:buSzTx/>
              <a:buFont typeface="Wingdings 3" pitchFamily="18" charset="2"/>
              <a:buChar char="}"/>
              <a:tabLst/>
              <a:defRPr/>
            </a:pPr>
            <a:endParaRPr lang="en-GB" sz="2200" kern="0" dirty="0" smtClean="0">
              <a:latin typeface="+mn-lt"/>
              <a:ea typeface="+mn-ea"/>
            </a:endParaRPr>
          </a:p>
          <a:p>
            <a:pPr marL="360000" marR="0" lvl="0" indent="-360000" algn="l" defTabSz="914400" rtl="0" eaLnBrk="1" fontAlgn="base" latinLnBrk="0" hangingPunct="1">
              <a:lnSpc>
                <a:spcPct val="100000"/>
              </a:lnSpc>
              <a:spcBef>
                <a:spcPts val="0"/>
              </a:spcBef>
              <a:spcAft>
                <a:spcPts val="1200"/>
              </a:spcAft>
              <a:buClr>
                <a:srgbClr val="333399"/>
              </a:buClr>
              <a:buSzTx/>
              <a:buFont typeface="Wingdings 3" pitchFamily="18" charset="2"/>
              <a:buChar char="}"/>
              <a:tabLst/>
              <a:defRPr/>
            </a:pPr>
            <a:endParaRPr kumimoji="0" lang="en-GB" sz="2200" b="0" i="0" u="none" strike="noStrike" kern="0" cap="none" spc="0" normalizeH="0" baseline="0" noProof="0" dirty="0" smtClean="0">
              <a:ln>
                <a:noFill/>
              </a:ln>
              <a:solidFill>
                <a:schemeClr val="tx1"/>
              </a:solidFill>
              <a:effectLst/>
              <a:uLnTx/>
              <a:uFillTx/>
              <a:latin typeface="+mn-lt"/>
              <a:ea typeface="+mn-ea"/>
              <a:cs typeface="+mn-cs"/>
            </a:endParaRPr>
          </a:p>
          <a:p>
            <a:pPr marL="360000" marR="0" lvl="0" indent="-360000" algn="l" defTabSz="914400" rtl="0" eaLnBrk="1" fontAlgn="base" latinLnBrk="0" hangingPunct="1">
              <a:lnSpc>
                <a:spcPct val="100000"/>
              </a:lnSpc>
              <a:spcBef>
                <a:spcPts val="0"/>
              </a:spcBef>
              <a:spcAft>
                <a:spcPts val="1200"/>
              </a:spcAft>
              <a:buClr>
                <a:srgbClr val="333399"/>
              </a:buClr>
              <a:buSzTx/>
              <a:buFont typeface="Wingdings 3" pitchFamily="18" charset="2"/>
              <a:buChar char="}"/>
              <a:tabLst/>
              <a:defRPr/>
            </a:pPr>
            <a:r>
              <a:rPr kumimoji="0" lang="en-GB" sz="2200" b="0" i="0" u="none" strike="noStrike" kern="0" cap="none" spc="0" normalizeH="0" baseline="0" noProof="0" dirty="0" smtClean="0">
                <a:ln>
                  <a:noFill/>
                </a:ln>
                <a:solidFill>
                  <a:schemeClr val="tx1"/>
                </a:solidFill>
                <a:effectLst/>
                <a:uLnTx/>
                <a:uFillTx/>
                <a:latin typeface="+mn-lt"/>
                <a:ea typeface="+mn-ea"/>
                <a:cs typeface="+mn-cs"/>
              </a:rPr>
              <a:t>Some</a:t>
            </a:r>
            <a:r>
              <a:rPr kumimoji="0" lang="en-GB" sz="2200" b="0" i="0" u="none" strike="noStrike" kern="0" cap="none" spc="0" normalizeH="0" noProof="0" dirty="0" smtClean="0">
                <a:ln>
                  <a:noFill/>
                </a:ln>
                <a:solidFill>
                  <a:schemeClr val="tx1"/>
                </a:solidFill>
                <a:effectLst/>
                <a:uLnTx/>
                <a:uFillTx/>
                <a:latin typeface="+mn-lt"/>
                <a:ea typeface="+mn-ea"/>
                <a:cs typeface="+mn-cs"/>
              </a:rPr>
              <a:t> nouns will end up as entities.  Some n</a:t>
            </a:r>
            <a:r>
              <a:rPr kumimoji="0" lang="en-GB" sz="2200" b="0" i="0" u="none" strike="noStrike" kern="0" cap="none" spc="0" normalizeH="0" baseline="0" noProof="0" dirty="0" smtClean="0">
                <a:ln>
                  <a:noFill/>
                </a:ln>
                <a:solidFill>
                  <a:schemeClr val="tx1"/>
                </a:solidFill>
                <a:effectLst/>
                <a:uLnTx/>
                <a:uFillTx/>
                <a:latin typeface="+mn-lt"/>
                <a:ea typeface="+mn-ea"/>
                <a:cs typeface="+mn-cs"/>
              </a:rPr>
              <a:t>ouns</a:t>
            </a:r>
            <a:r>
              <a:rPr kumimoji="0" lang="en-GB" sz="2200" b="0" i="0" u="none" strike="noStrike" kern="0" cap="none" spc="0" normalizeH="0" noProof="0" dirty="0" smtClean="0">
                <a:ln>
                  <a:noFill/>
                </a:ln>
                <a:solidFill>
                  <a:schemeClr val="tx1"/>
                </a:solidFill>
                <a:effectLst/>
                <a:uLnTx/>
                <a:uFillTx/>
                <a:latin typeface="+mn-lt"/>
                <a:ea typeface="+mn-ea"/>
                <a:cs typeface="+mn-cs"/>
              </a:rPr>
              <a:t> will end up as attributes.</a:t>
            </a:r>
            <a:endParaRPr kumimoji="0" lang="en-GB" sz="22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2" name="Title 1"/>
          <p:cNvSpPr>
            <a:spLocks noGrp="1"/>
          </p:cNvSpPr>
          <p:nvPr>
            <p:ph type="title"/>
          </p:nvPr>
        </p:nvSpPr>
        <p:spPr/>
        <p:txBody>
          <a:bodyPr/>
          <a:lstStyle/>
          <a:p>
            <a:r>
              <a:rPr lang="en-US" dirty="0" smtClean="0"/>
              <a:t>Case Study – Step 1 of 3</a:t>
            </a:r>
            <a:endParaRPr lang="en-US" dirty="0"/>
          </a:p>
        </p:txBody>
      </p:sp>
      <p:sp>
        <p:nvSpPr>
          <p:cNvPr id="3" name="Text Placeholder 2"/>
          <p:cNvSpPr>
            <a:spLocks noGrp="1"/>
          </p:cNvSpPr>
          <p:nvPr>
            <p:ph type="body" sz="quarter" idx="13"/>
          </p:nvPr>
        </p:nvSpPr>
        <p:spPr>
          <a:xfrm>
            <a:off x="742950" y="2302136"/>
            <a:ext cx="8420400" cy="2858929"/>
          </a:xfrm>
        </p:spPr>
        <p:txBody>
          <a:bodyPr/>
          <a:lstStyle/>
          <a:p>
            <a:r>
              <a:rPr lang="en-GB" dirty="0" smtClean="0">
                <a:ea typeface="ヒラギノ角ゴ Pro W3" charset="-128"/>
              </a:rPr>
              <a:t>We want to track information about </a:t>
            </a:r>
            <a:r>
              <a:rPr lang="en-GB" u="sng" dirty="0" smtClean="0">
                <a:ea typeface="ヒラギノ角ゴ Pro W3" charset="-128"/>
              </a:rPr>
              <a:t>trainees</a:t>
            </a:r>
            <a:r>
              <a:rPr lang="en-GB" dirty="0" smtClean="0">
                <a:ea typeface="ヒラギノ角ゴ Pro W3" charset="-128"/>
              </a:rPr>
              <a:t> and the </a:t>
            </a:r>
            <a:r>
              <a:rPr lang="en-GB" u="sng" dirty="0" smtClean="0">
                <a:ea typeface="ヒラギノ角ゴ Pro W3" charset="-128"/>
              </a:rPr>
              <a:t>streams</a:t>
            </a:r>
            <a:r>
              <a:rPr lang="en-GB" dirty="0" smtClean="0">
                <a:ea typeface="ヒラギノ角ゴ Pro W3" charset="-128"/>
              </a:rPr>
              <a:t> that they studied.  What is the </a:t>
            </a:r>
            <a:r>
              <a:rPr lang="en-GB" u="sng" dirty="0" smtClean="0">
                <a:ea typeface="ヒラギノ角ゴ Pro W3" charset="-128"/>
              </a:rPr>
              <a:t>length of training</a:t>
            </a:r>
            <a:r>
              <a:rPr lang="en-GB" dirty="0" smtClean="0">
                <a:ea typeface="ヒラギノ角ゴ Pro W3" charset="-128"/>
              </a:rPr>
              <a:t> for each stream and who are the </a:t>
            </a:r>
            <a:r>
              <a:rPr lang="en-GB" u="sng" dirty="0" smtClean="0">
                <a:ea typeface="ヒラギノ角ゴ Pro W3" charset="-128"/>
              </a:rPr>
              <a:t>trainer(s)</a:t>
            </a:r>
            <a:r>
              <a:rPr lang="en-GB" dirty="0" smtClean="0">
                <a:ea typeface="ヒラギノ角ゴ Pro W3" charset="-128"/>
              </a:rPr>
              <a:t> who are able to teach the stream?  We also want to track the </a:t>
            </a:r>
            <a:r>
              <a:rPr lang="en-GB" u="sng" dirty="0" smtClean="0">
                <a:ea typeface="ヒラギノ角ゴ Pro W3" charset="-128"/>
              </a:rPr>
              <a:t>contracts</a:t>
            </a:r>
            <a:r>
              <a:rPr lang="en-GB" dirty="0" smtClean="0">
                <a:ea typeface="ヒラギノ角ゴ Pro W3" charset="-128"/>
              </a:rPr>
              <a:t> trainees work on when they become </a:t>
            </a:r>
            <a:r>
              <a:rPr lang="en-GB" u="sng" dirty="0" smtClean="0">
                <a:ea typeface="ヒラギノ角ゴ Pro W3" charset="-128"/>
              </a:rPr>
              <a:t>consultants</a:t>
            </a:r>
            <a:r>
              <a:rPr lang="en-GB" dirty="0" smtClean="0">
                <a:ea typeface="ヒラギノ角ゴ Pro W3" charset="-128"/>
              </a:rPr>
              <a:t>. Which </a:t>
            </a:r>
            <a:r>
              <a:rPr lang="en-GB" u="sng" dirty="0" smtClean="0">
                <a:ea typeface="ヒラギノ角ゴ Pro W3" charset="-128"/>
              </a:rPr>
              <a:t>client</a:t>
            </a:r>
            <a:r>
              <a:rPr lang="en-GB" dirty="0" smtClean="0">
                <a:ea typeface="ヒラギノ角ゴ Pro W3" charset="-128"/>
              </a:rPr>
              <a:t> is this contract with and what is the </a:t>
            </a:r>
            <a:r>
              <a:rPr lang="en-GB" u="sng" dirty="0" smtClean="0">
                <a:ea typeface="ヒラギノ角ゴ Pro W3" charset="-128"/>
              </a:rPr>
              <a:t>duration</a:t>
            </a:r>
            <a:r>
              <a:rPr lang="en-GB" dirty="0" smtClean="0">
                <a:ea typeface="ヒラギノ角ゴ Pro W3" charset="-128"/>
              </a:rPr>
              <a:t> of each contract?</a:t>
            </a:r>
            <a:endParaRPr lang="en-US" dirty="0"/>
          </a:p>
        </p:txBody>
      </p:sp>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641351"/>
            <a:ext cx="8915400" cy="477054"/>
          </a:xfrm>
        </p:spPr>
        <p:txBody>
          <a:bodyPr/>
          <a:lstStyle/>
          <a:p>
            <a:r>
              <a:rPr lang="en-GB" dirty="0" smtClean="0"/>
              <a:t>Lesson Objectives</a:t>
            </a:r>
            <a:endParaRPr lang="en-GB" dirty="0"/>
          </a:p>
        </p:txBody>
      </p:sp>
      <p:sp>
        <p:nvSpPr>
          <p:cNvPr id="3" name="Content Placeholder 2"/>
          <p:cNvSpPr>
            <a:spLocks noGrp="1"/>
          </p:cNvSpPr>
          <p:nvPr>
            <p:ph idx="1"/>
          </p:nvPr>
        </p:nvSpPr>
        <p:spPr/>
        <p:txBody>
          <a:bodyPr/>
          <a:lstStyle/>
          <a:p>
            <a:pPr>
              <a:buNone/>
            </a:pPr>
            <a:r>
              <a:rPr lang="en-GB" b="1" dirty="0" smtClean="0"/>
              <a:t>After completing this lesson you will be able to:</a:t>
            </a:r>
          </a:p>
          <a:p>
            <a:r>
              <a:rPr lang="en-GB" dirty="0" smtClean="0"/>
              <a:t>Read, understand and produce Entity Relationship Diagrams (ERDs)</a:t>
            </a:r>
          </a:p>
          <a:p>
            <a:r>
              <a:rPr lang="en-GB" dirty="0" smtClean="0"/>
              <a:t>Explain the purpose of tables </a:t>
            </a:r>
          </a:p>
          <a:p>
            <a:r>
              <a:rPr lang="en-GB" dirty="0" smtClean="0"/>
              <a:t>Describe data relationships and the use of keys</a:t>
            </a:r>
          </a:p>
          <a:p>
            <a:r>
              <a:rPr lang="en-US" dirty="0" smtClean="0"/>
              <a:t>Understand mandatory and optional attributes</a:t>
            </a:r>
            <a:endParaRPr lang="en-GB" dirty="0"/>
          </a:p>
        </p:txBody>
      </p:sp>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742950" y="1600200"/>
            <a:ext cx="8420100" cy="4438650"/>
          </a:xfrm>
          <a:prstGeom prst="rect">
            <a:avLst/>
          </a:prstGeom>
        </p:spPr>
        <p:txBody>
          <a:bodyPr>
            <a:normAutofit fontScale="92500"/>
          </a:bodyPr>
          <a:lstStyle/>
          <a:p>
            <a:pPr marL="360000" marR="0" lvl="0" indent="-360000" algn="l" defTabSz="914400" rtl="0" eaLnBrk="1" fontAlgn="base" latinLnBrk="0" hangingPunct="1">
              <a:lnSpc>
                <a:spcPct val="100000"/>
              </a:lnSpc>
              <a:spcBef>
                <a:spcPts val="0"/>
              </a:spcBef>
              <a:spcAft>
                <a:spcPts val="1200"/>
              </a:spcAft>
              <a:buClr>
                <a:srgbClr val="333399"/>
              </a:buClr>
              <a:buSzTx/>
              <a:buFont typeface="Wingdings 3" pitchFamily="18" charset="2"/>
              <a:buChar char="}"/>
              <a:tabLst/>
              <a:defRPr/>
            </a:pPr>
            <a:r>
              <a:rPr kumimoji="0" lang="en-GB" sz="2200" b="0" i="0" u="none" strike="noStrike" kern="0" cap="none" spc="0" normalizeH="0" baseline="0" noProof="0" dirty="0" smtClean="0">
                <a:ln>
                  <a:noFill/>
                </a:ln>
                <a:solidFill>
                  <a:schemeClr val="tx1"/>
                </a:solidFill>
                <a:effectLst/>
                <a:uLnTx/>
                <a:uFillTx/>
                <a:latin typeface="+mn-lt"/>
                <a:ea typeface="+mn-ea"/>
                <a:cs typeface="+mn-cs"/>
              </a:rPr>
              <a:t>List of Terms: </a:t>
            </a:r>
            <a:r>
              <a:rPr lang="en-GB" sz="2200" b="1" kern="0" noProof="0" dirty="0" smtClean="0">
                <a:latin typeface="+mn-lt"/>
                <a:ea typeface="+mn-ea"/>
              </a:rPr>
              <a:t>trainees, streams, length of training, trainer(s), contracts, </a:t>
            </a:r>
            <a:r>
              <a:rPr kumimoji="0" lang="en-GB" sz="2200" b="1" i="0" u="none" strike="noStrike" kern="0" cap="none" spc="0" normalizeH="0" baseline="0" noProof="0" dirty="0" smtClean="0">
                <a:ln>
                  <a:noFill/>
                </a:ln>
                <a:solidFill>
                  <a:schemeClr val="tx1"/>
                </a:solidFill>
                <a:effectLst/>
                <a:uLnTx/>
                <a:uFillTx/>
                <a:latin typeface="+mn-lt"/>
                <a:ea typeface="+mn-ea"/>
                <a:cs typeface="+mn-cs"/>
              </a:rPr>
              <a:t>consultants,</a:t>
            </a:r>
            <a:r>
              <a:rPr kumimoji="0" lang="en-GB" sz="2200" b="1" i="0" u="none" strike="noStrike" kern="0" cap="none" spc="0" normalizeH="0" noProof="0" dirty="0" smtClean="0">
                <a:ln>
                  <a:noFill/>
                </a:ln>
                <a:solidFill>
                  <a:schemeClr val="tx1"/>
                </a:solidFill>
                <a:effectLst/>
                <a:uLnTx/>
                <a:uFillTx/>
                <a:latin typeface="+mn-lt"/>
                <a:ea typeface="+mn-ea"/>
                <a:cs typeface="+mn-cs"/>
              </a:rPr>
              <a:t> client and duration</a:t>
            </a:r>
          </a:p>
          <a:p>
            <a:pPr marL="360000" marR="0" lvl="0" indent="-360000" algn="l" defTabSz="914400" rtl="0" eaLnBrk="1" fontAlgn="base" latinLnBrk="0" hangingPunct="1">
              <a:lnSpc>
                <a:spcPct val="100000"/>
              </a:lnSpc>
              <a:spcBef>
                <a:spcPts val="0"/>
              </a:spcBef>
              <a:spcAft>
                <a:spcPts val="1200"/>
              </a:spcAft>
              <a:buClr>
                <a:srgbClr val="333399"/>
              </a:buClr>
              <a:buSzTx/>
              <a:buFont typeface="Wingdings 3" pitchFamily="18" charset="2"/>
              <a:buChar char="}"/>
              <a:tabLst/>
              <a:defRPr/>
            </a:pPr>
            <a:r>
              <a:rPr kumimoji="0" lang="en-GB" sz="2200" b="0" i="0" u="none" strike="noStrike" kern="0" cap="none" spc="0" normalizeH="0" baseline="0" noProof="0" dirty="0" smtClean="0">
                <a:ln>
                  <a:noFill/>
                </a:ln>
                <a:solidFill>
                  <a:schemeClr val="tx1"/>
                </a:solidFill>
                <a:effectLst/>
                <a:uLnTx/>
                <a:uFillTx/>
                <a:latin typeface="+mn-lt"/>
                <a:ea typeface="+mn-ea"/>
                <a:cs typeface="+mn-cs"/>
              </a:rPr>
              <a:t>Step 2: </a:t>
            </a:r>
            <a:r>
              <a:rPr lang="en-GB" sz="2200" kern="0" dirty="0" smtClean="0">
                <a:latin typeface="+mn-lt"/>
                <a:ea typeface="+mn-ea"/>
              </a:rPr>
              <a:t>Clarify the meaning of each t</a:t>
            </a:r>
            <a:r>
              <a:rPr kumimoji="0" lang="en-GB" sz="2200" b="0" i="0" u="none" strike="noStrike" kern="0" cap="none" spc="0" normalizeH="0" baseline="0" noProof="0" dirty="0" smtClean="0">
                <a:ln>
                  <a:noFill/>
                </a:ln>
                <a:solidFill>
                  <a:schemeClr val="tx1"/>
                </a:solidFill>
                <a:effectLst/>
                <a:uLnTx/>
                <a:uFillTx/>
                <a:latin typeface="+mn-lt"/>
                <a:ea typeface="+mn-ea"/>
                <a:cs typeface="+mn-cs"/>
              </a:rPr>
              <a:t>erm</a:t>
            </a:r>
          </a:p>
          <a:p>
            <a:pPr marL="817200" lvl="1" indent="-360000" eaLnBrk="1" hangingPunct="1">
              <a:spcBef>
                <a:spcPts val="0"/>
              </a:spcBef>
              <a:spcAft>
                <a:spcPts val="1200"/>
              </a:spcAft>
              <a:buClr>
                <a:srgbClr val="333399"/>
              </a:buClr>
              <a:buFont typeface="Wingdings 3" pitchFamily="18" charset="2"/>
              <a:buChar char="}"/>
            </a:pPr>
            <a:r>
              <a:rPr kumimoji="0" lang="en-GB" sz="2200" b="0" i="0" u="none" strike="noStrike" kern="0" cap="none" spc="0" normalizeH="0" baseline="0" noProof="0" dirty="0" smtClean="0">
                <a:ln>
                  <a:noFill/>
                </a:ln>
                <a:solidFill>
                  <a:schemeClr val="tx1"/>
                </a:solidFill>
                <a:effectLst/>
                <a:uLnTx/>
                <a:uFillTx/>
                <a:latin typeface="+mn-lt"/>
                <a:ea typeface="+mn-ea"/>
                <a:cs typeface="+mn-cs"/>
              </a:rPr>
              <a:t>Sometimes</a:t>
            </a:r>
            <a:r>
              <a:rPr kumimoji="0" lang="en-GB" sz="2200" b="0" i="0" u="none" strike="noStrike" kern="0" cap="none" spc="0" normalizeH="0" noProof="0" dirty="0" smtClean="0">
                <a:ln>
                  <a:noFill/>
                </a:ln>
                <a:solidFill>
                  <a:schemeClr val="tx1"/>
                </a:solidFill>
                <a:effectLst/>
                <a:uLnTx/>
                <a:uFillTx/>
                <a:latin typeface="+mn-lt"/>
                <a:ea typeface="+mn-ea"/>
                <a:cs typeface="+mn-cs"/>
              </a:rPr>
              <a:t> the meaning may be seem clear, but others people might have a different idea.  “</a:t>
            </a:r>
            <a:r>
              <a:rPr kumimoji="0" lang="en-GB" sz="2200" b="0" i="0" u="none" strike="noStrike" kern="0" cap="none" spc="0" normalizeH="0" baseline="0" noProof="0" dirty="0" smtClean="0">
                <a:ln>
                  <a:noFill/>
                </a:ln>
                <a:solidFill>
                  <a:schemeClr val="tx1"/>
                </a:solidFill>
                <a:effectLst/>
                <a:uLnTx/>
                <a:uFillTx/>
                <a:latin typeface="+mn-lt"/>
                <a:ea typeface="+mn-ea"/>
                <a:cs typeface="+mn-cs"/>
              </a:rPr>
              <a:t>Trainee, stream,</a:t>
            </a:r>
            <a:r>
              <a:rPr kumimoji="0" lang="en-GB" sz="2200" b="0" i="0" u="none" strike="noStrike" kern="0" cap="none" spc="0" normalizeH="0" noProof="0" dirty="0" smtClean="0">
                <a:ln>
                  <a:noFill/>
                </a:ln>
                <a:solidFill>
                  <a:schemeClr val="tx1"/>
                </a:solidFill>
                <a:effectLst/>
                <a:uLnTx/>
                <a:uFillTx/>
                <a:latin typeface="+mn-lt"/>
                <a:ea typeface="+mn-ea"/>
                <a:cs typeface="+mn-cs"/>
              </a:rPr>
              <a:t> client, and trainer”  may be quite clear.</a:t>
            </a:r>
          </a:p>
          <a:p>
            <a:pPr marL="817200" lvl="1" indent="-360000" eaLnBrk="1" hangingPunct="1">
              <a:spcBef>
                <a:spcPts val="0"/>
              </a:spcBef>
              <a:spcAft>
                <a:spcPts val="1200"/>
              </a:spcAft>
              <a:buClr>
                <a:srgbClr val="333399"/>
              </a:buClr>
              <a:buFont typeface="Wingdings 3" pitchFamily="18" charset="2"/>
              <a:buChar char="}"/>
            </a:pPr>
            <a:r>
              <a:rPr kumimoji="0" lang="en-GB" sz="2200" b="0" i="0" u="none" strike="noStrike" kern="0" cap="none" spc="0" normalizeH="0" noProof="0" dirty="0" smtClean="0">
                <a:ln>
                  <a:noFill/>
                </a:ln>
                <a:solidFill>
                  <a:schemeClr val="tx1"/>
                </a:solidFill>
                <a:effectLst/>
                <a:uLnTx/>
                <a:uFillTx/>
                <a:latin typeface="+mn-lt"/>
                <a:ea typeface="+mn-ea"/>
                <a:cs typeface="+mn-cs"/>
              </a:rPr>
              <a:t>What is a contract?  Does a contract contain multiple consultants or does each consultant have a separate contract?</a:t>
            </a:r>
          </a:p>
          <a:p>
            <a:pPr marL="817200" lvl="1" indent="-360000" eaLnBrk="1" hangingPunct="1">
              <a:spcBef>
                <a:spcPts val="0"/>
              </a:spcBef>
              <a:spcAft>
                <a:spcPts val="1200"/>
              </a:spcAft>
              <a:buClr>
                <a:srgbClr val="333399"/>
              </a:buClr>
              <a:buFont typeface="Wingdings 3" pitchFamily="18" charset="2"/>
              <a:buChar char="}"/>
            </a:pPr>
            <a:r>
              <a:rPr kumimoji="0" lang="en-GB" sz="2200" b="0" i="0" u="none" strike="noStrike" kern="0" cap="none" spc="0" normalizeH="0" noProof="0" dirty="0" smtClean="0">
                <a:ln>
                  <a:noFill/>
                </a:ln>
                <a:solidFill>
                  <a:schemeClr val="tx1"/>
                </a:solidFill>
                <a:effectLst/>
                <a:uLnTx/>
                <a:uFillTx/>
                <a:latin typeface="+mn-lt"/>
                <a:ea typeface="+mn-ea"/>
                <a:cs typeface="+mn-cs"/>
              </a:rPr>
              <a:t>How are we measuring duration?  Hours, weeks, or months</a:t>
            </a:r>
            <a:r>
              <a:rPr lang="en-GB" sz="2200" kern="0" dirty="0" smtClean="0">
                <a:latin typeface="+mn-lt"/>
                <a:ea typeface="+mn-ea"/>
              </a:rPr>
              <a:t>?</a:t>
            </a:r>
          </a:p>
          <a:p>
            <a:pPr marL="817200" lvl="1" indent="-360000" eaLnBrk="1" hangingPunct="1">
              <a:spcBef>
                <a:spcPts val="0"/>
              </a:spcBef>
              <a:spcAft>
                <a:spcPts val="1200"/>
              </a:spcAft>
              <a:buClr>
                <a:srgbClr val="333399"/>
              </a:buClr>
              <a:buFont typeface="Wingdings 3" pitchFamily="18" charset="2"/>
              <a:buChar char="}"/>
            </a:pPr>
            <a:r>
              <a:rPr lang="en-GB" sz="2200" kern="0" dirty="0" smtClean="0">
                <a:latin typeface="+mn-lt"/>
                <a:ea typeface="+mn-ea"/>
              </a:rPr>
              <a:t>Are trainees and consultants different or the same?</a:t>
            </a:r>
          </a:p>
        </p:txBody>
      </p:sp>
      <p:sp>
        <p:nvSpPr>
          <p:cNvPr id="2" name="Title 1"/>
          <p:cNvSpPr>
            <a:spLocks noGrp="1"/>
          </p:cNvSpPr>
          <p:nvPr>
            <p:ph type="title"/>
          </p:nvPr>
        </p:nvSpPr>
        <p:spPr/>
        <p:txBody>
          <a:bodyPr/>
          <a:lstStyle/>
          <a:p>
            <a:r>
              <a:rPr lang="en-US" dirty="0" smtClean="0"/>
              <a:t>Case Study – Step 2</a:t>
            </a:r>
            <a:endParaRPr lang="en-US" dirty="0"/>
          </a:p>
        </p:txBody>
      </p:sp>
    </p:spTree>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742950" y="1600200"/>
            <a:ext cx="8420100" cy="4438650"/>
          </a:xfrm>
          <a:prstGeom prst="rect">
            <a:avLst/>
          </a:prstGeom>
        </p:spPr>
        <p:txBody>
          <a:bodyPr>
            <a:normAutofit/>
          </a:bodyPr>
          <a:lstStyle/>
          <a:p>
            <a:pPr marL="360000" indent="-360000" eaLnBrk="1" hangingPunct="1">
              <a:spcBef>
                <a:spcPts val="0"/>
              </a:spcBef>
              <a:spcAft>
                <a:spcPts val="1200"/>
              </a:spcAft>
              <a:buClr>
                <a:srgbClr val="333399"/>
              </a:buClr>
              <a:buFont typeface="Wingdings 3" pitchFamily="18" charset="2"/>
              <a:buChar char="}"/>
            </a:pPr>
            <a:r>
              <a:rPr lang="en-GB" sz="2200" kern="0" dirty="0" smtClean="0">
                <a:latin typeface="+mn-lt"/>
                <a:ea typeface="+mn-ea"/>
              </a:rPr>
              <a:t>Step 3: Define the Relationships between entities (draw an ERD)</a:t>
            </a:r>
          </a:p>
          <a:p>
            <a:pPr marL="817200" lvl="1" indent="-360000" eaLnBrk="1" hangingPunct="1">
              <a:spcBef>
                <a:spcPts val="0"/>
              </a:spcBef>
              <a:spcAft>
                <a:spcPts val="1200"/>
              </a:spcAft>
              <a:buClr>
                <a:srgbClr val="333399"/>
              </a:buClr>
              <a:buFont typeface="Wingdings 3" pitchFamily="18" charset="2"/>
              <a:buChar char="}"/>
            </a:pPr>
            <a:r>
              <a:rPr lang="en-US" sz="2200" kern="0" dirty="0" smtClean="0">
                <a:latin typeface="+mn-lt"/>
                <a:ea typeface="+mn-ea"/>
              </a:rPr>
              <a:t>Try to think of a verb for each direction of a relationship.</a:t>
            </a:r>
            <a:r>
              <a:rPr lang="en-GB" sz="2200" kern="0" dirty="0" smtClean="0">
                <a:latin typeface="+mn-lt"/>
                <a:ea typeface="+mn-ea"/>
              </a:rPr>
              <a:t>  (In our earlier example we had “is mentor for” and “is mentored by”.)</a:t>
            </a:r>
          </a:p>
          <a:p>
            <a:pPr marL="817200" lvl="1" indent="-360000" eaLnBrk="1" hangingPunct="1">
              <a:spcBef>
                <a:spcPts val="0"/>
              </a:spcBef>
              <a:spcAft>
                <a:spcPts val="1200"/>
              </a:spcAft>
              <a:buClr>
                <a:srgbClr val="333399"/>
              </a:buClr>
              <a:buFont typeface="Wingdings 3" pitchFamily="18" charset="2"/>
              <a:buChar char="}"/>
            </a:pPr>
            <a:endParaRPr lang="en-US" sz="2200" kern="0" dirty="0" smtClean="0">
              <a:latin typeface="+mn-lt"/>
              <a:ea typeface="+mn-ea"/>
            </a:endParaRPr>
          </a:p>
          <a:p>
            <a:pPr marL="817200" lvl="1" indent="-360000" eaLnBrk="1" hangingPunct="1">
              <a:spcBef>
                <a:spcPts val="0"/>
              </a:spcBef>
              <a:spcAft>
                <a:spcPts val="1200"/>
              </a:spcAft>
              <a:buClr>
                <a:srgbClr val="333399"/>
              </a:buClr>
              <a:buFont typeface="Wingdings 3" pitchFamily="18" charset="2"/>
              <a:buChar char="}"/>
            </a:pPr>
            <a:r>
              <a:rPr lang="en-US" sz="2200" kern="0" dirty="0" smtClean="0">
                <a:latin typeface="+mn-lt"/>
                <a:ea typeface="+mn-ea"/>
              </a:rPr>
              <a:t>If the relationship seems unclear to you then it is even more important that you clarify then meaning and describe it with a verb for each direction.</a:t>
            </a:r>
          </a:p>
        </p:txBody>
      </p:sp>
      <p:sp>
        <p:nvSpPr>
          <p:cNvPr id="2" name="Title 1"/>
          <p:cNvSpPr>
            <a:spLocks noGrp="1"/>
          </p:cNvSpPr>
          <p:nvPr>
            <p:ph type="title"/>
          </p:nvPr>
        </p:nvSpPr>
        <p:spPr/>
        <p:txBody>
          <a:bodyPr/>
          <a:lstStyle/>
          <a:p>
            <a:r>
              <a:rPr lang="en-US" dirty="0" smtClean="0"/>
              <a:t>Case Study – Step 3</a:t>
            </a:r>
            <a:endParaRPr lang="en-US" dirty="0"/>
          </a:p>
        </p:txBody>
      </p:sp>
    </p:spTree>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742950" y="1600200"/>
            <a:ext cx="8420100" cy="4438650"/>
          </a:xfrm>
          <a:prstGeom prst="rect">
            <a:avLst/>
          </a:prstGeom>
        </p:spPr>
        <p:txBody>
          <a:bodyPr/>
          <a:lstStyle/>
          <a:p>
            <a:pPr marL="360000" marR="0" lvl="0" indent="-360000" algn="l" defTabSz="914400" rtl="0" eaLnBrk="1" fontAlgn="base" latinLnBrk="0" hangingPunct="1">
              <a:lnSpc>
                <a:spcPct val="100000"/>
              </a:lnSpc>
              <a:spcBef>
                <a:spcPts val="0"/>
              </a:spcBef>
              <a:spcAft>
                <a:spcPts val="1200"/>
              </a:spcAft>
              <a:buClr>
                <a:srgbClr val="333399"/>
              </a:buClr>
              <a:buSzTx/>
              <a:buFont typeface="Wingdings 3" pitchFamily="18" charset="2"/>
              <a:buChar char="}"/>
              <a:tabLst/>
              <a:defRPr/>
            </a:pPr>
            <a:r>
              <a:rPr kumimoji="0" lang="en-GB" sz="2200" b="0" i="0" u="none" strike="noStrike" kern="0" cap="none" spc="0" normalizeH="0" baseline="0" noProof="0" dirty="0" smtClean="0">
                <a:ln>
                  <a:noFill/>
                </a:ln>
                <a:solidFill>
                  <a:schemeClr val="tx1"/>
                </a:solidFill>
                <a:effectLst/>
                <a:uLnTx/>
                <a:uFillTx/>
                <a:latin typeface="+mn-lt"/>
                <a:ea typeface="+mn-ea"/>
                <a:cs typeface="+mn-cs"/>
              </a:rPr>
              <a:t>As a group, draw</a:t>
            </a:r>
            <a:r>
              <a:rPr kumimoji="0" lang="en-GB" sz="2200" b="0" i="0" u="none" strike="noStrike" kern="0" cap="none" spc="0" normalizeH="0" noProof="0" dirty="0" smtClean="0">
                <a:ln>
                  <a:noFill/>
                </a:ln>
                <a:solidFill>
                  <a:schemeClr val="tx1"/>
                </a:solidFill>
                <a:effectLst/>
                <a:uLnTx/>
                <a:uFillTx/>
                <a:latin typeface="+mn-lt"/>
                <a:ea typeface="+mn-ea"/>
                <a:cs typeface="+mn-cs"/>
              </a:rPr>
              <a:t> an Entity Relationship Diagram for the schema.</a:t>
            </a:r>
          </a:p>
          <a:p>
            <a:pPr marL="360000" marR="0" lvl="0" indent="-360000" algn="l" defTabSz="914400" rtl="0" eaLnBrk="1" fontAlgn="base" latinLnBrk="0" hangingPunct="1">
              <a:lnSpc>
                <a:spcPct val="100000"/>
              </a:lnSpc>
              <a:spcBef>
                <a:spcPts val="0"/>
              </a:spcBef>
              <a:spcAft>
                <a:spcPts val="1200"/>
              </a:spcAft>
              <a:buClr>
                <a:srgbClr val="333399"/>
              </a:buClr>
              <a:buSzTx/>
              <a:buFont typeface="Wingdings 3" pitchFamily="18" charset="2"/>
              <a:buChar char="}"/>
              <a:tabLst/>
              <a:defRPr/>
            </a:pPr>
            <a:endParaRPr kumimoji="0" lang="en-GB" sz="2200" b="0" i="0" u="none" strike="noStrike" kern="0" cap="none" spc="0" normalizeH="0" baseline="0" noProof="0" dirty="0" smtClean="0">
              <a:ln>
                <a:noFill/>
              </a:ln>
              <a:solidFill>
                <a:schemeClr val="tx1"/>
              </a:solidFill>
              <a:effectLst/>
              <a:uLnTx/>
              <a:uFillTx/>
              <a:latin typeface="+mn-lt"/>
              <a:ea typeface="+mn-ea"/>
              <a:cs typeface="+mn-cs"/>
            </a:endParaRPr>
          </a:p>
          <a:p>
            <a:pPr marL="360000" marR="0" lvl="0" indent="-360000" algn="l" defTabSz="914400" rtl="0" eaLnBrk="1" fontAlgn="base" latinLnBrk="0" hangingPunct="1">
              <a:lnSpc>
                <a:spcPct val="100000"/>
              </a:lnSpc>
              <a:spcBef>
                <a:spcPts val="0"/>
              </a:spcBef>
              <a:spcAft>
                <a:spcPts val="1200"/>
              </a:spcAft>
              <a:buClr>
                <a:srgbClr val="333399"/>
              </a:buClr>
              <a:buSzTx/>
              <a:buFont typeface="Wingdings 3" pitchFamily="18" charset="2"/>
              <a:buChar char="}"/>
              <a:tabLst/>
              <a:defRPr/>
            </a:pPr>
            <a:endParaRPr lang="en-GB" sz="2200" kern="0" dirty="0" smtClean="0">
              <a:latin typeface="+mn-lt"/>
              <a:ea typeface="+mn-ea"/>
            </a:endParaRPr>
          </a:p>
          <a:p>
            <a:pPr marL="360000" marR="0" lvl="0" indent="-360000" algn="l" defTabSz="914400" rtl="0" eaLnBrk="1" fontAlgn="base" latinLnBrk="0" hangingPunct="1">
              <a:lnSpc>
                <a:spcPct val="100000"/>
              </a:lnSpc>
              <a:spcBef>
                <a:spcPts val="0"/>
              </a:spcBef>
              <a:spcAft>
                <a:spcPts val="1200"/>
              </a:spcAft>
              <a:buClr>
                <a:srgbClr val="333399"/>
              </a:buClr>
              <a:buSzTx/>
              <a:buFont typeface="Wingdings 3" pitchFamily="18" charset="2"/>
              <a:buChar char="}"/>
              <a:tabLst/>
              <a:defRPr/>
            </a:pPr>
            <a:endParaRPr kumimoji="0" lang="en-GB" sz="2200" b="0" i="0" u="none" strike="noStrike" kern="0" cap="none" spc="0" normalizeH="0" baseline="0" noProof="0" dirty="0" smtClean="0">
              <a:ln>
                <a:noFill/>
              </a:ln>
              <a:solidFill>
                <a:schemeClr val="tx1"/>
              </a:solidFill>
              <a:effectLst/>
              <a:uLnTx/>
              <a:uFillTx/>
              <a:latin typeface="+mn-lt"/>
              <a:ea typeface="+mn-ea"/>
              <a:cs typeface="+mn-cs"/>
            </a:endParaRPr>
          </a:p>
          <a:p>
            <a:pPr marL="360000" marR="0" lvl="0" indent="-360000" algn="l" defTabSz="914400" rtl="0" eaLnBrk="1" fontAlgn="base" latinLnBrk="0" hangingPunct="1">
              <a:lnSpc>
                <a:spcPct val="100000"/>
              </a:lnSpc>
              <a:spcBef>
                <a:spcPts val="0"/>
              </a:spcBef>
              <a:spcAft>
                <a:spcPts val="1200"/>
              </a:spcAft>
              <a:buClr>
                <a:srgbClr val="333399"/>
              </a:buClr>
              <a:buSzTx/>
              <a:buFont typeface="Wingdings 3" pitchFamily="18" charset="2"/>
              <a:buChar char="}"/>
              <a:tabLst/>
              <a:defRPr/>
            </a:pPr>
            <a:endParaRPr lang="en-GB" sz="2200" kern="0" dirty="0" smtClean="0">
              <a:latin typeface="+mn-lt"/>
              <a:ea typeface="+mn-ea"/>
            </a:endParaRPr>
          </a:p>
          <a:p>
            <a:pPr marL="360000" marR="0" lvl="0" indent="-360000" algn="l" defTabSz="914400" rtl="0" eaLnBrk="1" fontAlgn="base" latinLnBrk="0" hangingPunct="1">
              <a:lnSpc>
                <a:spcPct val="100000"/>
              </a:lnSpc>
              <a:spcBef>
                <a:spcPts val="0"/>
              </a:spcBef>
              <a:spcAft>
                <a:spcPts val="1200"/>
              </a:spcAft>
              <a:buClr>
                <a:srgbClr val="333399"/>
              </a:buClr>
              <a:buSzTx/>
              <a:buFont typeface="Wingdings 3" pitchFamily="18" charset="2"/>
              <a:buChar char="}"/>
              <a:tabLst/>
              <a:defRPr/>
            </a:pPr>
            <a:endParaRPr kumimoji="0" lang="en-GB" sz="2200" b="0" i="0" u="none" strike="noStrike" kern="0" cap="none" spc="0" normalizeH="0" baseline="0" noProof="0" dirty="0" smtClean="0">
              <a:ln>
                <a:noFill/>
              </a:ln>
              <a:solidFill>
                <a:schemeClr val="tx1"/>
              </a:solidFill>
              <a:effectLst/>
              <a:uLnTx/>
              <a:uFillTx/>
              <a:latin typeface="+mn-lt"/>
              <a:ea typeface="+mn-ea"/>
              <a:cs typeface="+mn-cs"/>
            </a:endParaRPr>
          </a:p>
          <a:p>
            <a:pPr marL="360000" marR="0" lvl="0" indent="-360000" algn="l" defTabSz="914400" rtl="0" eaLnBrk="1" fontAlgn="base" latinLnBrk="0" hangingPunct="1">
              <a:lnSpc>
                <a:spcPct val="100000"/>
              </a:lnSpc>
              <a:spcBef>
                <a:spcPts val="0"/>
              </a:spcBef>
              <a:spcAft>
                <a:spcPts val="1200"/>
              </a:spcAft>
              <a:buClr>
                <a:srgbClr val="333399"/>
              </a:buClr>
              <a:buSzTx/>
              <a:buFont typeface="Wingdings 3" pitchFamily="18" charset="2"/>
              <a:buChar char="}"/>
              <a:tabLst/>
              <a:defRPr/>
            </a:pPr>
            <a:endParaRPr lang="en-GB" sz="2200" kern="0" dirty="0" smtClean="0">
              <a:latin typeface="+mn-lt"/>
              <a:ea typeface="+mn-ea"/>
            </a:endParaRPr>
          </a:p>
          <a:p>
            <a:pPr marL="360000" marR="0" lvl="0" indent="-360000" algn="l" defTabSz="914400" rtl="0" eaLnBrk="1" fontAlgn="base" latinLnBrk="0" hangingPunct="1">
              <a:lnSpc>
                <a:spcPct val="100000"/>
              </a:lnSpc>
              <a:spcBef>
                <a:spcPts val="0"/>
              </a:spcBef>
              <a:spcAft>
                <a:spcPts val="1200"/>
              </a:spcAft>
              <a:buClr>
                <a:srgbClr val="333399"/>
              </a:buClr>
              <a:buSzTx/>
              <a:buFont typeface="Wingdings 3" pitchFamily="18" charset="2"/>
              <a:buChar char="}"/>
              <a:tabLst/>
              <a:defRPr/>
            </a:pPr>
            <a:r>
              <a:rPr lang="en-GB" sz="2200" kern="0" dirty="0" smtClean="0">
                <a:latin typeface="+mn-lt"/>
                <a:ea typeface="+mn-ea"/>
              </a:rPr>
              <a:t>Time Bound – 15 minutes.</a:t>
            </a:r>
            <a:endParaRPr kumimoji="0" lang="en-GB" sz="22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2" name="Title 1"/>
          <p:cNvSpPr>
            <a:spLocks noGrp="1"/>
          </p:cNvSpPr>
          <p:nvPr>
            <p:ph type="title"/>
          </p:nvPr>
        </p:nvSpPr>
        <p:spPr/>
        <p:txBody>
          <a:bodyPr/>
          <a:lstStyle/>
          <a:p>
            <a:r>
              <a:rPr lang="en-US" dirty="0" smtClean="0"/>
              <a:t>Class Exercise – Consultants &amp; Contracts</a:t>
            </a:r>
            <a:endParaRPr lang="en-US" dirty="0"/>
          </a:p>
        </p:txBody>
      </p:sp>
      <p:sp>
        <p:nvSpPr>
          <p:cNvPr id="6" name="Text Placeholder 2"/>
          <p:cNvSpPr>
            <a:spLocks noGrp="1"/>
          </p:cNvSpPr>
          <p:nvPr>
            <p:ph type="body" sz="quarter" idx="13"/>
          </p:nvPr>
        </p:nvSpPr>
        <p:spPr>
          <a:xfrm>
            <a:off x="742950" y="2302136"/>
            <a:ext cx="8420400" cy="2858929"/>
          </a:xfrm>
        </p:spPr>
        <p:txBody>
          <a:bodyPr/>
          <a:lstStyle/>
          <a:p>
            <a:r>
              <a:rPr lang="en-GB" dirty="0" smtClean="0">
                <a:ea typeface="ヒラギノ角ゴ Pro W3" charset="-128"/>
              </a:rPr>
              <a:t>We want to track information about </a:t>
            </a:r>
            <a:r>
              <a:rPr lang="en-GB" u="sng" dirty="0" smtClean="0">
                <a:ea typeface="ヒラギノ角ゴ Pro W3" charset="-128"/>
              </a:rPr>
              <a:t>trainees</a:t>
            </a:r>
            <a:r>
              <a:rPr lang="en-GB" dirty="0" smtClean="0">
                <a:ea typeface="ヒラギノ角ゴ Pro W3" charset="-128"/>
              </a:rPr>
              <a:t> and the </a:t>
            </a:r>
            <a:r>
              <a:rPr lang="en-GB" u="sng" dirty="0" smtClean="0">
                <a:ea typeface="ヒラギノ角ゴ Pro W3" charset="-128"/>
              </a:rPr>
              <a:t>streams</a:t>
            </a:r>
            <a:r>
              <a:rPr lang="en-GB" dirty="0" smtClean="0">
                <a:ea typeface="ヒラギノ角ゴ Pro W3" charset="-128"/>
              </a:rPr>
              <a:t> that they studied.  What is the </a:t>
            </a:r>
            <a:r>
              <a:rPr lang="en-GB" u="sng" dirty="0" smtClean="0">
                <a:ea typeface="ヒラギノ角ゴ Pro W3" charset="-128"/>
              </a:rPr>
              <a:t>length of training</a:t>
            </a:r>
            <a:r>
              <a:rPr lang="en-GB" dirty="0" smtClean="0">
                <a:ea typeface="ヒラギノ角ゴ Pro W3" charset="-128"/>
              </a:rPr>
              <a:t> for each stream and who are the </a:t>
            </a:r>
            <a:r>
              <a:rPr lang="en-GB" u="sng" dirty="0" smtClean="0">
                <a:ea typeface="ヒラギノ角ゴ Pro W3" charset="-128"/>
              </a:rPr>
              <a:t>trainer(s)</a:t>
            </a:r>
            <a:r>
              <a:rPr lang="en-GB" dirty="0" smtClean="0">
                <a:ea typeface="ヒラギノ角ゴ Pro W3" charset="-128"/>
              </a:rPr>
              <a:t> who are able to teach the stream?  We also want to track the </a:t>
            </a:r>
            <a:r>
              <a:rPr lang="en-GB" u="sng" dirty="0" smtClean="0">
                <a:ea typeface="ヒラギノ角ゴ Pro W3" charset="-128"/>
              </a:rPr>
              <a:t>contracts</a:t>
            </a:r>
            <a:r>
              <a:rPr lang="en-GB" dirty="0" smtClean="0">
                <a:ea typeface="ヒラギノ角ゴ Pro W3" charset="-128"/>
              </a:rPr>
              <a:t> trainees work on when they become </a:t>
            </a:r>
            <a:r>
              <a:rPr lang="en-GB" u="sng" dirty="0" smtClean="0">
                <a:ea typeface="ヒラギノ角ゴ Pro W3" charset="-128"/>
              </a:rPr>
              <a:t>consultants</a:t>
            </a:r>
            <a:r>
              <a:rPr lang="en-GB" dirty="0" smtClean="0">
                <a:ea typeface="ヒラギノ角ゴ Pro W3" charset="-128"/>
              </a:rPr>
              <a:t>. Which </a:t>
            </a:r>
            <a:r>
              <a:rPr lang="en-GB" u="sng" dirty="0" smtClean="0">
                <a:ea typeface="ヒラギノ角ゴ Pro W3" charset="-128"/>
              </a:rPr>
              <a:t>client</a:t>
            </a:r>
            <a:r>
              <a:rPr lang="en-GB" dirty="0" smtClean="0">
                <a:ea typeface="ヒラギノ角ゴ Pro W3" charset="-128"/>
              </a:rPr>
              <a:t> is this contract with and what is the </a:t>
            </a:r>
            <a:r>
              <a:rPr lang="en-GB" u="sng" dirty="0" smtClean="0">
                <a:ea typeface="ヒラギノ角ゴ Pro W3" charset="-128"/>
              </a:rPr>
              <a:t>duration</a:t>
            </a:r>
            <a:r>
              <a:rPr lang="en-GB" dirty="0" smtClean="0">
                <a:ea typeface="ヒラギノ角ゴ Pro W3" charset="-128"/>
              </a:rPr>
              <a:t> of each contract?</a:t>
            </a:r>
            <a:endParaRPr lang="en-US" dirty="0"/>
          </a:p>
        </p:txBody>
      </p:sp>
    </p:spTree>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Review</a:t>
            </a:r>
            <a:endParaRPr lang="en-GB" dirty="0"/>
          </a:p>
        </p:txBody>
      </p:sp>
      <p:sp>
        <p:nvSpPr>
          <p:cNvPr id="3" name="Content Placeholder 2"/>
          <p:cNvSpPr>
            <a:spLocks noGrp="1"/>
          </p:cNvSpPr>
          <p:nvPr>
            <p:ph idx="1"/>
          </p:nvPr>
        </p:nvSpPr>
        <p:spPr/>
        <p:txBody>
          <a:bodyPr/>
          <a:lstStyle/>
          <a:p>
            <a:r>
              <a:rPr lang="en-GB" dirty="0" smtClean="0"/>
              <a:t>What is a table?</a:t>
            </a:r>
          </a:p>
          <a:p>
            <a:r>
              <a:rPr lang="en-GB" dirty="0" smtClean="0"/>
              <a:t>What is a row?</a:t>
            </a:r>
          </a:p>
          <a:p>
            <a:r>
              <a:rPr lang="en-GB" dirty="0" smtClean="0"/>
              <a:t>What is a column?</a:t>
            </a:r>
          </a:p>
          <a:p>
            <a:r>
              <a:rPr lang="en-GB" dirty="0" smtClean="0"/>
              <a:t>What are the different relationship mappings?</a:t>
            </a:r>
          </a:p>
          <a:p>
            <a:r>
              <a:rPr lang="en-GB" dirty="0" smtClean="0"/>
              <a:t>What is a Primary Key?</a:t>
            </a:r>
          </a:p>
          <a:p>
            <a:r>
              <a:rPr lang="en-GB" dirty="0" smtClean="0"/>
              <a:t>What is a Foreign Key?</a:t>
            </a:r>
          </a:p>
          <a:p>
            <a:pPr>
              <a:buNone/>
            </a:pPr>
            <a:endParaRPr lang="en-GB" dirty="0" smtClean="0"/>
          </a:p>
          <a:p>
            <a:endParaRPr lang="en-GB" dirty="0" smtClean="0"/>
          </a:p>
          <a:p>
            <a:endParaRPr lang="en-GB" dirty="0"/>
          </a:p>
        </p:txBody>
      </p:sp>
    </p:spTree>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Questions?</a:t>
            </a:r>
            <a:endParaRPr lang="en-GB" dirty="0"/>
          </a:p>
        </p:txBody>
      </p:sp>
      <p:pic>
        <p:nvPicPr>
          <p:cNvPr id="3" name="Picture 2" descr="\\fdm-mail02\home\rob.jones\My Pictures\Microsoft Clip Organizer\00401828.jpg"/>
          <p:cNvPicPr>
            <a:picLocks noChangeAspect="1" noChangeArrowheads="1"/>
          </p:cNvPicPr>
          <p:nvPr/>
        </p:nvPicPr>
        <p:blipFill>
          <a:blip r:embed="rId2" cstate="print"/>
          <a:srcRect/>
          <a:stretch>
            <a:fillRect/>
          </a:stretch>
        </p:blipFill>
        <p:spPr bwMode="auto">
          <a:xfrm>
            <a:off x="3347698" y="2674934"/>
            <a:ext cx="3143272" cy="3138475"/>
          </a:xfrm>
          <a:prstGeom prst="rect">
            <a:avLst/>
          </a:prstGeom>
          <a:noFill/>
        </p:spPr>
      </p:pic>
    </p:spTree>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641351"/>
            <a:ext cx="8915400" cy="477054"/>
          </a:xfrm>
        </p:spPr>
        <p:txBody>
          <a:bodyPr/>
          <a:lstStyle/>
          <a:p>
            <a:r>
              <a:rPr lang="en-GB" dirty="0" smtClean="0"/>
              <a:t>Lesson Objectives</a:t>
            </a:r>
            <a:endParaRPr lang="en-GB" dirty="0"/>
          </a:p>
        </p:txBody>
      </p:sp>
      <p:sp>
        <p:nvSpPr>
          <p:cNvPr id="3" name="Content Placeholder 2"/>
          <p:cNvSpPr>
            <a:spLocks noGrp="1"/>
          </p:cNvSpPr>
          <p:nvPr>
            <p:ph idx="1"/>
          </p:nvPr>
        </p:nvSpPr>
        <p:spPr/>
        <p:txBody>
          <a:bodyPr/>
          <a:lstStyle/>
          <a:p>
            <a:pPr>
              <a:buNone/>
            </a:pPr>
            <a:r>
              <a:rPr lang="en-GB" b="1" dirty="0" smtClean="0"/>
              <a:t>Having completed this lesson, you should be able to:</a:t>
            </a:r>
          </a:p>
          <a:p>
            <a:r>
              <a:rPr lang="en-GB" dirty="0" smtClean="0"/>
              <a:t>Read, understand and produce Entity Relationship Diagrams (ERDs)</a:t>
            </a:r>
          </a:p>
          <a:p>
            <a:endParaRPr lang="en-GB" dirty="0" smtClean="0"/>
          </a:p>
          <a:p>
            <a:r>
              <a:rPr lang="en-GB" smtClean="0"/>
              <a:t>Describe </a:t>
            </a:r>
            <a:r>
              <a:rPr lang="en-GB" dirty="0" smtClean="0"/>
              <a:t>data relationships and the use of keys</a:t>
            </a:r>
          </a:p>
          <a:p>
            <a:endParaRPr lang="en-GB" dirty="0" smtClean="0"/>
          </a:p>
          <a:p>
            <a:r>
              <a:rPr lang="en-US" dirty="0" smtClean="0"/>
              <a:t>Understand optional vs. mandatory columns.</a:t>
            </a:r>
            <a:endParaRPr lang="en-GB" dirty="0" smtClean="0"/>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Modeling and ERDs</a:t>
            </a:r>
            <a:endParaRPr lang="en-GB" dirty="0"/>
          </a:p>
        </p:txBody>
      </p:sp>
      <p:sp>
        <p:nvSpPr>
          <p:cNvPr id="5" name="Text Placeholder 4"/>
          <p:cNvSpPr>
            <a:spLocks noGrp="1"/>
          </p:cNvSpPr>
          <p:nvPr>
            <p:ph type="body" sz="quarter" idx="13"/>
          </p:nvPr>
        </p:nvSpPr>
        <p:spPr>
          <a:xfrm>
            <a:off x="742650" y="2014386"/>
            <a:ext cx="8420400" cy="578882"/>
          </a:xfrm>
          <a:solidFill>
            <a:srgbClr val="2EABE2"/>
          </a:solidFill>
          <a:ln w="28575" cap="flat" cmpd="sng" algn="ctr">
            <a:solidFill>
              <a:srgbClr val="333399"/>
            </a:solidFill>
            <a:prstDash val="solid"/>
            <a:round/>
            <a:headEnd type="none" w="med" len="med"/>
            <a:tailEnd type="none" w="med" len="med"/>
          </a:ln>
          <a:effectLst>
            <a:outerShdw blurRad="63500" dist="635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p>
            <a:r>
              <a:rPr dirty="0" smtClean="0">
                <a:solidFill>
                  <a:srgbClr val="333399"/>
                </a:solidFill>
              </a:rPr>
              <a:t>Entities and Tables</a:t>
            </a:r>
            <a:endParaRPr lang="en-GB" dirty="0">
              <a:solidFill>
                <a:srgbClr val="333399"/>
              </a:solidFill>
            </a:endParaRPr>
          </a:p>
        </p:txBody>
      </p:sp>
      <p:sp>
        <p:nvSpPr>
          <p:cNvPr id="6" name="Text Placeholder 5"/>
          <p:cNvSpPr>
            <a:spLocks noGrp="1"/>
          </p:cNvSpPr>
          <p:nvPr>
            <p:ph type="body" sz="quarter" idx="14"/>
          </p:nvPr>
        </p:nvSpPr>
        <p:spPr>
          <a:xfrm>
            <a:off x="752475" y="3158076"/>
            <a:ext cx="8420400" cy="578882"/>
          </a:xfrm>
        </p:spPr>
        <p:txBody>
          <a:bodyPr/>
          <a:lstStyle/>
          <a:p>
            <a:r>
              <a:rPr dirty="0" smtClean="0"/>
              <a:t>Relationships</a:t>
            </a:r>
            <a:endParaRPr lang="en-GB" dirty="0"/>
          </a:p>
        </p:txBody>
      </p:sp>
      <p:sp>
        <p:nvSpPr>
          <p:cNvPr id="7" name="Text Placeholder 6"/>
          <p:cNvSpPr>
            <a:spLocks noGrp="1"/>
          </p:cNvSpPr>
          <p:nvPr>
            <p:ph type="body" sz="quarter" idx="15"/>
          </p:nvPr>
        </p:nvSpPr>
        <p:spPr>
          <a:xfrm>
            <a:off x="745925" y="4301766"/>
            <a:ext cx="8420400" cy="578882"/>
          </a:xfrm>
        </p:spPr>
        <p:txBody>
          <a:bodyPr/>
          <a:lstStyle/>
          <a:p>
            <a:r>
              <a:rPr dirty="0" smtClean="0"/>
              <a:t>Mandatory and Optional Attributes</a:t>
            </a:r>
            <a:endParaRPr lang="en-GB" dirty="0"/>
          </a:p>
        </p:txBody>
      </p:sp>
      <p:sp>
        <p:nvSpPr>
          <p:cNvPr id="8" name="Text Placeholder 6"/>
          <p:cNvSpPr txBox="1">
            <a:spLocks/>
          </p:cNvSpPr>
          <p:nvPr/>
        </p:nvSpPr>
        <p:spPr bwMode="auto">
          <a:xfrm>
            <a:off x="749200" y="5445457"/>
            <a:ext cx="8420400" cy="578882"/>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p>
            <a:pPr marL="342900" marR="0" lvl="0" indent="-342900" algn="ctr" defTabSz="914400" rtl="0" eaLnBrk="0" fontAlgn="base" latinLnBrk="0" hangingPunct="0">
              <a:lnSpc>
                <a:spcPct val="100000"/>
              </a:lnSpc>
              <a:spcBef>
                <a:spcPct val="0"/>
              </a:spcBef>
              <a:spcAft>
                <a:spcPct val="0"/>
              </a:spcAft>
              <a:buClr>
                <a:srgbClr val="333399"/>
              </a:buClr>
              <a:buSzTx/>
              <a:buFont typeface="Wingdings 3" pitchFamily="18" charset="2"/>
              <a:buNone/>
              <a:tabLst/>
              <a:defRPr/>
            </a:pPr>
            <a:r>
              <a:rPr kumimoji="0" lang="en-GB" sz="2800" b="1" i="0" u="none" strike="noStrike" kern="1200" cap="none" spc="0" normalizeH="0" baseline="0" noProof="0" dirty="0" smtClean="0">
                <a:ln>
                  <a:noFill/>
                </a:ln>
                <a:solidFill>
                  <a:schemeClr val="tx1">
                    <a:lumMod val="50000"/>
                    <a:lumOff val="50000"/>
                  </a:schemeClr>
                </a:solidFill>
                <a:effectLst/>
                <a:uLnTx/>
                <a:uFillTx/>
                <a:latin typeface="Arial" charset="0"/>
                <a:ea typeface="ヒラギノ角ゴ Pro W3" pitchFamily="-112" charset="-128"/>
                <a:cs typeface="+mn-cs"/>
              </a:rPr>
              <a:t>Data Modeling</a:t>
            </a:r>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a:ln w="6350" cmpd="sng"/>
        </p:spPr>
        <p:txBody>
          <a:bodyPr/>
          <a:lstStyle/>
          <a:p>
            <a:r>
              <a:rPr lang="en-US" dirty="0" smtClean="0"/>
              <a:t>Entities are the “things” we are tracking </a:t>
            </a:r>
          </a:p>
          <a:p>
            <a:endParaRPr lang="en-US" dirty="0" smtClean="0"/>
          </a:p>
          <a:p>
            <a:r>
              <a:rPr lang="en-US" dirty="0" smtClean="0"/>
              <a:t>Records and “tuples” – the complete collection of data</a:t>
            </a:r>
          </a:p>
          <a:p>
            <a:endParaRPr lang="en-US" dirty="0" smtClean="0"/>
          </a:p>
          <a:p>
            <a:r>
              <a:rPr lang="en-US" dirty="0" smtClean="0"/>
              <a:t>Attributes and fields</a:t>
            </a:r>
            <a:endParaRPr lang="en-US" dirty="0"/>
          </a:p>
        </p:txBody>
      </p:sp>
      <p:sp>
        <p:nvSpPr>
          <p:cNvPr id="3" name="Content Placeholder 2"/>
          <p:cNvSpPr>
            <a:spLocks noGrp="1"/>
          </p:cNvSpPr>
          <p:nvPr>
            <p:ph sz="quarter" idx="12"/>
          </p:nvPr>
        </p:nvSpPr>
        <p:spPr/>
        <p:txBody>
          <a:bodyPr/>
          <a:lstStyle/>
          <a:p>
            <a:r>
              <a:rPr lang="en-US" dirty="0" smtClean="0"/>
              <a:t>Tables – hold the data for instances of entities</a:t>
            </a:r>
          </a:p>
          <a:p>
            <a:endParaRPr lang="en-US" dirty="0" smtClean="0"/>
          </a:p>
          <a:p>
            <a:r>
              <a:rPr lang="en-US" dirty="0" smtClean="0"/>
              <a:t>Rows – each row holds the information for one thing</a:t>
            </a:r>
          </a:p>
          <a:p>
            <a:endParaRPr lang="en-US" dirty="0" smtClean="0"/>
          </a:p>
          <a:p>
            <a:r>
              <a:rPr lang="en-US" dirty="0" smtClean="0"/>
              <a:t>Columns – each column holds one attribute</a:t>
            </a:r>
            <a:endParaRPr lang="en-US" dirty="0"/>
          </a:p>
        </p:txBody>
      </p:sp>
      <p:sp>
        <p:nvSpPr>
          <p:cNvPr id="4" name="Text Placeholder 3"/>
          <p:cNvSpPr>
            <a:spLocks noGrp="1"/>
          </p:cNvSpPr>
          <p:nvPr>
            <p:ph type="body" sz="quarter" idx="13"/>
          </p:nvPr>
        </p:nvSpPr>
        <p:spPr>
          <a:xfrm>
            <a:off x="542260" y="1162050"/>
            <a:ext cx="4632990" cy="638175"/>
          </a:xfrm>
        </p:spPr>
        <p:txBody>
          <a:bodyPr/>
          <a:lstStyle/>
          <a:p>
            <a:pPr algn="ctr"/>
            <a:r>
              <a:rPr lang="en-US" sz="2800" dirty="0">
                <a:solidFill>
                  <a:srgbClr val="333399"/>
                </a:solidFill>
                <a:latin typeface="+mj-lt"/>
                <a:ea typeface="+mj-ea"/>
                <a:cs typeface="+mj-cs"/>
              </a:rPr>
              <a:t>Logical &amp; Theoretical</a:t>
            </a:r>
          </a:p>
        </p:txBody>
      </p:sp>
      <p:sp>
        <p:nvSpPr>
          <p:cNvPr id="5" name="Text Placeholder 4"/>
          <p:cNvSpPr>
            <a:spLocks noGrp="1"/>
          </p:cNvSpPr>
          <p:nvPr>
            <p:ph type="body" sz="quarter" idx="14"/>
          </p:nvPr>
        </p:nvSpPr>
        <p:spPr/>
        <p:txBody>
          <a:bodyPr/>
          <a:lstStyle/>
          <a:p>
            <a:r>
              <a:rPr lang="en-US" sz="2800" dirty="0">
                <a:solidFill>
                  <a:srgbClr val="333399"/>
                </a:solidFill>
                <a:latin typeface="+mj-lt"/>
                <a:ea typeface="+mj-ea"/>
                <a:cs typeface="+mj-cs"/>
              </a:rPr>
              <a:t>Physical Database</a:t>
            </a:r>
          </a:p>
        </p:txBody>
      </p:sp>
    </p:spTree>
    <p:extLst>
      <p:ext uri="{BB962C8B-B14F-4D97-AF65-F5344CB8AC3E}">
        <p14:creationId xmlns:p14="http://schemas.microsoft.com/office/powerpoint/2010/main" val="3721602208"/>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r>
              <a:rPr lang="en-GB" dirty="0"/>
              <a:t>Primary Key column</a:t>
            </a:r>
          </a:p>
          <a:p>
            <a:pPr lvl="1"/>
            <a:r>
              <a:rPr lang="en-GB" dirty="0"/>
              <a:t>Uniquely identifies </a:t>
            </a:r>
            <a:r>
              <a:rPr lang="en-GB" dirty="0" smtClean="0"/>
              <a:t>each </a:t>
            </a:r>
            <a:r>
              <a:rPr lang="en-GB" dirty="0"/>
              <a:t>row within a </a:t>
            </a:r>
            <a:r>
              <a:rPr lang="en-GB" dirty="0" smtClean="0"/>
              <a:t>table and must be filled in</a:t>
            </a:r>
          </a:p>
          <a:p>
            <a:pPr lvl="1"/>
            <a:r>
              <a:rPr lang="en-GB" dirty="0" smtClean="0"/>
              <a:t>Could be a single column or combination of columns</a:t>
            </a:r>
          </a:p>
          <a:p>
            <a:pPr lvl="1"/>
            <a:r>
              <a:rPr lang="en-GB" dirty="0" smtClean="0"/>
              <a:t>Primary key is often an artificial “surrogate” key</a:t>
            </a:r>
          </a:p>
          <a:p>
            <a:r>
              <a:rPr lang="en-GB" dirty="0" smtClean="0"/>
              <a:t>Non-key columns</a:t>
            </a:r>
          </a:p>
          <a:p>
            <a:pPr lvl="1"/>
            <a:r>
              <a:rPr lang="en-GB" dirty="0" smtClean="0"/>
              <a:t>Provide pieces of information or attributes of the entity</a:t>
            </a:r>
          </a:p>
          <a:p>
            <a:pPr lvl="1"/>
            <a:r>
              <a:rPr lang="en-GB" dirty="0" smtClean="0"/>
              <a:t>One piece of information per column </a:t>
            </a:r>
            <a:endParaRPr lang="en-GB" dirty="0"/>
          </a:p>
          <a:p>
            <a:endParaRPr lang="en-US" dirty="0"/>
          </a:p>
        </p:txBody>
      </p:sp>
      <p:graphicFrame>
        <p:nvGraphicFramePr>
          <p:cNvPr id="6" name="Content Placeholder 5"/>
          <p:cNvGraphicFramePr>
            <a:graphicFrameLocks noGrp="1"/>
          </p:cNvGraphicFramePr>
          <p:nvPr>
            <p:ph sz="quarter" idx="12"/>
            <p:extLst>
              <p:ext uri="{D42A27DB-BD31-4B8C-83A1-F6EECF244321}">
                <p14:modId xmlns:p14="http://schemas.microsoft.com/office/powerpoint/2010/main" val="577686672"/>
              </p:ext>
            </p:extLst>
          </p:nvPr>
        </p:nvGraphicFramePr>
        <p:xfrm>
          <a:off x="4922875" y="1974850"/>
          <a:ext cx="4387812" cy="2494280"/>
        </p:xfrm>
        <a:graphic>
          <a:graphicData uri="http://schemas.openxmlformats.org/drawingml/2006/table">
            <a:tbl>
              <a:tblPr firstRow="1" bandRow="1">
                <a:tableStyleId>{5C22544A-7EE6-4342-B048-85BDC9FD1C3A}</a:tableStyleId>
              </a:tblPr>
              <a:tblGrid>
                <a:gridCol w="1233376"/>
                <a:gridCol w="999461"/>
                <a:gridCol w="2154975"/>
              </a:tblGrid>
              <a:tr h="370840">
                <a:tc gridSpan="3">
                  <a:txBody>
                    <a:bodyPr/>
                    <a:lstStyle/>
                    <a:p>
                      <a:pPr algn="ctr"/>
                      <a:r>
                        <a:rPr lang="en-US" dirty="0" smtClean="0"/>
                        <a:t>Student</a:t>
                      </a:r>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r>
                        <a:rPr lang="en-US" dirty="0" smtClean="0"/>
                        <a:t>Student ID</a:t>
                      </a:r>
                      <a:endParaRPr lang="en-US" dirty="0"/>
                    </a:p>
                  </a:txBody>
                  <a:tcPr/>
                </a:tc>
                <a:tc>
                  <a:txBody>
                    <a:bodyPr/>
                    <a:lstStyle/>
                    <a:p>
                      <a:r>
                        <a:rPr lang="en-US" dirty="0" smtClean="0"/>
                        <a:t>Name</a:t>
                      </a:r>
                      <a:endParaRPr lang="en-US" dirty="0"/>
                    </a:p>
                  </a:txBody>
                  <a:tcPr/>
                </a:tc>
                <a:tc>
                  <a:txBody>
                    <a:bodyPr/>
                    <a:lstStyle/>
                    <a:p>
                      <a:r>
                        <a:rPr lang="en-US" dirty="0" smtClean="0"/>
                        <a:t>Address</a:t>
                      </a:r>
                      <a:endParaRPr lang="en-US" dirty="0"/>
                    </a:p>
                  </a:txBody>
                  <a:tcPr/>
                </a:tc>
              </a:tr>
              <a:tr h="370840">
                <a:tc>
                  <a:txBody>
                    <a:bodyPr/>
                    <a:lstStyle/>
                    <a:p>
                      <a:r>
                        <a:rPr lang="en-US" dirty="0" smtClean="0"/>
                        <a:t>1</a:t>
                      </a:r>
                      <a:endParaRPr lang="en-US" dirty="0"/>
                    </a:p>
                  </a:txBody>
                  <a:tcPr/>
                </a:tc>
                <a:tc>
                  <a:txBody>
                    <a:bodyPr/>
                    <a:lstStyle/>
                    <a:p>
                      <a:r>
                        <a:rPr lang="en-US" dirty="0" smtClean="0"/>
                        <a:t>Andy</a:t>
                      </a:r>
                      <a:endParaRPr lang="en-US" dirty="0"/>
                    </a:p>
                  </a:txBody>
                  <a:tcPr/>
                </a:tc>
                <a:tc>
                  <a:txBody>
                    <a:bodyPr/>
                    <a:lstStyle/>
                    <a:p>
                      <a:r>
                        <a:rPr lang="en-US" dirty="0" smtClean="0"/>
                        <a:t>123 Main St</a:t>
                      </a:r>
                      <a:endParaRPr lang="en-US" dirty="0"/>
                    </a:p>
                  </a:txBody>
                  <a:tcPr/>
                </a:tc>
              </a:tr>
              <a:tr h="370840">
                <a:tc>
                  <a:txBody>
                    <a:bodyPr/>
                    <a:lstStyle/>
                    <a:p>
                      <a:r>
                        <a:rPr lang="en-US" dirty="0" smtClean="0"/>
                        <a:t>2</a:t>
                      </a:r>
                      <a:endParaRPr lang="en-US" dirty="0"/>
                    </a:p>
                  </a:txBody>
                  <a:tcPr/>
                </a:tc>
                <a:tc>
                  <a:txBody>
                    <a:bodyPr/>
                    <a:lstStyle/>
                    <a:p>
                      <a:r>
                        <a:rPr lang="en-US" dirty="0" smtClean="0"/>
                        <a:t>Betty</a:t>
                      </a:r>
                      <a:endParaRPr lang="en-US" dirty="0"/>
                    </a:p>
                  </a:txBody>
                  <a:tcPr/>
                </a:tc>
                <a:tc>
                  <a:txBody>
                    <a:bodyPr/>
                    <a:lstStyle/>
                    <a:p>
                      <a:r>
                        <a:rPr lang="en-US" dirty="0" smtClean="0"/>
                        <a:t>5 South Blvd</a:t>
                      </a:r>
                      <a:endParaRPr lang="en-US" dirty="0"/>
                    </a:p>
                  </a:txBody>
                  <a:tcPr/>
                </a:tc>
              </a:tr>
              <a:tr h="370840">
                <a:tc>
                  <a:txBody>
                    <a:bodyPr/>
                    <a:lstStyle/>
                    <a:p>
                      <a:r>
                        <a:rPr lang="en-US" dirty="0" smtClean="0"/>
                        <a:t>3</a:t>
                      </a:r>
                      <a:endParaRPr lang="en-US" dirty="0"/>
                    </a:p>
                  </a:txBody>
                  <a:tcPr/>
                </a:tc>
                <a:tc>
                  <a:txBody>
                    <a:bodyPr/>
                    <a:lstStyle/>
                    <a:p>
                      <a:r>
                        <a:rPr lang="en-US" dirty="0" smtClean="0"/>
                        <a:t>Charlie</a:t>
                      </a:r>
                      <a:endParaRPr lang="en-US" dirty="0"/>
                    </a:p>
                  </a:txBody>
                  <a:tcPr/>
                </a:tc>
                <a:tc>
                  <a:txBody>
                    <a:bodyPr/>
                    <a:lstStyle/>
                    <a:p>
                      <a:r>
                        <a:rPr lang="en-US" dirty="0" smtClean="0"/>
                        <a:t>32 Winslow Ave</a:t>
                      </a:r>
                      <a:endParaRPr lang="en-US" dirty="0"/>
                    </a:p>
                  </a:txBody>
                  <a:tcPr/>
                </a:tc>
              </a:tr>
              <a:tr h="370840">
                <a:tc>
                  <a:txBody>
                    <a:bodyPr/>
                    <a:lstStyle/>
                    <a:p>
                      <a:r>
                        <a:rPr lang="en-US" dirty="0" smtClean="0"/>
                        <a:t>4</a:t>
                      </a:r>
                      <a:endParaRPr lang="en-US" dirty="0"/>
                    </a:p>
                  </a:txBody>
                  <a:tcPr/>
                </a:tc>
                <a:tc>
                  <a:txBody>
                    <a:bodyPr/>
                    <a:lstStyle/>
                    <a:p>
                      <a:r>
                        <a:rPr lang="en-US" dirty="0" smtClean="0"/>
                        <a:t>Diane</a:t>
                      </a:r>
                      <a:endParaRPr lang="en-US" dirty="0"/>
                    </a:p>
                  </a:txBody>
                  <a:tcPr/>
                </a:tc>
                <a:tc>
                  <a:txBody>
                    <a:bodyPr/>
                    <a:lstStyle/>
                    <a:p>
                      <a:r>
                        <a:rPr lang="en-US" dirty="0" smtClean="0"/>
                        <a:t>65 Grand Ave</a:t>
                      </a:r>
                      <a:endParaRPr lang="en-US" dirty="0"/>
                    </a:p>
                  </a:txBody>
                  <a:tcPr/>
                </a:tc>
              </a:tr>
            </a:tbl>
          </a:graphicData>
        </a:graphic>
      </p:graphicFrame>
      <p:sp>
        <p:nvSpPr>
          <p:cNvPr id="4" name="Text Placeholder 3"/>
          <p:cNvSpPr>
            <a:spLocks noGrp="1"/>
          </p:cNvSpPr>
          <p:nvPr>
            <p:ph type="body" sz="quarter" idx="13"/>
          </p:nvPr>
        </p:nvSpPr>
        <p:spPr/>
        <p:txBody>
          <a:bodyPr/>
          <a:lstStyle/>
          <a:p>
            <a:r>
              <a:rPr lang="en-US" sz="2800" dirty="0">
                <a:solidFill>
                  <a:srgbClr val="333399"/>
                </a:solidFill>
                <a:latin typeface="+mj-lt"/>
                <a:ea typeface="+mj-ea"/>
                <a:cs typeface="+mj-cs"/>
              </a:rPr>
              <a:t>Tables</a:t>
            </a:r>
          </a:p>
        </p:txBody>
      </p:sp>
      <p:graphicFrame>
        <p:nvGraphicFramePr>
          <p:cNvPr id="7" name="Table 6"/>
          <p:cNvGraphicFramePr>
            <a:graphicFrameLocks noGrp="1"/>
          </p:cNvGraphicFramePr>
          <p:nvPr>
            <p:extLst>
              <p:ext uri="{D42A27DB-BD31-4B8C-83A1-F6EECF244321}">
                <p14:modId xmlns:p14="http://schemas.microsoft.com/office/powerpoint/2010/main" val="2079107610"/>
              </p:ext>
            </p:extLst>
          </p:nvPr>
        </p:nvGraphicFramePr>
        <p:xfrm>
          <a:off x="5890438" y="4709434"/>
          <a:ext cx="2413590" cy="1483360"/>
        </p:xfrm>
        <a:graphic>
          <a:graphicData uri="http://schemas.openxmlformats.org/drawingml/2006/table">
            <a:tbl>
              <a:tblPr firstRow="1">
                <a:tableStyleId>{9D7B26C5-4107-4FEC-AEDC-1716B250A1EF}</a:tableStyleId>
              </a:tblPr>
              <a:tblGrid>
                <a:gridCol w="2413590"/>
              </a:tblGrid>
              <a:tr h="370840">
                <a:tc>
                  <a:txBody>
                    <a:bodyPr/>
                    <a:lstStyle/>
                    <a:p>
                      <a:r>
                        <a:rPr lang="en-US" dirty="0" smtClean="0"/>
                        <a:t>Student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Student_ID           PK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Name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Address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011697519"/>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Modeling and ERDs</a:t>
            </a:r>
            <a:endParaRPr lang="en-GB" dirty="0"/>
          </a:p>
        </p:txBody>
      </p:sp>
      <p:sp>
        <p:nvSpPr>
          <p:cNvPr id="5" name="Text Placeholder 4"/>
          <p:cNvSpPr>
            <a:spLocks noGrp="1"/>
          </p:cNvSpPr>
          <p:nvPr>
            <p:ph type="body" sz="quarter" idx="13"/>
          </p:nvPr>
        </p:nvSpPr>
        <p:spPr>
          <a:xfrm>
            <a:off x="742650" y="2014386"/>
            <a:ext cx="8420400" cy="578882"/>
          </a:xfr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p>
            <a:r>
              <a:rPr lang="en-GB" dirty="0" smtClean="0"/>
              <a:t>Entities and Tables</a:t>
            </a:r>
            <a:endParaRPr lang="en-GB" dirty="0"/>
          </a:p>
        </p:txBody>
      </p:sp>
      <p:sp>
        <p:nvSpPr>
          <p:cNvPr id="6" name="Text Placeholder 5"/>
          <p:cNvSpPr>
            <a:spLocks noGrp="1"/>
          </p:cNvSpPr>
          <p:nvPr>
            <p:ph type="body" sz="quarter" idx="14"/>
          </p:nvPr>
        </p:nvSpPr>
        <p:spPr>
          <a:xfrm>
            <a:off x="752475" y="3158076"/>
            <a:ext cx="8420400" cy="578882"/>
          </a:xfrm>
          <a:solidFill>
            <a:srgbClr val="2EABE2"/>
          </a:solidFill>
          <a:ln w="28575" cap="flat" cmpd="sng" algn="ctr">
            <a:solidFill>
              <a:srgbClr val="333399"/>
            </a:solidFill>
            <a:prstDash val="solid"/>
            <a:round/>
            <a:headEnd type="none" w="med" len="med"/>
            <a:tailEnd type="none" w="med" len="med"/>
          </a:ln>
          <a:effectLst>
            <a:outerShdw blurRad="63500" dist="635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p>
            <a:r>
              <a:rPr lang="en-GB" dirty="0" smtClean="0">
                <a:solidFill>
                  <a:srgbClr val="333399"/>
                </a:solidFill>
              </a:rPr>
              <a:t>Relationships</a:t>
            </a:r>
            <a:endParaRPr lang="en-GB" dirty="0">
              <a:solidFill>
                <a:srgbClr val="333399"/>
              </a:solidFill>
            </a:endParaRPr>
          </a:p>
        </p:txBody>
      </p:sp>
      <p:sp>
        <p:nvSpPr>
          <p:cNvPr id="7" name="Text Placeholder 6"/>
          <p:cNvSpPr>
            <a:spLocks noGrp="1"/>
          </p:cNvSpPr>
          <p:nvPr>
            <p:ph type="body" sz="quarter" idx="15"/>
          </p:nvPr>
        </p:nvSpPr>
        <p:spPr>
          <a:xfrm>
            <a:off x="745925" y="4301766"/>
            <a:ext cx="8420400" cy="578882"/>
          </a:xfrm>
        </p:spPr>
        <p:txBody>
          <a:bodyPr/>
          <a:lstStyle/>
          <a:p>
            <a:r>
              <a:rPr dirty="0" smtClean="0"/>
              <a:t>Mandatory and Optional Attributes</a:t>
            </a:r>
            <a:endParaRPr lang="en-GB" dirty="0"/>
          </a:p>
        </p:txBody>
      </p:sp>
      <p:sp>
        <p:nvSpPr>
          <p:cNvPr id="8" name="Text Placeholder 6"/>
          <p:cNvSpPr txBox="1">
            <a:spLocks/>
          </p:cNvSpPr>
          <p:nvPr/>
        </p:nvSpPr>
        <p:spPr bwMode="auto">
          <a:xfrm>
            <a:off x="749200" y="5445457"/>
            <a:ext cx="8420400" cy="578882"/>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p>
            <a:pPr marL="342900" marR="0" lvl="0" indent="-342900" algn="ctr" defTabSz="914400" rtl="0" eaLnBrk="0" fontAlgn="base" latinLnBrk="0" hangingPunct="0">
              <a:lnSpc>
                <a:spcPct val="100000"/>
              </a:lnSpc>
              <a:spcBef>
                <a:spcPct val="0"/>
              </a:spcBef>
              <a:spcAft>
                <a:spcPct val="0"/>
              </a:spcAft>
              <a:buClr>
                <a:srgbClr val="333399"/>
              </a:buClr>
              <a:buSzTx/>
              <a:buFont typeface="Wingdings 3" pitchFamily="18" charset="2"/>
              <a:buNone/>
              <a:tabLst/>
              <a:defRPr/>
            </a:pPr>
            <a:r>
              <a:rPr kumimoji="0" lang="en-GB" sz="2800" b="1" i="0" u="none" strike="noStrike" kern="1200" cap="none" spc="0" normalizeH="0" baseline="0" noProof="0" dirty="0" smtClean="0">
                <a:ln>
                  <a:noFill/>
                </a:ln>
                <a:solidFill>
                  <a:schemeClr val="tx1">
                    <a:lumMod val="50000"/>
                    <a:lumOff val="50000"/>
                  </a:schemeClr>
                </a:solidFill>
                <a:effectLst/>
                <a:uLnTx/>
                <a:uFillTx/>
                <a:latin typeface="Arial" charset="0"/>
                <a:ea typeface="ヒラギノ角ゴ Pro W3" pitchFamily="-112" charset="-128"/>
                <a:cs typeface="+mn-cs"/>
              </a:rPr>
              <a:t>Data Modeling</a:t>
            </a:r>
          </a:p>
        </p:txBody>
      </p:sp>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Relationships – One-To-Many</a:t>
            </a:r>
            <a:endParaRPr lang="en-GB" dirty="0"/>
          </a:p>
        </p:txBody>
      </p:sp>
      <p:sp>
        <p:nvSpPr>
          <p:cNvPr id="3" name="Content Placeholder 2"/>
          <p:cNvSpPr>
            <a:spLocks noGrp="1"/>
          </p:cNvSpPr>
          <p:nvPr>
            <p:ph idx="1"/>
          </p:nvPr>
        </p:nvSpPr>
        <p:spPr>
          <a:xfrm>
            <a:off x="527833" y="1670779"/>
            <a:ext cx="4631021" cy="4605227"/>
          </a:xfrm>
        </p:spPr>
        <p:txBody>
          <a:bodyPr/>
          <a:lstStyle/>
          <a:p>
            <a:endParaRPr lang="en-US" dirty="0" smtClean="0"/>
          </a:p>
          <a:p>
            <a:endParaRPr lang="en-GB" dirty="0" smtClean="0"/>
          </a:p>
          <a:p>
            <a:r>
              <a:rPr lang="en-US" dirty="0" smtClean="0"/>
              <a:t>A student can have only one mentor.</a:t>
            </a:r>
            <a:endParaRPr lang="en-GB" dirty="0" smtClean="0"/>
          </a:p>
          <a:p>
            <a:pPr>
              <a:buNone/>
            </a:pPr>
            <a:endParaRPr lang="en-GB" dirty="0" smtClean="0"/>
          </a:p>
          <a:p>
            <a:endParaRPr lang="en-GB" dirty="0" smtClean="0"/>
          </a:p>
          <a:p>
            <a:endParaRPr lang="en-GB" dirty="0" smtClean="0"/>
          </a:p>
          <a:p>
            <a:r>
              <a:rPr lang="en-GB" dirty="0" smtClean="0"/>
              <a:t>A mentor can have many students.</a:t>
            </a:r>
          </a:p>
          <a:p>
            <a:endParaRPr lang="en-GB" dirty="0" smtClean="0"/>
          </a:p>
          <a:p>
            <a:r>
              <a:rPr lang="en-GB" dirty="0"/>
              <a:t>Foreign key column</a:t>
            </a:r>
          </a:p>
          <a:p>
            <a:pPr lvl="1"/>
            <a:r>
              <a:rPr lang="en-GB" dirty="0"/>
              <a:t>A foreign key is a column on the </a:t>
            </a:r>
            <a:r>
              <a:rPr lang="en-GB" b="1" dirty="0"/>
              <a:t>child table</a:t>
            </a:r>
            <a:r>
              <a:rPr lang="en-GB" dirty="0"/>
              <a:t> that references a unique identifier on the </a:t>
            </a:r>
            <a:r>
              <a:rPr lang="en-GB" b="1" dirty="0"/>
              <a:t>parent table</a:t>
            </a:r>
          </a:p>
          <a:p>
            <a:endParaRPr lang="en-GB" dirty="0" smtClean="0"/>
          </a:p>
          <a:p>
            <a:endParaRPr lang="en-US" dirty="0"/>
          </a:p>
          <a:p>
            <a:endParaRPr lang="en-GB" dirty="0" smtClean="0"/>
          </a:p>
        </p:txBody>
      </p:sp>
      <p:graphicFrame>
        <p:nvGraphicFramePr>
          <p:cNvPr id="4" name="Table 3"/>
          <p:cNvGraphicFramePr>
            <a:graphicFrameLocks noGrp="1"/>
          </p:cNvGraphicFramePr>
          <p:nvPr>
            <p:extLst>
              <p:ext uri="{D42A27DB-BD31-4B8C-83A1-F6EECF244321}">
                <p14:modId xmlns:p14="http://schemas.microsoft.com/office/powerpoint/2010/main" val="982051318"/>
              </p:ext>
            </p:extLst>
          </p:nvPr>
        </p:nvGraphicFramePr>
        <p:xfrm>
          <a:off x="7102387" y="4550736"/>
          <a:ext cx="1987022" cy="1903229"/>
        </p:xfrm>
        <a:graphic>
          <a:graphicData uri="http://schemas.openxmlformats.org/drawingml/2006/table">
            <a:tbl>
              <a:tblPr firstRow="1">
                <a:tableStyleId>{9D7B26C5-4107-4FEC-AEDC-1716B250A1EF}</a:tableStyleId>
              </a:tblPr>
              <a:tblGrid>
                <a:gridCol w="1987022"/>
              </a:tblGrid>
              <a:tr h="440189">
                <a:tc>
                  <a:txBody>
                    <a:bodyPr/>
                    <a:lstStyle/>
                    <a:p>
                      <a:r>
                        <a:rPr lang="en-US" dirty="0" smtClean="0"/>
                        <a:t>Student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9767">
                <a:tc>
                  <a:txBody>
                    <a:bodyPr/>
                    <a:lstStyle/>
                    <a:p>
                      <a:r>
                        <a:rPr lang="en-US" dirty="0" err="1" smtClean="0"/>
                        <a:t>Student_ID</a:t>
                      </a:r>
                      <a:r>
                        <a:rPr lang="en-US" dirty="0" smtClean="0"/>
                        <a:t>    PK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19767">
                <a:tc>
                  <a:txBody>
                    <a:bodyPr/>
                    <a:lstStyle/>
                    <a:p>
                      <a:r>
                        <a:rPr lang="en-US" dirty="0" smtClean="0"/>
                        <a:t>Name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19767">
                <a:tc>
                  <a:txBody>
                    <a:bodyPr/>
                    <a:lstStyle/>
                    <a:p>
                      <a:r>
                        <a:rPr lang="en-US" dirty="0" smtClean="0"/>
                        <a:t>Address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15288">
                <a:tc>
                  <a:txBody>
                    <a:bodyPr/>
                    <a:lstStyle/>
                    <a:p>
                      <a:r>
                        <a:rPr lang="en-US" dirty="0" err="1" smtClean="0"/>
                        <a:t>Mentor_ID</a:t>
                      </a:r>
                      <a:r>
                        <a:rPr lang="en-US" dirty="0" smtClean="0"/>
                        <a:t>     FK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00929501"/>
              </p:ext>
            </p:extLst>
          </p:nvPr>
        </p:nvGraphicFramePr>
        <p:xfrm>
          <a:off x="7102387" y="2178885"/>
          <a:ext cx="1884772" cy="1483360"/>
        </p:xfrm>
        <a:graphic>
          <a:graphicData uri="http://schemas.openxmlformats.org/drawingml/2006/table">
            <a:tbl>
              <a:tblPr firstRow="1">
                <a:tableStyleId>{9D7B26C5-4107-4FEC-AEDC-1716B250A1EF}</a:tableStyleId>
              </a:tblPr>
              <a:tblGrid>
                <a:gridCol w="1884772"/>
              </a:tblGrid>
              <a:tr h="370840">
                <a:tc>
                  <a:txBody>
                    <a:bodyPr/>
                    <a:lstStyle/>
                    <a:p>
                      <a:r>
                        <a:rPr lang="en-US" dirty="0" smtClean="0"/>
                        <a:t>Mentor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err="1" smtClean="0"/>
                        <a:t>Mentor_ID</a:t>
                      </a:r>
                      <a:r>
                        <a:rPr lang="en-US" dirty="0" smtClean="0"/>
                        <a:t>     PK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Name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Phone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15" name="Straight Connector 14"/>
          <p:cNvCxnSpPr/>
          <p:nvPr/>
        </p:nvCxnSpPr>
        <p:spPr bwMode="auto">
          <a:xfrm>
            <a:off x="6728772" y="2732567"/>
            <a:ext cx="0" cy="353001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nvGrpSpPr>
          <p:cNvPr id="6" name="Group 26"/>
          <p:cNvGrpSpPr/>
          <p:nvPr/>
        </p:nvGrpSpPr>
        <p:grpSpPr>
          <a:xfrm>
            <a:off x="6728772" y="6113721"/>
            <a:ext cx="373615" cy="318977"/>
            <a:chOff x="7049386" y="5794744"/>
            <a:chExt cx="373615" cy="318977"/>
          </a:xfrm>
        </p:grpSpPr>
        <p:cxnSp>
          <p:nvCxnSpPr>
            <p:cNvPr id="18" name="Straight Connector 17"/>
            <p:cNvCxnSpPr/>
            <p:nvPr/>
          </p:nvCxnSpPr>
          <p:spPr bwMode="auto">
            <a:xfrm>
              <a:off x="7049386" y="5943600"/>
              <a:ext cx="373615"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Straight Connector 19"/>
            <p:cNvCxnSpPr/>
            <p:nvPr/>
          </p:nvCxnSpPr>
          <p:spPr bwMode="auto">
            <a:xfrm flipV="1">
              <a:off x="7236193" y="5794744"/>
              <a:ext cx="186808" cy="1488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a:off x="7236194" y="5943600"/>
              <a:ext cx="186807" cy="170121"/>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7" name="Group 28"/>
          <p:cNvGrpSpPr/>
          <p:nvPr/>
        </p:nvGrpSpPr>
        <p:grpSpPr>
          <a:xfrm>
            <a:off x="6728772" y="2636874"/>
            <a:ext cx="373615" cy="191386"/>
            <a:chOff x="7049386" y="2636874"/>
            <a:chExt cx="373615" cy="191386"/>
          </a:xfrm>
        </p:grpSpPr>
        <p:cxnSp>
          <p:nvCxnSpPr>
            <p:cNvPr id="13" name="Straight Connector 12"/>
            <p:cNvCxnSpPr/>
            <p:nvPr/>
          </p:nvCxnSpPr>
          <p:spPr bwMode="auto">
            <a:xfrm flipH="1">
              <a:off x="7049386" y="2732567"/>
              <a:ext cx="373615"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a:off x="7329597" y="2636874"/>
              <a:ext cx="0" cy="191386"/>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16" name="Straight Arrow Connector 15"/>
          <p:cNvCxnSpPr/>
          <p:nvPr/>
        </p:nvCxnSpPr>
        <p:spPr bwMode="auto">
          <a:xfrm>
            <a:off x="5580456" y="2828260"/>
            <a:ext cx="922811"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4" name="Straight Arrow Connector 23"/>
          <p:cNvCxnSpPr/>
          <p:nvPr/>
        </p:nvCxnSpPr>
        <p:spPr bwMode="auto">
          <a:xfrm>
            <a:off x="5049672" y="4653887"/>
            <a:ext cx="1381259" cy="145983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Relationships – Two Directions</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938742894"/>
              </p:ext>
            </p:extLst>
          </p:nvPr>
        </p:nvGraphicFramePr>
        <p:xfrm>
          <a:off x="6264053" y="2446678"/>
          <a:ext cx="1965547" cy="1903229"/>
        </p:xfrm>
        <a:graphic>
          <a:graphicData uri="http://schemas.openxmlformats.org/drawingml/2006/table">
            <a:tbl>
              <a:tblPr firstRow="1">
                <a:tableStyleId>{9D7B26C5-4107-4FEC-AEDC-1716B250A1EF}</a:tableStyleId>
              </a:tblPr>
              <a:tblGrid>
                <a:gridCol w="1965547"/>
              </a:tblGrid>
              <a:tr h="440189">
                <a:tc>
                  <a:txBody>
                    <a:bodyPr/>
                    <a:lstStyle/>
                    <a:p>
                      <a:r>
                        <a:rPr lang="en-US" dirty="0" smtClean="0"/>
                        <a:t>Student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9767">
                <a:tc>
                  <a:txBody>
                    <a:bodyPr/>
                    <a:lstStyle/>
                    <a:p>
                      <a:r>
                        <a:rPr lang="en-US" dirty="0" err="1" smtClean="0"/>
                        <a:t>Student_ID</a:t>
                      </a:r>
                      <a:r>
                        <a:rPr lang="en-US" dirty="0" smtClean="0"/>
                        <a:t>     PK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19767">
                <a:tc>
                  <a:txBody>
                    <a:bodyPr/>
                    <a:lstStyle/>
                    <a:p>
                      <a:r>
                        <a:rPr lang="en-US" dirty="0" smtClean="0"/>
                        <a:t>Name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19767">
                <a:tc>
                  <a:txBody>
                    <a:bodyPr/>
                    <a:lstStyle/>
                    <a:p>
                      <a:r>
                        <a:rPr lang="en-US" dirty="0" smtClean="0"/>
                        <a:t>Address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15288">
                <a:tc>
                  <a:txBody>
                    <a:bodyPr/>
                    <a:lstStyle/>
                    <a:p>
                      <a:r>
                        <a:rPr lang="en-US" dirty="0" err="1" smtClean="0"/>
                        <a:t>Mentor_ID</a:t>
                      </a:r>
                      <a:r>
                        <a:rPr lang="en-US" dirty="0" smtClean="0"/>
                        <a:t>      FK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776998"/>
              </p:ext>
            </p:extLst>
          </p:nvPr>
        </p:nvGraphicFramePr>
        <p:xfrm>
          <a:off x="941697" y="2636874"/>
          <a:ext cx="1965068" cy="1483360"/>
        </p:xfrm>
        <a:graphic>
          <a:graphicData uri="http://schemas.openxmlformats.org/drawingml/2006/table">
            <a:tbl>
              <a:tblPr firstRow="1">
                <a:tableStyleId>{9D7B26C5-4107-4FEC-AEDC-1716B250A1EF}</a:tableStyleId>
              </a:tblPr>
              <a:tblGrid>
                <a:gridCol w="1965068"/>
              </a:tblGrid>
              <a:tr h="370840">
                <a:tc>
                  <a:txBody>
                    <a:bodyPr/>
                    <a:lstStyle/>
                    <a:p>
                      <a:r>
                        <a:rPr lang="en-US" dirty="0" smtClean="0"/>
                        <a:t>Mentor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err="1" smtClean="0"/>
                        <a:t>Mentor_ID</a:t>
                      </a:r>
                      <a:r>
                        <a:rPr lang="en-US" dirty="0" smtClean="0"/>
                        <a:t>    PK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Name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Phone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pSp>
        <p:nvGrpSpPr>
          <p:cNvPr id="27" name="Group 26"/>
          <p:cNvGrpSpPr/>
          <p:nvPr/>
        </p:nvGrpSpPr>
        <p:grpSpPr>
          <a:xfrm>
            <a:off x="5890438" y="4009663"/>
            <a:ext cx="373615" cy="318977"/>
            <a:chOff x="7049386" y="5794744"/>
            <a:chExt cx="373615" cy="318977"/>
          </a:xfrm>
        </p:grpSpPr>
        <p:cxnSp>
          <p:nvCxnSpPr>
            <p:cNvPr id="18" name="Straight Connector 17"/>
            <p:cNvCxnSpPr/>
            <p:nvPr/>
          </p:nvCxnSpPr>
          <p:spPr bwMode="auto">
            <a:xfrm>
              <a:off x="7049386" y="5943600"/>
              <a:ext cx="373615"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Straight Connector 19"/>
            <p:cNvCxnSpPr/>
            <p:nvPr/>
          </p:nvCxnSpPr>
          <p:spPr bwMode="auto">
            <a:xfrm flipV="1">
              <a:off x="7236193" y="5794744"/>
              <a:ext cx="186808" cy="1488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a:off x="7236194" y="5943600"/>
              <a:ext cx="186807" cy="170121"/>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29" name="Group 28"/>
          <p:cNvGrpSpPr/>
          <p:nvPr/>
        </p:nvGrpSpPr>
        <p:grpSpPr>
          <a:xfrm flipH="1">
            <a:off x="2906764" y="3302600"/>
            <a:ext cx="373615" cy="191386"/>
            <a:chOff x="7049386" y="2636874"/>
            <a:chExt cx="373615" cy="191386"/>
          </a:xfrm>
        </p:grpSpPr>
        <p:cxnSp>
          <p:nvCxnSpPr>
            <p:cNvPr id="13" name="Straight Connector 12"/>
            <p:cNvCxnSpPr/>
            <p:nvPr/>
          </p:nvCxnSpPr>
          <p:spPr bwMode="auto">
            <a:xfrm flipH="1">
              <a:off x="7049386" y="2732567"/>
              <a:ext cx="373615"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a:off x="7329597" y="2636874"/>
              <a:ext cx="0" cy="191386"/>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21" name="Elbow Connector 20"/>
          <p:cNvCxnSpPr/>
          <p:nvPr/>
        </p:nvCxnSpPr>
        <p:spPr bwMode="auto">
          <a:xfrm>
            <a:off x="3280379" y="3398293"/>
            <a:ext cx="2610059" cy="760226"/>
          </a:xfrm>
          <a:prstGeom prst="bent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sp>
        <p:nvSpPr>
          <p:cNvPr id="34" name="TextBox 33"/>
          <p:cNvSpPr txBox="1"/>
          <p:nvPr/>
        </p:nvSpPr>
        <p:spPr>
          <a:xfrm>
            <a:off x="3280379" y="4940490"/>
            <a:ext cx="2301555" cy="400110"/>
          </a:xfrm>
          <a:prstGeom prst="rect">
            <a:avLst/>
          </a:prstGeom>
          <a:noFill/>
        </p:spPr>
        <p:txBody>
          <a:bodyPr wrap="square" rtlCol="0">
            <a:spAutoFit/>
          </a:bodyPr>
          <a:lstStyle/>
          <a:p>
            <a:r>
              <a:rPr lang="en-US" sz="2000" dirty="0" smtClean="0"/>
              <a:t>is mentor for</a:t>
            </a:r>
            <a:endParaRPr lang="en-GB" sz="2000" dirty="0"/>
          </a:p>
        </p:txBody>
      </p:sp>
      <p:sp>
        <p:nvSpPr>
          <p:cNvPr id="40" name="TextBox 39"/>
          <p:cNvSpPr txBox="1"/>
          <p:nvPr/>
        </p:nvSpPr>
        <p:spPr>
          <a:xfrm>
            <a:off x="3698544" y="2046568"/>
            <a:ext cx="2301555" cy="400110"/>
          </a:xfrm>
          <a:prstGeom prst="rect">
            <a:avLst/>
          </a:prstGeom>
          <a:noFill/>
        </p:spPr>
        <p:txBody>
          <a:bodyPr wrap="square" rtlCol="0">
            <a:spAutoFit/>
          </a:bodyPr>
          <a:lstStyle/>
          <a:p>
            <a:r>
              <a:rPr lang="en-US" sz="2000" dirty="0" smtClean="0"/>
              <a:t>is mentored by</a:t>
            </a:r>
            <a:endParaRPr lang="en-GB" sz="2000" dirty="0"/>
          </a:p>
        </p:txBody>
      </p:sp>
      <p:sp>
        <p:nvSpPr>
          <p:cNvPr id="42" name="TextBox 41"/>
          <p:cNvSpPr txBox="1"/>
          <p:nvPr/>
        </p:nvSpPr>
        <p:spPr>
          <a:xfrm>
            <a:off x="1078173" y="5663821"/>
            <a:ext cx="6756545" cy="461665"/>
          </a:xfrm>
          <a:prstGeom prst="rect">
            <a:avLst/>
          </a:prstGeom>
          <a:noFill/>
        </p:spPr>
        <p:txBody>
          <a:bodyPr wrap="square" rtlCol="0">
            <a:spAutoFit/>
          </a:bodyPr>
          <a:lstStyle/>
          <a:p>
            <a:r>
              <a:rPr lang="en-US" dirty="0" smtClean="0"/>
              <a:t>Every relationship has two directions.</a:t>
            </a:r>
            <a:endParaRPr lang="en-GB" dirty="0"/>
          </a:p>
        </p:txBody>
      </p:sp>
      <p:cxnSp>
        <p:nvCxnSpPr>
          <p:cNvPr id="23" name="Curved Connector 22"/>
          <p:cNvCxnSpPr/>
          <p:nvPr/>
        </p:nvCxnSpPr>
        <p:spPr bwMode="auto">
          <a:xfrm>
            <a:off x="3452884" y="4328640"/>
            <a:ext cx="2129050" cy="611850"/>
          </a:xfrm>
          <a:prstGeom prst="curvedConnector3">
            <a:avLst>
              <a:gd name="adj1" fmla="val 50000"/>
            </a:avLst>
          </a:prstGeom>
          <a:solidFill>
            <a:schemeClr val="accent1"/>
          </a:solidFill>
          <a:ln w="9525" cap="flat" cmpd="sng" algn="ctr">
            <a:solidFill>
              <a:srgbClr val="0070C0"/>
            </a:solidFill>
            <a:prstDash val="solid"/>
            <a:round/>
            <a:headEnd type="none" w="med" len="med"/>
            <a:tailEnd type="arrow"/>
          </a:ln>
          <a:effectLst/>
        </p:spPr>
      </p:cxnSp>
      <p:cxnSp>
        <p:nvCxnSpPr>
          <p:cNvPr id="28" name="Curved Connector 27"/>
          <p:cNvCxnSpPr/>
          <p:nvPr/>
        </p:nvCxnSpPr>
        <p:spPr bwMode="auto">
          <a:xfrm rot="10800000">
            <a:off x="3698544" y="2838734"/>
            <a:ext cx="1883390" cy="655252"/>
          </a:xfrm>
          <a:prstGeom prst="curvedConnector3">
            <a:avLst>
              <a:gd name="adj1" fmla="val 49275"/>
            </a:avLst>
          </a:prstGeom>
          <a:solidFill>
            <a:schemeClr val="accent1"/>
          </a:solidFill>
          <a:ln w="9525" cap="flat" cmpd="sng" algn="ctr">
            <a:solidFill>
              <a:srgbClr val="0070C0"/>
            </a:solidFill>
            <a:prstDash val="solid"/>
            <a:round/>
            <a:headEnd type="none" w="med" len="med"/>
            <a:tailEnd type="arrow"/>
          </a:ln>
          <a:effectLst/>
        </p:spPr>
      </p:cxnSp>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Different Notation – Same Meaning</a:t>
            </a:r>
            <a:endParaRPr lang="en-GB" dirty="0"/>
          </a:p>
        </p:txBody>
      </p:sp>
      <p:graphicFrame>
        <p:nvGraphicFramePr>
          <p:cNvPr id="21" name="Table 20"/>
          <p:cNvGraphicFramePr>
            <a:graphicFrameLocks noGrp="1"/>
          </p:cNvGraphicFramePr>
          <p:nvPr>
            <p:extLst>
              <p:ext uri="{D42A27DB-BD31-4B8C-83A1-F6EECF244321}">
                <p14:modId xmlns:p14="http://schemas.microsoft.com/office/powerpoint/2010/main" val="27055509"/>
              </p:ext>
            </p:extLst>
          </p:nvPr>
        </p:nvGraphicFramePr>
        <p:xfrm>
          <a:off x="4430760" y="4443096"/>
          <a:ext cx="1778971" cy="1903229"/>
        </p:xfrm>
        <a:graphic>
          <a:graphicData uri="http://schemas.openxmlformats.org/drawingml/2006/table">
            <a:tbl>
              <a:tblPr firstRow="1">
                <a:tableStyleId>{9D7B26C5-4107-4FEC-AEDC-1716B250A1EF}</a:tableStyleId>
              </a:tblPr>
              <a:tblGrid>
                <a:gridCol w="1778971"/>
              </a:tblGrid>
              <a:tr h="440189">
                <a:tc>
                  <a:txBody>
                    <a:bodyPr/>
                    <a:lstStyle/>
                    <a:p>
                      <a:r>
                        <a:rPr lang="en-US" dirty="0" smtClean="0"/>
                        <a:t>Student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9767">
                <a:tc>
                  <a:txBody>
                    <a:bodyPr/>
                    <a:lstStyle/>
                    <a:p>
                      <a:r>
                        <a:rPr lang="en-US" dirty="0" err="1" smtClean="0"/>
                        <a:t>Student_ID</a:t>
                      </a:r>
                      <a:r>
                        <a:rPr lang="en-US" dirty="0" smtClean="0"/>
                        <a:t>  PK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19767">
                <a:tc>
                  <a:txBody>
                    <a:bodyPr/>
                    <a:lstStyle/>
                    <a:p>
                      <a:r>
                        <a:rPr lang="en-US" dirty="0" smtClean="0"/>
                        <a:t>Name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19767">
                <a:tc>
                  <a:txBody>
                    <a:bodyPr/>
                    <a:lstStyle/>
                    <a:p>
                      <a:r>
                        <a:rPr lang="en-US" dirty="0" smtClean="0"/>
                        <a:t>Address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15288">
                <a:tc>
                  <a:txBody>
                    <a:bodyPr/>
                    <a:lstStyle/>
                    <a:p>
                      <a:r>
                        <a:rPr lang="en-US" dirty="0" err="1" smtClean="0"/>
                        <a:t>Mentor_ID</a:t>
                      </a:r>
                      <a:r>
                        <a:rPr lang="en-US" dirty="0" smtClean="0"/>
                        <a:t>   FK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1892160956"/>
              </p:ext>
            </p:extLst>
          </p:nvPr>
        </p:nvGraphicFramePr>
        <p:xfrm>
          <a:off x="4430760" y="2812925"/>
          <a:ext cx="1778971" cy="1483360"/>
        </p:xfrm>
        <a:graphic>
          <a:graphicData uri="http://schemas.openxmlformats.org/drawingml/2006/table">
            <a:tbl>
              <a:tblPr firstRow="1">
                <a:tableStyleId>{9D7B26C5-4107-4FEC-AEDC-1716B250A1EF}</a:tableStyleId>
              </a:tblPr>
              <a:tblGrid>
                <a:gridCol w="1778971"/>
              </a:tblGrid>
              <a:tr h="370840">
                <a:tc>
                  <a:txBody>
                    <a:bodyPr/>
                    <a:lstStyle/>
                    <a:p>
                      <a:r>
                        <a:rPr lang="en-US" dirty="0" smtClean="0"/>
                        <a:t>Mentor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err="1" smtClean="0"/>
                        <a:t>Mentor_ID</a:t>
                      </a:r>
                      <a:r>
                        <a:rPr lang="en-US" dirty="0" smtClean="0"/>
                        <a:t>  PK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Name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Phone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35" name="Straight Arrow Connector 34"/>
          <p:cNvCxnSpPr/>
          <p:nvPr/>
        </p:nvCxnSpPr>
        <p:spPr bwMode="auto">
          <a:xfrm>
            <a:off x="4033635" y="3468232"/>
            <a:ext cx="397125"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7" name="Straight Connector 36"/>
          <p:cNvCxnSpPr/>
          <p:nvPr/>
        </p:nvCxnSpPr>
        <p:spPr bwMode="auto">
          <a:xfrm>
            <a:off x="4033635" y="3468232"/>
            <a:ext cx="0" cy="204700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9" name="Straight Connector 38"/>
          <p:cNvCxnSpPr/>
          <p:nvPr/>
        </p:nvCxnSpPr>
        <p:spPr bwMode="auto">
          <a:xfrm>
            <a:off x="4033635" y="5515238"/>
            <a:ext cx="397125"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pic>
        <p:nvPicPr>
          <p:cNvPr id="1026" name="Picture 2"/>
          <p:cNvPicPr>
            <a:picLocks noChangeAspect="1" noChangeArrowheads="1"/>
          </p:cNvPicPr>
          <p:nvPr/>
        </p:nvPicPr>
        <p:blipFill>
          <a:blip r:embed="rId3" cstate="print"/>
          <a:srcRect/>
          <a:stretch>
            <a:fillRect/>
          </a:stretch>
        </p:blipFill>
        <p:spPr bwMode="auto">
          <a:xfrm>
            <a:off x="6550542" y="2812925"/>
            <a:ext cx="2757231" cy="1730246"/>
          </a:xfrm>
          <a:prstGeom prst="rect">
            <a:avLst/>
          </a:prstGeom>
          <a:noFill/>
          <a:ln w="9525">
            <a:noFill/>
            <a:miter lim="800000"/>
            <a:headEnd/>
            <a:tailEnd/>
          </a:ln>
        </p:spPr>
      </p:pic>
      <p:sp>
        <p:nvSpPr>
          <p:cNvPr id="47" name="TextBox 46"/>
          <p:cNvSpPr txBox="1"/>
          <p:nvPr/>
        </p:nvSpPr>
        <p:spPr>
          <a:xfrm>
            <a:off x="4430760" y="2097389"/>
            <a:ext cx="989373" cy="461665"/>
          </a:xfrm>
          <a:prstGeom prst="rect">
            <a:avLst/>
          </a:prstGeom>
          <a:noFill/>
        </p:spPr>
        <p:txBody>
          <a:bodyPr wrap="none" rtlCol="0">
            <a:spAutoFit/>
          </a:bodyPr>
          <a:lstStyle/>
          <a:p>
            <a:r>
              <a:rPr lang="en-US" dirty="0" smtClean="0"/>
              <a:t>Arrow</a:t>
            </a:r>
            <a:endParaRPr lang="en-GB" dirty="0"/>
          </a:p>
        </p:txBody>
      </p:sp>
      <p:sp>
        <p:nvSpPr>
          <p:cNvPr id="48" name="TextBox 47"/>
          <p:cNvSpPr txBox="1"/>
          <p:nvPr/>
        </p:nvSpPr>
        <p:spPr>
          <a:xfrm>
            <a:off x="7014949" y="2097389"/>
            <a:ext cx="1869743" cy="461665"/>
          </a:xfrm>
          <a:prstGeom prst="rect">
            <a:avLst/>
          </a:prstGeom>
          <a:noFill/>
        </p:spPr>
        <p:txBody>
          <a:bodyPr wrap="square" rtlCol="0">
            <a:spAutoFit/>
          </a:bodyPr>
          <a:lstStyle/>
          <a:p>
            <a:r>
              <a:rPr lang="en-US" dirty="0" smtClean="0"/>
              <a:t>MS Access</a:t>
            </a:r>
            <a:endParaRPr lang="en-GB" dirty="0"/>
          </a:p>
        </p:txBody>
      </p:sp>
      <p:graphicFrame>
        <p:nvGraphicFramePr>
          <p:cNvPr id="51" name="Table 50"/>
          <p:cNvGraphicFramePr>
            <a:graphicFrameLocks noGrp="1"/>
          </p:cNvGraphicFramePr>
          <p:nvPr>
            <p:extLst>
              <p:ext uri="{D42A27DB-BD31-4B8C-83A1-F6EECF244321}">
                <p14:modId xmlns:p14="http://schemas.microsoft.com/office/powerpoint/2010/main" val="3362025368"/>
              </p:ext>
            </p:extLst>
          </p:nvPr>
        </p:nvGraphicFramePr>
        <p:xfrm>
          <a:off x="1676124" y="4167958"/>
          <a:ext cx="1749464" cy="1903229"/>
        </p:xfrm>
        <a:graphic>
          <a:graphicData uri="http://schemas.openxmlformats.org/drawingml/2006/table">
            <a:tbl>
              <a:tblPr firstRow="1">
                <a:tableStyleId>{9D7B26C5-4107-4FEC-AEDC-1716B250A1EF}</a:tableStyleId>
              </a:tblPr>
              <a:tblGrid>
                <a:gridCol w="1749464"/>
              </a:tblGrid>
              <a:tr h="440189">
                <a:tc>
                  <a:txBody>
                    <a:bodyPr/>
                    <a:lstStyle/>
                    <a:p>
                      <a:r>
                        <a:rPr lang="en-US" dirty="0" smtClean="0"/>
                        <a:t>Student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9767">
                <a:tc>
                  <a:txBody>
                    <a:bodyPr/>
                    <a:lstStyle/>
                    <a:p>
                      <a:r>
                        <a:rPr lang="en-US" dirty="0" err="1" smtClean="0"/>
                        <a:t>Student_ID</a:t>
                      </a:r>
                      <a:r>
                        <a:rPr lang="en-US" dirty="0" smtClean="0"/>
                        <a:t> PK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19767">
                <a:tc>
                  <a:txBody>
                    <a:bodyPr/>
                    <a:lstStyle/>
                    <a:p>
                      <a:r>
                        <a:rPr lang="en-US" dirty="0" smtClean="0"/>
                        <a:t>Name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19767">
                <a:tc>
                  <a:txBody>
                    <a:bodyPr/>
                    <a:lstStyle/>
                    <a:p>
                      <a:r>
                        <a:rPr lang="en-US" dirty="0" smtClean="0"/>
                        <a:t>Address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15288">
                <a:tc>
                  <a:txBody>
                    <a:bodyPr/>
                    <a:lstStyle/>
                    <a:p>
                      <a:r>
                        <a:rPr lang="en-US" dirty="0" err="1" smtClean="0"/>
                        <a:t>Mentor_ID</a:t>
                      </a:r>
                      <a:r>
                        <a:rPr lang="en-US" dirty="0" smtClean="0"/>
                        <a:t>  FK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52" name="Table 51"/>
          <p:cNvGraphicFramePr>
            <a:graphicFrameLocks noGrp="1"/>
          </p:cNvGraphicFramePr>
          <p:nvPr>
            <p:extLst>
              <p:ext uri="{D42A27DB-BD31-4B8C-83A1-F6EECF244321}">
                <p14:modId xmlns:p14="http://schemas.microsoft.com/office/powerpoint/2010/main" val="3399056679"/>
              </p:ext>
            </p:extLst>
          </p:nvPr>
        </p:nvGraphicFramePr>
        <p:xfrm>
          <a:off x="1676124" y="2537787"/>
          <a:ext cx="1749464" cy="1483360"/>
        </p:xfrm>
        <a:graphic>
          <a:graphicData uri="http://schemas.openxmlformats.org/drawingml/2006/table">
            <a:tbl>
              <a:tblPr firstRow="1">
                <a:tableStyleId>{9D7B26C5-4107-4FEC-AEDC-1716B250A1EF}</a:tableStyleId>
              </a:tblPr>
              <a:tblGrid>
                <a:gridCol w="1749464"/>
              </a:tblGrid>
              <a:tr h="370840">
                <a:tc>
                  <a:txBody>
                    <a:bodyPr/>
                    <a:lstStyle/>
                    <a:p>
                      <a:r>
                        <a:rPr lang="en-US" dirty="0" smtClean="0"/>
                        <a:t>Mentor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err="1" smtClean="0"/>
                        <a:t>Mentor_ID</a:t>
                      </a:r>
                      <a:r>
                        <a:rPr lang="en-US" dirty="0" smtClean="0"/>
                        <a:t>  PK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Name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Phone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53" name="Straight Connector 52"/>
          <p:cNvCxnSpPr/>
          <p:nvPr/>
        </p:nvCxnSpPr>
        <p:spPr bwMode="auto">
          <a:xfrm>
            <a:off x="1302509" y="3097401"/>
            <a:ext cx="0" cy="2782398"/>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nvGrpSpPr>
          <p:cNvPr id="54" name="Group 26"/>
          <p:cNvGrpSpPr/>
          <p:nvPr/>
        </p:nvGrpSpPr>
        <p:grpSpPr>
          <a:xfrm>
            <a:off x="1302509" y="5730943"/>
            <a:ext cx="373615" cy="318977"/>
            <a:chOff x="7049386" y="5794744"/>
            <a:chExt cx="373615" cy="318977"/>
          </a:xfrm>
        </p:grpSpPr>
        <p:cxnSp>
          <p:nvCxnSpPr>
            <p:cNvPr id="55" name="Straight Connector 54"/>
            <p:cNvCxnSpPr/>
            <p:nvPr/>
          </p:nvCxnSpPr>
          <p:spPr bwMode="auto">
            <a:xfrm>
              <a:off x="7049386" y="5943600"/>
              <a:ext cx="373615"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6" name="Straight Connector 55"/>
            <p:cNvCxnSpPr/>
            <p:nvPr/>
          </p:nvCxnSpPr>
          <p:spPr bwMode="auto">
            <a:xfrm flipV="1">
              <a:off x="7236193" y="5794744"/>
              <a:ext cx="186808" cy="1488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7" name="Straight Connector 56"/>
            <p:cNvCxnSpPr/>
            <p:nvPr/>
          </p:nvCxnSpPr>
          <p:spPr bwMode="auto">
            <a:xfrm>
              <a:off x="7236194" y="5943600"/>
              <a:ext cx="186807" cy="170121"/>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58" name="Group 28"/>
          <p:cNvGrpSpPr/>
          <p:nvPr/>
        </p:nvGrpSpPr>
        <p:grpSpPr>
          <a:xfrm>
            <a:off x="1302508" y="3001708"/>
            <a:ext cx="373615" cy="191386"/>
            <a:chOff x="7049386" y="2636874"/>
            <a:chExt cx="373615" cy="191386"/>
          </a:xfrm>
        </p:grpSpPr>
        <p:cxnSp>
          <p:nvCxnSpPr>
            <p:cNvPr id="59" name="Straight Connector 58"/>
            <p:cNvCxnSpPr/>
            <p:nvPr/>
          </p:nvCxnSpPr>
          <p:spPr bwMode="auto">
            <a:xfrm flipH="1">
              <a:off x="7049386" y="2732567"/>
              <a:ext cx="373615"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0" name="Straight Connector 59"/>
            <p:cNvCxnSpPr/>
            <p:nvPr/>
          </p:nvCxnSpPr>
          <p:spPr bwMode="auto">
            <a:xfrm>
              <a:off x="7329597" y="2636874"/>
              <a:ext cx="0" cy="191386"/>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61" name="TextBox 60"/>
          <p:cNvSpPr txBox="1"/>
          <p:nvPr/>
        </p:nvSpPr>
        <p:spPr>
          <a:xfrm>
            <a:off x="742950" y="1863074"/>
            <a:ext cx="3294512" cy="461665"/>
          </a:xfrm>
          <a:prstGeom prst="rect">
            <a:avLst/>
          </a:prstGeom>
          <a:noFill/>
        </p:spPr>
        <p:txBody>
          <a:bodyPr wrap="square" rtlCol="0">
            <a:spAutoFit/>
          </a:bodyPr>
          <a:lstStyle/>
          <a:p>
            <a:r>
              <a:rPr lang="en-US" dirty="0" smtClean="0"/>
              <a:t>“Crow’s Foot Notation”</a:t>
            </a:r>
            <a:endParaRPr lang="en-GB" dirty="0"/>
          </a:p>
        </p:txBody>
      </p:sp>
    </p:spTree>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FDM Academy - Presentation - v1.7">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Black"/>
        <a:ea typeface="ヒラギノ角ゴ Pro W3"/>
        <a:cs typeface=""/>
      </a:majorFont>
      <a:minorFont>
        <a:latin typeface="Arial"/>
        <a:ea typeface="ヒラギノ角ゴ Pro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ヒラギノ角ゴ Pro W3"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ヒラギノ角ゴ Pro W3" pitchFamily="-112"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FDM201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ct:contentTypeSchema ct:_="" ma:_="" ma:contentTypeName="Document" ma:contentTypeID="0x0101009B7754701D6B414CA048F6EE09D373C7" ma:contentTypeVersion="4" ma:contentTypeDescription="Create a new document." ma:contentTypeScope="" ma:versionID="eadc9904ddcdf3982f2eed1b4ab3de65" xmlns:ct="http://schemas.microsoft.com/office/2006/metadata/contentType" xmlns:ma="http://schemas.microsoft.com/office/2006/metadata/properties/metaAttributes">
<xsd:schema targetNamespace="http://schemas.microsoft.com/office/2006/metadata/properties" ma:root="true" ma:fieldsID="798f26a13154ca2d749b313c0c13a929" ns2:_="" xmlns:xsd="http://www.w3.org/2001/XMLSchema" xmlns:xs="http://www.w3.org/2001/XMLSchema" xmlns:p="http://schemas.microsoft.com/office/2006/metadata/properties" xmlns:ns2="$ListId:Shared Documents;">
<xsd:import namespace="$ListId:Shared Documents;"/>
<xsd:element name="properties">
<xsd:complexType>
<xsd:sequence>
<xsd:element name="documentManagement">
<xsd:complexType>
<xsd:all>
<xsd:element ref="ns2:RestrictedToTheseUsers" minOccurs="0"/>
<xsd:element ref="ns2:Week" minOccurs="0"/>
<xsd:element ref="ns2:Document_x0020_Type" minOccurs="0"/>
<xsd:element ref="ns2:Module" minOccurs="0"/>
</xsd:all>
</xsd:complexType>
</xsd:element>
</xsd:sequence>
</xsd:complexType>
</xsd:element>
</xsd:schema>
<xsd:schema targetNamespace="$ListId:Shared Documents;" elementFormDefault="qualified" xmlns:xsd="http://www.w3.org/2001/XMLSchema" xmlns:xs="http://www.w3.org/2001/XMLSchema" xmlns:dms="http://schemas.microsoft.com/office/2006/documentManagement/types" xmlns:pc="http://schemas.microsoft.com/office/infopath/2007/PartnerControls">
<xsd:import namespace="http://schemas.microsoft.com/office/2006/documentManagement/types"/>
<xsd:import namespace="http://schemas.microsoft.com/office/infopath/2007/PartnerControls"/>
<xsd:element name="RestrictedToTheseUsers" ma:index="8" nillable="true" ma:displayName="RestrictedToTheseUsers" ma:list="UserInfo" ma:SearchPeopleOnly="false" ma:SharePointGroup="0" ma:internalName="RestrictedToTheseUsers" ma:readOnly="false" ma:showField="Titl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Week" ma:index="9" nillable="true" ma:displayName="Day" ma:format="Dropdown" ma:indexed="true" ma:internalName="Week" ma:readOnly="false">
<xsd:simpleType>
<xsd:restriction base="dms:Choice">
<xsd:enumeration value="01"/>
<xsd:enumeration value="02"/>
<xsd:enumeration value="03"/>
<xsd:enumeration value="04"/>
<xsd:enumeration value="05"/>
<xsd:enumeration value="06"/>
<xsd:enumeration value="07"/>
<xsd:enumeration value="08"/>
<xsd:enumeration value="09"/>
<xsd:enumeration value="10"/>
</xsd:restriction>
</xsd:simpleType>
</xsd:element>
<xsd:element name="Document_x0020_Type" ma:index="10" nillable="true" ma:displayName="Document Type" ma:format="Dropdown" ma:indexed="true" ma:internalName="Document_x0020_Type" ma:readOnly="false">
<xsd:simpleType>
<xsd:restriction base="dms:Choice">
<xsd:enumeration value="Course Setup"/>
<xsd:enumeration value="Exams"/>
<xsd:enumeration value="Exercises"/>
<xsd:enumeration value="Handouts"/>
<xsd:enumeration value="Manuals"/>
<xsd:enumeration value="Other"/>
<xsd:enumeration value="Projects"/>
<xsd:enumeration value="Recommended Reading"/>
<xsd:enumeration value="Resources"/>
<xsd:enumeration value="Slide Decks"/>
</xsd:restriction>
</xsd:simpleType>
</xsd:element>
<xsd:element name="Module" ma:index="11" nillable="true" ma:displayName="Module" ma:format="Dropdown" ma:indexed="true" ma:internalName="Module">
<xsd:simpleType>
<xsd:restriction base="dms:Choice">
<xsd:enumeration value="Course Setup"/>
<xsd:enumeration value="Data Modelling"/>
<xsd:enumeration value="Execution Plans"/>
<xsd:enumeration value="Final Project"/>
<xsd:enumeration value="PL/SQL"/>
<xsd:enumeration value="Post Sign Off Activities"/>
<xsd:enumeration value="SQL"/>
</xsd:restriction>
</xsd:simpleType>
</xsd:element>
</xsd:schema>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targetNamespace="http://schemas.microsoft.com/office/infopath/2007/PartnerControls" elementFormDefault="qualified" attributeFormDefault="unqualified" xmlns:pc="http://schemas.microsoft.com/office/infopath/2007/PartnerControls" xmlns:xs="http://www.w3.org/2001/XMLSchema">
<xs:element name="Person">
<xs:complexType>
<xs:sequence>
<xs:element ref="pc:DisplayName" minOccurs="0"></xs:element>
<xs:element ref="pc:AccountId" minOccurs="0"></xs:element>
<xs:element ref="pc:AccountType" minOccurs="0"></xs:element>
</xs:sequence>
</xs:complexType>
</xs:element>
<xs:element name="DisplayName" type="xs:string"></xs:element>
<xs:element name="AccountId" type="xs:string"></xs:element>
<xs:element name="AccountType" type="xs:string"></xs:element>
<xs:element name="BDCAssociatedEntity">
<xs:complexType>
<xs:sequence>
<xs:element ref="pc:BDCEntity" minOccurs="0" maxOccurs="unbounded"></xs:element>
</xs:sequence>
<xs:attribute ref="pc:EntityNamespace"></xs:attribute>
<xs:attribute ref="pc:EntityName"></xs:attribute>
<xs:attribute ref="pc:SystemInstanceName"></xs:attribute>
<xs:attribute ref="pc:AssociationName"></xs:attribute>
</xs:complexType>
</xs:element>
<xs:attribute name="EntityNamespace" type="xs:string"></xs:attribute>
<xs:attribute name="EntityName" type="xs:string"></xs:attribute>
<xs:attribute name="SystemInstanceName" type="xs:string"></xs:attribute>
<xs:attribute name="AssociationName" type="xs:string"></xs:attribute>
<xs:element name="BDCEntity">
<xs:complexType>
<xs:sequence>
<xs:element ref="pc:EntityDisplayName" minOccurs="0"></xs:element>
<xs:element ref="pc:EntityInstanceReference" minOccurs="0"></xs:element>
<xs:element ref="pc:EntityId1" minOccurs="0"></xs:element>
<xs:element ref="pc:EntityId2" minOccurs="0"></xs:element>
<xs:element ref="pc:EntityId3" minOccurs="0"></xs:element>
<xs:element ref="pc:EntityId4" minOccurs="0"></xs:element>
<xs:element ref="pc:EntityId5" minOccurs="0"></xs:element>
</xs:sequence>
</xs:complexType>
</xs:element>
<xs:element name="EntityDisplayName" type="xs:string"></xs:element>
<xs:element name="EntityInstanceReference" type="xs:string"></xs:element>
<xs:element name="EntityId1" type="xs:string"></xs:element>
<xs:element name="EntityId2" type="xs:string"></xs:element>
<xs:element name="EntityId3" type="xs:string"></xs:element>
<xs:element name="EntityId4" type="xs:string"></xs:element>
<xs:element name="EntityId5" type="xs:string"></xs:element>
<xs:element name="Terms">
<xs:complexType>
<xs:sequence>
<xs:element ref="pc:TermInfo" minOccurs="0" maxOccurs="unbounded"></xs:element>
</xs:sequence>
</xs:complexType>
</xs:element>
<xs:element name="TermInfo">
<xs:complexType>
<xs:sequence>
<xs:element ref="pc:TermName" minOccurs="0"></xs:element>
<xs:element ref="pc:TermId" minOccurs="0"></xs:element>
</xs:sequence>
</xs:complexType>
</xs:element>
<xs:element name="TermName" type="xs:string"></xs:element>
<xs:element name="TermId" type="xs:string"></xs:element>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p:properties xmlns:p="http://schemas.microsoft.com/office/2006/metadata/properties" xmlns:xsi="http://www.w3.org/2001/XMLSchema-instance"><documentManagement><Document_x0020_Type xmlns="$ListId:Shared Documents;">Slide Decks</Document_x0020_Type><Week xmlns="$ListId:Shared Documents;">01</Week><RestrictedToTheseUsers xmlns="$ListId:Shared Documents;"><UserInfo><DisplayName></DisplayName><AccountId xsi:nil="true"></AccountId><AccountType/></UserInfo></RestrictedToTheseUsers><Module xmlns="$ListId:Shared Documents;">Data Modelling</Module></documentManagement></p:properties>
</file>

<file path=customXml/itemProps1.xml><?xml version="1.0" encoding="utf-8"?>
<ds:datastoreItem xmlns:ds="http://schemas.openxmlformats.org/officeDocument/2006/customXml" ds:itemID="{25EB87E0-AAE7-4C33-8F44-4ED61D3CC2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ListId:Shared Document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5C3293A-A60E-4689-AAFF-0D70DC81D8FA}">
  <ds:schemaRefs>
    <ds:schemaRef ds:uri="http://schemas.microsoft.com/sharepoint/v3/contenttype/forms"/>
  </ds:schemaRefs>
</ds:datastoreItem>
</file>

<file path=customXml/itemProps3.xml><?xml version="1.0" encoding="utf-8"?>
<ds:datastoreItem xmlns:ds="http://schemas.openxmlformats.org/officeDocument/2006/customXml" ds:itemID="{04C98365-AA8B-41A5-B8A8-47652F7F7DB3}">
  <ds:schemaRefs>
    <ds:schemaRef ds:uri="http://purl.org/dc/terms/"/>
    <ds:schemaRef ds:uri="http://schemas.microsoft.com/office/2006/metadata/properties"/>
    <ds:schemaRef ds:uri="http://schemas.microsoft.com/office/2006/documentManagement/types"/>
    <ds:schemaRef ds:uri="http://purl.org/dc/dcmitype/"/>
    <ds:schemaRef ds:uri="http://schemas.openxmlformats.org/package/2006/metadata/core-properties"/>
    <ds:schemaRef ds:uri="http://purl.org/dc/elements/1.1/"/>
    <ds:schemaRef ds:uri="http://www.w3.org/XML/1998/namespace"/>
    <ds:schemaRef ds:uri="http://schemas.microsoft.com/office/infopath/2007/PartnerControls"/>
    <ds:schemaRef ds:uri="$ListId:Shared Documents;"/>
  </ds:schemaRefs>
</ds:datastoreItem>
</file>

<file path=docProps/app.xml><?xml version="1.0" encoding="utf-8"?>
<Properties xmlns="http://schemas.openxmlformats.org/officeDocument/2006/extended-properties" xmlns:vt="http://schemas.openxmlformats.org/officeDocument/2006/docPropsVTypes">
  <Template>FDM Academy - Presentation - v1.7</Template>
  <TotalTime>1889</TotalTime>
  <Words>1749</Words>
  <Application>Microsoft Office PowerPoint</Application>
  <PresentationFormat>A4 Paper (210x297 mm)</PresentationFormat>
  <Paragraphs>328</Paragraphs>
  <Slides>25</Slides>
  <Notes>22</Notes>
  <HiddenSlides>0</HiddenSlides>
  <MMClips>0</MMClips>
  <ScaleCrop>false</ScaleCrop>
  <HeadingPairs>
    <vt:vector size="4" baseType="variant">
      <vt:variant>
        <vt:lpstr>Theme</vt:lpstr>
      </vt:variant>
      <vt:variant>
        <vt:i4>2</vt:i4>
      </vt:variant>
      <vt:variant>
        <vt:lpstr>Slide Titles</vt:lpstr>
      </vt:variant>
      <vt:variant>
        <vt:i4>25</vt:i4>
      </vt:variant>
    </vt:vector>
  </HeadingPairs>
  <TitlesOfParts>
    <vt:vector size="27" baseType="lpstr">
      <vt:lpstr>FDM Academy - Presentation - v1.7</vt:lpstr>
      <vt:lpstr>FDM2014</vt:lpstr>
      <vt:lpstr>PowerPoint Presentation</vt:lpstr>
      <vt:lpstr>Lesson Objectives</vt:lpstr>
      <vt:lpstr>Data Modeling and ERDs</vt:lpstr>
      <vt:lpstr>PowerPoint Presentation</vt:lpstr>
      <vt:lpstr>PowerPoint Presentation</vt:lpstr>
      <vt:lpstr>Data Modeling and ERDs</vt:lpstr>
      <vt:lpstr>Relationships – One-To-Many</vt:lpstr>
      <vt:lpstr>Relationships – Two Directions</vt:lpstr>
      <vt:lpstr>Different Notation – Same Meaning</vt:lpstr>
      <vt:lpstr>Relationships – Many-To-Many</vt:lpstr>
      <vt:lpstr>Relationships – Many-To-Many Resolved</vt:lpstr>
      <vt:lpstr>Relationships – One-To-One</vt:lpstr>
      <vt:lpstr>The Full ER Diagram</vt:lpstr>
      <vt:lpstr>Data Modeling and ERDs</vt:lpstr>
      <vt:lpstr>Mandatory vs. Optional Attributes </vt:lpstr>
      <vt:lpstr>Data Modeling and ERDs</vt:lpstr>
      <vt:lpstr>Data Modeling</vt:lpstr>
      <vt:lpstr>Case Study – Consultants &amp; Contracts</vt:lpstr>
      <vt:lpstr>Case Study – Step 1 of 3</vt:lpstr>
      <vt:lpstr>Case Study – Step 2</vt:lpstr>
      <vt:lpstr>Case Study – Step 3</vt:lpstr>
      <vt:lpstr>Class Exercise – Consultants &amp; Contracts</vt:lpstr>
      <vt:lpstr>Review</vt:lpstr>
      <vt:lpstr>Questions?</vt:lpstr>
      <vt:lpstr>Lesson Objectives</vt:lpstr>
    </vt:vector>
  </TitlesOfParts>
  <Company>FDM GROUP</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FDM GROUP</dc:creator>
  <cp:lastModifiedBy>Scot McDermid</cp:lastModifiedBy>
  <cp:revision>185</cp:revision>
  <cp:lastPrinted>2008-08-11T14:05:23Z</cp:lastPrinted>
  <dcterms:created xsi:type="dcterms:W3CDTF">2011-04-17T13:21:40Z</dcterms:created>
  <dcterms:modified xsi:type="dcterms:W3CDTF">2017-09-22T13:39:19Z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0x0101009B7754701D6B414CA048F6EE09D373C7</vt:lpwstr>
  </property>
  <property fmtid="{D5CDD505-2E9C-101B-9397-08002B2CF9AE}" pid="3" name="_dlc_DocIdItemGuid">
    <vt:lpwstr>d7188ec0-b2ae-4fa4-99ec-018160ad8de0</vt:lpwstr>
  </property>
  <property fmtid="{D5CDD505-2E9C-101B-9397-08002B2CF9AE}" pid="4" name="Course Module">
    <vt:lpwstr>2;#SQL|47f25d69-ee2b-4537-891c-ef2cfc4f3256</vt:lpwstr>
  </property>
  <property fmtid="{D5CDD505-2E9C-101B-9397-08002B2CF9AE}" pid="5" name="Doc Type">
    <vt:lpwstr>8;#Slide Decks|026c75f0-86d6-4ea6-b560-1af293911de0</vt:lpwstr>
  </property>
  <property fmtid="{D5CDD505-2E9C-101B-9397-08002B2CF9AE}" pid="6" name="Day">
    <vt:lpwstr>19;#01|9f590580-34be-482b-92c8-a9e348e61a5f</vt:lpwstr>
  </property>
  <property fmtid="{D5CDD505-2E9C-101B-9397-08002B2CF9AE}" pid="7" name="_dlc_policyId">
    <vt:lpwstr/>
  </property>
  <property fmtid="{D5CDD505-2E9C-101B-9397-08002B2CF9AE}" pid="8" name="ItemRetentionFormula">
    <vt:lpwstr/>
  </property>
</Properties>
</file>