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23"/>
  </p:notesMasterIdLst>
  <p:handoutMasterIdLst>
    <p:handoutMasterId r:id="rId24"/>
  </p:handoutMasterIdLst>
  <p:sldIdLst>
    <p:sldId id="384" r:id="rId6"/>
    <p:sldId id="333" r:id="rId7"/>
    <p:sldId id="334" r:id="rId8"/>
    <p:sldId id="380" r:id="rId9"/>
    <p:sldId id="383" r:id="rId10"/>
    <p:sldId id="377" r:id="rId11"/>
    <p:sldId id="386" r:id="rId12"/>
    <p:sldId id="378" r:id="rId13"/>
    <p:sldId id="375" r:id="rId14"/>
    <p:sldId id="381" r:id="rId15"/>
    <p:sldId id="379" r:id="rId16"/>
    <p:sldId id="376" r:id="rId17"/>
    <p:sldId id="385" r:id="rId18"/>
    <p:sldId id="382" r:id="rId19"/>
    <p:sldId id="370" r:id="rId20"/>
    <p:sldId id="369" r:id="rId21"/>
    <p:sldId id="371" r:id="rId2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AFB"/>
    <a:srgbClr val="FAB041"/>
    <a:srgbClr val="B4C84C"/>
    <a:srgbClr val="333399"/>
    <a:srgbClr val="9EC23C"/>
    <a:srgbClr val="BCE4F6"/>
    <a:srgbClr val="2EABE2"/>
    <a:srgbClr val="44BCF1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 autoAdjust="0"/>
    <p:restoredTop sz="85298" autoAdjust="0"/>
  </p:normalViewPr>
  <p:slideViewPr>
    <p:cSldViewPr snapToGrid="0" snapToObjects="1">
      <p:cViewPr varScale="1">
        <p:scale>
          <a:sx n="77" d="100"/>
          <a:sy n="77" d="100"/>
        </p:scale>
        <p:origin x="1554" y="84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63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– SQL – Module 4 – Basic DML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 September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331343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  <p:sldLayoutId id="2147483673" r:id="rId5"/>
    <p:sldLayoutId id="2147483674" r:id="rId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520981" y="3680747"/>
            <a:ext cx="5315816" cy="4308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Lesson 4 – </a:t>
            </a:r>
            <a:r>
              <a:rPr lang="en-US" sz="1800" smtClean="0"/>
              <a:t>Basic</a:t>
            </a:r>
            <a:r>
              <a:rPr lang="en-US" smtClean="0"/>
              <a:t>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88945" y="2852042"/>
            <a:ext cx="5834670" cy="1577340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latin typeface="Consolas" pitchFamily="49" charset="0"/>
              </a:rPr>
              <a:t>UPDATE places</a:t>
            </a:r>
          </a:p>
          <a:p>
            <a:r>
              <a:rPr dirty="0" smtClean="0">
                <a:latin typeface="Consolas" pitchFamily="49" charset="0"/>
              </a:rPr>
              <a:t>	SET country = 'United Kingdom'</a:t>
            </a:r>
          </a:p>
          <a:p>
            <a:r>
              <a:rPr dirty="0" smtClean="0">
                <a:latin typeface="Consolas" pitchFamily="49" charset="0"/>
              </a:rPr>
              <a:t>	WHERE country = 'UK';</a:t>
            </a:r>
          </a:p>
          <a:p>
            <a:endParaRPr lang="en-GB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a filter, updates 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row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Where clause specifies which rows to update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DML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2475" y="4271504"/>
            <a:ext cx="8420400" cy="578882"/>
          </a:xfrm>
        </p:spPr>
        <p:txBody>
          <a:bodyPr/>
          <a:lstStyle/>
          <a:p>
            <a:r>
              <a:rPr dirty="0" smtClean="0"/>
              <a:t>DELETE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52475" y="2644259"/>
            <a:ext cx="8420400" cy="476726"/>
          </a:xfrm>
        </p:spPr>
        <p:txBody>
          <a:bodyPr/>
          <a:lstStyle/>
          <a:p>
            <a:r>
              <a:rPr dirty="0" smtClean="0"/>
              <a:t>INSERT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4263" y="3452897"/>
            <a:ext cx="8420400" cy="578882"/>
          </a:xfrm>
        </p:spPr>
        <p:txBody>
          <a:bodyPr/>
          <a:lstStyle/>
          <a:p>
            <a:r>
              <a:rPr dirty="0" smtClean="0"/>
              <a:t>UPDATE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52475" y="1857364"/>
            <a:ext cx="8420400" cy="578882"/>
          </a:xfrm>
        </p:spPr>
        <p:txBody>
          <a:bodyPr/>
          <a:lstStyle/>
          <a:p>
            <a:r>
              <a:rPr dirty="0" smtClean="0"/>
              <a:t>SELECT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00883" y="2794387"/>
            <a:ext cx="3452117" cy="781020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latin typeface="Consolas" pitchFamily="49" charset="0"/>
              </a:rPr>
              <a:t>DELETE FROM places;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Deletes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row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32782" y="2708204"/>
            <a:ext cx="6326947" cy="1168471"/>
          </a:xfrm>
          <a:solidFill>
            <a:srgbClr val="C5EAFB"/>
          </a:solidFill>
        </p:spPr>
        <p:txBody>
          <a:bodyPr/>
          <a:lstStyle/>
          <a:p>
            <a:pPr lvl="0">
              <a:defRPr/>
            </a:pPr>
            <a:r>
              <a:rPr lang="en-GB" dirty="0" smtClean="0">
                <a:latin typeface="Consolas" pitchFamily="49" charset="0"/>
              </a:rPr>
              <a:t>DELETE FROM places</a:t>
            </a:r>
          </a:p>
          <a:p>
            <a:pPr lvl="0">
              <a:defRPr/>
            </a:pPr>
            <a:r>
              <a:rPr lang="en-GB" dirty="0" smtClean="0">
                <a:latin typeface="Consolas" pitchFamily="49" charset="0"/>
              </a:rPr>
              <a:t>	WHERE country = 'United Kingdom’;</a:t>
            </a:r>
          </a:p>
          <a:p>
            <a:pPr lvl="0">
              <a:defRPr/>
            </a:pPr>
            <a:endParaRPr lang="en-GB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clause specifies which rows to delete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600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62525" y="1828800"/>
            <a:ext cx="4515107" cy="2760345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--This is a comment</a:t>
            </a:r>
          </a:p>
          <a:p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/* This is a 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	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m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ultiline comment */</a:t>
            </a:r>
          </a:p>
          <a:p>
            <a:endParaRPr dirty="0" smtClean="0">
              <a:latin typeface="Consolas" pitchFamily="49" charset="0"/>
            </a:endParaRPr>
          </a:p>
          <a:p>
            <a:r>
              <a:rPr dirty="0" smtClean="0">
                <a:latin typeface="Consolas" pitchFamily="49" charset="0"/>
              </a:rPr>
              <a:t>SELECT column1, column2</a:t>
            </a:r>
          </a:p>
          <a:p>
            <a:r>
              <a:rPr dirty="0" smtClean="0">
                <a:latin typeface="Consolas" pitchFamily="49" charset="0"/>
              </a:rPr>
              <a:t>	FROM	table1 </a:t>
            </a:r>
          </a:p>
          <a:p>
            <a:r>
              <a:rPr dirty="0" smtClean="0">
                <a:latin typeface="Consolas" pitchFamily="49" charset="0"/>
              </a:rPr>
              <a:t>	WHERE	column1 &gt; 5;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421005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Keywords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be UPPER CASE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subordinate clauses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clause should begin on a new line</a:t>
            </a: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comments where applicable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select data </a:t>
            </a:r>
            <a:r>
              <a:rPr lang="en-GB" dirty="0" smtClean="0"/>
              <a:t>from </a:t>
            </a:r>
            <a:r>
              <a:rPr lang="en-GB" dirty="0"/>
              <a:t>a </a:t>
            </a:r>
            <a:r>
              <a:rPr lang="en-GB" dirty="0" smtClean="0"/>
              <a:t>table?</a:t>
            </a:r>
            <a:endParaRPr lang="en-GB" dirty="0"/>
          </a:p>
          <a:p>
            <a:r>
              <a:rPr lang="en-GB" dirty="0" smtClean="0"/>
              <a:t>How do you insert data into a </a:t>
            </a:r>
            <a:r>
              <a:rPr lang="en-GB" dirty="0" smtClean="0"/>
              <a:t>table?</a:t>
            </a:r>
            <a:endParaRPr lang="en-GB" dirty="0" smtClean="0"/>
          </a:p>
          <a:p>
            <a:r>
              <a:rPr lang="en-GB" dirty="0" smtClean="0"/>
              <a:t>How do you update data in a </a:t>
            </a:r>
            <a:r>
              <a:rPr lang="en-GB" dirty="0" smtClean="0"/>
              <a:t>table?</a:t>
            </a:r>
            <a:endParaRPr lang="en-GB" dirty="0" smtClean="0"/>
          </a:p>
          <a:p>
            <a:r>
              <a:rPr lang="en-GB" dirty="0" smtClean="0"/>
              <a:t>How do you delete data from </a:t>
            </a:r>
            <a:r>
              <a:rPr lang="en-GB" smtClean="0"/>
              <a:t>a </a:t>
            </a:r>
            <a:r>
              <a:rPr lang="en-GB" smtClean="0"/>
              <a:t>table?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698" y="2674934"/>
            <a:ext cx="3143272" cy="31384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You should now be able to: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Perform very basic SELECT, INSERT, UPDATE, DELETE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Select data from a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Insert new data into a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Update and delete data in a table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2475" y="1838325"/>
            <a:ext cx="8420400" cy="476726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52475" y="2648032"/>
            <a:ext cx="8420400" cy="476726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65021" y="4267446"/>
            <a:ext cx="8420400" cy="578882"/>
          </a:xfrm>
        </p:spPr>
        <p:txBody>
          <a:bodyPr/>
          <a:lstStyle/>
          <a:p>
            <a:r>
              <a:rPr dirty="0" smtClean="0"/>
              <a:t>DELETE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5021" y="3457739"/>
            <a:ext cx="8420400" cy="578882"/>
          </a:xfrm>
        </p:spPr>
        <p:txBody>
          <a:bodyPr/>
          <a:lstStyle/>
          <a:p>
            <a:r>
              <a:rPr dirty="0" smtClean="0"/>
              <a:t>UPDATE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53447" y="3246634"/>
            <a:ext cx="5948737" cy="1027415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latin typeface="Consolas" pitchFamily="49" charset="0"/>
              </a:rPr>
              <a:t>SELECT </a:t>
            </a:r>
            <a:r>
              <a:rPr dirty="0" err="1" smtClean="0">
                <a:latin typeface="Consolas" pitchFamily="49" charset="0"/>
              </a:rPr>
              <a:t>place_id</a:t>
            </a:r>
            <a:r>
              <a:rPr dirty="0" smtClean="0">
                <a:latin typeface="Consolas" pitchFamily="49" charset="0"/>
              </a:rPr>
              <a:t>,	city, country</a:t>
            </a:r>
          </a:p>
          <a:p>
            <a:r>
              <a:rPr dirty="0" smtClean="0">
                <a:latin typeface="Consolas" pitchFamily="49" charset="0"/>
              </a:rPr>
              <a:t>	FROM	places;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select statement is called a query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R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equires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 and FROM clauses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Selects every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row: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GB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53447" y="2586840"/>
            <a:ext cx="5948737" cy="1183005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latin typeface="Consolas" pitchFamily="49" charset="0"/>
              </a:rPr>
              <a:t>SELECT </a:t>
            </a:r>
            <a:r>
              <a:rPr dirty="0" err="1" smtClean="0">
                <a:latin typeface="Consolas" pitchFamily="49" charset="0"/>
              </a:rPr>
              <a:t>place_id</a:t>
            </a:r>
            <a:r>
              <a:rPr dirty="0" smtClean="0">
                <a:latin typeface="Consolas" pitchFamily="49" charset="0"/>
              </a:rPr>
              <a:t>,	city,	country</a:t>
            </a:r>
          </a:p>
          <a:p>
            <a:r>
              <a:rPr dirty="0" smtClean="0">
                <a:latin typeface="Consolas" pitchFamily="49" charset="0"/>
              </a:rPr>
              <a:t>	FROM	places</a:t>
            </a:r>
          </a:p>
          <a:p>
            <a:r>
              <a:rPr lang="en-US" dirty="0" smtClean="0">
                <a:latin typeface="Consolas" pitchFamily="49" charset="0"/>
              </a:rPr>
              <a:t>	WHERE country = 'UK'</a:t>
            </a:r>
            <a:r>
              <a:rPr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clause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used to </a:t>
            </a:r>
            <a:r>
              <a:rPr lang="en-GB" sz="2200" kern="0" dirty="0" smtClean="0">
                <a:latin typeface="+mn-lt"/>
                <a:ea typeface="+mn-ea"/>
              </a:rPr>
              <a:t>specify a row filter</a:t>
            </a:r>
            <a:endParaRPr kumimoji="0" lang="en-GB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DML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2475" y="2635804"/>
            <a:ext cx="8420400" cy="476726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65021" y="4267446"/>
            <a:ext cx="8420400" cy="578882"/>
          </a:xfrm>
        </p:spPr>
        <p:txBody>
          <a:bodyPr/>
          <a:lstStyle/>
          <a:p>
            <a:r>
              <a:rPr dirty="0" smtClean="0"/>
              <a:t>DELETE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/>
              <a:t>UPDATE</a:t>
            </a:r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747442" y="1857364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53447" y="2586840"/>
            <a:ext cx="7202184" cy="788670"/>
          </a:xfrm>
          <a:solidFill>
            <a:srgbClr val="C5EAFB"/>
          </a:solidFill>
        </p:spPr>
        <p:txBody>
          <a:bodyPr/>
          <a:lstStyle/>
          <a:p>
            <a:r>
              <a:rPr lang="en-US" dirty="0">
                <a:latin typeface="Consolas" pitchFamily="49" charset="0"/>
              </a:rPr>
              <a:t>INSERT INTO </a:t>
            </a:r>
            <a:r>
              <a:rPr lang="en-US" dirty="0" smtClean="0">
                <a:latin typeface="Consolas" pitchFamily="49" charset="0"/>
              </a:rPr>
              <a:t>places(</a:t>
            </a:r>
            <a:r>
              <a:rPr lang="en-US" dirty="0" err="1" smtClean="0">
                <a:latin typeface="Consolas" pitchFamily="49" charset="0"/>
              </a:rPr>
              <a:t>place_id,city,country</a:t>
            </a:r>
            <a:r>
              <a:rPr lang="en-US" dirty="0">
                <a:latin typeface="Consolas" pitchFamily="49" charset="0"/>
              </a:rPr>
              <a:t>) 	</a:t>
            </a:r>
            <a:r>
              <a:rPr lang="en-US" dirty="0" smtClean="0">
                <a:latin typeface="Consolas" pitchFamily="49" charset="0"/>
              </a:rPr>
              <a:t>VALUES </a:t>
            </a:r>
            <a:r>
              <a:rPr lang="en-US" dirty="0">
                <a:latin typeface="Consolas" pitchFamily="49" charset="0"/>
              </a:rPr>
              <a:t>(	1,	'</a:t>
            </a:r>
            <a:r>
              <a:rPr lang="en-US" dirty="0" err="1">
                <a:latin typeface="Consolas" pitchFamily="49" charset="0"/>
              </a:rPr>
              <a:t>London','UK</a:t>
            </a:r>
            <a:r>
              <a:rPr lang="en-US" dirty="0">
                <a:latin typeface="Consolas" pitchFamily="49" charset="0"/>
              </a:rPr>
              <a:t>');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>
                <a:latin typeface="+mn-lt"/>
                <a:ea typeface="+mn-ea"/>
              </a:rPr>
              <a:t>B</a:t>
            </a:r>
            <a:r>
              <a:rPr lang="en-US" sz="2200" kern="0" dirty="0" smtClean="0">
                <a:latin typeface="+mn-lt"/>
                <a:ea typeface="+mn-ea"/>
              </a:rPr>
              <a:t>asic insert statement inserts only one row</a:t>
            </a:r>
            <a:endParaRPr kumimoji="0" lang="en-GB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202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DML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2475" y="3453412"/>
            <a:ext cx="8420400" cy="578882"/>
          </a:xfrm>
        </p:spPr>
        <p:txBody>
          <a:bodyPr/>
          <a:lstStyle/>
          <a:p>
            <a:r>
              <a:rPr dirty="0" smtClean="0"/>
              <a:t>UPDATE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52475" y="2644259"/>
            <a:ext cx="8420400" cy="476726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52475" y="1857364"/>
            <a:ext cx="8420400" cy="578882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5021" y="4267446"/>
            <a:ext cx="8420400" cy="578882"/>
          </a:xfrm>
        </p:spPr>
        <p:txBody>
          <a:bodyPr/>
          <a:lstStyle/>
          <a:p>
            <a:r>
              <a:rPr dirty="0" smtClean="0"/>
              <a:t>DELETE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87012" y="2560106"/>
            <a:ext cx="5674598" cy="1183005"/>
          </a:xfrm>
          <a:solidFill>
            <a:srgbClr val="C5EAFB"/>
          </a:solidFill>
        </p:spPr>
        <p:txBody>
          <a:bodyPr/>
          <a:lstStyle/>
          <a:p>
            <a:r>
              <a:rPr dirty="0" smtClean="0">
                <a:latin typeface="Consolas" pitchFamily="49" charset="0"/>
              </a:rPr>
              <a:t>UPDATE	places</a:t>
            </a:r>
          </a:p>
          <a:p>
            <a:r>
              <a:rPr dirty="0" smtClean="0">
                <a:latin typeface="Consolas" pitchFamily="49" charset="0"/>
              </a:rPr>
              <a:t>	SET country='United Kingdom';</a:t>
            </a:r>
          </a:p>
          <a:p>
            <a:endParaRPr lang="en-GB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Updates every row</a:t>
            </a:r>
            <a:endParaRPr kumimoji="0" lang="en-GB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04C98365-AA8B-41A5-B8A8-47652F7F7DB3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$ListId:Shared Documents;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0EABC6-3FEA-441F-A293-15B79034ED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258A0-BA26-4204-B728-94088F390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422</TotalTime>
  <Words>235</Words>
  <Application>Microsoft Office PowerPoint</Application>
  <PresentationFormat>A4 Paper (210x297 mm)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ＭＳ Ｐゴシック</vt:lpstr>
      <vt:lpstr>Arial</vt:lpstr>
      <vt:lpstr>Arial Black</vt:lpstr>
      <vt:lpstr>Calibri</vt:lpstr>
      <vt:lpstr>Consolas</vt:lpstr>
      <vt:lpstr>Times New Roman</vt:lpstr>
      <vt:lpstr>Verdana</vt:lpstr>
      <vt:lpstr>Wingdings 3</vt:lpstr>
      <vt:lpstr>ヒラギノ角ゴ Pro W3</vt:lpstr>
      <vt:lpstr>FDM Academy - Presentation - v1.7</vt:lpstr>
      <vt:lpstr>FDM2014</vt:lpstr>
      <vt:lpstr>PowerPoint Presentation</vt:lpstr>
      <vt:lpstr>Lesson Objectives</vt:lpstr>
      <vt:lpstr>Basic DML</vt:lpstr>
      <vt:lpstr>SELECT</vt:lpstr>
      <vt:lpstr>SELECT</vt:lpstr>
      <vt:lpstr>Basic DML</vt:lpstr>
      <vt:lpstr>INSERT</vt:lpstr>
      <vt:lpstr>Basic DML</vt:lpstr>
      <vt:lpstr>UPDATE</vt:lpstr>
      <vt:lpstr>UPDATE </vt:lpstr>
      <vt:lpstr>Basic DML</vt:lpstr>
      <vt:lpstr>DELETE</vt:lpstr>
      <vt:lpstr>DELETE</vt:lpstr>
      <vt:lpstr>Best Practices</vt:lpstr>
      <vt:lpstr>Review</vt:lpstr>
      <vt:lpstr>Questions?</vt:lpstr>
      <vt:lpstr>Module Objectives</vt:lpstr>
    </vt:vector>
  </TitlesOfParts>
  <Company>FDM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Richard Jimenez</cp:lastModifiedBy>
  <cp:revision>61</cp:revision>
  <cp:lastPrinted>2008-08-11T14:05:23Z</cp:lastPrinted>
  <dcterms:created xsi:type="dcterms:W3CDTF">2011-04-17T13:21:40Z</dcterms:created>
  <dcterms:modified xsi:type="dcterms:W3CDTF">2019-02-20T15:48:42Z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