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8" r:id="rId5"/>
  </p:sldMasterIdLst>
  <p:notesMasterIdLst>
    <p:notesMasterId r:id="rId16"/>
  </p:notesMasterIdLst>
  <p:handoutMasterIdLst>
    <p:handoutMasterId r:id="rId17"/>
  </p:handoutMasterIdLst>
  <p:sldIdLst>
    <p:sldId id="398" r:id="rId6"/>
    <p:sldId id="393" r:id="rId7"/>
    <p:sldId id="388" r:id="rId8"/>
    <p:sldId id="397" r:id="rId9"/>
    <p:sldId id="391" r:id="rId10"/>
    <p:sldId id="389" r:id="rId11"/>
    <p:sldId id="390" r:id="rId12"/>
    <p:sldId id="394" r:id="rId13"/>
    <p:sldId id="396" r:id="rId14"/>
    <p:sldId id="395" r:id="rId15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F2347-C463-42B1-8065-A7C4077C3BFE}">
          <p14:sldIdLst>
            <p14:sldId id="398"/>
            <p14:sldId id="393"/>
            <p14:sldId id="388"/>
            <p14:sldId id="397"/>
            <p14:sldId id="391"/>
            <p14:sldId id="389"/>
            <p14:sldId id="390"/>
            <p14:sldId id="394"/>
            <p14:sldId id="396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5800" autoAdjust="0"/>
  </p:normalViewPr>
  <p:slideViewPr>
    <p:cSldViewPr snapToGrid="0" snapToObjects="1">
      <p:cViewPr>
        <p:scale>
          <a:sx n="71" d="100"/>
          <a:sy n="71" d="100"/>
        </p:scale>
        <p:origin x="-738" y="-120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7787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1974850"/>
            <a:ext cx="4057650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75250" y="1974850"/>
            <a:ext cx="4135438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162050"/>
            <a:ext cx="4057650" cy="638175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75250" y="1162050"/>
            <a:ext cx="4135438" cy="638175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68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  <p:sldLayoutId id="2147483667" r:id="rId9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275" y="4031886"/>
            <a:ext cx="4218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Lesson</a:t>
            </a:r>
            <a:r>
              <a:rPr lang="fr-FR" dirty="0"/>
              <a:t> 5 – </a:t>
            </a:r>
            <a:r>
              <a:rPr lang="fr-FR" dirty="0" smtClean="0"/>
              <a:t>Table Joins </a:t>
            </a:r>
            <a:r>
              <a:rPr lang="fr-FR" dirty="0"/>
              <a:t>Part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0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lesson, you should be able to:</a:t>
            </a:r>
          </a:p>
          <a:p>
            <a:r>
              <a:rPr lang="en-GB" dirty="0" smtClean="0"/>
              <a:t>Retrieve data from multiple tables</a:t>
            </a:r>
          </a:p>
          <a:p>
            <a:r>
              <a:rPr lang="en-GB" dirty="0" smtClean="0"/>
              <a:t>Use table aliases</a:t>
            </a:r>
          </a:p>
          <a:p>
            <a:r>
              <a:rPr lang="en-US" dirty="0" smtClean="0"/>
              <a:t>Write queries that have JOINs and WHERE</a:t>
            </a:r>
          </a:p>
          <a:p>
            <a:r>
              <a:rPr lang="en-US" dirty="0" smtClean="0"/>
              <a:t>Write queries that have JOINs and DISTINCT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r>
              <a:rPr lang="en-GB" dirty="0" smtClean="0"/>
              <a:t>Retrieve data from multiple tables</a:t>
            </a:r>
          </a:p>
          <a:p>
            <a:r>
              <a:rPr lang="en-GB" dirty="0" smtClean="0"/>
              <a:t>Use table aliases</a:t>
            </a:r>
          </a:p>
          <a:p>
            <a:r>
              <a:rPr lang="en-US" dirty="0" smtClean="0"/>
              <a:t>Write queries that have JOIN and WHERE</a:t>
            </a:r>
          </a:p>
          <a:p>
            <a:r>
              <a:rPr lang="en-US" dirty="0" smtClean="0"/>
              <a:t>Write queries that have JOIN and DISTINCT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3102909" cy="762000"/>
          </a:xfrm>
        </p:spPr>
        <p:txBody>
          <a:bodyPr/>
          <a:lstStyle/>
          <a:p>
            <a:r>
              <a:rPr lang="en-US" dirty="0" smtClean="0"/>
              <a:t>JOIN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62649"/>
              </p:ext>
            </p:extLst>
          </p:nvPr>
        </p:nvGraphicFramePr>
        <p:xfrm>
          <a:off x="7194402" y="4550736"/>
          <a:ext cx="2245433" cy="210555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45433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      PK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0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          FK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194402" y="2178885"/>
          <a:ext cx="2245434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45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      PK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Town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6820786" y="2732567"/>
            <a:ext cx="0" cy="3530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6820786" y="6113721"/>
            <a:ext cx="367021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820786" y="2636874"/>
            <a:ext cx="367020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4668319" y="4033085"/>
            <a:ext cx="2114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address.address_id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consultant.address_id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4316" y="1949824"/>
            <a:ext cx="3560108" cy="3166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SELECT </a:t>
            </a:r>
          </a:p>
          <a:p>
            <a:r>
              <a:rPr lang="en-US" sz="1800" dirty="0" smtClean="0">
                <a:latin typeface="Courier" pitchFamily="49" charset="0"/>
              </a:rPr>
              <a:t>   first_name,</a:t>
            </a:r>
          </a:p>
          <a:p>
            <a:r>
              <a:rPr lang="en-US" sz="1800" dirty="0" smtClean="0">
                <a:latin typeface="Courier" pitchFamily="49" charset="0"/>
              </a:rPr>
              <a:t>   last_name,</a:t>
            </a:r>
          </a:p>
          <a:p>
            <a:r>
              <a:rPr lang="en-US" sz="1800" dirty="0" smtClean="0">
                <a:latin typeface="Courier" pitchFamily="49" charset="0"/>
              </a:rPr>
              <a:t>   town</a:t>
            </a:r>
          </a:p>
          <a:p>
            <a:r>
              <a:rPr lang="en-US" sz="1800" dirty="0" smtClean="0">
                <a:latin typeface="Courier" pitchFamily="49" charset="0"/>
              </a:rPr>
              <a:t>FROM consultant</a:t>
            </a:r>
          </a:p>
          <a:p>
            <a:r>
              <a:rPr lang="en-US" sz="1800" dirty="0" smtClean="0">
                <a:latin typeface="Courier" pitchFamily="49" charset="0"/>
              </a:rPr>
              <a:t>   JOIN address</a:t>
            </a:r>
          </a:p>
          <a:p>
            <a:r>
              <a:rPr lang="en-US" sz="1800" dirty="0" smtClean="0">
                <a:latin typeface="Courier" pitchFamily="49" charset="0"/>
              </a:rPr>
              <a:t>   ON </a:t>
            </a:r>
          </a:p>
          <a:p>
            <a:r>
              <a:rPr lang="en-US" sz="1800" dirty="0" smtClean="0">
                <a:latin typeface="Courier" pitchFamily="49" charset="0"/>
              </a:rPr>
              <a:t>address.address_id =         consultant.address_id;</a:t>
            </a:r>
          </a:p>
          <a:p>
            <a:r>
              <a:rPr lang="en-US" sz="1800" dirty="0" smtClean="0"/>
              <a:t>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329" y="5628783"/>
            <a:ext cx="459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Code for this query is available in Lesson5b_InnerJoin.sql</a:t>
            </a:r>
            <a:endParaRPr lang="en-GB" sz="1600" i="1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983942" y="1187824"/>
            <a:ext cx="34558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Table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JOIN Visual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521677"/>
          </a:xfrm>
        </p:spPr>
        <p:txBody>
          <a:bodyPr/>
          <a:lstStyle/>
          <a:p>
            <a:r>
              <a:rPr lang="en-GB" dirty="0" smtClean="0"/>
              <a:t>Result of a JOIN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64273"/>
            <a:ext cx="8420100" cy="816219"/>
          </a:xfrm>
        </p:spPr>
        <p:txBody>
          <a:bodyPr/>
          <a:lstStyle/>
          <a:p>
            <a:r>
              <a:rPr lang="en-GB" dirty="0" smtClean="0"/>
              <a:t>JOIN puts </a:t>
            </a:r>
            <a:r>
              <a:rPr lang="en-GB" b="1" dirty="0" smtClean="0"/>
              <a:t>columns</a:t>
            </a:r>
            <a:r>
              <a:rPr lang="en-GB" dirty="0" smtClean="0"/>
              <a:t> from one table together with </a:t>
            </a:r>
            <a:r>
              <a:rPr lang="en-GB" b="1" dirty="0" smtClean="0"/>
              <a:t>columns</a:t>
            </a:r>
            <a:r>
              <a:rPr lang="en-GB" dirty="0" smtClean="0"/>
              <a:t> from another table (and aligns the rows).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52904"/>
              </p:ext>
            </p:extLst>
          </p:nvPr>
        </p:nvGraphicFramePr>
        <p:xfrm>
          <a:off x="1101969" y="2329897"/>
          <a:ext cx="4021017" cy="148336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436939"/>
                <a:gridCol w="1292039"/>
                <a:gridCol w="1292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Addess_ID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8141"/>
              </p:ext>
            </p:extLst>
          </p:nvPr>
        </p:nvGraphicFramePr>
        <p:xfrm>
          <a:off x="5462957" y="2338363"/>
          <a:ext cx="2790090" cy="148336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395045"/>
                <a:gridCol w="1395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Addess_ID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Town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Linlithgow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Bathgate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Falkirk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4" name="Curved Connector 1023"/>
          <p:cNvCxnSpPr/>
          <p:nvPr/>
        </p:nvCxnSpPr>
        <p:spPr bwMode="auto">
          <a:xfrm rot="16200000" flipH="1">
            <a:off x="1641231" y="3962662"/>
            <a:ext cx="738554" cy="69166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9" name="Curved Connector 1028"/>
          <p:cNvCxnSpPr/>
          <p:nvPr/>
        </p:nvCxnSpPr>
        <p:spPr bwMode="auto">
          <a:xfrm rot="10800000" flipV="1">
            <a:off x="3223847" y="3939214"/>
            <a:ext cx="1055081" cy="738555"/>
          </a:xfrm>
          <a:prstGeom prst="curvedConnector3">
            <a:avLst>
              <a:gd name="adj1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" name="Curved Connector 1033"/>
          <p:cNvCxnSpPr/>
          <p:nvPr/>
        </p:nvCxnSpPr>
        <p:spPr bwMode="auto">
          <a:xfrm rot="10800000" flipV="1">
            <a:off x="4665785" y="3939215"/>
            <a:ext cx="2485296" cy="738557"/>
          </a:xfrm>
          <a:prstGeom prst="curvedConnector3">
            <a:avLst>
              <a:gd name="adj1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72305"/>
              </p:ext>
            </p:extLst>
          </p:nvPr>
        </p:nvGraphicFramePr>
        <p:xfrm>
          <a:off x="1422889" y="4862082"/>
          <a:ext cx="3962400" cy="14833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95046"/>
                <a:gridCol w="1312984"/>
                <a:gridCol w="1254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Town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Falkirk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Linlithgow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Bathgate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3102909" cy="762000"/>
          </a:xfrm>
        </p:spPr>
        <p:txBody>
          <a:bodyPr/>
          <a:lstStyle/>
          <a:p>
            <a:r>
              <a:rPr lang="en-US" dirty="0" smtClean="0"/>
              <a:t>Table Aliases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62649"/>
              </p:ext>
            </p:extLst>
          </p:nvPr>
        </p:nvGraphicFramePr>
        <p:xfrm>
          <a:off x="7194402" y="4550736"/>
          <a:ext cx="2245433" cy="210555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45433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 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      PK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0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          FK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194402" y="2178885"/>
          <a:ext cx="2245434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45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 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      PK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Town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6820786" y="2732567"/>
            <a:ext cx="0" cy="3530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6"/>
          <p:cNvGrpSpPr/>
          <p:nvPr/>
        </p:nvGrpSpPr>
        <p:grpSpPr>
          <a:xfrm>
            <a:off x="6820786" y="6113721"/>
            <a:ext cx="367021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28"/>
          <p:cNvGrpSpPr/>
          <p:nvPr/>
        </p:nvGrpSpPr>
        <p:grpSpPr>
          <a:xfrm>
            <a:off x="6820786" y="2636874"/>
            <a:ext cx="367020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073327" y="5259451"/>
            <a:ext cx="2114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a.address_id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c.address_id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1329" y="2178885"/>
            <a:ext cx="5620871" cy="25538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SELECT </a:t>
            </a:r>
          </a:p>
          <a:p>
            <a:r>
              <a:rPr lang="en-US" sz="1800" dirty="0" smtClean="0">
                <a:latin typeface="Courier" pitchFamily="49" charset="0"/>
              </a:rPr>
              <a:t>   first_name,</a:t>
            </a:r>
          </a:p>
          <a:p>
            <a:r>
              <a:rPr lang="en-US" sz="1800" dirty="0" smtClean="0">
                <a:latin typeface="Courier" pitchFamily="49" charset="0"/>
              </a:rPr>
              <a:t>   last_name,</a:t>
            </a:r>
          </a:p>
          <a:p>
            <a:r>
              <a:rPr lang="en-US" sz="1800" dirty="0" smtClean="0">
                <a:latin typeface="Courier" pitchFamily="49" charset="0"/>
              </a:rPr>
              <a:t>   town AS "My town"</a:t>
            </a:r>
          </a:p>
          <a:p>
            <a:r>
              <a:rPr lang="en-US" sz="1800" dirty="0" smtClean="0">
                <a:latin typeface="Courier" pitchFamily="49" charset="0"/>
              </a:rPr>
              <a:t>FROM consultant c</a:t>
            </a:r>
          </a:p>
          <a:p>
            <a:r>
              <a:rPr lang="en-US" sz="1800" dirty="0" smtClean="0">
                <a:latin typeface="Courier" pitchFamily="49" charset="0"/>
              </a:rPr>
              <a:t>   JOIN address a</a:t>
            </a:r>
          </a:p>
          <a:p>
            <a:r>
              <a:rPr lang="en-US" sz="1800" dirty="0" smtClean="0">
                <a:latin typeface="Courier" pitchFamily="49" charset="0"/>
              </a:rPr>
              <a:t>   ON a.address_id = c.address_id;</a:t>
            </a:r>
          </a:p>
          <a:p>
            <a:r>
              <a:rPr lang="en-US" sz="1800" dirty="0" smtClean="0"/>
              <a:t>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329" y="5628783"/>
            <a:ext cx="459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column aliases, the “AS” is optional</a:t>
            </a:r>
          </a:p>
          <a:p>
            <a:r>
              <a:rPr lang="en-US" sz="1600" dirty="0" smtClean="0"/>
              <a:t>In Oracle, there is no “AS” for a table alias.</a:t>
            </a:r>
            <a:endParaRPr lang="en-GB" sz="160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634318" y="1187824"/>
            <a:ext cx="380551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JOIN With Aliases Visual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838200"/>
            <a:ext cx="5469591" cy="762000"/>
          </a:xfrm>
        </p:spPr>
        <p:txBody>
          <a:bodyPr/>
          <a:lstStyle/>
          <a:p>
            <a:r>
              <a:rPr lang="en-US" dirty="0" smtClean="0"/>
              <a:t>Three Table JOIN Visual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62649"/>
              </p:ext>
            </p:extLst>
          </p:nvPr>
        </p:nvGraphicFramePr>
        <p:xfrm>
          <a:off x="1653988" y="1797411"/>
          <a:ext cx="1858370" cy="210555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58370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Consultant con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60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3885973" y="3614951"/>
          <a:ext cx="162709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27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 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26"/>
          <p:cNvGrpSpPr/>
          <p:nvPr/>
        </p:nvGrpSpPr>
        <p:grpSpPr>
          <a:xfrm flipH="1">
            <a:off x="5513068" y="4450544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28"/>
          <p:cNvGrpSpPr/>
          <p:nvPr/>
        </p:nvGrpSpPr>
        <p:grpSpPr>
          <a:xfrm rot="16200000">
            <a:off x="2152755" y="3994083"/>
            <a:ext cx="37361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62649"/>
              </p:ext>
            </p:extLst>
          </p:nvPr>
        </p:nvGraphicFramePr>
        <p:xfrm>
          <a:off x="6023118" y="2180493"/>
          <a:ext cx="1357928" cy="107972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7928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cl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oup 26"/>
          <p:cNvGrpSpPr/>
          <p:nvPr/>
        </p:nvGrpSpPr>
        <p:grpSpPr>
          <a:xfrm>
            <a:off x="3512358" y="4461177"/>
            <a:ext cx="373615" cy="318977"/>
            <a:chOff x="7049386" y="5794744"/>
            <a:chExt cx="373615" cy="318977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Elbow Connector 26"/>
          <p:cNvCxnSpPr/>
          <p:nvPr/>
        </p:nvCxnSpPr>
        <p:spPr bwMode="auto">
          <a:xfrm>
            <a:off x="2339562" y="4276583"/>
            <a:ext cx="1172796" cy="333450"/>
          </a:xfrm>
          <a:prstGeom prst="bentConnector3">
            <a:avLst>
              <a:gd name="adj1" fmla="val -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28"/>
          <p:cNvGrpSpPr/>
          <p:nvPr/>
        </p:nvGrpSpPr>
        <p:grpSpPr>
          <a:xfrm rot="16200000">
            <a:off x="6472180" y="3351330"/>
            <a:ext cx="373614" cy="191386"/>
            <a:chOff x="7049386" y="2636874"/>
            <a:chExt cx="341859" cy="19138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Elbow Connector 37"/>
          <p:cNvCxnSpPr/>
          <p:nvPr/>
        </p:nvCxnSpPr>
        <p:spPr bwMode="auto">
          <a:xfrm rot="5400000">
            <a:off x="5780611" y="3721023"/>
            <a:ext cx="984449" cy="772304"/>
          </a:xfrm>
          <a:prstGeom prst="bentConnector3">
            <a:avLst>
              <a:gd name="adj1" fmla="val 991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493409" y="4780154"/>
            <a:ext cx="169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JOIN ON</a:t>
            </a:r>
          </a:p>
          <a:p>
            <a:pPr algn="ctr"/>
            <a:r>
              <a:rPr lang="en-US" sz="1400" dirty="0" smtClean="0"/>
              <a:t>con.consultant_id 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a.consultant_id</a:t>
            </a:r>
            <a:endParaRPr lang="en-GB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23118" y="4769521"/>
            <a:ext cx="169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JOIN ON</a:t>
            </a:r>
          </a:p>
          <a:p>
            <a:pPr algn="ctr"/>
            <a:r>
              <a:rPr lang="en-US" sz="1400" dirty="0" smtClean="0"/>
              <a:t>cl.client_id 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a.client_id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3118" y="1048871"/>
            <a:ext cx="334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Code for this query is available in Lesson5b_InnerJoin.sql</a:t>
            </a:r>
            <a:endParaRPr lang="en-GB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4956926" cy="762000"/>
          </a:xfrm>
        </p:spPr>
        <p:txBody>
          <a:bodyPr/>
          <a:lstStyle/>
          <a:p>
            <a:r>
              <a:rPr lang="en-US" dirty="0" smtClean="0"/>
              <a:t>Four Table JOIN Visual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05872"/>
              </p:ext>
            </p:extLst>
          </p:nvPr>
        </p:nvGraphicFramePr>
        <p:xfrm>
          <a:off x="724803" y="1797411"/>
          <a:ext cx="1858370" cy="139949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58370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01506"/>
              </p:ext>
            </p:extLst>
          </p:nvPr>
        </p:nvGraphicFramePr>
        <p:xfrm>
          <a:off x="1827409" y="3883652"/>
          <a:ext cx="2137145" cy="12598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3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 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Consultant_id</a:t>
                      </a:r>
                    </a:p>
                    <a:p>
                      <a:r>
                        <a:rPr lang="en-US" sz="1400" dirty="0" smtClean="0"/>
                        <a:t>Client_id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8829"/>
              </p:ext>
            </p:extLst>
          </p:nvPr>
        </p:nvGraphicFramePr>
        <p:xfrm>
          <a:off x="6248895" y="3883652"/>
          <a:ext cx="2058564" cy="139949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58564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cl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Client_Name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8" name="Elbow Connector 37"/>
          <p:cNvCxnSpPr/>
          <p:nvPr/>
        </p:nvCxnSpPr>
        <p:spPr bwMode="auto">
          <a:xfrm rot="10800000" flipV="1">
            <a:off x="3964555" y="4424081"/>
            <a:ext cx="2284343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74812" y="3738917"/>
            <a:ext cx="1465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JOIN ON</a:t>
            </a:r>
          </a:p>
          <a:p>
            <a:pPr algn="ctr"/>
            <a:r>
              <a:rPr lang="en-US" sz="1400" dirty="0" smtClean="0"/>
              <a:t>c.consultant_id 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GB" sz="1400" dirty="0" smtClean="0"/>
              <a:t>a.consultant_id</a:t>
            </a:r>
            <a:endParaRPr lang="en-US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330813" y="4693024"/>
            <a:ext cx="169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JOIN ON</a:t>
            </a:r>
          </a:p>
          <a:p>
            <a:pPr algn="ctr"/>
            <a:r>
              <a:rPr lang="en-US" sz="1400" dirty="0" smtClean="0"/>
              <a:t>cl.client_id</a:t>
            </a:r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a.client_id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5164" y="5818223"/>
            <a:ext cx="854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Exercise:  Write the query</a:t>
            </a:r>
            <a:r>
              <a:rPr lang="en-GB" sz="1800" dirty="0" smtClean="0"/>
              <a:t> to show consultant’s name and all the client names and towns where he or she has worked.</a:t>
            </a:r>
            <a:endParaRPr lang="en-US" sz="1800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81754"/>
              </p:ext>
            </p:extLst>
          </p:nvPr>
        </p:nvGraphicFramePr>
        <p:xfrm>
          <a:off x="7278177" y="1797411"/>
          <a:ext cx="2058564" cy="139949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58564"/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r>
                        <a:rPr lang="en-US" sz="1400" baseline="0" dirty="0" smtClean="0"/>
                        <a:t> 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Town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76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1" name="Elbow Connector 40"/>
          <p:cNvCxnSpPr/>
          <p:nvPr/>
        </p:nvCxnSpPr>
        <p:spPr bwMode="auto">
          <a:xfrm rot="16200000" flipH="1">
            <a:off x="1396337" y="3266292"/>
            <a:ext cx="686755" cy="547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/>
          <p:nvPr/>
        </p:nvCxnSpPr>
        <p:spPr bwMode="auto">
          <a:xfrm rot="5400000" flipH="1" flipV="1">
            <a:off x="6181856" y="2787334"/>
            <a:ext cx="1543865" cy="648777"/>
          </a:xfrm>
          <a:prstGeom prst="bentConnector3">
            <a:avLst>
              <a:gd name="adj1" fmla="val 1005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853723" y="2043953"/>
            <a:ext cx="169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JOIN ON</a:t>
            </a:r>
          </a:p>
          <a:p>
            <a:pPr algn="ctr"/>
            <a:r>
              <a:rPr lang="en-US" sz="1400" dirty="0" err="1" smtClean="0"/>
              <a:t>ad.address_id</a:t>
            </a:r>
            <a:endParaRPr lang="en-US" sz="1400" dirty="0" smtClean="0"/>
          </a:p>
          <a:p>
            <a:pPr algn="ctr"/>
            <a:r>
              <a:rPr lang="en-US" sz="1400" dirty="0" smtClean="0"/>
              <a:t>=</a:t>
            </a:r>
          </a:p>
          <a:p>
            <a:pPr algn="ctr"/>
            <a:r>
              <a:rPr lang="en-US" sz="1400" dirty="0" smtClean="0"/>
              <a:t>cl.address_id</a:t>
            </a:r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Involving 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57350"/>
            <a:ext cx="8420100" cy="1354791"/>
          </a:xfrm>
        </p:spPr>
        <p:txBody>
          <a:bodyPr/>
          <a:lstStyle/>
          <a:p>
            <a:r>
              <a:rPr lang="en-US" dirty="0" smtClean="0"/>
              <a:t>Question:  Can you use DISTINCT in a query that has a table join?</a:t>
            </a:r>
          </a:p>
          <a:p>
            <a:r>
              <a:rPr lang="en-US" dirty="0" smtClean="0"/>
              <a:t>Answer:    Absolutely!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834" y="3012141"/>
            <a:ext cx="6343648" cy="22474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SELECT DISTINCT</a:t>
            </a:r>
          </a:p>
          <a:p>
            <a:r>
              <a:rPr lang="en-US" sz="1800" dirty="0" smtClean="0">
                <a:latin typeface="Courier" pitchFamily="49" charset="0"/>
              </a:rPr>
              <a:t>   last_name,</a:t>
            </a:r>
          </a:p>
          <a:p>
            <a:r>
              <a:rPr lang="en-US" sz="1800" dirty="0" smtClean="0">
                <a:latin typeface="Courier" pitchFamily="49" charset="0"/>
              </a:rPr>
              <a:t>   town</a:t>
            </a:r>
          </a:p>
          <a:p>
            <a:r>
              <a:rPr lang="en-US" sz="1800" dirty="0" smtClean="0">
                <a:latin typeface="Courier" pitchFamily="49" charset="0"/>
              </a:rPr>
              <a:t>FROM consultant con</a:t>
            </a:r>
          </a:p>
          <a:p>
            <a:r>
              <a:rPr lang="en-US" sz="1800" dirty="0" smtClean="0">
                <a:latin typeface="Courier" pitchFamily="49" charset="0"/>
              </a:rPr>
              <a:t>  JOIN address a</a:t>
            </a:r>
          </a:p>
          <a:p>
            <a:r>
              <a:rPr lang="en-US" sz="1800" dirty="0" smtClean="0">
                <a:latin typeface="Courier" pitchFamily="49" charset="0"/>
              </a:rPr>
              <a:t>     ON a.address_id = con.address_id</a:t>
            </a:r>
          </a:p>
          <a:p>
            <a:r>
              <a:rPr lang="en-US" sz="1800" dirty="0" smtClean="0">
                <a:latin typeface="Courier" pitchFamily="49" charset="0"/>
              </a:rPr>
              <a:t>ORDER BY last_name ASC, town DESC;</a:t>
            </a:r>
            <a:r>
              <a:rPr lang="en-US" sz="1800" dirty="0" smtClean="0"/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834" y="5674659"/>
            <a:ext cx="657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Code for this query is available in Lesson5b_InnerJoin.sql</a:t>
            </a:r>
            <a:endParaRPr lang="en-GB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Involving 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57351"/>
            <a:ext cx="8420100" cy="884144"/>
          </a:xfrm>
        </p:spPr>
        <p:txBody>
          <a:bodyPr/>
          <a:lstStyle/>
          <a:p>
            <a:r>
              <a:rPr lang="en-US" sz="1800" dirty="0" smtClean="0"/>
              <a:t>Question:  Can you use WHERE in a query that has a table join?</a:t>
            </a:r>
          </a:p>
          <a:p>
            <a:r>
              <a:rPr lang="en-US" sz="1800" dirty="0" smtClean="0"/>
              <a:t>Answer:    Absolutely!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833" y="2541496"/>
            <a:ext cx="8159001" cy="34732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SELECT </a:t>
            </a:r>
          </a:p>
          <a:p>
            <a:r>
              <a:rPr lang="en-US" sz="1800" dirty="0" smtClean="0">
                <a:latin typeface="Courier" pitchFamily="49" charset="0"/>
              </a:rPr>
              <a:t>   con.first_name || ' ' || con.last_name,</a:t>
            </a:r>
          </a:p>
          <a:p>
            <a:r>
              <a:rPr lang="en-US" sz="1800" dirty="0" smtClean="0">
                <a:latin typeface="Courier" pitchFamily="49" charset="0"/>
              </a:rPr>
              <a:t>   a.assignment_id,</a:t>
            </a:r>
          </a:p>
          <a:p>
            <a:r>
              <a:rPr lang="en-US" sz="1800" dirty="0" smtClean="0">
                <a:latin typeface="Courier" pitchFamily="49" charset="0"/>
              </a:rPr>
              <a:t>   cl.client_name</a:t>
            </a:r>
          </a:p>
          <a:p>
            <a:r>
              <a:rPr lang="en-US" sz="1800" dirty="0" smtClean="0">
                <a:latin typeface="Courier" pitchFamily="49" charset="0"/>
              </a:rPr>
              <a:t>FROM assignment a</a:t>
            </a:r>
          </a:p>
          <a:p>
            <a:r>
              <a:rPr lang="en-US" sz="1800" dirty="0" smtClean="0">
                <a:latin typeface="Courier" pitchFamily="49" charset="0"/>
              </a:rPr>
              <a:t>  JOIN client cl</a:t>
            </a:r>
          </a:p>
          <a:p>
            <a:r>
              <a:rPr lang="en-US" sz="1800" dirty="0" smtClean="0">
                <a:latin typeface="Courier" pitchFamily="49" charset="0"/>
              </a:rPr>
              <a:t>   ON cl.client_id = a.client_id</a:t>
            </a:r>
          </a:p>
          <a:p>
            <a:r>
              <a:rPr lang="en-US" sz="1800" dirty="0" smtClean="0">
                <a:latin typeface="Courier" pitchFamily="49" charset="0"/>
              </a:rPr>
              <a:t>  JOIN consultant con</a:t>
            </a:r>
          </a:p>
          <a:p>
            <a:r>
              <a:rPr lang="en-US" sz="1800" dirty="0" smtClean="0">
                <a:latin typeface="Courier" pitchFamily="49" charset="0"/>
              </a:rPr>
              <a:t>     ON con.consultant_id = a.consultant_id</a:t>
            </a:r>
          </a:p>
          <a:p>
            <a:r>
              <a:rPr lang="en-US" sz="1800" dirty="0" smtClean="0">
                <a:latin typeface="Courier" pitchFamily="49" charset="0"/>
              </a:rPr>
              <a:t>WHERE con.consultant_id  IN (4, 5, 6)</a:t>
            </a:r>
          </a:p>
          <a:p>
            <a:r>
              <a:rPr lang="en-US" sz="1800" dirty="0" smtClean="0">
                <a:latin typeface="Courier" pitchFamily="49" charset="0"/>
              </a:rPr>
              <a:t> AND pay &gt; 400;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833" y="6043991"/>
            <a:ext cx="657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Code for this query is available in Lesson5b_InnerJoin.sql</a:t>
            </a:r>
            <a:endParaRPr lang="en-GB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Props1.xml><?xml version="1.0" encoding="utf-8"?>
<ds:datastoreItem xmlns:ds="http://schemas.openxmlformats.org/officeDocument/2006/customXml" ds:itemID="{229CB165-F3A3-44A6-9D87-B0FA1FD5E115}"/>
</file>

<file path=customXml/itemProps2.xml><?xml version="1.0" encoding="utf-8"?>
<ds:datastoreItem xmlns:ds="http://schemas.openxmlformats.org/officeDocument/2006/customXml" ds:itemID="{25C3293A-A60E-4689-AAFF-0D70DC81D8FA}"/>
</file>

<file path=customXml/itemProps3.xml><?xml version="1.0" encoding="utf-8"?>
<ds:datastoreItem xmlns:ds="http://schemas.openxmlformats.org/officeDocument/2006/customXml" ds:itemID="{04C98365-AA8B-41A5-B8A8-47652F7F7DB3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2304</TotalTime>
  <Words>497</Words>
  <Application>Microsoft Office PowerPoint</Application>
  <PresentationFormat>A4 Paper (210x297 mm)</PresentationFormat>
  <Paragraphs>178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FDM Academy - Presentation - v1.7</vt:lpstr>
      <vt:lpstr>FDM2014</vt:lpstr>
      <vt:lpstr>PowerPoint Presentation</vt:lpstr>
      <vt:lpstr>Lesson Objectives</vt:lpstr>
      <vt:lpstr>JOIN Code</vt:lpstr>
      <vt:lpstr>Result of a JOIN </vt:lpstr>
      <vt:lpstr>Table Aliases</vt:lpstr>
      <vt:lpstr>Three Table JOIN Visual</vt:lpstr>
      <vt:lpstr>Four Table JOIN Visual</vt:lpstr>
      <vt:lpstr>Queries Involving Joins</vt:lpstr>
      <vt:lpstr>Queries Involving Joins</vt:lpstr>
      <vt:lpstr>Lesson Objectives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230</cp:revision>
  <cp:lastPrinted>2008-08-11T14:05:23Z</cp:lastPrinted>
  <dcterms:created xsi:type="dcterms:W3CDTF">2011-04-17T13:21:40Z</dcterms:created>
  <dcterms:modified xsi:type="dcterms:W3CDTF">2014-09-08T17:58:47Z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