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 id="2147483668" r:id="rId5"/>
  </p:sldMasterIdLst>
  <p:notesMasterIdLst>
    <p:notesMasterId r:id="rId28"/>
  </p:notesMasterIdLst>
  <p:handoutMasterIdLst>
    <p:handoutMasterId r:id="rId29"/>
  </p:handoutMasterIdLst>
  <p:sldIdLst>
    <p:sldId id="395" r:id="rId6"/>
    <p:sldId id="333" r:id="rId7"/>
    <p:sldId id="376" r:id="rId8"/>
    <p:sldId id="359" r:id="rId9"/>
    <p:sldId id="357" r:id="rId10"/>
    <p:sldId id="358" r:id="rId11"/>
    <p:sldId id="384" r:id="rId12"/>
    <p:sldId id="385" r:id="rId13"/>
    <p:sldId id="363" r:id="rId14"/>
    <p:sldId id="362" r:id="rId15"/>
    <p:sldId id="386" r:id="rId16"/>
    <p:sldId id="366" r:id="rId17"/>
    <p:sldId id="365" r:id="rId18"/>
    <p:sldId id="387" r:id="rId19"/>
    <p:sldId id="388" r:id="rId20"/>
    <p:sldId id="389" r:id="rId21"/>
    <p:sldId id="390" r:id="rId22"/>
    <p:sldId id="393" r:id="rId23"/>
    <p:sldId id="392" r:id="rId24"/>
    <p:sldId id="394" r:id="rId25"/>
    <p:sldId id="369" r:id="rId26"/>
    <p:sldId id="391" r:id="rId27"/>
  </p:sldIdLst>
  <p:sldSz cx="9906000" cy="6858000" type="A4"/>
  <p:notesSz cx="6669088"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112" charset="-128"/>
        <a:cs typeface="+mn-cs"/>
      </a:defRPr>
    </a:lvl5pPr>
    <a:lvl6pPr marL="2286000" algn="l" defTabSz="914400" rtl="0" eaLnBrk="1" latinLnBrk="0" hangingPunct="1">
      <a:defRPr sz="2400" kern="1200">
        <a:solidFill>
          <a:schemeClr val="tx1"/>
        </a:solidFill>
        <a:latin typeface="Arial" charset="0"/>
        <a:ea typeface="ヒラギノ角ゴ Pro W3" pitchFamily="-112" charset="-128"/>
        <a:cs typeface="+mn-cs"/>
      </a:defRPr>
    </a:lvl6pPr>
    <a:lvl7pPr marL="2743200" algn="l" defTabSz="914400" rtl="0" eaLnBrk="1" latinLnBrk="0" hangingPunct="1">
      <a:defRPr sz="2400" kern="1200">
        <a:solidFill>
          <a:schemeClr val="tx1"/>
        </a:solidFill>
        <a:latin typeface="Arial" charset="0"/>
        <a:ea typeface="ヒラギノ角ゴ Pro W3" pitchFamily="-112" charset="-128"/>
        <a:cs typeface="+mn-cs"/>
      </a:defRPr>
    </a:lvl7pPr>
    <a:lvl8pPr marL="3200400" algn="l" defTabSz="914400" rtl="0" eaLnBrk="1" latinLnBrk="0" hangingPunct="1">
      <a:defRPr sz="2400" kern="1200">
        <a:solidFill>
          <a:schemeClr val="tx1"/>
        </a:solidFill>
        <a:latin typeface="Arial" charset="0"/>
        <a:ea typeface="ヒラギノ角ゴ Pro W3" pitchFamily="-112" charset="-128"/>
        <a:cs typeface="+mn-cs"/>
      </a:defRPr>
    </a:lvl8pPr>
    <a:lvl9pPr marL="3657600" algn="l" defTabSz="914400" rtl="0" eaLnBrk="1" latinLnBrk="0" hangingPunct="1">
      <a:defRPr sz="2400" kern="1200">
        <a:solidFill>
          <a:schemeClr val="tx1"/>
        </a:solidFill>
        <a:latin typeface="Arial" charset="0"/>
        <a:ea typeface="ヒラギノ角ゴ Pro W3" pitchFamily="-112" charset="-128"/>
        <a:cs typeface="+mn-cs"/>
      </a:defRPr>
    </a:lvl9pPr>
  </p:defaultTextStyle>
  <p:extLst>
    <p:ext uri="{521415D9-36F7-43E2-AB2F-B90AF26B5E84}">
      <p14:sectionLst xmlns:p14="http://schemas.microsoft.com/office/powerpoint/2010/main">
        <p14:section name="Default Section" id="{8AAF2347-C463-42B1-8065-A7C4077C3BFE}">
          <p14:sldIdLst>
            <p14:sldId id="395"/>
            <p14:sldId id="333"/>
            <p14:sldId id="376"/>
            <p14:sldId id="359"/>
            <p14:sldId id="357"/>
            <p14:sldId id="358"/>
            <p14:sldId id="384"/>
            <p14:sldId id="385"/>
            <p14:sldId id="363"/>
            <p14:sldId id="362"/>
            <p14:sldId id="386"/>
            <p14:sldId id="366"/>
            <p14:sldId id="365"/>
            <p14:sldId id="387"/>
            <p14:sldId id="388"/>
            <p14:sldId id="389"/>
            <p14:sldId id="390"/>
            <p14:sldId id="393"/>
            <p14:sldId id="392"/>
            <p14:sldId id="394"/>
            <p14:sldId id="369"/>
            <p14:sldId id="391"/>
          </p14:sldIdLst>
        </p14:section>
      </p14:sectionLst>
    </p:ext>
    <p:ext uri="{EFAFB233-063F-42B5-8137-9DF3F51BA10A}">
      <p15:sldGuideLst xmlns:p15="http://schemas.microsoft.com/office/powerpoint/2012/main">
        <p15:guide id="1" orient="horz" pos="2160">
          <p15:clr>
            <a:srgbClr val="A4A3A4"/>
          </p15:clr>
        </p15:guide>
        <p15:guide id="2" pos="474">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9B"/>
    <a:srgbClr val="FFF529"/>
    <a:srgbClr val="FF9933"/>
    <a:srgbClr val="333399"/>
    <a:srgbClr val="9EC23C"/>
    <a:srgbClr val="FAB041"/>
    <a:srgbClr val="BCE4F6"/>
    <a:srgbClr val="2EABE2"/>
    <a:srgbClr val="44BCF1"/>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5" autoAdjust="0"/>
    <p:restoredTop sz="74743" autoAdjust="0"/>
  </p:normalViewPr>
  <p:slideViewPr>
    <p:cSldViewPr snapToGrid="0" snapToObjects="1">
      <p:cViewPr varScale="1">
        <p:scale>
          <a:sx n="68" d="100"/>
          <a:sy n="68" d="100"/>
        </p:scale>
        <p:origin x="1788" y="48"/>
      </p:cViewPr>
      <p:guideLst>
        <p:guide orient="horz" pos="2160"/>
        <p:guide pos="474"/>
      </p:guideLst>
    </p:cSldViewPr>
  </p:slideViewPr>
  <p:outlineViewPr>
    <p:cViewPr>
      <p:scale>
        <a:sx n="33" d="100"/>
        <a:sy n="33" d="100"/>
      </p:scale>
      <p:origin x="36" y="1372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50" d="100"/>
          <a:sy n="150" d="100"/>
        </p:scale>
        <p:origin x="-642" y="-72"/>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097900716"/>
              </p:ext>
            </p:extLst>
          </p:nvPr>
        </p:nvGraphicFramePr>
        <p:xfrm>
          <a:off x="324336" y="313926"/>
          <a:ext cx="5949547" cy="180867"/>
        </p:xfrm>
        <a:graphic>
          <a:graphicData uri="http://schemas.openxmlformats.org/drawingml/2006/table">
            <a:tbl>
              <a:tblPr firstRow="1" bandRow="1">
                <a:tableStyleId>{5C22544A-7EE6-4342-B048-85BDC9FD1C3A}</a:tableStyleId>
              </a:tblPr>
              <a:tblGrid>
                <a:gridCol w="5949547">
                  <a:extLst>
                    <a:ext uri="{9D8B030D-6E8A-4147-A177-3AD203B41FA5}">
                      <a16:colId xmlns:a16="http://schemas.microsoft.com/office/drawing/2014/main" val="20000"/>
                    </a:ext>
                  </a:extLst>
                </a:gridCol>
              </a:tblGrid>
              <a:tr h="180867">
                <a:tc>
                  <a:txBody>
                    <a:bodyPr/>
                    <a:lstStyle/>
                    <a:p>
                      <a:pPr marL="25400" indent="0"/>
                      <a:r>
                        <a:rPr lang="en-GB" sz="800" b="0" dirty="0" smtClean="0">
                          <a:solidFill>
                            <a:srgbClr val="333399"/>
                          </a:solidFill>
                          <a:latin typeface="Arial" pitchFamily="34" charset="0"/>
                          <a:cs typeface="Arial" pitchFamily="34" charset="0"/>
                        </a:rPr>
                        <a:t>Core – SQL – Module 2 – Data Modeling and ERDs</a:t>
                      </a:r>
                      <a:r>
                        <a:rPr lang="en-GB" sz="800" b="0" baseline="0" dirty="0" smtClean="0">
                          <a:solidFill>
                            <a:srgbClr val="333399"/>
                          </a:solidFill>
                          <a:latin typeface="Arial" pitchFamily="34" charset="0"/>
                          <a:cs typeface="Arial" pitchFamily="34" charset="0"/>
                        </a:rPr>
                        <a:t> – v1.0</a:t>
                      </a:r>
                      <a:endParaRPr lang="en-GB" sz="800" b="0" dirty="0">
                        <a:solidFill>
                          <a:srgbClr val="333399"/>
                        </a:solidFill>
                        <a:latin typeface="Arial" pitchFamily="34" charset="0"/>
                        <a:cs typeface="Arial" pitchFamily="34" charset="0"/>
                      </a:endParaRPr>
                    </a:p>
                  </a:txBody>
                  <a:tcPr marL="0" marR="0" marT="0" marB="0" anchor="ctr">
                    <a:lnL w="12700" cmpd="sng">
                      <a:noFill/>
                    </a:lnL>
                    <a:lnR w="12700" cmpd="sng">
                      <a:noFill/>
                    </a:lnR>
                    <a:lnT w="12700" cmpd="sng">
                      <a:noFill/>
                    </a:lnT>
                    <a:lnB w="19050" cap="flat" cmpd="sng" algn="ctr">
                      <a:solidFill>
                        <a:srgbClr val="33339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324336" y="9480482"/>
          <a:ext cx="5949546" cy="199082"/>
        </p:xfrm>
        <a:graphic>
          <a:graphicData uri="http://schemas.openxmlformats.org/drawingml/2006/table">
            <a:tbl>
              <a:tblPr/>
              <a:tblGrid>
                <a:gridCol w="1032189">
                  <a:extLst>
                    <a:ext uri="{9D8B030D-6E8A-4147-A177-3AD203B41FA5}">
                      <a16:colId xmlns:a16="http://schemas.microsoft.com/office/drawing/2014/main" val="20000"/>
                    </a:ext>
                  </a:extLst>
                </a:gridCol>
                <a:gridCol w="4917357">
                  <a:extLst>
                    <a:ext uri="{9D8B030D-6E8A-4147-A177-3AD203B41FA5}">
                      <a16:colId xmlns:a16="http://schemas.microsoft.com/office/drawing/2014/main" val="20001"/>
                    </a:ext>
                  </a:extLst>
                </a:gridCol>
              </a:tblGrid>
              <a:tr h="199082">
                <a:tc>
                  <a:txBody>
                    <a:bodyPr/>
                    <a:lstStyle/>
                    <a:p>
                      <a:pPr algn="r">
                        <a:spcAft>
                          <a:spcPts val="0"/>
                        </a:spcAft>
                        <a:tabLst>
                          <a:tab pos="2743200" algn="ctr"/>
                          <a:tab pos="5486400" algn="r"/>
                          <a:tab pos="5486400" algn="r"/>
                        </a:tabLst>
                      </a:pPr>
                      <a:r>
                        <a:rPr lang="en-GB" sz="900" b="1" dirty="0">
                          <a:solidFill>
                            <a:srgbClr val="FFFFFF"/>
                          </a:solidFill>
                          <a:latin typeface="Arial"/>
                          <a:ea typeface="Times New Roman"/>
                          <a:cs typeface="Times New Roman"/>
                        </a:rPr>
                        <a:t>FDM Academy</a:t>
                      </a:r>
                      <a:endParaRPr lang="en-GB" sz="1100" dirty="0">
                        <a:latin typeface="Arial"/>
                        <a:ea typeface="Times New Roman"/>
                        <a:cs typeface="Times New Roman"/>
                      </a:endParaRPr>
                    </a:p>
                  </a:txBody>
                  <a:tcPr marL="65949" marR="65949"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tc>
                  <a:txBody>
                    <a:bodyPr/>
                    <a:lstStyle/>
                    <a:p>
                      <a:pPr marL="0" marR="0" indent="0" algn="l" defTabSz="914400" rtl="0" eaLnBrk="0" fontAlgn="base" latinLnBrk="0" hangingPunct="0">
                        <a:lnSpc>
                          <a:spcPct val="100000"/>
                        </a:lnSpc>
                        <a:spcBef>
                          <a:spcPct val="0"/>
                        </a:spcBef>
                        <a:spcAft>
                          <a:spcPts val="0"/>
                        </a:spcAft>
                        <a:buClrTx/>
                        <a:buSzTx/>
                        <a:buFontTx/>
                        <a:buNone/>
                        <a:tabLst>
                          <a:tab pos="5486400" algn="r"/>
                          <a:tab pos="4954588" algn="r"/>
                        </a:tabLst>
                        <a:defRPr/>
                      </a:pPr>
                      <a:r>
                        <a:rPr lang="en-GB" sz="900" b="1" dirty="0" smtClean="0">
                          <a:solidFill>
                            <a:srgbClr val="FFFFFF"/>
                          </a:solidFill>
                          <a:latin typeface="Arial"/>
                          <a:ea typeface="Times New Roman"/>
                          <a:cs typeface="Times New Roman"/>
                        </a:rPr>
                        <a:t>1</a:t>
                      </a:r>
                      <a:r>
                        <a:rPr lang="en-GB" sz="900" b="1" baseline="0" dirty="0" smtClean="0">
                          <a:solidFill>
                            <a:srgbClr val="FFFFFF"/>
                          </a:solidFill>
                          <a:latin typeface="Arial"/>
                          <a:ea typeface="Times New Roman"/>
                          <a:cs typeface="Times New Roman"/>
                        </a:rPr>
                        <a:t> September</a:t>
                      </a:r>
                      <a:r>
                        <a:rPr lang="en-GB" sz="900" b="1" dirty="0" smtClean="0">
                          <a:solidFill>
                            <a:srgbClr val="FFFFFF"/>
                          </a:solidFill>
                          <a:latin typeface="Arial"/>
                          <a:ea typeface="Times New Roman"/>
                          <a:cs typeface="Times New Roman"/>
                        </a:rPr>
                        <a:t> 2011</a:t>
                      </a:r>
                      <a:endParaRPr lang="en-GB" sz="900" dirty="0" smtClean="0"/>
                    </a:p>
                  </a:txBody>
                  <a:tcPr marL="65949" marR="65949" marT="0"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333399"/>
                    </a:solidFill>
                  </a:tcPr>
                </a:tc>
                <a:extLst>
                  <a:ext uri="{0D108BD9-81ED-4DB2-BD59-A6C34878D82A}">
                    <a16:rowId xmlns:a16="http://schemas.microsoft.com/office/drawing/2014/main" val="10000"/>
                  </a:ext>
                </a:extLst>
              </a:tr>
            </a:tbl>
          </a:graphicData>
        </a:graphic>
      </p:graphicFrame>
      <p:sp>
        <p:nvSpPr>
          <p:cNvPr id="8" name="Slide Number Placeholder 12"/>
          <p:cNvSpPr>
            <a:spLocks noGrp="1"/>
          </p:cNvSpPr>
          <p:nvPr>
            <p:ph type="sldNum" sz="quarter" idx="3"/>
          </p:nvPr>
        </p:nvSpPr>
        <p:spPr>
          <a:xfrm>
            <a:off x="5214313" y="9486867"/>
            <a:ext cx="1059570" cy="180984"/>
          </a:xfrm>
          <a:prstGeom prst="rect">
            <a:avLst/>
          </a:prstGeom>
        </p:spPr>
        <p:txBody>
          <a:bodyPr vert="horz" lIns="91440" tIns="45720" rIns="91440" bIns="45720" rtlCol="0" anchor="ctr"/>
          <a:lstStyle>
            <a:lvl1pPr algn="r">
              <a:defRPr sz="1200"/>
            </a:lvl1pPr>
          </a:lstStyle>
          <a:p>
            <a:r>
              <a:rPr lang="en-GB" sz="900" b="1" dirty="0" smtClean="0">
                <a:solidFill>
                  <a:schemeClr val="bg1"/>
                </a:solidFill>
              </a:rPr>
              <a:t>Page </a:t>
            </a:r>
            <a:fld id="{4D875A26-4AB2-4F10-BF32-FA69FEB50BE0}" type="slidenum">
              <a:rPr lang="en-GB" sz="900" b="1" smtClean="0">
                <a:solidFill>
                  <a:schemeClr val="bg1"/>
                </a:solidFill>
              </a:rPr>
              <a:pPr/>
              <a:t>‹#›</a:t>
            </a:fld>
            <a:endParaRPr lang="en-GB" sz="900" b="1" dirty="0">
              <a:solidFill>
                <a:schemeClr val="bg1"/>
              </a:solidFill>
            </a:endParaRPr>
          </a:p>
        </p:txBody>
      </p:sp>
      <p:sp>
        <p:nvSpPr>
          <p:cNvPr id="5" name="TextBox 4"/>
          <p:cNvSpPr txBox="1"/>
          <p:nvPr/>
        </p:nvSpPr>
        <p:spPr>
          <a:xfrm>
            <a:off x="336796" y="9647642"/>
            <a:ext cx="3345446" cy="150465"/>
          </a:xfrm>
          <a:prstGeom prst="rect">
            <a:avLst/>
          </a:prstGeom>
          <a:noFill/>
        </p:spPr>
        <p:txBody>
          <a:bodyPr wrap="square" lIns="36000" tIns="36000" rIns="36000" bIns="36000" rtlCol="0">
            <a:spAutoFit/>
          </a:bodyPr>
          <a:lstStyle/>
          <a:p>
            <a:r>
              <a:rPr lang="en-GB" sz="500" b="1" dirty="0" smtClean="0"/>
              <a:t>© FDM Group Ltd 2011.  All Rights Reserved.</a:t>
            </a:r>
            <a:endParaRPr lang="en-GB" sz="500" b="1" dirty="0"/>
          </a:p>
        </p:txBody>
      </p:sp>
    </p:spTree>
    <p:extLst>
      <p:ext uri="{BB962C8B-B14F-4D97-AF65-F5344CB8AC3E}">
        <p14:creationId xmlns:p14="http://schemas.microsoft.com/office/powerpoint/2010/main" val="277875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1"/>
            <a:ext cx="2887550" cy="496412"/>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lvl1pPr defTabSz="966788">
              <a:defRPr sz="1300"/>
            </a:lvl1pPr>
          </a:lstStyle>
          <a:p>
            <a:endParaRPr lang="en-US" dirty="0"/>
          </a:p>
        </p:txBody>
      </p:sp>
      <p:sp>
        <p:nvSpPr>
          <p:cNvPr id="20483" name="Rectangle 3"/>
          <p:cNvSpPr>
            <a:spLocks noGrp="1" noChangeArrowheads="1"/>
          </p:cNvSpPr>
          <p:nvPr>
            <p:ph type="dt" idx="1"/>
          </p:nvPr>
        </p:nvSpPr>
        <p:spPr bwMode="auto">
          <a:xfrm>
            <a:off x="3781538" y="1"/>
            <a:ext cx="2887550" cy="496412"/>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lvl1pPr algn="r" defTabSz="966788">
              <a:defRPr sz="1300"/>
            </a:lvl1pPr>
          </a:lstStyle>
          <a:p>
            <a:endParaRPr lang="en-US" dirty="0"/>
          </a:p>
        </p:txBody>
      </p:sp>
      <p:sp>
        <p:nvSpPr>
          <p:cNvPr id="20484" name="Rectangle 4"/>
          <p:cNvSpPr>
            <a:spLocks noGrp="1" noRot="1" noChangeAspect="1" noChangeArrowheads="1" noTextEdit="1"/>
          </p:cNvSpPr>
          <p:nvPr>
            <p:ph type="sldImg" idx="2"/>
          </p:nvPr>
        </p:nvSpPr>
        <p:spPr bwMode="auto">
          <a:xfrm>
            <a:off x="647700" y="746125"/>
            <a:ext cx="5373688" cy="37211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887758" y="4713517"/>
            <a:ext cx="4893572" cy="4467705"/>
          </a:xfrm>
          <a:prstGeom prst="rect">
            <a:avLst/>
          </a:prstGeom>
          <a:noFill/>
          <a:ln w="9525">
            <a:noFill/>
            <a:miter lim="800000"/>
            <a:headEnd/>
            <a:tailEnd/>
          </a:ln>
        </p:spPr>
        <p:txBody>
          <a:bodyPr vert="horz" wrap="square" lIns="96729" tIns="48365" rIns="96729" bIns="4836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0" y="9430226"/>
            <a:ext cx="2887550" cy="496412"/>
          </a:xfrm>
          <a:prstGeom prst="rect">
            <a:avLst/>
          </a:prstGeom>
          <a:noFill/>
          <a:ln w="9525">
            <a:noFill/>
            <a:miter lim="800000"/>
            <a:headEnd/>
            <a:tailEnd/>
          </a:ln>
        </p:spPr>
        <p:txBody>
          <a:bodyPr vert="horz" wrap="square" lIns="96729" tIns="48365" rIns="96729" bIns="48365" numCol="1" anchor="b" anchorCtr="0" compatLnSpc="1">
            <a:prstTxWarp prst="textNoShape">
              <a:avLst/>
            </a:prstTxWarp>
          </a:bodyPr>
          <a:lstStyle>
            <a:lvl1pPr defTabSz="966788">
              <a:defRPr sz="1300"/>
            </a:lvl1pPr>
          </a:lstStyle>
          <a:p>
            <a:endParaRPr lang="en-US" dirty="0"/>
          </a:p>
        </p:txBody>
      </p:sp>
      <p:sp>
        <p:nvSpPr>
          <p:cNvPr id="20487" name="Rectangle 7"/>
          <p:cNvSpPr>
            <a:spLocks noGrp="1" noChangeArrowheads="1"/>
          </p:cNvSpPr>
          <p:nvPr>
            <p:ph type="sldNum" sz="quarter" idx="5"/>
          </p:nvPr>
        </p:nvSpPr>
        <p:spPr bwMode="auto">
          <a:xfrm>
            <a:off x="3781538" y="9430226"/>
            <a:ext cx="2887550" cy="496412"/>
          </a:xfrm>
          <a:prstGeom prst="rect">
            <a:avLst/>
          </a:prstGeom>
          <a:noFill/>
          <a:ln w="9525">
            <a:noFill/>
            <a:miter lim="800000"/>
            <a:headEnd/>
            <a:tailEnd/>
          </a:ln>
        </p:spPr>
        <p:txBody>
          <a:bodyPr vert="horz" wrap="square" lIns="96729" tIns="48365" rIns="96729" bIns="48365" numCol="1" anchor="b" anchorCtr="0" compatLnSpc="1">
            <a:prstTxWarp prst="textNoShape">
              <a:avLst/>
            </a:prstTxWarp>
          </a:bodyPr>
          <a:lstStyle>
            <a:lvl1pPr algn="r" defTabSz="966788">
              <a:defRPr sz="1300"/>
            </a:lvl1pPr>
          </a:lstStyle>
          <a:p>
            <a:fld id="{DE6C85E1-D451-48DF-864D-F69891B91C11}" type="slidenum">
              <a:rPr lang="en-US"/>
              <a:pPr/>
              <a:t>‹#›</a:t>
            </a:fld>
            <a:endParaRPr lang="en-US" dirty="0"/>
          </a:p>
        </p:txBody>
      </p:sp>
    </p:spTree>
    <p:extLst>
      <p:ext uri="{BB962C8B-B14F-4D97-AF65-F5344CB8AC3E}">
        <p14:creationId xmlns:p14="http://schemas.microsoft.com/office/powerpoint/2010/main" val="3017259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ヒラギノ角ゴ Pro W3" pitchFamily="-112" charset="-128"/>
        <a:cs typeface="+mn-cs"/>
      </a:defRPr>
    </a:lvl1pPr>
    <a:lvl2pPr marL="457200" algn="l" rtl="0" fontAlgn="base">
      <a:spcBef>
        <a:spcPct val="30000"/>
      </a:spcBef>
      <a:spcAft>
        <a:spcPct val="0"/>
      </a:spcAft>
      <a:defRPr sz="1200" kern="1200">
        <a:solidFill>
          <a:schemeClr val="tx1"/>
        </a:solidFill>
        <a:latin typeface="Arial" charset="0"/>
        <a:ea typeface="ヒラギノ角ゴ Pro W3" pitchFamily="-112" charset="-128"/>
        <a:cs typeface="+mn-cs"/>
      </a:defRPr>
    </a:lvl2pPr>
    <a:lvl3pPr marL="914400" algn="l" rtl="0" fontAlgn="base">
      <a:spcBef>
        <a:spcPct val="30000"/>
      </a:spcBef>
      <a:spcAft>
        <a:spcPct val="0"/>
      </a:spcAft>
      <a:defRPr sz="1200" kern="1200">
        <a:solidFill>
          <a:schemeClr val="tx1"/>
        </a:solidFill>
        <a:latin typeface="Arial" charset="0"/>
        <a:ea typeface="ヒラギノ角ゴ Pro W3" pitchFamily="-112" charset="-128"/>
        <a:cs typeface="+mn-cs"/>
      </a:defRPr>
    </a:lvl3pPr>
    <a:lvl4pPr marL="1371600" algn="l" rtl="0" fontAlgn="base">
      <a:spcBef>
        <a:spcPct val="30000"/>
      </a:spcBef>
      <a:spcAft>
        <a:spcPct val="0"/>
      </a:spcAft>
      <a:defRPr sz="1200" kern="1200">
        <a:solidFill>
          <a:schemeClr val="tx1"/>
        </a:solidFill>
        <a:latin typeface="Arial" charset="0"/>
        <a:ea typeface="ヒラギノ角ゴ Pro W3" pitchFamily="-112" charset="-128"/>
        <a:cs typeface="+mn-cs"/>
      </a:defRPr>
    </a:lvl4pPr>
    <a:lvl5pPr marL="1828800" algn="l" rtl="0" fontAlgn="base">
      <a:spcBef>
        <a:spcPct val="30000"/>
      </a:spcBef>
      <a:spcAft>
        <a:spcPct val="0"/>
      </a:spcAft>
      <a:defRPr sz="1200" kern="1200">
        <a:solidFill>
          <a:schemeClr val="tx1"/>
        </a:solidFill>
        <a:latin typeface="Arial" charset="0"/>
        <a:ea typeface="ヒラギノ角ゴ Pro W3"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12" charset="-128"/>
                <a:cs typeface="+mn-cs"/>
              </a:rPr>
              <a:t>In this lesson we will be looking to understand normalization up to the third normal form and to understand data integrity constraints. </a:t>
            </a:r>
            <a:endParaRPr lang="en-GB" sz="1200" kern="1200" dirty="0" smtClean="0">
              <a:solidFill>
                <a:schemeClr val="tx1"/>
              </a:solidFill>
              <a:effectLst/>
              <a:latin typeface="Arial" charset="0"/>
              <a:ea typeface="ヒラギノ角ゴ Pro W3" pitchFamily="-112" charset="-128"/>
              <a:cs typeface="+mn-cs"/>
            </a:endParaRP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In order to create a database in second normal form, information in the </a:t>
            </a:r>
            <a:r>
              <a:rPr lang="en-US" sz="1200" kern="1200" dirty="0" err="1" smtClean="0">
                <a:solidFill>
                  <a:schemeClr val="tx1"/>
                </a:solidFill>
                <a:effectLst/>
                <a:latin typeface="Arial" charset="0"/>
                <a:ea typeface="ヒラギノ角ゴ Pro W3" pitchFamily="-112" charset="-128"/>
                <a:cs typeface="+mn-cs"/>
              </a:rPr>
              <a:t>stream_trainers</a:t>
            </a:r>
            <a:r>
              <a:rPr lang="en-US" sz="1200" kern="1200" dirty="0" smtClean="0">
                <a:solidFill>
                  <a:schemeClr val="tx1"/>
                </a:solidFill>
                <a:effectLst/>
                <a:latin typeface="Arial" charset="0"/>
                <a:ea typeface="ヒラギノ角ゴ Pro W3" pitchFamily="-112" charset="-128"/>
                <a:cs typeface="+mn-cs"/>
              </a:rPr>
              <a:t> table would have to be broken down into multiple tables. The </a:t>
            </a:r>
            <a:r>
              <a:rPr lang="en-US" sz="1200" kern="1200" dirty="0" err="1" smtClean="0">
                <a:solidFill>
                  <a:schemeClr val="tx1"/>
                </a:solidFill>
                <a:effectLst/>
                <a:latin typeface="Arial" charset="0"/>
                <a:ea typeface="ヒラギノ角ゴ Pro W3" pitchFamily="-112" charset="-128"/>
                <a:cs typeface="+mn-cs"/>
              </a:rPr>
              <a:t>stream_trainers</a:t>
            </a:r>
            <a:r>
              <a:rPr lang="en-US" sz="1200" kern="1200" dirty="0" smtClean="0">
                <a:solidFill>
                  <a:schemeClr val="tx1"/>
                </a:solidFill>
                <a:effectLst/>
                <a:latin typeface="Arial" charset="0"/>
                <a:ea typeface="ヒラギノ角ゴ Pro W3" pitchFamily="-112" charset="-128"/>
                <a:cs typeface="+mn-cs"/>
              </a:rPr>
              <a:t> table would hold the name of the stream in the column called stream, just like before. However, instead of having a column to hold the trainer’s name, it has a column called trainer ID. The trainer ID column references another column called trainers where the trainer’s name and phone number is stored. And then we also have the trainer comment in the </a:t>
            </a:r>
            <a:r>
              <a:rPr lang="en-US" sz="1200" kern="1200" dirty="0" err="1" smtClean="0">
                <a:solidFill>
                  <a:schemeClr val="tx1"/>
                </a:solidFill>
                <a:effectLst/>
                <a:latin typeface="Arial" charset="0"/>
                <a:ea typeface="ヒラギノ角ゴ Pro W3" pitchFamily="-112" charset="-128"/>
                <a:cs typeface="+mn-cs"/>
              </a:rPr>
              <a:t>stream_trainers</a:t>
            </a:r>
            <a:r>
              <a:rPr lang="en-US" sz="1200" kern="1200" dirty="0" smtClean="0">
                <a:solidFill>
                  <a:schemeClr val="tx1"/>
                </a:solidFill>
                <a:effectLst/>
                <a:latin typeface="Arial" charset="0"/>
                <a:ea typeface="ヒラギノ角ゴ Pro W3" pitchFamily="-112" charset="-128"/>
                <a:cs typeface="+mn-cs"/>
              </a:rPr>
              <a:t> table. The stream and trainer ID columns still make up a composite key. The only difference is that now we no longer have partial dependencies. The trainer comment column is fully dependent on the composite key in the </a:t>
            </a:r>
            <a:r>
              <a:rPr lang="en-US" sz="1200" kern="1200" dirty="0" err="1" smtClean="0">
                <a:solidFill>
                  <a:schemeClr val="tx1"/>
                </a:solidFill>
                <a:effectLst/>
                <a:latin typeface="Arial" charset="0"/>
                <a:ea typeface="ヒラギノ角ゴ Pro W3" pitchFamily="-112" charset="-128"/>
                <a:cs typeface="+mn-cs"/>
              </a:rPr>
              <a:t>stream_trainers</a:t>
            </a:r>
            <a:r>
              <a:rPr lang="en-US" sz="1200" kern="1200" dirty="0" smtClean="0">
                <a:solidFill>
                  <a:schemeClr val="tx1"/>
                </a:solidFill>
                <a:effectLst/>
                <a:latin typeface="Arial" charset="0"/>
                <a:ea typeface="ヒラギノ角ゴ Pro W3" pitchFamily="-112" charset="-128"/>
                <a:cs typeface="+mn-cs"/>
              </a:rPr>
              <a:t> table, and the name and trainer phone columns are also fully dependent on the primary key of the trainer’s table. </a:t>
            </a:r>
            <a:endParaRPr lang="en-US" dirty="0" smtClean="0">
              <a:ea typeface="ヒラギノ角ゴ Pro W3" charset="-128"/>
            </a:endParaRPr>
          </a:p>
        </p:txBody>
      </p:sp>
      <p:sp>
        <p:nvSpPr>
          <p:cNvPr id="34820" name="Slide Number Placeholder 3"/>
          <p:cNvSpPr>
            <a:spLocks noGrp="1"/>
          </p:cNvSpPr>
          <p:nvPr>
            <p:ph type="sldNum" sz="quarter" idx="5"/>
          </p:nvPr>
        </p:nvSpPr>
        <p:spPr>
          <a:noFill/>
        </p:spPr>
        <p:txBody>
          <a:bodyPr/>
          <a:lstStyle/>
          <a:p>
            <a:fld id="{F9F43CDD-0A94-4649-BF58-5A0DEE91AF5F}" type="slidenum">
              <a:rPr lang="en-US"/>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Arial" charset="0"/>
                <a:ea typeface="ヒラギノ角ゴ Pro W3" pitchFamily="-112" charset="-128"/>
                <a:cs typeface="+mn-cs"/>
              </a:rPr>
              <a:t>A table is in third normal form if it’s already in second normal form and there are no transitive dependencies, which means that every attribute of a key is functionally dependent on only the key and not on any other column.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Here we have a table that holds information about consultants. The table contains five columns, a column called ID (which is the primary key), the first name, last name, stream and stream length. The consultant’s first and last names are both fully dependent on the each individual consultant (id). The stream which a consultant is in also is fully dependent on the individual. However, the length of the stream is not dependent on the consultant; it is only dependent on the stream. So the stream length depends on the stream, and the stream a consultant is in depends on the consultant (id). Stream length has what is called a transitive dependency. It does not directly depend on the primary key; it depends on another attribute of the primary key. In order for a table to be in third normal form, it cannot have any transitive dependencies. </a:t>
            </a:r>
            <a:endParaRPr lang="en-US" dirty="0" smtClean="0">
              <a:ea typeface="ヒラギノ角ゴ Pro W3" charset="-128"/>
            </a:endParaRPr>
          </a:p>
        </p:txBody>
      </p:sp>
      <p:sp>
        <p:nvSpPr>
          <p:cNvPr id="40964" name="Slide Number Placeholder 3"/>
          <p:cNvSpPr>
            <a:spLocks noGrp="1"/>
          </p:cNvSpPr>
          <p:nvPr>
            <p:ph type="sldNum" sz="quarter" idx="5"/>
          </p:nvPr>
        </p:nvSpPr>
        <p:spPr>
          <a:noFill/>
        </p:spPr>
        <p:txBody>
          <a:bodyPr/>
          <a:lstStyle/>
          <a:p>
            <a:fld id="{11894504-9EC7-46C7-AA2F-478C83240F70}" type="slidenum">
              <a:rPr lang="en-US"/>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In order to successfully design the consultant table in third normal form, the consultant table would have to be broken down into two separate tables (similar to the </a:t>
            </a:r>
            <a:r>
              <a:rPr lang="en-US" sz="1200" kern="1200" dirty="0" err="1" smtClean="0">
                <a:solidFill>
                  <a:schemeClr val="tx1"/>
                </a:solidFill>
                <a:effectLst/>
                <a:latin typeface="Arial" charset="0"/>
                <a:ea typeface="ヒラギノ角ゴ Pro W3" pitchFamily="-112" charset="-128"/>
                <a:cs typeface="+mn-cs"/>
              </a:rPr>
              <a:t>stream_trainers</a:t>
            </a:r>
            <a:r>
              <a:rPr lang="en-US" sz="1200" kern="1200" dirty="0" smtClean="0">
                <a:solidFill>
                  <a:schemeClr val="tx1"/>
                </a:solidFill>
                <a:effectLst/>
                <a:latin typeface="Arial" charset="0"/>
                <a:ea typeface="ヒラギノ角ゴ Pro W3" pitchFamily="-112" charset="-128"/>
                <a:cs typeface="+mn-cs"/>
              </a:rPr>
              <a:t> table we saw earlier when discussing second normal form). The new consultant table would include an ID column (the primary key), a first name column, last name column, and a stream column. Then we would create a stream table that would contain a stream (name) column and a stream length column. The stream column in the stream table is a primary key which is referenced by the stream column in the consultant table. The stream column in the consultant table is a foreign key. The stream table column resolves the issue of having the stream length value from being repeated as often as it did in the original consultant table. </a:t>
            </a:r>
            <a:endParaRPr lang="en-US" dirty="0" smtClean="0">
              <a:ea typeface="ヒラギノ角ゴ Pro W3" charset="-128"/>
            </a:endParaRPr>
          </a:p>
        </p:txBody>
      </p:sp>
      <p:sp>
        <p:nvSpPr>
          <p:cNvPr id="40964" name="Slide Number Placeholder 3"/>
          <p:cNvSpPr>
            <a:spLocks noGrp="1"/>
          </p:cNvSpPr>
          <p:nvPr>
            <p:ph type="sldNum" sz="quarter" idx="5"/>
          </p:nvPr>
        </p:nvSpPr>
        <p:spPr>
          <a:noFill/>
        </p:spPr>
        <p:txBody>
          <a:bodyPr/>
          <a:lstStyle/>
          <a:p>
            <a:fld id="{11894504-9EC7-46C7-AA2F-478C83240F70}" type="slidenum">
              <a:rPr lang="en-US"/>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2NF</a:t>
            </a:r>
            <a:r>
              <a:rPr lang="en-US" baseline="0" dirty="0" smtClean="0"/>
              <a:t> and 3NF deal with “functional” dependencies.</a:t>
            </a:r>
          </a:p>
          <a:p>
            <a:r>
              <a:rPr lang="en-US" baseline="0" dirty="0" smtClean="0"/>
              <a:t>4NF deals with “multivalued” dependencies.</a:t>
            </a:r>
          </a:p>
          <a:p>
            <a:r>
              <a:rPr lang="en-US" baseline="0" dirty="0" smtClean="0"/>
              <a:t>5NF and 6NF deal with other types of dependencies.</a:t>
            </a:r>
          </a:p>
          <a:p>
            <a:endParaRPr lang="en-US" baseline="0" dirty="0" smtClean="0"/>
          </a:p>
          <a:p>
            <a:r>
              <a:rPr lang="en-US" sz="1200" kern="1200" dirty="0" smtClean="0">
                <a:solidFill>
                  <a:schemeClr val="tx1"/>
                </a:solidFill>
                <a:effectLst/>
                <a:latin typeface="Arial" charset="0"/>
                <a:ea typeface="ヒラギノ角ゴ Pro W3" pitchFamily="-112" charset="-128"/>
                <a:cs typeface="+mn-cs"/>
              </a:rPr>
              <a:t>There are higher normal forms, such as fourth, fifth, and sixth. However the third normal form is the highest we will go because a table is considered fully normalized in third normal form. Fifth and sixth normal forms are very rare.</a:t>
            </a:r>
          </a:p>
          <a:p>
            <a:endParaRPr lang="en-US"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One way to remember the guidelines for normalization is “the key, the whole key and nothing but the key. So help me </a:t>
            </a:r>
            <a:r>
              <a:rPr lang="en-US" sz="1200" kern="1200" dirty="0" err="1" smtClean="0">
                <a:solidFill>
                  <a:schemeClr val="tx1"/>
                </a:solidFill>
                <a:effectLst/>
                <a:latin typeface="Arial" charset="0"/>
                <a:ea typeface="ヒラギノ角ゴ Pro W3" pitchFamily="-112" charset="-128"/>
                <a:cs typeface="+mn-cs"/>
              </a:rPr>
              <a:t>Codd</a:t>
            </a:r>
            <a:r>
              <a:rPr lang="en-US" sz="1200" kern="1200" dirty="0" smtClean="0">
                <a:solidFill>
                  <a:schemeClr val="tx1"/>
                </a:solidFill>
                <a:effectLst/>
                <a:latin typeface="Arial" charset="0"/>
                <a:ea typeface="ヒラギノ角ゴ Pro W3" pitchFamily="-112" charset="-128"/>
                <a:cs typeface="+mn-cs"/>
              </a:rPr>
              <a:t>”. </a:t>
            </a:r>
          </a:p>
          <a:p>
            <a:endParaRPr lang="en-US"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Having a primary key to identify one unique row, with only one value in each row is the first normal form. The second normal form calls for all attributes in the row to reference the whole key (if it’s a composite key). And the third normal form asks for no transitive dependencies between the columns, so the attributes should depend on nothing but the (primary) key. So now, without looking back, can you tell me what the main guidelines are for each of the first three normal forms? </a:t>
            </a:r>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12" charset="-128"/>
                <a:cs typeface="+mn-cs"/>
              </a:rPr>
              <a:t>OLTP is software that supports transaction-oriented applications on the Internet. Its main emphasis is to be able to put on </a:t>
            </a:r>
            <a:r>
              <a:rPr lang="en-US" sz="1200" u="sng" kern="1200" dirty="0" smtClean="0">
                <a:solidFill>
                  <a:schemeClr val="tx1"/>
                </a:solidFill>
                <a:effectLst/>
                <a:latin typeface="Arial" charset="0"/>
                <a:ea typeface="ヒラギノ角ゴ Pro W3" pitchFamily="-112" charset="-128"/>
                <a:cs typeface="+mn-cs"/>
              </a:rPr>
              <a:t>high volumes</a:t>
            </a:r>
            <a:r>
              <a:rPr lang="en-US" sz="1200" kern="1200" dirty="0" smtClean="0">
                <a:solidFill>
                  <a:schemeClr val="tx1"/>
                </a:solidFill>
                <a:effectLst/>
                <a:latin typeface="Arial" charset="0"/>
                <a:ea typeface="ヒラギノ角ゴ Pro W3" pitchFamily="-112" charset="-128"/>
                <a:cs typeface="+mn-cs"/>
              </a:rPr>
              <a:t> of very fast statement processing, maintaining data integrity in multi-access environment and effectiveness which is measured by the number of transactions per second (datawarehouse4u). These schema used for transactional databases is entity model, which is in </a:t>
            </a:r>
            <a:r>
              <a:rPr lang="en-US" sz="1200" u="sng" kern="1200" dirty="0" smtClean="0">
                <a:solidFill>
                  <a:schemeClr val="tx1"/>
                </a:solidFill>
                <a:effectLst/>
                <a:latin typeface="Arial" charset="0"/>
                <a:ea typeface="ヒラギノ角ゴ Pro W3" pitchFamily="-112" charset="-128"/>
                <a:cs typeface="+mn-cs"/>
              </a:rPr>
              <a:t>third normal form</a:t>
            </a:r>
            <a:r>
              <a:rPr lang="en-US" sz="1200" kern="1200" dirty="0" smtClean="0">
                <a:solidFill>
                  <a:schemeClr val="tx1"/>
                </a:solidFill>
                <a:effectLst/>
                <a:latin typeface="Arial" charset="0"/>
                <a:ea typeface="ヒラギノ角ゴ Pro W3" pitchFamily="-112" charset="-128"/>
                <a:cs typeface="+mn-cs"/>
              </a:rPr>
              <a:t> – highly normalized.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OLAP, unlike OLTP, handles low volumes of transactions. However, these queries are very complex (involving aggregations). This type of system depends on the response time as a measure of effectiveness. OLAP uses multi-dimensional schemes, which tend to be </a:t>
            </a:r>
            <a:r>
              <a:rPr lang="en-US" sz="1200" kern="1200" dirty="0" err="1" smtClean="0">
                <a:solidFill>
                  <a:schemeClr val="tx1"/>
                </a:solidFill>
                <a:effectLst/>
                <a:latin typeface="Arial" charset="0"/>
                <a:ea typeface="ヒラギノ角ゴ Pro W3" pitchFamily="-112" charset="-128"/>
                <a:cs typeface="+mn-cs"/>
              </a:rPr>
              <a:t>denormalized</a:t>
            </a:r>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i="1" kern="1200" dirty="0" smtClean="0">
                <a:solidFill>
                  <a:schemeClr val="tx1"/>
                </a:solidFill>
                <a:effectLst/>
                <a:latin typeface="Arial" charset="0"/>
                <a:ea typeface="ヒラギノ角ゴ Pro W3" pitchFamily="-112" charset="-128"/>
                <a:cs typeface="+mn-cs"/>
              </a:rPr>
              <a:t>Example: Owens Corning, a Fiberglass Pink Insulation company, needed a database to record their day to day transactions to see which warehouse produced the fastest. The data needs to be recorded frequently and then analyzed. Having a database both recording and analyzing can crash the server. Which results in the company needing two different databases: one which is currently inserting new data and another that copies that data and analyses it.  References to this slide found here.</a:t>
            </a:r>
            <a:r>
              <a:rPr lang="en-US" sz="1200" b="1" i="1" kern="1200" dirty="0" smtClean="0">
                <a:solidFill>
                  <a:schemeClr val="tx1"/>
                </a:solidFill>
                <a:effectLst/>
                <a:latin typeface="Arial" charset="0"/>
                <a:ea typeface="ヒラギノ角ゴ Pro W3" pitchFamily="-112" charset="-128"/>
                <a:cs typeface="+mn-cs"/>
              </a:rPr>
              <a: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16</a:t>
            </a:fld>
            <a:endParaRPr lang="en-US" dirty="0"/>
          </a:p>
        </p:txBody>
      </p:sp>
    </p:spTree>
    <p:extLst>
      <p:ext uri="{BB962C8B-B14F-4D97-AF65-F5344CB8AC3E}">
        <p14:creationId xmlns:p14="http://schemas.microsoft.com/office/powerpoint/2010/main" val="475308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Now that we have spoken about normalization of data, we are going to look at data integrity. Does anyone know what we mean by data integrity? Integrity is defined as the quality of being honest and having strong moral principles. Data integrity “refers to the overall completeness, accuracy and consistency of data. This can be indicated by the absence of alteration between two instances or two updates of a data record; meaning data is intact and unchanged” (</a:t>
            </a:r>
            <a:r>
              <a:rPr lang="en-US" sz="1200" kern="1200" dirty="0" err="1" smtClean="0">
                <a:solidFill>
                  <a:schemeClr val="tx1"/>
                </a:solidFill>
                <a:effectLst/>
                <a:latin typeface="Arial" charset="0"/>
                <a:ea typeface="ヒラギノ角ゴ Pro W3" pitchFamily="-112" charset="-128"/>
                <a:cs typeface="+mn-cs"/>
              </a:rPr>
              <a:t>Techopedia</a:t>
            </a:r>
            <a:r>
              <a:rPr lang="en-US" sz="1200" kern="1200" dirty="0" smtClean="0">
                <a:solidFill>
                  <a:schemeClr val="tx1"/>
                </a:solidFill>
                <a:effectLst/>
                <a:latin typeface="Arial" charset="0"/>
                <a:ea typeface="ヒラギノ角ゴ Pro W3" pitchFamily="-112" charset="-128"/>
                <a:cs typeface="+mn-cs"/>
              </a:rPr>
              <a:t>). There are three different types of constraints that help maintain data integrity: entity integrity, referential integrity, and domain integrity.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17</a:t>
            </a:fld>
            <a:endParaRPr lang="en-US" dirty="0"/>
          </a:p>
        </p:txBody>
      </p:sp>
    </p:spTree>
    <p:extLst>
      <p:ext uri="{BB962C8B-B14F-4D97-AF65-F5344CB8AC3E}">
        <p14:creationId xmlns:p14="http://schemas.microsoft.com/office/powerpoint/2010/main" val="321255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12" charset="-128"/>
                <a:cs typeface="+mn-cs"/>
              </a:rPr>
              <a:t>Entity integrity is what the system provides to maintain primary keys. As it was mentioned in an earlier lesson in day one, the primary key serves as a unique identifier for each row in a table.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18</a:t>
            </a:fld>
            <a:endParaRPr lang="en-US" dirty="0"/>
          </a:p>
        </p:txBody>
      </p:sp>
    </p:spTree>
    <p:extLst>
      <p:ext uri="{BB962C8B-B14F-4D97-AF65-F5344CB8AC3E}">
        <p14:creationId xmlns:p14="http://schemas.microsoft.com/office/powerpoint/2010/main" val="250766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effectLst/>
                <a:latin typeface="Arial" charset="0"/>
                <a:ea typeface="ヒラギノ角ゴ Pro W3" pitchFamily="-112" charset="-128"/>
                <a:cs typeface="+mn-cs"/>
              </a:rPr>
              <a:t>Referential integrity is the mechanism used to maintain foreign keys. Foreign keys are used when one table references another directly related table (describe example now if class does not recall foreign keys). The referential integrity rule states that the foreign key can be in two states: either a value for it exists in the parent table, or the value is null (the data was removed from the table). If one tries to delete a row in the address table that is referenced in another table, the compiler would complain and an error would be displayed to the user. The referential integrity asks for the user to first remove the reference before deleting the data from the parent table.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i="1" kern="1200" dirty="0" smtClean="0">
                <a:solidFill>
                  <a:schemeClr val="tx1"/>
                </a:solidFill>
                <a:effectLst/>
                <a:latin typeface="Arial" charset="0"/>
                <a:ea typeface="ヒラギノ角ゴ Pro W3" pitchFamily="-112" charset="-128"/>
                <a:cs typeface="+mn-cs"/>
              </a:rPr>
              <a:t>Foreign keys example: For instance, suppose we have a consultant table that holds a consultants id, their first name and last name, and their address. In the database, we want to address information in a separate table. So we create an address table that contains the address id, house number, street name, and town in a separate table. Back in the consultant table, in the consultants address column, instead of listing out the address that is already used in the address table, we list the address id which references the house number, street name and town for that consultant. </a:t>
            </a:r>
            <a:endParaRPr lang="en-GB" sz="1200" kern="1200" dirty="0" smtClean="0">
              <a:solidFill>
                <a:schemeClr val="tx1"/>
              </a:solidFill>
              <a:effectLst/>
              <a:latin typeface="Arial" charset="0"/>
              <a:ea typeface="ヒラギノ角ゴ Pro W3" pitchFamily="-112" charset="-128"/>
              <a:cs typeface="+mn-cs"/>
            </a:endParaRPr>
          </a:p>
          <a:p>
            <a:r>
              <a:rPr lang="en-US" sz="1200" i="1" kern="1200" dirty="0" smtClean="0">
                <a:solidFill>
                  <a:schemeClr val="tx1"/>
                </a:solidFill>
                <a:effectLst/>
                <a:latin typeface="Arial" charset="0"/>
                <a:ea typeface="ヒラギノ角ゴ Pro W3" pitchFamily="-112" charset="-128"/>
                <a:cs typeface="+mn-cs"/>
              </a:rPr>
              <a:t>Now let’s say consultant with consultant id of 10 has an address id of 10. And we try to delete address id 10 from the address table (DELETE FROM address WHERE </a:t>
            </a:r>
            <a:r>
              <a:rPr lang="en-US" sz="1200" i="1" kern="1200" dirty="0" err="1" smtClean="0">
                <a:solidFill>
                  <a:schemeClr val="tx1"/>
                </a:solidFill>
                <a:effectLst/>
                <a:latin typeface="Arial" charset="0"/>
                <a:ea typeface="ヒラギノ角ゴ Pro W3" pitchFamily="-112" charset="-128"/>
                <a:cs typeface="+mn-cs"/>
              </a:rPr>
              <a:t>address_id</a:t>
            </a:r>
            <a:r>
              <a:rPr lang="en-US" sz="1200" i="1" kern="1200" dirty="0" smtClean="0">
                <a:solidFill>
                  <a:schemeClr val="tx1"/>
                </a:solidFill>
                <a:effectLst/>
                <a:latin typeface="Arial" charset="0"/>
                <a:ea typeface="ヒラギノ角ゴ Pro W3" pitchFamily="-112" charset="-128"/>
                <a:cs typeface="+mn-cs"/>
              </a:rPr>
              <a:t> = 10). We would get a referential integrity error because that address id is being referenced in another table. So the first thing that needs to be done is we need to figure out what consultant uses address id 10 (select </a:t>
            </a:r>
            <a:r>
              <a:rPr lang="en-US" sz="1200" i="1" kern="1200" dirty="0" err="1" smtClean="0">
                <a:solidFill>
                  <a:schemeClr val="tx1"/>
                </a:solidFill>
                <a:effectLst/>
                <a:latin typeface="Arial" charset="0"/>
                <a:ea typeface="ヒラギノ角ゴ Pro W3" pitchFamily="-112" charset="-128"/>
                <a:cs typeface="+mn-cs"/>
              </a:rPr>
              <a:t>consultant_id</a:t>
            </a:r>
            <a:r>
              <a:rPr lang="en-US" sz="1200" i="1" kern="1200" dirty="0" smtClean="0">
                <a:solidFill>
                  <a:schemeClr val="tx1"/>
                </a:solidFill>
                <a:effectLst/>
                <a:latin typeface="Arial" charset="0"/>
                <a:ea typeface="ヒラギノ角ゴ Pro W3" pitchFamily="-112" charset="-128"/>
                <a:cs typeface="+mn-cs"/>
              </a:rPr>
              <a:t> FROM consultant WHERE </a:t>
            </a:r>
            <a:r>
              <a:rPr lang="en-US" sz="1200" i="1" kern="1200" dirty="0" err="1" smtClean="0">
                <a:solidFill>
                  <a:schemeClr val="tx1"/>
                </a:solidFill>
                <a:effectLst/>
                <a:latin typeface="Arial" charset="0"/>
                <a:ea typeface="ヒラギノ角ゴ Pro W3" pitchFamily="-112" charset="-128"/>
                <a:cs typeface="+mn-cs"/>
              </a:rPr>
              <a:t>address_id</a:t>
            </a:r>
            <a:r>
              <a:rPr lang="en-US" sz="1200" i="1" kern="1200" dirty="0" smtClean="0">
                <a:solidFill>
                  <a:schemeClr val="tx1"/>
                </a:solidFill>
                <a:effectLst/>
                <a:latin typeface="Arial" charset="0"/>
                <a:ea typeface="ヒラギノ角ゴ Pro W3" pitchFamily="-112" charset="-128"/>
                <a:cs typeface="+mn-cs"/>
              </a:rPr>
              <a:t> = 10), and that returns to us consultant id 10. Now if we’re taking this consultants from his home, we need to give him a new one, let’s say 2 (UPDATE consultant SET </a:t>
            </a:r>
            <a:r>
              <a:rPr lang="en-US" sz="1200" i="1" kern="1200" dirty="0" err="1" smtClean="0">
                <a:solidFill>
                  <a:schemeClr val="tx1"/>
                </a:solidFill>
                <a:effectLst/>
                <a:latin typeface="Arial" charset="0"/>
                <a:ea typeface="ヒラギノ角ゴ Pro W3" pitchFamily="-112" charset="-128"/>
                <a:cs typeface="+mn-cs"/>
              </a:rPr>
              <a:t>address_id</a:t>
            </a:r>
            <a:r>
              <a:rPr lang="en-US" sz="1200" i="1" kern="1200" dirty="0" smtClean="0">
                <a:solidFill>
                  <a:schemeClr val="tx1"/>
                </a:solidFill>
                <a:effectLst/>
                <a:latin typeface="Arial" charset="0"/>
                <a:ea typeface="ヒラギノ角ゴ Pro W3" pitchFamily="-112" charset="-128"/>
                <a:cs typeface="+mn-cs"/>
              </a:rPr>
              <a:t> = 2WHERE </a:t>
            </a:r>
            <a:r>
              <a:rPr lang="en-US" sz="1200" i="1" kern="1200" dirty="0" err="1" smtClean="0">
                <a:solidFill>
                  <a:schemeClr val="tx1"/>
                </a:solidFill>
                <a:effectLst/>
                <a:latin typeface="Arial" charset="0"/>
                <a:ea typeface="ヒラギノ角ゴ Pro W3" pitchFamily="-112" charset="-128"/>
                <a:cs typeface="+mn-cs"/>
              </a:rPr>
              <a:t>consultant_id</a:t>
            </a:r>
            <a:r>
              <a:rPr lang="en-US" sz="1200" i="1" kern="1200" dirty="0" smtClean="0">
                <a:solidFill>
                  <a:schemeClr val="tx1"/>
                </a:solidFill>
                <a:effectLst/>
                <a:latin typeface="Arial" charset="0"/>
                <a:ea typeface="ヒラギノ角ゴ Pro W3" pitchFamily="-112" charset="-128"/>
                <a:cs typeface="+mn-cs"/>
              </a:rPr>
              <a:t> = 10). Now we can delete address id 10 from the address table without a problem (DELETE FROM address WHERE </a:t>
            </a:r>
            <a:r>
              <a:rPr lang="en-US" sz="1200" i="1" kern="1200" dirty="0" err="1" smtClean="0">
                <a:solidFill>
                  <a:schemeClr val="tx1"/>
                </a:solidFill>
                <a:effectLst/>
                <a:latin typeface="Arial" charset="0"/>
                <a:ea typeface="ヒラギノ角ゴ Pro W3" pitchFamily="-112" charset="-128"/>
                <a:cs typeface="+mn-cs"/>
              </a:rPr>
              <a:t>address_id</a:t>
            </a:r>
            <a:r>
              <a:rPr lang="en-US" sz="1200" i="1" kern="1200" dirty="0" smtClean="0">
                <a:solidFill>
                  <a:schemeClr val="tx1"/>
                </a:solidFill>
                <a:effectLst/>
                <a:latin typeface="Arial" charset="0"/>
                <a:ea typeface="ヒラギノ角ゴ Pro W3" pitchFamily="-112" charset="-128"/>
                <a:cs typeface="+mn-cs"/>
              </a:rPr>
              <a:t> = 10).</a:t>
            </a:r>
            <a:endParaRPr lang="en-GB" sz="1200" kern="1200" dirty="0" smtClean="0">
              <a:solidFill>
                <a:schemeClr val="tx1"/>
              </a:solidFill>
              <a:effectLst/>
              <a:latin typeface="Arial" charset="0"/>
              <a:ea typeface="ヒラギノ角ゴ Pro W3" pitchFamily="-112" charset="-128"/>
              <a:cs typeface="+mn-cs"/>
            </a:endParaRPr>
          </a:p>
          <a:p>
            <a:r>
              <a:rPr lang="en-US" dirty="0" smtClean="0"/>
              <a:t>Optional Extra -  </a:t>
            </a:r>
          </a:p>
          <a:p>
            <a:r>
              <a:rPr lang="en-US" dirty="0" smtClean="0"/>
              <a:t>Foreign keys can be set for </a:t>
            </a:r>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NO ACTION , CASCADE, SET NULL, or SET DEFAULT</a:t>
            </a:r>
          </a:p>
          <a:p>
            <a:endParaRPr lang="en-GB" dirty="0" smtClean="0"/>
          </a:p>
          <a:p>
            <a:r>
              <a:rPr lang="en-GB" dirty="0" smtClean="0"/>
              <a:t>Oracle</a:t>
            </a:r>
            <a:r>
              <a:rPr lang="en-GB" baseline="0" dirty="0" smtClean="0"/>
              <a:t> 11g supports NO ACTION, CASCADE, SET NULL for “ON DELETE”.</a:t>
            </a:r>
          </a:p>
          <a:p>
            <a:r>
              <a:rPr lang="en-GB" baseline="0" dirty="0" smtClean="0"/>
              <a:t>Oracle 11g returns the message “unimplemented feature” for “SET DEFAULT”.</a:t>
            </a:r>
          </a:p>
          <a:p>
            <a:r>
              <a:rPr lang="en-GB" baseline="0" dirty="0" smtClean="0"/>
              <a:t>Oracle does not provide a option for “ON UPDATE”.   It operates as “NO ACTION”.</a:t>
            </a:r>
          </a:p>
          <a:p>
            <a:endParaRPr lang="en-GB" baseline="0" dirty="0" smtClean="0"/>
          </a:p>
        </p:txBody>
      </p:sp>
      <p:sp>
        <p:nvSpPr>
          <p:cNvPr id="4" name="Slide Number Placeholder 3"/>
          <p:cNvSpPr>
            <a:spLocks noGrp="1"/>
          </p:cNvSpPr>
          <p:nvPr>
            <p:ph type="sldNum" sz="quarter" idx="10"/>
          </p:nvPr>
        </p:nvSpPr>
        <p:spPr/>
        <p:txBody>
          <a:bodyPr/>
          <a:lstStyle/>
          <a:p>
            <a:fld id="{DE6C85E1-D451-48DF-864D-F69891B91C11}"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12" charset="-128"/>
                <a:cs typeface="+mn-cs"/>
              </a:rPr>
              <a:t>Domain integrity validates the value being inserted into a column of a table. For instance, setting a column to allow for NULL or NOT NULL values. Other types of domain integrity include data types, check constraint, default constraint, and unique constraint. </a:t>
            </a:r>
            <a:endParaRPr lang="en-GB"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20</a:t>
            </a:fld>
            <a:endParaRPr lang="en-US" dirty="0"/>
          </a:p>
        </p:txBody>
      </p:sp>
    </p:spTree>
    <p:extLst>
      <p:ext uri="{BB962C8B-B14F-4D97-AF65-F5344CB8AC3E}">
        <p14:creationId xmlns:p14="http://schemas.microsoft.com/office/powerpoint/2010/main" val="289617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Arial" charset="0"/>
                <a:ea typeface="ヒラギノ角ゴ Pro W3" pitchFamily="-112" charset="-128"/>
                <a:cs typeface="+mn-cs"/>
              </a:rPr>
              <a:t>Normalization is the process of organizing columns of tables in a relational database in order to minimize data redundancy.    Normal form is the guideline for good table design, reducing redundancy and increasing the efficiency of the database. It also keeps maintenance of the databases easier. </a:t>
            </a:r>
            <a:r>
              <a:rPr lang="en-US" sz="1200" kern="1200" dirty="0" smtClean="0">
                <a:solidFill>
                  <a:schemeClr val="tx1"/>
                </a:solidFill>
                <a:effectLst/>
                <a:latin typeface="Arial" charset="0"/>
                <a:ea typeface="ヒラギノ角ゴ Pro W3" pitchFamily="-112" charset="-128"/>
                <a:cs typeface="+mn-cs"/>
              </a:rPr>
              <a:t>An English computer scientist named Edgar Frank </a:t>
            </a:r>
            <a:r>
              <a:rPr lang="en-US" sz="1200" kern="1200" dirty="0" err="1" smtClean="0">
                <a:solidFill>
                  <a:schemeClr val="tx1"/>
                </a:solidFill>
                <a:effectLst/>
                <a:latin typeface="Arial" charset="0"/>
                <a:ea typeface="ヒラギノ角ゴ Pro W3" pitchFamily="-112" charset="-128"/>
                <a:cs typeface="+mn-cs"/>
              </a:rPr>
              <a:t>Codd</a:t>
            </a:r>
            <a:r>
              <a:rPr lang="en-US" sz="1200" kern="1200" dirty="0" smtClean="0">
                <a:solidFill>
                  <a:schemeClr val="tx1"/>
                </a:solidFill>
                <a:effectLst/>
                <a:latin typeface="Arial" charset="0"/>
                <a:ea typeface="ヒラギノ角ゴ Pro W3" pitchFamily="-112" charset="-128"/>
                <a:cs typeface="+mn-cs"/>
              </a:rPr>
              <a:t> (E.F. </a:t>
            </a:r>
            <a:r>
              <a:rPr lang="en-US" sz="1200" kern="1200" dirty="0" err="1" smtClean="0">
                <a:solidFill>
                  <a:schemeClr val="tx1"/>
                </a:solidFill>
                <a:effectLst/>
                <a:latin typeface="Arial" charset="0"/>
                <a:ea typeface="ヒラギノ角ゴ Pro W3" pitchFamily="-112" charset="-128"/>
                <a:cs typeface="+mn-cs"/>
              </a:rPr>
              <a:t>Codd</a:t>
            </a:r>
            <a:r>
              <a:rPr lang="en-US" sz="1200" kern="1200" dirty="0" smtClean="0">
                <a:solidFill>
                  <a:schemeClr val="tx1"/>
                </a:solidFill>
                <a:effectLst/>
                <a:latin typeface="Arial" charset="0"/>
                <a:ea typeface="ヒラギノ角ゴ Pro W3" pitchFamily="-112" charset="-128"/>
                <a:cs typeface="+mn-cs"/>
              </a:rPr>
              <a:t>) introduced the idea of normalization as what is known as first normal form in 1970. He also invented something called the relational model (RM), which is similar to ER diagrams we have been working with. In 1971, he went on to introduce second and third normal forms. </a:t>
            </a:r>
            <a:r>
              <a:rPr lang="en-US" sz="1200" b="1" kern="1200" dirty="0" smtClean="0">
                <a:solidFill>
                  <a:schemeClr val="tx1"/>
                </a:solidFill>
                <a:effectLst/>
                <a:latin typeface="Arial" charset="0"/>
                <a:ea typeface="ヒラギノ角ゴ Pro W3" pitchFamily="-112" charset="-128"/>
                <a:cs typeface="+mn-cs"/>
              </a:rPr>
              <a:t>A database is considered to be fully normalized when it is in third normal form. A relational database is already designed to be in third normal form. </a:t>
            </a:r>
            <a:endParaRPr lang="en-US" b="1"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effectLst/>
                <a:latin typeface="Arial" charset="0"/>
                <a:ea typeface="ヒラギノ角ゴ Pro W3" pitchFamily="-112" charset="-128"/>
                <a:cs typeface="+mn-cs"/>
              </a:rPr>
              <a:t>Ask questions to ensure that the students have understood the topics covered.</a:t>
            </a:r>
            <a:endParaRPr lang="en-GB" sz="1200" kern="1200" dirty="0" smtClean="0">
              <a:solidFill>
                <a:schemeClr val="tx1"/>
              </a:solidFill>
              <a:effectLst/>
              <a:latin typeface="Arial" charset="0"/>
              <a:ea typeface="ヒラギノ角ゴ Pro W3" pitchFamily="-112" charset="-128"/>
              <a:cs typeface="+mn-cs"/>
            </a:endParaRPr>
          </a:p>
          <a:p>
            <a:r>
              <a:rPr lang="en-US" sz="1200" i="1" kern="1200" dirty="0" smtClean="0">
                <a:solidFill>
                  <a:schemeClr val="tx1"/>
                </a:solidFill>
                <a:effectLst/>
                <a:latin typeface="Arial" charset="0"/>
                <a:ea typeface="ヒラギノ角ゴ Pro W3" pitchFamily="-112" charset="-128"/>
                <a:cs typeface="+mn-cs"/>
              </a:rPr>
              <a:t>Have students answer the questions in a loose piece of paper, exchange it with one another to correct them, and then hand them in. Give them 5 minutes to answer the questions.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pPr lvl="0"/>
            <a:r>
              <a:rPr lang="en-US" sz="1200" kern="1200" dirty="0" smtClean="0">
                <a:solidFill>
                  <a:schemeClr val="tx1"/>
                </a:solidFill>
                <a:effectLst/>
                <a:latin typeface="Arial" charset="0"/>
                <a:ea typeface="ヒラギノ角ゴ Pro W3" pitchFamily="-112" charset="-128"/>
                <a:cs typeface="+mn-cs"/>
              </a:rPr>
              <a:t>What are the three forms of normalization and what are their guidelines?</a:t>
            </a:r>
            <a:endParaRPr lang="en-GB" sz="1200" kern="1200" dirty="0" smtClean="0">
              <a:solidFill>
                <a:schemeClr val="tx1"/>
              </a:solidFill>
              <a:effectLst/>
              <a:latin typeface="Arial" charset="0"/>
              <a:ea typeface="ヒラギノ角ゴ Pro W3" pitchFamily="-112" charset="-128"/>
              <a:cs typeface="+mn-cs"/>
            </a:endParaRPr>
          </a:p>
          <a:p>
            <a:pPr lvl="0"/>
            <a:r>
              <a:rPr lang="en-US" sz="1200" kern="1200" dirty="0" smtClean="0">
                <a:solidFill>
                  <a:schemeClr val="tx1"/>
                </a:solidFill>
                <a:effectLst/>
                <a:latin typeface="Arial" charset="0"/>
                <a:ea typeface="ヒラギノ角ゴ Pro W3" pitchFamily="-112" charset="-128"/>
                <a:cs typeface="+mn-cs"/>
              </a:rPr>
              <a:t>What is data integrity and what are the three types of constraints that help maintain data integrity?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b="1" i="1" kern="1200" dirty="0" smtClean="0">
                <a:solidFill>
                  <a:schemeClr val="tx1"/>
                </a:solidFill>
                <a:effectLst/>
                <a:latin typeface="Arial" charset="0"/>
                <a:ea typeface="ヒラギノ角ゴ Pro W3" pitchFamily="-112" charset="-128"/>
                <a:cs typeface="+mn-cs"/>
              </a:rPr>
              <a:t>No exercises for this lesson. Move onto next lesson.</a:t>
            </a:r>
            <a:endParaRPr lang="en-GB" sz="1200" kern="1200" smtClean="0">
              <a:solidFill>
                <a:schemeClr val="tx1"/>
              </a:solidFill>
              <a:effectLst/>
              <a:latin typeface="Arial" charset="0"/>
              <a:ea typeface="ヒラギノ角ゴ Pro W3" pitchFamily="-112" charset="-128"/>
              <a:cs typeface="+mn-cs"/>
            </a:endParaRPr>
          </a:p>
          <a:p>
            <a:endParaRPr lang="en-US" dirty="0"/>
          </a:p>
        </p:txBody>
      </p:sp>
      <p:sp>
        <p:nvSpPr>
          <p:cNvPr id="4" name="Slide Number Placeholder 3"/>
          <p:cNvSpPr>
            <a:spLocks noGrp="1"/>
          </p:cNvSpPr>
          <p:nvPr>
            <p:ph type="sldNum" sz="quarter" idx="10"/>
          </p:nvPr>
        </p:nvSpPr>
        <p:spPr/>
        <p:txBody>
          <a:bodyPr/>
          <a:lstStyle/>
          <a:p>
            <a:fld id="{DE6C85E1-D451-48DF-864D-F69891B91C11}"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723900" y="746125"/>
            <a:ext cx="5373688" cy="3721100"/>
          </a:xfrm>
          <a:ln/>
        </p:spPr>
      </p:sp>
      <p:sp>
        <p:nvSpPr>
          <p:cNvPr id="28675"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A table is in first normal form when three things are true: first thing is that there are no duplicate rows, meaning the same row cannot be inserted twice. Second thing is that each value contains one value from the applicable domain; they are atomic values which mean they cannot be divided anymore. And the third thing is that there are no repeated columns or group of columns.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endParaRPr lang="en-GB" dirty="0" smtClean="0">
              <a:ea typeface="ヒラギノ角ゴ Pro W3" charset="-128"/>
            </a:endParaRPr>
          </a:p>
        </p:txBody>
      </p:sp>
      <p:sp>
        <p:nvSpPr>
          <p:cNvPr id="28676" name="Slide Number Placeholder 3"/>
          <p:cNvSpPr>
            <a:spLocks noGrp="1"/>
          </p:cNvSpPr>
          <p:nvPr>
            <p:ph type="sldNum" sz="quarter" idx="5"/>
          </p:nvPr>
        </p:nvSpPr>
        <p:spPr>
          <a:noFill/>
        </p:spPr>
        <p:txBody>
          <a:bodyPr/>
          <a:lstStyle/>
          <a:p>
            <a:fld id="{1CC5A2AD-2E11-44F3-BF14-C088D3032400}" type="slidenum">
              <a:rPr lang="en-US"/>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This is an example of a table not in first normal form. In the first row (Java), under the trainer column we see that there are two trainer names separated by a comma in that single row. And according to the guidelines of first normal, a column cannot have more than one value from the applicable domain</a:t>
            </a:r>
            <a:endParaRPr lang="en-GB" dirty="0" smtClean="0">
              <a:ea typeface="ヒラギノ角ゴ Pro W3" charset="-128"/>
            </a:endParaRPr>
          </a:p>
        </p:txBody>
      </p:sp>
      <p:sp>
        <p:nvSpPr>
          <p:cNvPr id="24580" name="Slide Number Placeholder 3"/>
          <p:cNvSpPr>
            <a:spLocks noGrp="1"/>
          </p:cNvSpPr>
          <p:nvPr>
            <p:ph type="sldNum" sz="quarter" idx="5"/>
          </p:nvPr>
        </p:nvSpPr>
        <p:spPr>
          <a:noFill/>
        </p:spPr>
        <p:txBody>
          <a:bodyPr/>
          <a:lstStyle/>
          <a:p>
            <a:fld id="{C46C3EE8-F691-419B-A947-6ECA2523676B}" type="slidenum">
              <a:rPr lang="en-US"/>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This table also fails the first normal form guidelines. In this example, there are duplicate trainer columns (trainer1 and trainer2), and the guidelines state that there cannot be repeated columns or groups of columns for a table to be in first normal form. These columns both provide the same information, and in first normal form we need each individual column to provide different information. </a:t>
            </a:r>
            <a:endParaRPr lang="en-GB" dirty="0" smtClean="0">
              <a:ea typeface="ヒラギノ角ゴ Pro W3" charset="-128"/>
            </a:endParaRPr>
          </a:p>
        </p:txBody>
      </p:sp>
      <p:sp>
        <p:nvSpPr>
          <p:cNvPr id="26628" name="Slide Number Placeholder 3"/>
          <p:cNvSpPr>
            <a:spLocks noGrp="1"/>
          </p:cNvSpPr>
          <p:nvPr>
            <p:ph type="sldNum" sz="quarter" idx="5"/>
          </p:nvPr>
        </p:nvSpPr>
        <p:spPr>
          <a:noFill/>
        </p:spPr>
        <p:txBody>
          <a:bodyPr/>
          <a:lstStyle/>
          <a:p>
            <a:fld id="{8E17FD66-F693-48F7-985C-C0E4622BD2C6}" type="slidenum">
              <a:rPr lang="en-US"/>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12" charset="-128"/>
                <a:cs typeface="+mn-cs"/>
              </a:rPr>
              <a:t>This slide is taking the table from the first unsuccessful first normal form slide and showing how to design it into a table that is successfully in first normal form. Instead of placing both Java trainers in one row, the table in first normal form puts them in two separate rows. It’s very similar to having a table that stores names of people. We can either store the first name in a column and last name in another, or store the full name in a single column. Having first and last name in separate columns allows rows to be uniquely identified by the combination of first and last name. </a:t>
            </a:r>
            <a:endParaRPr lang="en-GB" sz="1200" kern="1200" dirty="0" smtClean="0">
              <a:solidFill>
                <a:schemeClr val="tx1"/>
              </a:solidFill>
              <a:effectLst/>
              <a:latin typeface="Arial" charset="0"/>
              <a:ea typeface="ヒラギノ角ゴ Pro W3" pitchFamily="-112" charset="-128"/>
              <a:cs typeface="+mn-cs"/>
            </a:endParaRPr>
          </a:p>
          <a:p>
            <a:endParaRPr lang="en-GB" dirty="0" smtClean="0">
              <a:ea typeface="ヒラギノ角ゴ Pro W3" charset="-128"/>
            </a:endParaRPr>
          </a:p>
        </p:txBody>
      </p:sp>
      <p:sp>
        <p:nvSpPr>
          <p:cNvPr id="26628" name="Slide Number Placeholder 3"/>
          <p:cNvSpPr>
            <a:spLocks noGrp="1"/>
          </p:cNvSpPr>
          <p:nvPr>
            <p:ph type="sldNum" sz="quarter" idx="5"/>
          </p:nvPr>
        </p:nvSpPr>
        <p:spPr>
          <a:noFill/>
        </p:spPr>
        <p:txBody>
          <a:bodyPr/>
          <a:lstStyle/>
          <a:p>
            <a:fld id="{8E17FD66-F693-48F7-985C-C0E4622BD2C6}" type="slidenum">
              <a:rPr lang="en-US"/>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12" charset="-128"/>
                <a:cs typeface="+mn-cs"/>
              </a:rPr>
              <a:t>Second and third normal forms involve creating functional dependencies. Functional dependencies in mathematics are shown as Y is a function of x.  For second normal form, we want the non-key attributes to be functionally dependent of the primary key. </a:t>
            </a:r>
            <a:endParaRPr lang="en-GB" dirty="0" smtClean="0"/>
          </a:p>
          <a:p>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a:p>
            <a:r>
              <a:rPr lang="en-US" sz="1200" kern="1200" dirty="0" smtClean="0">
                <a:solidFill>
                  <a:schemeClr val="tx1"/>
                </a:solidFill>
                <a:effectLst/>
                <a:latin typeface="Arial" charset="0"/>
                <a:ea typeface="ヒラギノ角ゴ Pro W3" pitchFamily="-112" charset="-128"/>
                <a:cs typeface="+mn-cs"/>
              </a:rPr>
              <a:t> </a:t>
            </a:r>
            <a:endParaRPr lang="en-GB" sz="1200" kern="1200" dirty="0" smtClean="0">
              <a:solidFill>
                <a:schemeClr val="tx1"/>
              </a:solidFill>
              <a:effectLst/>
              <a:latin typeface="Arial" charset="0"/>
              <a:ea typeface="ヒラギノ角ゴ Pro W3" pitchFamily="-112" charset="-128"/>
              <a:cs typeface="+mn-cs"/>
            </a:endParaRPr>
          </a:p>
        </p:txBody>
      </p:sp>
      <p:sp>
        <p:nvSpPr>
          <p:cNvPr id="4" name="Slide Number Placeholder 3"/>
          <p:cNvSpPr>
            <a:spLocks noGrp="1"/>
          </p:cNvSpPr>
          <p:nvPr>
            <p:ph type="sldNum" sz="quarter" idx="10"/>
          </p:nvPr>
        </p:nvSpPr>
        <p:spPr/>
        <p:txBody>
          <a:bodyPr/>
          <a:lstStyle/>
          <a:p>
            <a:fld id="{DE6C85E1-D451-48DF-864D-F69891B91C11}" type="slidenum">
              <a:rPr lang="en-US" smtClean="0"/>
              <a:pPr/>
              <a:t>8</a:t>
            </a:fld>
            <a:endParaRPr lang="en-US" dirty="0"/>
          </a:p>
        </p:txBody>
      </p:sp>
    </p:spTree>
    <p:extLst>
      <p:ext uri="{BB962C8B-B14F-4D97-AF65-F5344CB8AC3E}">
        <p14:creationId xmlns:p14="http://schemas.microsoft.com/office/powerpoint/2010/main" val="245556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r>
              <a:rPr lang="en-US" sz="1200" kern="1200" dirty="0" smtClean="0">
                <a:solidFill>
                  <a:schemeClr val="tx1"/>
                </a:solidFill>
                <a:effectLst/>
                <a:latin typeface="Arial" charset="0"/>
                <a:ea typeface="ヒラギノ角ゴ Pro W3" pitchFamily="-112" charset="-128"/>
                <a:cs typeface="+mn-cs"/>
              </a:rPr>
              <a:t>A table is in second normal form if the table is already in first normal form, </a:t>
            </a:r>
            <a:r>
              <a:rPr lang="en-US" sz="1200" u="sng" kern="1200" dirty="0" smtClean="0">
                <a:solidFill>
                  <a:schemeClr val="tx1"/>
                </a:solidFill>
                <a:effectLst/>
                <a:latin typeface="Arial" charset="0"/>
                <a:ea typeface="ヒラギノ角ゴ Pro W3" pitchFamily="-112" charset="-128"/>
                <a:cs typeface="+mn-cs"/>
              </a:rPr>
              <a:t>and</a:t>
            </a:r>
            <a:r>
              <a:rPr lang="en-US" sz="1200" kern="1200" dirty="0" smtClean="0">
                <a:solidFill>
                  <a:schemeClr val="tx1"/>
                </a:solidFill>
                <a:effectLst/>
                <a:latin typeface="Arial" charset="0"/>
                <a:ea typeface="ヒラギノ角ゴ Pro W3" pitchFamily="-112" charset="-128"/>
                <a:cs typeface="+mn-cs"/>
              </a:rPr>
              <a:t> if every non key attribute is functionally on the entire primary key, not just part of the composite key. So if the primary key consists of only one column then the table is automatically in second normal form. </a:t>
            </a:r>
            <a:endParaRPr lang="en-GB" sz="1200" kern="1200" dirty="0" smtClean="0">
              <a:solidFill>
                <a:schemeClr val="tx1"/>
              </a:solidFill>
              <a:effectLst/>
              <a:latin typeface="Arial" charset="0"/>
              <a:ea typeface="ヒラギノ角ゴ Pro W3" pitchFamily="-112" charset="-128"/>
              <a:cs typeface="+mn-cs"/>
            </a:endParaRPr>
          </a:p>
          <a:p>
            <a:endParaRPr lang="en-GB" dirty="0" smtClean="0">
              <a:ea typeface="ヒラギノ角ゴ Pro W3" charset="-128"/>
            </a:endParaRPr>
          </a:p>
        </p:txBody>
      </p:sp>
      <p:sp>
        <p:nvSpPr>
          <p:cNvPr id="36868" name="Slide Number Placeholder 3"/>
          <p:cNvSpPr>
            <a:spLocks noGrp="1"/>
          </p:cNvSpPr>
          <p:nvPr>
            <p:ph type="sldNum" sz="quarter" idx="5"/>
          </p:nvPr>
        </p:nvSpPr>
        <p:spPr>
          <a:noFill/>
        </p:spPr>
        <p:txBody>
          <a:bodyPr/>
          <a:lstStyle/>
          <a:p>
            <a:fld id="{BC80013D-E32C-4D2F-A627-99E9360EE6E5}" type="slidenum">
              <a:rPr lang="en-US"/>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dirty="0" smtClean="0">
                <a:ea typeface="ヒラギノ角ゴ Pro W3" charset="-128"/>
              </a:rPr>
              <a:t>A partial functional dependency simply means that a non-key column is dependent on some, but not all columns in a composite primary key. </a:t>
            </a:r>
          </a:p>
          <a:p>
            <a:endParaRPr lang="en-US" sz="1200" kern="1200" dirty="0" smtClean="0">
              <a:solidFill>
                <a:schemeClr val="tx1"/>
              </a:solidFill>
              <a:effectLst/>
              <a:latin typeface="Arial" charset="0"/>
              <a:ea typeface="ヒラギノ角ゴ Pro W3" charset="-128"/>
              <a:cs typeface="+mn-cs"/>
            </a:endParaRPr>
          </a:p>
          <a:p>
            <a:r>
              <a:rPr lang="en-US" sz="1200" kern="1200" dirty="0" smtClean="0">
                <a:solidFill>
                  <a:schemeClr val="tx1"/>
                </a:solidFill>
                <a:effectLst/>
                <a:latin typeface="Arial" charset="0"/>
                <a:ea typeface="ヒラギノ角ゴ Pro W3" pitchFamily="-112" charset="-128"/>
                <a:cs typeface="+mn-cs"/>
              </a:rPr>
              <a:t>Here we have a table called </a:t>
            </a:r>
            <a:r>
              <a:rPr lang="en-US" sz="1200" kern="1200" dirty="0" err="1" smtClean="0">
                <a:solidFill>
                  <a:schemeClr val="tx1"/>
                </a:solidFill>
                <a:effectLst/>
                <a:latin typeface="Arial" charset="0"/>
                <a:ea typeface="ヒラギノ角ゴ Pro W3" pitchFamily="-112" charset="-128"/>
                <a:cs typeface="+mn-cs"/>
              </a:rPr>
              <a:t>stream_trainers</a:t>
            </a:r>
            <a:r>
              <a:rPr lang="en-US" sz="1200" kern="1200" dirty="0" smtClean="0">
                <a:solidFill>
                  <a:schemeClr val="tx1"/>
                </a:solidFill>
                <a:effectLst/>
                <a:latin typeface="Arial" charset="0"/>
                <a:ea typeface="ヒラギノ角ゴ Pro W3" pitchFamily="-112" charset="-128"/>
                <a:cs typeface="+mn-cs"/>
              </a:rPr>
              <a:t>, and it has four columns: stream, trainer, trainer comment, and trainer phone. </a:t>
            </a:r>
            <a:r>
              <a:rPr lang="en-US" sz="1200" b="1" kern="1200" dirty="0" smtClean="0">
                <a:solidFill>
                  <a:schemeClr val="tx1"/>
                </a:solidFill>
                <a:effectLst/>
                <a:latin typeface="Arial" charset="0"/>
                <a:ea typeface="ヒラギノ角ゴ Pro W3" pitchFamily="-112" charset="-128"/>
                <a:cs typeface="+mn-cs"/>
              </a:rPr>
              <a:t>The stream and trainer columns are each labeled as primary keys. Together they make up a composite key.</a:t>
            </a:r>
            <a:r>
              <a:rPr lang="en-US" sz="1200" kern="1200" dirty="0" smtClean="0">
                <a:solidFill>
                  <a:schemeClr val="tx1"/>
                </a:solidFill>
                <a:effectLst/>
                <a:latin typeface="Arial" charset="0"/>
                <a:ea typeface="ヒラギノ角ゴ Pro W3" pitchFamily="-112" charset="-128"/>
                <a:cs typeface="+mn-cs"/>
              </a:rPr>
              <a:t> The rest of the columns should be attributes of the composite key. The trainer comment column is in fact functionally dependent of the whole composite key. We know that because Rob Ellis’s comment for Java is different than his comment for the .NET stream. However, the trainer phone column remains the same for the trainer Rob Ellis in the two different streams.  </a:t>
            </a:r>
            <a:r>
              <a:rPr lang="en-US" sz="1200" b="1" kern="1200" dirty="0" smtClean="0">
                <a:solidFill>
                  <a:schemeClr val="tx1"/>
                </a:solidFill>
                <a:effectLst/>
                <a:latin typeface="Arial" charset="0"/>
                <a:ea typeface="ヒラギノ角ゴ Pro W3" pitchFamily="-112" charset="-128"/>
                <a:cs typeface="+mn-cs"/>
              </a:rPr>
              <a:t>This makes the trainer phone column only functionally dependent on the trainer column (partially functionally dependent on the whole key), and not in the whole composite key. </a:t>
            </a:r>
            <a:endParaRPr lang="en-US" b="1" dirty="0" smtClean="0">
              <a:ea typeface="ヒラギノ角ゴ Pro W3" charset="-128"/>
            </a:endParaRPr>
          </a:p>
          <a:p>
            <a:endParaRPr lang="en-US" dirty="0" smtClean="0">
              <a:ea typeface="ヒラギノ角ゴ Pro W3" charset="-128"/>
            </a:endParaRPr>
          </a:p>
        </p:txBody>
      </p:sp>
      <p:sp>
        <p:nvSpPr>
          <p:cNvPr id="34820" name="Slide Number Placeholder 3"/>
          <p:cNvSpPr>
            <a:spLocks noGrp="1"/>
          </p:cNvSpPr>
          <p:nvPr>
            <p:ph type="sldNum" sz="quarter" idx="5"/>
          </p:nvPr>
        </p:nvSpPr>
        <p:spPr>
          <a:noFill/>
        </p:spPr>
        <p:txBody>
          <a:bodyPr/>
          <a:lstStyle/>
          <a:p>
            <a:fld id="{F9F43CDD-0A94-4649-BF58-5A0DEE91AF5F}" type="slidenum">
              <a:rPr lang="en-US"/>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grpSp>
        <p:nvGrpSpPr>
          <p:cNvPr id="11" name="Group 10"/>
          <p:cNvGrpSpPr/>
          <p:nvPr userDrawn="1"/>
        </p:nvGrpSpPr>
        <p:grpSpPr>
          <a:xfrm>
            <a:off x="0" y="0"/>
            <a:ext cx="9906000" cy="6858000"/>
            <a:chOff x="0" y="0"/>
            <a:chExt cx="9906000" cy="6858000"/>
          </a:xfrm>
        </p:grpSpPr>
        <p:pic>
          <p:nvPicPr>
            <p:cNvPr id="7" name="Picture 2"/>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12700">
              <a:noFill/>
              <a:miter lim="800000"/>
              <a:headEnd/>
              <a:tailEnd/>
            </a:ln>
          </p:spPr>
        </p:pic>
        <p:pic>
          <p:nvPicPr>
            <p:cNvPr id="6" name="Picture 5" descr="fdm-coatofarms-white-hr.jpg"/>
            <p:cNvPicPr>
              <a:picLocks noChangeAspect="1"/>
            </p:cNvPicPr>
            <p:nvPr userDrawn="1"/>
          </p:nvPicPr>
          <p:blipFill>
            <a:blip r:embed="rId3" cstate="print"/>
            <a:stretch>
              <a:fillRect/>
            </a:stretch>
          </p:blipFill>
          <p:spPr>
            <a:xfrm>
              <a:off x="8096597" y="3071832"/>
              <a:ext cx="936000" cy="1648673"/>
            </a:xfrm>
            <a:prstGeom prst="rect">
              <a:avLst/>
            </a:prstGeom>
          </p:spPr>
        </p:pic>
      </p:grpSp>
      <p:sp>
        <p:nvSpPr>
          <p:cNvPr id="12" name="Text Placeholder 11"/>
          <p:cNvSpPr>
            <a:spLocks noGrp="1"/>
          </p:cNvSpPr>
          <p:nvPr>
            <p:ph type="body" sz="quarter" idx="10" hasCustomPrompt="1"/>
          </p:nvPr>
        </p:nvSpPr>
        <p:spPr>
          <a:xfrm>
            <a:off x="752474" y="1565374"/>
            <a:ext cx="3861089" cy="30777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000" b="1" kern="1200" dirty="0" smtClean="0">
                <a:solidFill>
                  <a:srgbClr val="333399"/>
                </a:solidFill>
                <a:latin typeface="+mj-lt"/>
                <a:ea typeface="ヒラギノ角ゴ Pro W3" pitchFamily="-112" charset="-128"/>
                <a:cs typeface="+mn-cs"/>
                <a:sym typeface="Verdana" pitchFamily="-112" charset="0"/>
              </a:defRPr>
            </a:lvl1pPr>
          </a:lstStyle>
          <a:p>
            <a:pPr lvl="0"/>
            <a:r>
              <a:rPr lang="en-US" dirty="0" smtClean="0"/>
              <a:t>Click to add Course Name</a:t>
            </a:r>
            <a:endParaRPr lang="en-GB" dirty="0"/>
          </a:p>
        </p:txBody>
      </p:sp>
      <p:sp>
        <p:nvSpPr>
          <p:cNvPr id="15" name="Text Placeholder 14"/>
          <p:cNvSpPr>
            <a:spLocks noGrp="1"/>
          </p:cNvSpPr>
          <p:nvPr>
            <p:ph type="body" sz="quarter" idx="11" hasCustomPrompt="1"/>
          </p:nvPr>
        </p:nvSpPr>
        <p:spPr>
          <a:xfrm>
            <a:off x="752475" y="3213556"/>
            <a:ext cx="5315816" cy="43088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800" b="1" kern="120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Click to add Module Name</a:t>
            </a:r>
            <a:endParaRPr lang="en-GB" dirty="0"/>
          </a:p>
        </p:txBody>
      </p:sp>
      <p:sp>
        <p:nvSpPr>
          <p:cNvPr id="16" name="Text Placeholder 14"/>
          <p:cNvSpPr>
            <a:spLocks noGrp="1"/>
          </p:cNvSpPr>
          <p:nvPr>
            <p:ph type="body" sz="quarter" idx="12" hasCustomPrompt="1"/>
          </p:nvPr>
        </p:nvSpPr>
        <p:spPr>
          <a:xfrm>
            <a:off x="752475" y="5303936"/>
            <a:ext cx="5095875" cy="30777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000" b="1" kern="1200" baseline="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Click to add Author - FDM Academy</a:t>
            </a:r>
            <a:endParaRPr lang="en-GB" dirty="0"/>
          </a:p>
        </p:txBody>
      </p:sp>
      <p:sp>
        <p:nvSpPr>
          <p:cNvPr id="8" name="TextBox 7"/>
          <p:cNvSpPr txBox="1"/>
          <p:nvPr userDrawn="1"/>
        </p:nvSpPr>
        <p:spPr>
          <a:xfrm>
            <a:off x="81280" y="6637233"/>
            <a:ext cx="1757680" cy="165036"/>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p:cNvSpPr/>
          <p:nvPr/>
        </p:nvSpPr>
        <p:spPr>
          <a:xfrm>
            <a:off x="0" y="6359526"/>
            <a:ext cx="9906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3" name="Group 8"/>
          <p:cNvGrpSpPr>
            <a:grpSpLocks/>
          </p:cNvGrpSpPr>
          <p:nvPr/>
        </p:nvGrpSpPr>
        <p:grpSpPr bwMode="auto">
          <a:xfrm>
            <a:off x="6500813" y="2008188"/>
            <a:ext cx="2921927" cy="762000"/>
            <a:chOff x="5282347" y="2359163"/>
            <a:chExt cx="3415237" cy="964722"/>
          </a:xfrm>
        </p:grpSpPr>
        <p:sp>
          <p:nvSpPr>
            <p:cNvPr id="4" name="Oval 3"/>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5" name="Oval 4"/>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6" name="Oval 5"/>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pic>
        <p:nvPicPr>
          <p:cNvPr id="7" name="Picture 19" descr="FDM-Logo-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9" y="1998663"/>
            <a:ext cx="3430985"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906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kumimoji="1" lang="zh-TW" altLang="en-US" sz="1800">
              <a:solidFill>
                <a:srgbClr val="000000"/>
              </a:solidFill>
              <a:latin typeface="Arial" pitchFamily="34" charset="0"/>
            </a:endParaRPr>
          </a:p>
        </p:txBody>
      </p:sp>
      <p:sp>
        <p:nvSpPr>
          <p:cNvPr id="9" name="TextBox 8"/>
          <p:cNvSpPr txBox="1">
            <a:spLocks noChangeArrowheads="1"/>
          </p:cNvSpPr>
          <p:nvPr/>
        </p:nvSpPr>
        <p:spPr bwMode="auto">
          <a:xfrm>
            <a:off x="492422" y="6492489"/>
            <a:ext cx="1263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solidFill>
                  <a:schemeClr val="bg1"/>
                </a:solidFill>
                <a:latin typeface="Arial" charset="0"/>
                <a:cs typeface="Arial" charset="0"/>
              </a:rPr>
              <a:t>fdmgroup.com</a:t>
            </a:r>
            <a:endParaRPr lang="en-US" sz="1200" b="1" dirty="0" smtClean="0">
              <a:solidFill>
                <a:schemeClr val="bg1"/>
              </a:solidFill>
              <a:latin typeface="Arial" charset="0"/>
              <a:cs typeface="Arial" charset="0"/>
            </a:endParaRPr>
          </a:p>
        </p:txBody>
      </p:sp>
      <p:sp>
        <p:nvSpPr>
          <p:cNvPr id="10" name="Slide Number Placeholder 1"/>
          <p:cNvSpPr>
            <a:spLocks noGrp="1"/>
          </p:cNvSpPr>
          <p:nvPr>
            <p:ph type="sldNum" sz="quarter" idx="10"/>
          </p:nvPr>
        </p:nvSpPr>
        <p:spPr/>
        <p:txBody>
          <a:bodyPr/>
          <a:lstStyle>
            <a:lvl1pPr algn="l">
              <a:defRPr>
                <a:solidFill>
                  <a:schemeClr val="tx1"/>
                </a:solidFill>
              </a:defRPr>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305784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1"/>
            <a:ext cx="9906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5" name="Group 9"/>
          <p:cNvGrpSpPr>
            <a:grpSpLocks/>
          </p:cNvGrpSpPr>
          <p:nvPr/>
        </p:nvGrpSpPr>
        <p:grpSpPr bwMode="auto">
          <a:xfrm>
            <a:off x="8758899" y="77788"/>
            <a:ext cx="699955"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cxnSp>
        <p:nvCxnSpPr>
          <p:cNvPr id="11" name="Straight Connector 10"/>
          <p:cNvCxnSpPr/>
          <p:nvPr/>
        </p:nvCxnSpPr>
        <p:spPr>
          <a:xfrm>
            <a:off x="495300" y="6484938"/>
            <a:ext cx="89154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495300" y="641351"/>
            <a:ext cx="891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US" altLang="zh-TW" smtClean="0"/>
              <a:t>Click to edit Master title style</a:t>
            </a:r>
            <a:endParaRPr lang="en-US" altLang="zh-TW"/>
          </a:p>
        </p:txBody>
      </p:sp>
      <p:sp>
        <p:nvSpPr>
          <p:cNvPr id="10" name="Text Placeholder 2"/>
          <p:cNvSpPr>
            <a:spLocks noGrp="1"/>
          </p:cNvSpPr>
          <p:nvPr>
            <p:ph idx="1"/>
          </p:nvPr>
        </p:nvSpPr>
        <p:spPr bwMode="auto">
          <a:xfrm>
            <a:off x="495300" y="1331913"/>
            <a:ext cx="8915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p:txBody>
      </p:sp>
      <p:sp>
        <p:nvSpPr>
          <p:cNvPr id="12" name="Slide Number Placeholder 1"/>
          <p:cNvSpPr>
            <a:spLocks noGrp="1"/>
          </p:cNvSpPr>
          <p:nvPr>
            <p:ph type="sldNum" sz="quarter" idx="10"/>
          </p:nvPr>
        </p:nvSpPr>
        <p:spPr/>
        <p:txBody>
          <a:bodyPr/>
          <a:lstStyle>
            <a:lvl1pPr>
              <a:defRPr/>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151095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742950" y="1657350"/>
            <a:ext cx="8420100" cy="4438650"/>
          </a:xfr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ub Module">
    <p:spTree>
      <p:nvGrpSpPr>
        <p:cNvPr id="1" name=""/>
        <p:cNvGrpSpPr/>
        <p:nvPr/>
      </p:nvGrpSpPr>
      <p:grpSpPr>
        <a:xfrm>
          <a:off x="0" y="0"/>
          <a:ext cx="0" cy="0"/>
          <a:chOff x="0" y="0"/>
          <a:chExt cx="0" cy="0"/>
        </a:xfrm>
      </p:grpSpPr>
      <p:grpSp>
        <p:nvGrpSpPr>
          <p:cNvPr id="2" name="Group 10"/>
          <p:cNvGrpSpPr/>
          <p:nvPr userDrawn="1"/>
        </p:nvGrpSpPr>
        <p:grpSpPr>
          <a:xfrm>
            <a:off x="0" y="0"/>
            <a:ext cx="9906000" cy="6858000"/>
            <a:chOff x="0" y="0"/>
            <a:chExt cx="9906000" cy="6858000"/>
          </a:xfrm>
        </p:grpSpPr>
        <p:pic>
          <p:nvPicPr>
            <p:cNvPr id="7" name="Picture 2"/>
            <p:cNvPicPr>
              <a:picLocks noChangeAspect="1" noChangeArrowheads="1"/>
            </p:cNvPicPr>
            <p:nvPr userDrawn="1"/>
          </p:nvPicPr>
          <p:blipFill>
            <a:blip r:embed="rId2" cstate="print"/>
            <a:srcRect/>
            <a:stretch>
              <a:fillRect/>
            </a:stretch>
          </p:blipFill>
          <p:spPr bwMode="auto">
            <a:xfrm>
              <a:off x="0" y="0"/>
              <a:ext cx="9906000" cy="6858000"/>
            </a:xfrm>
            <a:prstGeom prst="rect">
              <a:avLst/>
            </a:prstGeom>
            <a:noFill/>
            <a:ln w="12700">
              <a:noFill/>
              <a:miter lim="800000"/>
              <a:headEnd/>
              <a:tailEnd/>
            </a:ln>
          </p:spPr>
        </p:pic>
        <p:pic>
          <p:nvPicPr>
            <p:cNvPr id="6" name="Picture 5" descr="fdm-coatofarms-white-hr.jpg"/>
            <p:cNvPicPr>
              <a:picLocks noChangeAspect="1"/>
            </p:cNvPicPr>
            <p:nvPr userDrawn="1"/>
          </p:nvPicPr>
          <p:blipFill>
            <a:blip r:embed="rId3" cstate="print"/>
            <a:stretch>
              <a:fillRect/>
            </a:stretch>
          </p:blipFill>
          <p:spPr>
            <a:xfrm>
              <a:off x="8096597" y="3071832"/>
              <a:ext cx="936000" cy="1648673"/>
            </a:xfrm>
            <a:prstGeom prst="rect">
              <a:avLst/>
            </a:prstGeom>
          </p:spPr>
        </p:pic>
      </p:grpSp>
      <p:sp>
        <p:nvSpPr>
          <p:cNvPr id="15" name="Text Placeholder 14"/>
          <p:cNvSpPr>
            <a:spLocks noGrp="1"/>
          </p:cNvSpPr>
          <p:nvPr>
            <p:ph type="body" sz="quarter" idx="11" hasCustomPrompt="1"/>
          </p:nvPr>
        </p:nvSpPr>
        <p:spPr>
          <a:xfrm>
            <a:off x="704850" y="2285992"/>
            <a:ext cx="5315816" cy="430887"/>
          </a:xfrm>
          <a:noFill/>
          <a:ln w="12700">
            <a:noFill/>
            <a:miter lim="800000"/>
            <a:headEnd/>
            <a:tailEnd/>
          </a:ln>
        </p:spPr>
        <p:txBody>
          <a:bodyPr wrap="square" lIns="0" tIns="0" rIns="0" bIns="0" anchor="ctr">
            <a:spAutoFit/>
          </a:bodyPr>
          <a:lstStyle>
            <a:lvl1pPr marL="0" indent="0" algn="l" defTabSz="673100" rtl="0" eaLnBrk="1" fontAlgn="base" hangingPunct="1">
              <a:spcBef>
                <a:spcPct val="0"/>
              </a:spcBef>
              <a:spcAft>
                <a:spcPct val="0"/>
              </a:spcAft>
              <a:buNone/>
              <a:defRPr lang="en-GB" sz="2800" b="1" kern="1200" dirty="0" smtClean="0">
                <a:solidFill>
                  <a:srgbClr val="333399"/>
                </a:solidFill>
                <a:latin typeface="+mj-lt"/>
                <a:ea typeface="ヒラギノ角ゴ Pro W3" pitchFamily="-112" charset="-128"/>
                <a:cs typeface="+mn-cs"/>
                <a:sym typeface="Verdana" pitchFamily="-112" charset="0"/>
              </a:defRPr>
            </a:lvl1pPr>
          </a:lstStyle>
          <a:p>
            <a:pPr lvl="0"/>
            <a:r>
              <a:rPr lang="en-GB" dirty="0" smtClean="0"/>
              <a:t>Optional Sub-Module Name</a:t>
            </a:r>
            <a:endParaRPr lang="en-GB" dirty="0"/>
          </a:p>
        </p:txBody>
      </p:sp>
      <p:sp>
        <p:nvSpPr>
          <p:cNvPr id="10" name="Picture Placeholder 9"/>
          <p:cNvSpPr>
            <a:spLocks noGrp="1"/>
          </p:cNvSpPr>
          <p:nvPr>
            <p:ph type="pic" sz="quarter" idx="12"/>
          </p:nvPr>
        </p:nvSpPr>
        <p:spPr>
          <a:xfrm>
            <a:off x="1523976" y="3429000"/>
            <a:ext cx="3357562" cy="2214563"/>
          </a:xfrm>
        </p:spPr>
        <p:txBody>
          <a:bodyPr/>
          <a:lstStyle>
            <a:lvl1pPr>
              <a:buNone/>
              <a:defRPr/>
            </a:lvl1pPr>
          </a:lstStyle>
          <a:p>
            <a:r>
              <a:rPr lang="en-US" dirty="0" smtClean="0"/>
              <a:t>Click icon to add picture</a:t>
            </a:r>
            <a:endParaRPr lang="en-GB" dirty="0"/>
          </a:p>
        </p:txBody>
      </p:sp>
      <p:sp>
        <p:nvSpPr>
          <p:cNvPr id="8" name="TextBox 7"/>
          <p:cNvSpPr txBox="1"/>
          <p:nvPr userDrawn="1"/>
        </p:nvSpPr>
        <p:spPr>
          <a:xfrm>
            <a:off x="81280" y="6637233"/>
            <a:ext cx="1757680" cy="165036"/>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3" name="Content Placeholder 2"/>
          <p:cNvSpPr>
            <a:spLocks noGrp="1"/>
          </p:cNvSpPr>
          <p:nvPr>
            <p:ph idx="1" hasCustomPrompt="1"/>
          </p:nvPr>
        </p:nvSpPr>
        <p:spPr>
          <a:xfrm>
            <a:off x="742950" y="1657350"/>
            <a:ext cx="8420100" cy="4438650"/>
          </a:xfrm>
        </p:spPr>
        <p:txBody>
          <a:bodyPr/>
          <a:lstStyle>
            <a:lvl1pPr>
              <a:defRPr sz="2200"/>
            </a:lvl1pPr>
            <a:lvl2pPr>
              <a:defRPr sz="1800"/>
            </a:lvl2pPr>
          </a:lstStyle>
          <a:p>
            <a:pPr lvl="0"/>
            <a:r>
              <a:rPr lang="en-US" dirty="0" smtClean="0"/>
              <a:t>Click to add text</a:t>
            </a:r>
          </a:p>
          <a:p>
            <a:pPr lvl="1"/>
            <a:r>
              <a:rPr lang="en-US" dirty="0" smtClean="0"/>
              <a:t>Second level</a:t>
            </a:r>
          </a:p>
          <a:p>
            <a:pPr lvl="2"/>
            <a:r>
              <a:rPr lang="en-US" dirty="0" smtClean="0"/>
              <a:t>Third level</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module title</a:t>
            </a:r>
            <a:endParaRPr lang="en-GB" dirty="0"/>
          </a:p>
        </p:txBody>
      </p:sp>
      <p:sp>
        <p:nvSpPr>
          <p:cNvPr id="11" name="Text Placeholder 10"/>
          <p:cNvSpPr>
            <a:spLocks noGrp="1"/>
          </p:cNvSpPr>
          <p:nvPr>
            <p:ph type="body" sz="quarter" idx="13" hasCustomPrompt="1"/>
          </p:nvPr>
        </p:nvSpPr>
        <p:spPr>
          <a:xfrm>
            <a:off x="752475" y="1838325"/>
            <a:ext cx="8420400" cy="578882"/>
          </a:xfrm>
          <a:prstGeom prst="roundRect">
            <a:avLst/>
          </a:prstGeom>
          <a:solidFill>
            <a:srgbClr val="2EABE2"/>
          </a:solidFill>
          <a:ln w="28575" cap="flat" cmpd="sng" algn="ctr">
            <a:solidFill>
              <a:srgbClr val="333399"/>
            </a:solidFill>
            <a:prstDash val="solid"/>
            <a:round/>
            <a:headEnd type="none" w="med" len="med"/>
            <a:tailEnd type="none" w="med" len="med"/>
          </a:ln>
          <a:effectLst>
            <a:outerShdw blurRad="63500" dist="635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rgbClr val="333399"/>
                </a:solidFill>
                <a:effectLst/>
                <a:latin typeface="Arial" charset="0"/>
                <a:ea typeface="ヒラギノ角ゴ Pro W3" pitchFamily="-112" charset="-128"/>
                <a:cs typeface="+mn-cs"/>
              </a:defRPr>
            </a:lvl1pPr>
          </a:lstStyle>
          <a:p>
            <a:pPr lvl="0"/>
            <a:r>
              <a:rPr lang="en-GB" dirty="0" smtClean="0"/>
              <a:t>Section title</a:t>
            </a:r>
            <a:endParaRPr lang="en-GB" dirty="0"/>
          </a:p>
        </p:txBody>
      </p:sp>
      <p:sp>
        <p:nvSpPr>
          <p:cNvPr id="14" name="Text Placeholder 10"/>
          <p:cNvSpPr>
            <a:spLocks noGrp="1"/>
          </p:cNvSpPr>
          <p:nvPr>
            <p:ph type="body" sz="quarter" idx="14" hasCustomPrompt="1"/>
          </p:nvPr>
        </p:nvSpPr>
        <p:spPr>
          <a:xfrm>
            <a:off x="752475" y="2644259"/>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a:spAutoFit/>
          </a:bodyPr>
          <a:lstStyle>
            <a:lvl1pPr algn="ctr" rtl="0" eaLnBrk="0" fontAlgn="base" hangingPunct="0">
              <a:spcBef>
                <a:spcPct val="0"/>
              </a:spcBef>
              <a:spcAft>
                <a:spcPct val="0"/>
              </a:spcAft>
              <a:buNone/>
              <a:defRPr lang="en-GB" sz="2800" b="1" kern="1200" dirty="0" smtClean="0">
                <a:solidFill>
                  <a:schemeClr val="tx1">
                    <a:lumMod val="50000"/>
                    <a:lumOff val="50000"/>
                  </a:schemeClr>
                </a:solidFill>
                <a:latin typeface="Arial" charset="0"/>
                <a:ea typeface="ヒラギノ角ゴ Pro W3" pitchFamily="-112" charset="-128"/>
                <a:cs typeface="+mn-cs"/>
              </a:defRPr>
            </a:lvl1pPr>
          </a:lstStyle>
          <a:p>
            <a:pPr lvl="0"/>
            <a:r>
              <a:rPr lang="en-GB" dirty="0" smtClean="0"/>
              <a:t>Section title</a:t>
            </a:r>
            <a:endParaRPr lang="en-GB" dirty="0"/>
          </a:p>
        </p:txBody>
      </p:sp>
      <p:sp>
        <p:nvSpPr>
          <p:cNvPr id="15" name="Text Placeholder 10"/>
          <p:cNvSpPr>
            <a:spLocks noGrp="1"/>
          </p:cNvSpPr>
          <p:nvPr>
            <p:ph type="body" sz="quarter" idx="15" hasCustomPrompt="1"/>
          </p:nvPr>
        </p:nvSpPr>
        <p:spPr>
          <a:xfrm>
            <a:off x="752475" y="344805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6" name="Text Placeholder 10"/>
          <p:cNvSpPr>
            <a:spLocks noGrp="1"/>
          </p:cNvSpPr>
          <p:nvPr>
            <p:ph type="body" sz="quarter" idx="16" hasCustomPrompt="1"/>
          </p:nvPr>
        </p:nvSpPr>
        <p:spPr>
          <a:xfrm>
            <a:off x="752475" y="426720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
        <p:nvSpPr>
          <p:cNvPr id="17" name="Text Placeholder 10"/>
          <p:cNvSpPr>
            <a:spLocks noGrp="1"/>
          </p:cNvSpPr>
          <p:nvPr>
            <p:ph type="body" sz="quarter" idx="17" hasCustomPrompt="1"/>
          </p:nvPr>
        </p:nvSpPr>
        <p:spPr>
          <a:xfrm>
            <a:off x="752475" y="5086350"/>
            <a:ext cx="8420400" cy="578882"/>
          </a:xfrm>
          <a:prstGeom prst="roundRect">
            <a:avLst/>
          </a:prstGeom>
          <a:solidFill>
            <a:srgbClr val="BCE4F6"/>
          </a:solidFill>
          <a:ln w="28575" cap="flat" cmpd="sng" algn="ctr">
            <a:solidFill>
              <a:srgbClr val="7F7F7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spAutoFit/>
          </a:bodyPr>
          <a:lstStyle>
            <a:lvl1pPr algn="ctr" rtl="0" eaLnBrk="0" fontAlgn="base" hangingPunct="0">
              <a:spcBef>
                <a:spcPct val="0"/>
              </a:spcBef>
              <a:spcAft>
                <a:spcPct val="0"/>
              </a:spcAft>
              <a:buNone/>
              <a:defRPr lang="en-GB" sz="2800" b="1" kern="1200" baseline="0" dirty="0" smtClean="0">
                <a:solidFill>
                  <a:schemeClr val="tx1">
                    <a:lumMod val="50000"/>
                    <a:lumOff val="50000"/>
                  </a:schemeClr>
                </a:solidFill>
                <a:latin typeface="Arial" charset="0"/>
                <a:ea typeface="ヒラギノ角ゴ Pro W3" pitchFamily="-112" charset="-128"/>
                <a:cs typeface="+mn-cs"/>
              </a:defRPr>
            </a:lvl1pPr>
          </a:lstStyle>
          <a:p>
            <a:pPr marL="342900" lvl="0" indent="-342900" algn="ctr" rtl="0" eaLnBrk="0" fontAlgn="base" hangingPunct="0">
              <a:spcBef>
                <a:spcPct val="0"/>
              </a:spcBef>
              <a:spcAft>
                <a:spcPct val="0"/>
              </a:spcAft>
              <a:buClr>
                <a:srgbClr val="202062"/>
              </a:buClr>
              <a:buFont typeface="Wingdings 3" pitchFamily="18" charset="2"/>
              <a:buNone/>
            </a:pPr>
            <a:r>
              <a:rPr lang="en-GB" dirty="0" smtClean="0"/>
              <a:t>Section title</a:t>
            </a:r>
            <a:endParaRPr lang="en-GB" dirty="0"/>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GB" dirty="0"/>
          </a:p>
        </p:txBody>
      </p:sp>
      <p:sp>
        <p:nvSpPr>
          <p:cNvPr id="8" name="Text Placeholder 7"/>
          <p:cNvSpPr>
            <a:spLocks noGrp="1"/>
          </p:cNvSpPr>
          <p:nvPr>
            <p:ph type="body" sz="quarter" idx="13" hasCustomPrompt="1"/>
          </p:nvPr>
        </p:nvSpPr>
        <p:spPr>
          <a:xfrm>
            <a:off x="752475" y="2438399"/>
            <a:ext cx="8420400"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smtClean="0"/>
              <a:t>Insert 'bubble' text here...</a:t>
            </a:r>
          </a:p>
          <a:p>
            <a:pPr lvl="0"/>
            <a:endParaRPr lang="en-GB" dirty="0" smtClean="0"/>
          </a:p>
          <a:p>
            <a:pPr lvl="0"/>
            <a:endParaRPr lang="en-GB" dirty="0" smtClean="0"/>
          </a:p>
          <a:p>
            <a:pPr lvl="0"/>
            <a:endParaRPr lang="en-GB" dirty="0" smtClean="0"/>
          </a:p>
          <a:p>
            <a:pPr lvl="0"/>
            <a:endParaRPr lang="en-GB" dirty="0" smtClean="0"/>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question number</a:t>
            </a:r>
            <a:endParaRPr lang="en-GB" dirty="0"/>
          </a:p>
        </p:txBody>
      </p:sp>
      <p:sp>
        <p:nvSpPr>
          <p:cNvPr id="3" name="Content Placeholder 2"/>
          <p:cNvSpPr>
            <a:spLocks noGrp="1"/>
          </p:cNvSpPr>
          <p:nvPr>
            <p:ph idx="1" hasCustomPrompt="1"/>
          </p:nvPr>
        </p:nvSpPr>
        <p:spPr>
          <a:xfrm>
            <a:off x="742950" y="1657350"/>
            <a:ext cx="8420100" cy="540000"/>
          </a:xfrm>
        </p:spPr>
        <p:txBody>
          <a:bodyPr/>
          <a:lstStyle>
            <a:lvl1pPr marL="0" indent="0">
              <a:buNone/>
              <a:defRPr sz="2200" b="1">
                <a:solidFill>
                  <a:srgbClr val="333399"/>
                </a:solidFill>
              </a:defRPr>
            </a:lvl1pPr>
            <a:lvl2pPr>
              <a:defRPr sz="1800"/>
            </a:lvl2pPr>
          </a:lstStyle>
          <a:p>
            <a:pPr lvl="0"/>
            <a:r>
              <a:rPr lang="en-GB" dirty="0" smtClean="0"/>
              <a:t>Click to add question title</a:t>
            </a:r>
          </a:p>
          <a:p>
            <a:pPr lvl="0"/>
            <a:endParaRPr lang="en-GB" dirty="0"/>
          </a:p>
        </p:txBody>
      </p:sp>
      <p:sp>
        <p:nvSpPr>
          <p:cNvPr id="7" name="Content Placeholder 2"/>
          <p:cNvSpPr>
            <a:spLocks noGrp="1"/>
          </p:cNvSpPr>
          <p:nvPr>
            <p:ph idx="13" hasCustomPrompt="1"/>
          </p:nvPr>
        </p:nvSpPr>
        <p:spPr>
          <a:xfrm>
            <a:off x="752475" y="2257425"/>
            <a:ext cx="8420100" cy="540000"/>
          </a:xfrm>
        </p:spPr>
        <p:txBody>
          <a:bodyPr/>
          <a:lstStyle>
            <a:lvl1pPr marL="0" indent="0">
              <a:buNone/>
              <a:defRPr sz="2200" b="1"/>
            </a:lvl1pPr>
            <a:lvl2pPr>
              <a:defRPr sz="1800"/>
            </a:lvl2pPr>
          </a:lstStyle>
          <a:p>
            <a:pPr lvl="0"/>
            <a:r>
              <a:rPr lang="en-US" dirty="0" smtClean="0"/>
              <a:t>Click to add question text</a:t>
            </a:r>
          </a:p>
        </p:txBody>
      </p:sp>
      <p:sp>
        <p:nvSpPr>
          <p:cNvPr id="10" name="Text Placeholder 9"/>
          <p:cNvSpPr>
            <a:spLocks noGrp="1"/>
          </p:cNvSpPr>
          <p:nvPr>
            <p:ph type="body" sz="quarter" idx="15" hasCustomPrompt="1"/>
          </p:nvPr>
        </p:nvSpPr>
        <p:spPr>
          <a:xfrm>
            <a:off x="752475" y="2857499"/>
            <a:ext cx="8420100" cy="3238501"/>
          </a:xfrm>
        </p:spPr>
        <p:txBody>
          <a:bodyPr/>
          <a:lstStyle>
            <a:lvl1pPr marL="360000" indent="-360000">
              <a:buClr>
                <a:srgbClr val="9EC23C"/>
              </a:buClr>
              <a:buFont typeface="+mj-lt"/>
              <a:buAutoNum type="alphaLcParenR"/>
              <a:defRPr/>
            </a:lvl1pPr>
            <a:lvl4pPr>
              <a:buNone/>
              <a:defRPr/>
            </a:lvl4pPr>
            <a:lvl5pPr>
              <a:buNone/>
              <a:defRPr/>
            </a:lvl5pPr>
          </a:lstStyle>
          <a:p>
            <a:pPr lvl="0"/>
            <a:r>
              <a:rPr lang="en-US" dirty="0" smtClean="0"/>
              <a:t>Click to add answer options</a:t>
            </a:r>
          </a:p>
          <a:p>
            <a:pPr lvl="0"/>
            <a:r>
              <a:rPr lang="en-US" dirty="0" smtClean="0"/>
              <a:t>Click to add answer options</a:t>
            </a:r>
          </a:p>
          <a:p>
            <a:pPr lvl="0"/>
            <a:r>
              <a:rPr lang="en-US" dirty="0" smtClean="0"/>
              <a:t>Click to add answer options</a:t>
            </a:r>
          </a:p>
          <a:p>
            <a:pPr lvl="0"/>
            <a:r>
              <a:rPr lang="en-US" dirty="0" smtClean="0"/>
              <a:t>Click to add answer options</a:t>
            </a:r>
          </a:p>
          <a:p>
            <a:pPr lvl="0"/>
            <a:endParaRPr lang="en-US" dirty="0" smtClean="0"/>
          </a:p>
          <a:p>
            <a:pPr lvl="0"/>
            <a:endParaRPr lang="en-US" dirty="0" smtClean="0"/>
          </a:p>
          <a:p>
            <a:pPr lvl="0"/>
            <a:endParaRPr lang="en-US" dirty="0" smtClean="0"/>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edia Lin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
        <p:nvSpPr>
          <p:cNvPr id="8" name="Media Placeholder 7"/>
          <p:cNvSpPr>
            <a:spLocks noGrp="1"/>
          </p:cNvSpPr>
          <p:nvPr>
            <p:ph type="media" sz="quarter" idx="13" hasCustomPrompt="1"/>
          </p:nvPr>
        </p:nvSpPr>
        <p:spPr>
          <a:xfrm>
            <a:off x="752474" y="1657350"/>
            <a:ext cx="8420400" cy="4438650"/>
          </a:xfrm>
        </p:spPr>
        <p:txBody>
          <a:bodyPr/>
          <a:lstStyle>
            <a:lvl1pPr>
              <a:buNone/>
              <a:defRPr/>
            </a:lvl1pPr>
          </a:lstStyle>
          <a:p>
            <a:r>
              <a:rPr lang="en-GB" dirty="0" smtClean="0"/>
              <a:t>Click icon to insert media link</a:t>
            </a:r>
            <a:endParaRPr lang="en-GB" dirty="0"/>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dirty="0" smtClean="0"/>
              <a:t>Click to add title</a:t>
            </a:r>
            <a:endParaRPr lang="en-GB" dirty="0"/>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742950" y="1974850"/>
            <a:ext cx="4057650" cy="384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6"/>
          <p:cNvSpPr>
            <a:spLocks noGrp="1"/>
          </p:cNvSpPr>
          <p:nvPr>
            <p:ph sz="quarter" idx="12"/>
          </p:nvPr>
        </p:nvSpPr>
        <p:spPr>
          <a:xfrm>
            <a:off x="5175250" y="1974850"/>
            <a:ext cx="4135438" cy="384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hasCustomPrompt="1"/>
          </p:nvPr>
        </p:nvSpPr>
        <p:spPr>
          <a:xfrm>
            <a:off x="742950" y="1162050"/>
            <a:ext cx="4057650" cy="638175"/>
          </a:xfrm>
        </p:spPr>
        <p:txBody>
          <a:bodyPr/>
          <a:lstStyle>
            <a:lvl1pPr marL="0" indent="0">
              <a:buNone/>
              <a:defRPr/>
            </a:lvl1pPr>
            <a:lvl5pPr marL="0" indent="0" algn="ctr">
              <a:defRPr lang="en-US" sz="2800" dirty="0">
                <a:solidFill>
                  <a:srgbClr val="333399"/>
                </a:solidFill>
                <a:latin typeface="+mj-lt"/>
                <a:ea typeface="+mj-ea"/>
                <a:cs typeface="+mj-cs"/>
              </a:defRPr>
            </a:lvl5pPr>
          </a:lstStyle>
          <a:p>
            <a:pPr lvl="4"/>
            <a:r>
              <a:rPr lang="en-US" dirty="0" smtClean="0"/>
              <a:t>Title</a:t>
            </a:r>
            <a:endParaRPr lang="en-US" dirty="0"/>
          </a:p>
        </p:txBody>
      </p:sp>
      <p:sp>
        <p:nvSpPr>
          <p:cNvPr id="11" name="Text Placeholder 10"/>
          <p:cNvSpPr>
            <a:spLocks noGrp="1"/>
          </p:cNvSpPr>
          <p:nvPr>
            <p:ph type="body" sz="quarter" idx="14" hasCustomPrompt="1"/>
          </p:nvPr>
        </p:nvSpPr>
        <p:spPr>
          <a:xfrm>
            <a:off x="5175250" y="1162050"/>
            <a:ext cx="4135438" cy="638175"/>
          </a:xfrm>
        </p:spPr>
        <p:txBody>
          <a:bodyPr/>
          <a:lstStyle>
            <a:lvl1pPr marL="0" indent="0" algn="ctr">
              <a:buNone/>
              <a:defRPr/>
            </a:lvl1pPr>
            <a:lvl5pPr>
              <a:defRPr lang="en-US" sz="2800" dirty="0">
                <a:solidFill>
                  <a:srgbClr val="333399"/>
                </a:solidFill>
                <a:latin typeface="+mj-lt"/>
                <a:ea typeface="+mj-ea"/>
                <a:cs typeface="+mj-cs"/>
              </a:defRPr>
            </a:lvl5pPr>
          </a:lstStyle>
          <a:p>
            <a:pPr marL="0" lvl="4" indent="0" algn="ctr" rtl="0" eaLnBrk="1" fontAlgn="base" hangingPunct="1">
              <a:spcBef>
                <a:spcPct val="20000"/>
              </a:spcBef>
              <a:spcAft>
                <a:spcPct val="0"/>
              </a:spcAft>
              <a:buNone/>
            </a:pPr>
            <a:r>
              <a:rPr lang="en-US" dirty="0" smtClean="0"/>
              <a:t>Title</a:t>
            </a:r>
            <a:endParaRPr lang="en-US" dirty="0"/>
          </a:p>
        </p:txBody>
      </p:sp>
    </p:spTree>
    <p:extLst>
      <p:ext uri="{BB962C8B-B14F-4D97-AF65-F5344CB8AC3E}">
        <p14:creationId xmlns:p14="http://schemas.microsoft.com/office/powerpoint/2010/main" val="3719956826"/>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FDM Wavy Banner - Shield - Presentation.png"/>
          <p:cNvPicPr>
            <a:picLocks noChangeAspect="1"/>
          </p:cNvPicPr>
          <p:nvPr/>
        </p:nvPicPr>
        <p:blipFill>
          <a:blip r:embed="rId11" cstate="print"/>
          <a:stretch>
            <a:fillRect/>
          </a:stretch>
        </p:blipFill>
        <p:spPr>
          <a:xfrm>
            <a:off x="0" y="0"/>
            <a:ext cx="9906000" cy="820672"/>
          </a:xfrm>
          <a:prstGeom prst="rect">
            <a:avLst/>
          </a:prstGeom>
        </p:spPr>
      </p:pic>
      <p:sp>
        <p:nvSpPr>
          <p:cNvPr id="1026" name="Rectangle 2"/>
          <p:cNvSpPr>
            <a:spLocks noGrp="1" noChangeArrowheads="1"/>
          </p:cNvSpPr>
          <p:nvPr>
            <p:ph type="title"/>
          </p:nvPr>
        </p:nvSpPr>
        <p:spPr bwMode="auto">
          <a:xfrm>
            <a:off x="742950" y="838200"/>
            <a:ext cx="84201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add title</a:t>
            </a:r>
          </a:p>
        </p:txBody>
      </p:sp>
      <p:sp>
        <p:nvSpPr>
          <p:cNvPr id="1027" name="Rectangle 3"/>
          <p:cNvSpPr>
            <a:spLocks noGrp="1" noChangeArrowheads="1"/>
          </p:cNvSpPr>
          <p:nvPr>
            <p:ph type="body" idx="1"/>
          </p:nvPr>
        </p:nvSpPr>
        <p:spPr bwMode="auto">
          <a:xfrm>
            <a:off x="742950" y="1657350"/>
            <a:ext cx="84201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2"/>
            <a:endParaRPr lang="en-US" dirty="0" smtClean="0"/>
          </a:p>
        </p:txBody>
      </p:sp>
      <p:sp>
        <p:nvSpPr>
          <p:cNvPr id="1030" name="Rectangle 6"/>
          <p:cNvSpPr>
            <a:spLocks noGrp="1" noChangeArrowheads="1"/>
          </p:cNvSpPr>
          <p:nvPr>
            <p:ph type="sldNum" sz="quarter" idx="4"/>
          </p:nvPr>
        </p:nvSpPr>
        <p:spPr bwMode="auto">
          <a:xfrm>
            <a:off x="7099300" y="6530343"/>
            <a:ext cx="2063750" cy="266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800"/>
            </a:lvl1pPr>
          </a:lstStyle>
          <a:p>
            <a:fld id="{6FABC43E-362F-47C7-AE5F-E86AE3749A26}" type="slidenum">
              <a:rPr lang="en-US" smtClean="0"/>
              <a:pPr/>
              <a:t>‹#›</a:t>
            </a:fld>
            <a:endParaRPr lang="en-US" dirty="0"/>
          </a:p>
        </p:txBody>
      </p:sp>
      <p:sp>
        <p:nvSpPr>
          <p:cNvPr id="9" name="TextBox 8"/>
          <p:cNvSpPr txBox="1"/>
          <p:nvPr/>
        </p:nvSpPr>
        <p:spPr>
          <a:xfrm>
            <a:off x="81280" y="6637233"/>
            <a:ext cx="1757680" cy="165036"/>
          </a:xfrm>
          <a:prstGeom prst="rect">
            <a:avLst/>
          </a:prstGeom>
          <a:noFill/>
        </p:spPr>
        <p:txBody>
          <a:bodyPr wrap="square" lIns="36000" tIns="36000" rIns="36000" bIns="36000" rtlCol="0">
            <a:spAutoFit/>
          </a:bodyPr>
          <a:lstStyle/>
          <a:p>
            <a:r>
              <a:rPr lang="en-GB" sz="600" b="1" dirty="0" smtClean="0">
                <a:solidFill>
                  <a:srgbClr val="333399"/>
                </a:solidFill>
              </a:rPr>
              <a:t>© FDM Group Ltd 2011.  All Rights Reserved.</a:t>
            </a:r>
            <a:endParaRPr lang="en-GB" sz="600" b="1" dirty="0">
              <a:solidFill>
                <a:srgbClr val="33339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62" r:id="rId4"/>
    <p:sldLayoutId id="2147483663" r:id="rId5"/>
    <p:sldLayoutId id="2147483664" r:id="rId6"/>
    <p:sldLayoutId id="2147483665" r:id="rId7"/>
    <p:sldLayoutId id="2147483654" r:id="rId8"/>
    <p:sldLayoutId id="2147483667" r:id="rId9"/>
  </p:sldLayoutIdLst>
  <p:transition spd="slow">
    <p:fade/>
  </p:transition>
  <p:txStyles>
    <p:titleStyle>
      <a:lvl1pPr algn="l" rtl="0" eaLnBrk="1" fontAlgn="base" hangingPunct="1">
        <a:spcBef>
          <a:spcPct val="0"/>
        </a:spcBef>
        <a:spcAft>
          <a:spcPct val="0"/>
        </a:spcAft>
        <a:defRPr sz="2800">
          <a:solidFill>
            <a:srgbClr val="333399"/>
          </a:solidFill>
          <a:latin typeface="+mj-lt"/>
          <a:ea typeface="+mj-ea"/>
          <a:cs typeface="+mj-cs"/>
        </a:defRPr>
      </a:lvl1pPr>
      <a:lvl2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2pPr>
      <a:lvl3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3pPr>
      <a:lvl4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4pPr>
      <a:lvl5pPr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5pPr>
      <a:lvl6pPr marL="4572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6pPr>
      <a:lvl7pPr marL="9144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7pPr>
      <a:lvl8pPr marL="13716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8pPr>
      <a:lvl9pPr marL="1828800" algn="l" rtl="0" eaLnBrk="1" fontAlgn="base" hangingPunct="1">
        <a:spcBef>
          <a:spcPct val="0"/>
        </a:spcBef>
        <a:spcAft>
          <a:spcPct val="0"/>
        </a:spcAft>
        <a:defRPr sz="2400">
          <a:solidFill>
            <a:srgbClr val="202062"/>
          </a:solidFill>
          <a:latin typeface="Arial Black" pitchFamily="-112" charset="0"/>
          <a:ea typeface="ヒラギノ角ゴ Pro W3" pitchFamily="-112" charset="-128"/>
        </a:defRPr>
      </a:lvl9pPr>
    </p:titleStyle>
    <p:bodyStyle>
      <a:lvl1pPr marL="360000" indent="-360000" algn="l" rtl="0" eaLnBrk="1" fontAlgn="base" hangingPunct="1">
        <a:spcBef>
          <a:spcPts val="0"/>
        </a:spcBef>
        <a:spcAft>
          <a:spcPts val="1200"/>
        </a:spcAft>
        <a:buClr>
          <a:srgbClr val="333399"/>
        </a:buClr>
        <a:buFont typeface="Wingdings 3" pitchFamily="18" charset="2"/>
        <a:buChar char="}"/>
        <a:defRPr sz="2200" baseline="0">
          <a:solidFill>
            <a:schemeClr val="tx1"/>
          </a:solidFill>
          <a:latin typeface="+mn-lt"/>
          <a:ea typeface="+mn-ea"/>
          <a:cs typeface="+mn-cs"/>
        </a:defRPr>
      </a:lvl1pPr>
      <a:lvl2pPr marL="720000" indent="-288000" algn="l" rtl="0" eaLnBrk="1" fontAlgn="base" hangingPunct="1">
        <a:spcBef>
          <a:spcPts val="0"/>
        </a:spcBef>
        <a:spcAft>
          <a:spcPts val="900"/>
        </a:spcAft>
        <a:buClr>
          <a:srgbClr val="333399"/>
        </a:buClr>
        <a:buFont typeface="Arial" pitchFamily="34" charset="0"/>
        <a:buChar char="–"/>
        <a:defRPr sz="1800">
          <a:solidFill>
            <a:schemeClr val="tx1"/>
          </a:solidFill>
          <a:latin typeface="+mn-lt"/>
          <a:ea typeface="+mn-ea"/>
        </a:defRPr>
      </a:lvl2pPr>
      <a:lvl3pPr marL="990000" indent="-216000" algn="l" rtl="0" eaLnBrk="1" fontAlgn="base" hangingPunct="1">
        <a:spcBef>
          <a:spcPts val="0"/>
        </a:spcBef>
        <a:spcAft>
          <a:spcPts val="600"/>
        </a:spcAft>
        <a:buClr>
          <a:srgbClr val="333399"/>
        </a:buClr>
        <a:buChar char="•"/>
        <a:defRPr sz="1600">
          <a:solidFill>
            <a:schemeClr val="tx1"/>
          </a:solidFill>
          <a:latin typeface="+mn-lt"/>
          <a:ea typeface="+mn-ea"/>
        </a:defRPr>
      </a:lvl3pPr>
      <a:lvl4pPr marL="1600200" indent="-228600" algn="l" rtl="0" eaLnBrk="1" fontAlgn="base" hangingPunct="1">
        <a:spcBef>
          <a:spcPct val="20000"/>
        </a:spcBef>
        <a:spcAft>
          <a:spcPct val="0"/>
        </a:spcAft>
        <a:buNone/>
        <a:defRPr sz="1400">
          <a:solidFill>
            <a:schemeClr val="tx1"/>
          </a:solidFill>
          <a:latin typeface="+mn-lt"/>
          <a:ea typeface="+mn-ea"/>
        </a:defRPr>
      </a:lvl4pPr>
      <a:lvl5pPr marL="2057400" indent="-228600" algn="l" rtl="0" eaLnBrk="1" fontAlgn="base" hangingPunct="1">
        <a:spcBef>
          <a:spcPct val="20000"/>
        </a:spcBef>
        <a:spcAft>
          <a:spcPct val="0"/>
        </a:spcAft>
        <a:buNone/>
        <a:defRPr sz="1200">
          <a:solidFill>
            <a:schemeClr val="tx1"/>
          </a:solidFill>
          <a:latin typeface="+mn-lt"/>
          <a:ea typeface="+mn-ea"/>
        </a:defRPr>
      </a:lvl5pPr>
      <a:lvl6pPr marL="2514600" indent="-228600" algn="l" rtl="0" eaLnBrk="1" fontAlgn="base" hangingPunct="1">
        <a:spcBef>
          <a:spcPct val="20000"/>
        </a:spcBef>
        <a:spcAft>
          <a:spcPct val="0"/>
        </a:spcAft>
        <a:buChar char="»"/>
        <a:defRPr sz="1200">
          <a:solidFill>
            <a:schemeClr val="tx1"/>
          </a:solidFill>
          <a:latin typeface="+mn-lt"/>
          <a:ea typeface="+mn-ea"/>
        </a:defRPr>
      </a:lvl6pPr>
      <a:lvl7pPr marL="2971800" indent="-228600" algn="l" rtl="0" eaLnBrk="1" fontAlgn="base" hangingPunct="1">
        <a:spcBef>
          <a:spcPct val="20000"/>
        </a:spcBef>
        <a:spcAft>
          <a:spcPct val="0"/>
        </a:spcAft>
        <a:buChar char="»"/>
        <a:defRPr sz="1200">
          <a:solidFill>
            <a:schemeClr val="tx1"/>
          </a:solidFill>
          <a:latin typeface="+mn-lt"/>
          <a:ea typeface="+mn-ea"/>
        </a:defRPr>
      </a:lvl7pPr>
      <a:lvl8pPr marL="3429000" indent="-228600" algn="l" rtl="0" eaLnBrk="1" fontAlgn="base" hangingPunct="1">
        <a:spcBef>
          <a:spcPct val="20000"/>
        </a:spcBef>
        <a:spcAft>
          <a:spcPct val="0"/>
        </a:spcAft>
        <a:buChar char="»"/>
        <a:defRPr sz="1200">
          <a:solidFill>
            <a:schemeClr val="tx1"/>
          </a:solidFill>
          <a:latin typeface="+mn-lt"/>
          <a:ea typeface="+mn-ea"/>
        </a:defRPr>
      </a:lvl8pPr>
      <a:lvl9pPr marL="3886200" indent="-228600" algn="l" rtl="0" eaLnBrk="1" fontAlgn="base" hangingPunct="1">
        <a:spcBef>
          <a:spcPct val="20000"/>
        </a:spcBef>
        <a:spcAft>
          <a:spcPct val="0"/>
        </a:spcAft>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5300" y="641351"/>
            <a:ext cx="8915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US" altLang="zh-TW" smtClean="0"/>
              <a:t>Click to edit Master title style</a:t>
            </a:r>
          </a:p>
        </p:txBody>
      </p:sp>
      <p:sp>
        <p:nvSpPr>
          <p:cNvPr id="1027" name="Text Placeholder 2"/>
          <p:cNvSpPr>
            <a:spLocks noGrp="1"/>
          </p:cNvSpPr>
          <p:nvPr>
            <p:ph type="body" idx="1"/>
          </p:nvPr>
        </p:nvSpPr>
        <p:spPr bwMode="auto">
          <a:xfrm>
            <a:off x="495300" y="1331913"/>
            <a:ext cx="8915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TW" smtClean="0"/>
              <a:t>Click to edit Master text styles</a:t>
            </a:r>
          </a:p>
          <a:p>
            <a:pPr lvl="1"/>
            <a:endParaRPr lang="en-GB" altLang="zh-TW" smtClean="0"/>
          </a:p>
          <a:p>
            <a:pPr lvl="1"/>
            <a:r>
              <a:rPr lang="en-GB" altLang="zh-TW" smtClean="0"/>
              <a:t>Second level</a:t>
            </a:r>
          </a:p>
          <a:p>
            <a:pPr lvl="2"/>
            <a:r>
              <a:rPr lang="en-GB" altLang="zh-TW" smtClean="0"/>
              <a:t>Third level</a:t>
            </a:r>
            <a:endParaRPr lang="en-US" altLang="zh-TW" smtClean="0"/>
          </a:p>
        </p:txBody>
      </p:sp>
      <p:sp>
        <p:nvSpPr>
          <p:cNvPr id="9" name="TextBox 8"/>
          <p:cNvSpPr txBox="1">
            <a:spLocks noChangeArrowheads="1"/>
          </p:cNvSpPr>
          <p:nvPr/>
        </p:nvSpPr>
        <p:spPr bwMode="auto">
          <a:xfrm>
            <a:off x="492422" y="6492489"/>
            <a:ext cx="12634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defRPr/>
            </a:pPr>
            <a:r>
              <a:rPr lang="en-US" sz="1200" b="1" dirty="0" err="1" smtClean="0">
                <a:latin typeface="Arial" charset="0"/>
                <a:cs typeface="Arial" charset="0"/>
              </a:rPr>
              <a:t>fdmgroup.com</a:t>
            </a:r>
            <a:endParaRPr lang="en-US" sz="1200" b="1" dirty="0" smtClean="0">
              <a:latin typeface="Arial" charset="0"/>
              <a:cs typeface="Arial" charset="0"/>
            </a:endParaRPr>
          </a:p>
        </p:txBody>
      </p:sp>
      <p:cxnSp>
        <p:nvCxnSpPr>
          <p:cNvPr id="10" name="Straight Connector 9"/>
          <p:cNvCxnSpPr/>
          <p:nvPr/>
        </p:nvCxnSpPr>
        <p:spPr>
          <a:xfrm>
            <a:off x="495300" y="6484938"/>
            <a:ext cx="89154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1"/>
            <a:ext cx="9906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nvGrpSpPr>
          <p:cNvPr id="1031" name="Group 9"/>
          <p:cNvGrpSpPr>
            <a:grpSpLocks/>
          </p:cNvGrpSpPr>
          <p:nvPr/>
        </p:nvGrpSpPr>
        <p:grpSpPr bwMode="auto">
          <a:xfrm>
            <a:off x="8758899" y="77788"/>
            <a:ext cx="699955" cy="182562"/>
            <a:chOff x="5282347" y="2359163"/>
            <a:chExt cx="3415237" cy="964722"/>
          </a:xfrm>
        </p:grpSpPr>
        <p:sp>
          <p:nvSpPr>
            <p:cNvPr id="12" name="Oval 11"/>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5" name="Oval 14"/>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sp>
          <p:nvSpPr>
            <p:cNvPr id="16" name="Oval 15"/>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endParaRPr lang="zh-TW" altLang="en-US" sz="1800">
                <a:solidFill>
                  <a:srgbClr val="FFFFFF"/>
                </a:solidFill>
                <a:latin typeface="Arial" pitchFamily="34" charset="0"/>
              </a:endParaRPr>
            </a:p>
          </p:txBody>
        </p:sp>
      </p:grpSp>
      <p:sp>
        <p:nvSpPr>
          <p:cNvPr id="1033" name="TextBox 2"/>
          <p:cNvSpPr txBox="1">
            <a:spLocks noChangeArrowheads="1"/>
          </p:cNvSpPr>
          <p:nvPr/>
        </p:nvSpPr>
        <p:spPr bwMode="auto">
          <a:xfrm>
            <a:off x="873654" y="661193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endParaRPr kumimoji="1" lang="zh-TW" altLang="en-US" sz="1800"/>
          </a:p>
        </p:txBody>
      </p:sp>
      <p:sp>
        <p:nvSpPr>
          <p:cNvPr id="13" name="Slide Number Placeholder 1"/>
          <p:cNvSpPr>
            <a:spLocks noGrp="1"/>
          </p:cNvSpPr>
          <p:nvPr>
            <p:ph type="sldNum" sz="quarter" idx="4"/>
          </p:nvPr>
        </p:nvSpPr>
        <p:spPr>
          <a:xfrm>
            <a:off x="7174971" y="6484939"/>
            <a:ext cx="23114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fld id="{6FABC43E-362F-47C7-AE5F-E86AE3749A2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Lst>
  <p:transition spd="slow">
    <p:fade/>
  </p:transition>
  <p:timing>
    <p:tnLst>
      <p:par>
        <p:cTn id="1" dur="indefinite" restart="never" nodeType="tmRoot"/>
      </p:par>
    </p:tnLst>
  </p:timing>
  <p:txStyles>
    <p:titleStyle>
      <a:lvl1pPr algn="l" defTabSz="457200" rtl="0" eaLnBrk="1" fontAlgn="base" hangingPunct="1">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1" fontAlgn="base" hangingPunct="1">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497293" y="3883407"/>
            <a:ext cx="5315816" cy="861774"/>
          </a:xfrm>
          <a:prstGeom prst="rect">
            <a:avLst/>
          </a:prstGeom>
        </p:spPr>
        <p:txBody>
          <a:bodyPr/>
          <a:lstStyle>
            <a:lvl1pPr marL="342900" indent="-342900" algn="l" defTabSz="457200" rtl="0" eaLnBrk="1" fontAlgn="base" hangingPunct="1">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1" fontAlgn="base" hangingPunct="1">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1" fontAlgn="base" hangingPunct="1">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smtClean="0"/>
              <a:t>Normalization and</a:t>
            </a:r>
          </a:p>
          <a:p>
            <a:r>
              <a:rPr lang="en-GB" dirty="0" smtClean="0"/>
              <a:t>Integrity</a:t>
            </a:r>
            <a:endParaRPr lang="en-GB" dirty="0"/>
          </a:p>
        </p:txBody>
      </p:sp>
    </p:spTree>
    <p:extLst>
      <p:ext uri="{BB962C8B-B14F-4D97-AF65-F5344CB8AC3E}">
        <p14:creationId xmlns:p14="http://schemas.microsoft.com/office/powerpoint/2010/main" val="1414074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2NF – No Partial Functional Dependencies</a:t>
            </a:r>
          </a:p>
        </p:txBody>
      </p:sp>
      <p:graphicFrame>
        <p:nvGraphicFramePr>
          <p:cNvPr id="4" name="Table 3"/>
          <p:cNvGraphicFramePr>
            <a:graphicFrameLocks noGrp="1"/>
          </p:cNvGraphicFramePr>
          <p:nvPr>
            <p:extLst>
              <p:ext uri="{D42A27DB-BD31-4B8C-83A1-F6EECF244321}">
                <p14:modId xmlns:p14="http://schemas.microsoft.com/office/powerpoint/2010/main" val="4089461472"/>
              </p:ext>
            </p:extLst>
          </p:nvPr>
        </p:nvGraphicFramePr>
        <p:xfrm>
          <a:off x="914399" y="1796527"/>
          <a:ext cx="7708605" cy="2507877"/>
        </p:xfrm>
        <a:graphic>
          <a:graphicData uri="http://schemas.openxmlformats.org/drawingml/2006/table">
            <a:tbl>
              <a:tblPr>
                <a:tableStyleId>{5940675A-B579-460E-94D1-54222C63F5DA}</a:tableStyleId>
              </a:tblPr>
              <a:tblGrid>
                <a:gridCol w="1573620">
                  <a:extLst>
                    <a:ext uri="{9D8B030D-6E8A-4147-A177-3AD203B41FA5}">
                      <a16:colId xmlns:a16="http://schemas.microsoft.com/office/drawing/2014/main" val="20000"/>
                    </a:ext>
                  </a:extLst>
                </a:gridCol>
                <a:gridCol w="1637414">
                  <a:extLst>
                    <a:ext uri="{9D8B030D-6E8A-4147-A177-3AD203B41FA5}">
                      <a16:colId xmlns:a16="http://schemas.microsoft.com/office/drawing/2014/main" val="20001"/>
                    </a:ext>
                  </a:extLst>
                </a:gridCol>
                <a:gridCol w="2829348">
                  <a:extLst>
                    <a:ext uri="{9D8B030D-6E8A-4147-A177-3AD203B41FA5}">
                      <a16:colId xmlns:a16="http://schemas.microsoft.com/office/drawing/2014/main" val="20002"/>
                    </a:ext>
                  </a:extLst>
                </a:gridCol>
                <a:gridCol w="1668223">
                  <a:extLst>
                    <a:ext uri="{9D8B030D-6E8A-4147-A177-3AD203B41FA5}">
                      <a16:colId xmlns:a16="http://schemas.microsoft.com/office/drawing/2014/main" val="20003"/>
                    </a:ext>
                  </a:extLst>
                </a:gridCol>
              </a:tblGrid>
              <a:tr h="371475">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kern="1200" cap="none" normalizeH="0" baseline="0" dirty="0" smtClean="0">
                          <a:ln>
                            <a:noFill/>
                          </a:ln>
                          <a:solidFill>
                            <a:schemeClr val="tx1"/>
                          </a:solidFill>
                          <a:effectLst/>
                          <a:latin typeface="+mn-lt"/>
                          <a:ea typeface="+mn-ea"/>
                          <a:cs typeface="+mn-cs"/>
                        </a:rPr>
                        <a:t>Stream_Trainers</a:t>
                      </a: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 Comment</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 Phone </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818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ヒラギノ角ゴ Pro W3" charset="-128"/>
                        </a:rPr>
                        <a:t>I am new at Java</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ヒラギノ角ゴ Pro W3" charset="-128"/>
                        </a:rPr>
                        <a:t>867-5309</a:t>
                      </a: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John Smith</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 is my life</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ea typeface="+mn-ea"/>
                        </a:rPr>
                        <a:t>555-1234</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Pete Wood</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ea typeface="+mn-ea"/>
                        </a:rPr>
                        <a:t>Former Oracle DBA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ヒラギノ角ゴ Pro W3" charset="-128"/>
                        </a:rPr>
                        <a:t>336-6767</a:t>
                      </a:r>
                    </a:p>
                  </a:txBody>
                  <a:tcPr horzOverflow="overflow"/>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ea typeface="+mn-ea"/>
                        </a:rPr>
                        <a:t>MS Certified Web Apps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867-5309</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5"/>
                  </a:ext>
                </a:extLst>
              </a:tr>
            </a:tbl>
          </a:graphicData>
        </a:graphic>
      </p:graphicFrame>
      <p:sp>
        <p:nvSpPr>
          <p:cNvPr id="33840" name="TextBox 4"/>
          <p:cNvSpPr txBox="1">
            <a:spLocks noChangeArrowheads="1"/>
          </p:cNvSpPr>
          <p:nvPr/>
        </p:nvSpPr>
        <p:spPr bwMode="auto">
          <a:xfrm>
            <a:off x="914399" y="4526976"/>
            <a:ext cx="8077200" cy="1938992"/>
          </a:xfrm>
          <a:prstGeom prst="rect">
            <a:avLst/>
          </a:prstGeom>
          <a:noFill/>
          <a:ln w="9525">
            <a:noFill/>
            <a:miter lim="800000"/>
            <a:headEnd/>
            <a:tailEnd/>
          </a:ln>
        </p:spPr>
        <p:txBody>
          <a:bodyPr wrap="square">
            <a:spAutoFit/>
          </a:bodyPr>
          <a:lstStyle/>
          <a:p>
            <a:r>
              <a:rPr lang="en-US" dirty="0" smtClean="0"/>
              <a:t>Trainer comment is functionally dependent on the whole of the primary key (Stream, Trainer)</a:t>
            </a:r>
          </a:p>
          <a:p>
            <a:endParaRPr lang="en-US" dirty="0" smtClean="0"/>
          </a:p>
          <a:p>
            <a:r>
              <a:rPr lang="en-US" dirty="0" smtClean="0"/>
              <a:t>Trainer Phone is functionally dependent on only part of the primary key (Trainer)</a:t>
            </a: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smtClean="0"/>
              <a:t>Second Normal Form – Success</a:t>
            </a:r>
          </a:p>
        </p:txBody>
      </p:sp>
      <p:grpSp>
        <p:nvGrpSpPr>
          <p:cNvPr id="9" name="Group 8"/>
          <p:cNvGrpSpPr/>
          <p:nvPr/>
        </p:nvGrpSpPr>
        <p:grpSpPr>
          <a:xfrm>
            <a:off x="4476661" y="4200860"/>
            <a:ext cx="1131346" cy="607807"/>
            <a:chOff x="4453667" y="3770892"/>
            <a:chExt cx="894677" cy="516367"/>
          </a:xfrm>
        </p:grpSpPr>
        <p:sp>
          <p:nvSpPr>
            <p:cNvPr id="7" name="Bent Arrow 6"/>
            <p:cNvSpPr/>
            <p:nvPr/>
          </p:nvSpPr>
          <p:spPr bwMode="auto">
            <a:xfrm flipV="1">
              <a:off x="4864251" y="3770892"/>
              <a:ext cx="484093" cy="51636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8" name="Bent Arrow 7"/>
            <p:cNvSpPr/>
            <p:nvPr/>
          </p:nvSpPr>
          <p:spPr bwMode="auto">
            <a:xfrm flipH="1" flipV="1">
              <a:off x="4453667" y="3770892"/>
              <a:ext cx="484093" cy="51636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grpSp>
      <p:graphicFrame>
        <p:nvGraphicFramePr>
          <p:cNvPr id="11" name="Table 10"/>
          <p:cNvGraphicFramePr>
            <a:graphicFrameLocks noGrp="1"/>
          </p:cNvGraphicFramePr>
          <p:nvPr>
            <p:extLst>
              <p:ext uri="{D42A27DB-BD31-4B8C-83A1-F6EECF244321}">
                <p14:modId xmlns:p14="http://schemas.microsoft.com/office/powerpoint/2010/main" val="2943405625"/>
              </p:ext>
            </p:extLst>
          </p:nvPr>
        </p:nvGraphicFramePr>
        <p:xfrm>
          <a:off x="975502" y="1580029"/>
          <a:ext cx="7708605" cy="2507877"/>
        </p:xfrm>
        <a:graphic>
          <a:graphicData uri="http://schemas.openxmlformats.org/drawingml/2006/table">
            <a:tbl>
              <a:tblPr>
                <a:tableStyleId>{5940675A-B579-460E-94D1-54222C63F5DA}</a:tableStyleId>
              </a:tblPr>
              <a:tblGrid>
                <a:gridCol w="1573620">
                  <a:extLst>
                    <a:ext uri="{9D8B030D-6E8A-4147-A177-3AD203B41FA5}">
                      <a16:colId xmlns:a16="http://schemas.microsoft.com/office/drawing/2014/main" val="20000"/>
                    </a:ext>
                  </a:extLst>
                </a:gridCol>
                <a:gridCol w="1637414">
                  <a:extLst>
                    <a:ext uri="{9D8B030D-6E8A-4147-A177-3AD203B41FA5}">
                      <a16:colId xmlns:a16="http://schemas.microsoft.com/office/drawing/2014/main" val="20001"/>
                    </a:ext>
                  </a:extLst>
                </a:gridCol>
                <a:gridCol w="2829348">
                  <a:extLst>
                    <a:ext uri="{9D8B030D-6E8A-4147-A177-3AD203B41FA5}">
                      <a16:colId xmlns:a16="http://schemas.microsoft.com/office/drawing/2014/main" val="20002"/>
                    </a:ext>
                  </a:extLst>
                </a:gridCol>
                <a:gridCol w="1668223">
                  <a:extLst>
                    <a:ext uri="{9D8B030D-6E8A-4147-A177-3AD203B41FA5}">
                      <a16:colId xmlns:a16="http://schemas.microsoft.com/office/drawing/2014/main" val="20003"/>
                    </a:ext>
                  </a:extLst>
                </a:gridCol>
              </a:tblGrid>
              <a:tr h="371475">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kern="1200" cap="none" normalizeH="0" baseline="0" dirty="0" smtClean="0">
                          <a:ln>
                            <a:noFill/>
                          </a:ln>
                          <a:solidFill>
                            <a:schemeClr val="tx1"/>
                          </a:solidFill>
                          <a:effectLst/>
                          <a:latin typeface="+mn-lt"/>
                          <a:ea typeface="+mn-ea"/>
                          <a:cs typeface="+mn-cs"/>
                        </a:rPr>
                        <a:t>Stream_Trainers</a:t>
                      </a: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 Comment</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 Phone </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818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ヒラギノ角ゴ Pro W3" charset="-128"/>
                        </a:rPr>
                        <a:t>I am new at Java</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rgbClr val="000000"/>
                          </a:solidFill>
                          <a:effectLst/>
                          <a:latin typeface="Arial" charset="0"/>
                          <a:ea typeface="ヒラギノ角ゴ Pro W3" charset="-128"/>
                        </a:rPr>
                        <a:t>867-5309</a:t>
                      </a: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John Smith</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 is my life</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ea typeface="+mn-ea"/>
                        </a:rPr>
                        <a:t>555-1234</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Pete Wood</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ea typeface="+mn-ea"/>
                        </a:rPr>
                        <a:t>Former Oracle DBA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336-6767</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mn-lt"/>
                          <a:ea typeface="+mn-ea"/>
                        </a:rPr>
                        <a:t>MS Certified Web Apps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867-5309</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28918740"/>
              </p:ext>
            </p:extLst>
          </p:nvPr>
        </p:nvGraphicFramePr>
        <p:xfrm>
          <a:off x="457200" y="4254752"/>
          <a:ext cx="3987209" cy="2366103"/>
        </p:xfrm>
        <a:graphic>
          <a:graphicData uri="http://schemas.openxmlformats.org/drawingml/2006/table">
            <a:tbl>
              <a:tblPr>
                <a:tableStyleId>{5940675A-B579-460E-94D1-54222C63F5DA}</a:tableStyleId>
              </a:tblPr>
              <a:tblGrid>
                <a:gridCol w="978195">
                  <a:extLst>
                    <a:ext uri="{9D8B030D-6E8A-4147-A177-3AD203B41FA5}">
                      <a16:colId xmlns:a16="http://schemas.microsoft.com/office/drawing/2014/main" val="20000"/>
                    </a:ext>
                  </a:extLst>
                </a:gridCol>
                <a:gridCol w="1031358">
                  <a:extLst>
                    <a:ext uri="{9D8B030D-6E8A-4147-A177-3AD203B41FA5}">
                      <a16:colId xmlns:a16="http://schemas.microsoft.com/office/drawing/2014/main" val="20001"/>
                    </a:ext>
                  </a:extLst>
                </a:gridCol>
                <a:gridCol w="1977656">
                  <a:extLst>
                    <a:ext uri="{9D8B030D-6E8A-4147-A177-3AD203B41FA5}">
                      <a16:colId xmlns:a16="http://schemas.microsoft.com/office/drawing/2014/main" val="20002"/>
                    </a:ext>
                  </a:extLst>
                </a:gridCol>
              </a:tblGrid>
              <a:tr h="33013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kern="1200" cap="none" normalizeH="0" baseline="0" dirty="0" smtClean="0">
                          <a:ln>
                            <a:noFill/>
                          </a:ln>
                          <a:solidFill>
                            <a:schemeClr val="tx1"/>
                          </a:solidFill>
                          <a:effectLst/>
                          <a:latin typeface="+mn-lt"/>
                          <a:ea typeface="+mn-ea"/>
                          <a:cs typeface="+mn-cs"/>
                        </a:rPr>
                        <a:t>Stream_Trainers</a:t>
                      </a: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0"/>
                  </a:ext>
                </a:extLst>
              </a:tr>
              <a:tr h="39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Stream (PK)</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Trainer ID (PK)</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Trainer Comment</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393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Java</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1</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charset="0"/>
                          <a:ea typeface="ヒラギノ角ゴ Pro W3" charset="-128"/>
                        </a:rPr>
                        <a:t>I am new at Java</a:t>
                      </a:r>
                    </a:p>
                  </a:txBody>
                  <a:tcPr horzOverflow="overflow"/>
                </a:tc>
                <a:extLst>
                  <a:ext uri="{0D108BD9-81ED-4DB2-BD59-A6C34878D82A}">
                    <a16:rowId xmlns:a16="http://schemas.microsoft.com/office/drawing/2014/main" val="10002"/>
                  </a:ext>
                </a:extLst>
              </a:tr>
              <a:tr h="3301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Java</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2</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Java is my life</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301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SQL</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3</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mn-lt"/>
                          <a:ea typeface="+mn-ea"/>
                        </a:rPr>
                        <a:t>Former Oracle DBA</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r h="397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.NET</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1</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mn-lt"/>
                          <a:ea typeface="+mn-ea"/>
                        </a:rPr>
                        <a:t>MS Certified Web Apps</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968567390"/>
              </p:ext>
            </p:extLst>
          </p:nvPr>
        </p:nvGraphicFramePr>
        <p:xfrm>
          <a:off x="5655075" y="4276746"/>
          <a:ext cx="3595250" cy="2014482"/>
        </p:xfrm>
        <a:graphic>
          <a:graphicData uri="http://schemas.openxmlformats.org/drawingml/2006/table">
            <a:tbl>
              <a:tblPr>
                <a:tableStyleId>{5940675A-B579-460E-94D1-54222C63F5DA}</a:tableStyleId>
              </a:tblPr>
              <a:tblGrid>
                <a:gridCol w="1159512">
                  <a:extLst>
                    <a:ext uri="{9D8B030D-6E8A-4147-A177-3AD203B41FA5}">
                      <a16:colId xmlns:a16="http://schemas.microsoft.com/office/drawing/2014/main" val="20000"/>
                    </a:ext>
                  </a:extLst>
                </a:gridCol>
                <a:gridCol w="1206519">
                  <a:extLst>
                    <a:ext uri="{9D8B030D-6E8A-4147-A177-3AD203B41FA5}">
                      <a16:colId xmlns:a16="http://schemas.microsoft.com/office/drawing/2014/main" val="20001"/>
                    </a:ext>
                  </a:extLst>
                </a:gridCol>
                <a:gridCol w="1229219">
                  <a:extLst>
                    <a:ext uri="{9D8B030D-6E8A-4147-A177-3AD203B41FA5}">
                      <a16:colId xmlns:a16="http://schemas.microsoft.com/office/drawing/2014/main" val="20002"/>
                    </a:ext>
                  </a:extLst>
                </a:gridCol>
              </a:tblGrid>
              <a:tr h="37147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kern="1200" cap="none" normalizeH="0" baseline="0" dirty="0" smtClean="0">
                          <a:ln>
                            <a:noFill/>
                          </a:ln>
                          <a:solidFill>
                            <a:schemeClr val="tx1"/>
                          </a:solidFill>
                          <a:effectLst/>
                          <a:latin typeface="+mn-lt"/>
                          <a:ea typeface="+mn-ea"/>
                          <a:cs typeface="+mn-cs"/>
                        </a:rPr>
                        <a:t>Trainers</a:t>
                      </a: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Trainer ID (PK)</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mn-ea"/>
                        </a:rPr>
                        <a:t>Name</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Trainer Phone </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8189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1</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Rob Ellis</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charset="0"/>
                          <a:ea typeface="ヒラギノ角ゴ Pro W3" charset="-128"/>
                        </a:rPr>
                        <a:t>867-5309</a:t>
                      </a: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2</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John Smith</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mn-lt"/>
                          <a:ea typeface="+mn-ea"/>
                        </a:rPr>
                        <a:t>555-1234</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3</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Pete Wood</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336-6767</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dirty="0" smtClean="0"/>
              <a:t>Third Normal Form (3NF)</a:t>
            </a:r>
          </a:p>
        </p:txBody>
      </p:sp>
      <p:sp>
        <p:nvSpPr>
          <p:cNvPr id="41987" name="Content Placeholder 2"/>
          <p:cNvSpPr>
            <a:spLocks noGrp="1"/>
          </p:cNvSpPr>
          <p:nvPr>
            <p:ph idx="1"/>
          </p:nvPr>
        </p:nvSpPr>
        <p:spPr/>
        <p:txBody>
          <a:bodyPr/>
          <a:lstStyle/>
          <a:p>
            <a:pPr lvl="0" algn="just"/>
            <a:r>
              <a:rPr lang="en-GB" dirty="0" smtClean="0">
                <a:solidFill>
                  <a:srgbClr val="000000"/>
                </a:solidFill>
              </a:rPr>
              <a:t>A table is in </a:t>
            </a:r>
            <a:r>
              <a:rPr lang="en-GB" b="1" dirty="0" smtClean="0">
                <a:solidFill>
                  <a:srgbClr val="000000"/>
                </a:solidFill>
              </a:rPr>
              <a:t>Third Normal Form</a:t>
            </a:r>
            <a:r>
              <a:rPr lang="en-GB" dirty="0" smtClean="0">
                <a:solidFill>
                  <a:srgbClr val="000000"/>
                </a:solidFill>
              </a:rPr>
              <a:t> if:</a:t>
            </a:r>
          </a:p>
          <a:p>
            <a:pPr lvl="1" algn="just"/>
            <a:r>
              <a:rPr lang="en-GB" dirty="0" smtClean="0">
                <a:solidFill>
                  <a:srgbClr val="000000"/>
                </a:solidFill>
              </a:rPr>
              <a:t>It is in </a:t>
            </a:r>
            <a:r>
              <a:rPr lang="en-GB" b="1" dirty="0" smtClean="0">
                <a:solidFill>
                  <a:srgbClr val="000000"/>
                </a:solidFill>
              </a:rPr>
              <a:t>Second</a:t>
            </a:r>
            <a:r>
              <a:rPr lang="en-GB" dirty="0" smtClean="0">
                <a:solidFill>
                  <a:srgbClr val="000000"/>
                </a:solidFill>
              </a:rPr>
              <a:t> </a:t>
            </a:r>
            <a:r>
              <a:rPr lang="en-GB" b="1" dirty="0" smtClean="0">
                <a:solidFill>
                  <a:srgbClr val="000000"/>
                </a:solidFill>
              </a:rPr>
              <a:t>Normal Form</a:t>
            </a:r>
          </a:p>
          <a:p>
            <a:pPr lvl="1" algn="just"/>
            <a:r>
              <a:rPr lang="en-GB" dirty="0" smtClean="0">
                <a:solidFill>
                  <a:srgbClr val="000000"/>
                </a:solidFill>
              </a:rPr>
              <a:t>There are </a:t>
            </a:r>
            <a:r>
              <a:rPr lang="en-GB" b="1" dirty="0" smtClean="0">
                <a:solidFill>
                  <a:srgbClr val="000000"/>
                </a:solidFill>
              </a:rPr>
              <a:t>no transitive dependencies.</a:t>
            </a:r>
            <a:r>
              <a:rPr lang="en-GB" dirty="0" smtClean="0">
                <a:solidFill>
                  <a:srgbClr val="000000"/>
                </a:solidFill>
              </a:rPr>
              <a:t> i.e. every non key attribute is functionally dependent on the primary key and not functionally dependent on any other column . </a:t>
            </a: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Transitive Functional Dependencies</a:t>
            </a:r>
          </a:p>
        </p:txBody>
      </p:sp>
      <p:sp>
        <p:nvSpPr>
          <p:cNvPr id="39940" name="TextBox 4"/>
          <p:cNvSpPr txBox="1">
            <a:spLocks noChangeArrowheads="1"/>
          </p:cNvSpPr>
          <p:nvPr/>
        </p:nvSpPr>
        <p:spPr bwMode="auto">
          <a:xfrm>
            <a:off x="742950" y="4480539"/>
            <a:ext cx="8229600" cy="1107996"/>
          </a:xfrm>
          <a:prstGeom prst="rect">
            <a:avLst/>
          </a:prstGeom>
          <a:noFill/>
          <a:ln w="9525">
            <a:noFill/>
            <a:miter lim="800000"/>
            <a:headEnd/>
            <a:tailEnd/>
          </a:ln>
        </p:spPr>
        <p:txBody>
          <a:bodyPr>
            <a:spAutoFit/>
          </a:bodyPr>
          <a:lstStyle/>
          <a:p>
            <a:r>
              <a:rPr lang="en-US" sz="2200" dirty="0" smtClean="0"/>
              <a:t>Stream length is functionally dependent on stream, which is functionally dependent on the primary key.  This is a transitive dependency.</a:t>
            </a:r>
            <a:endParaRPr lang="en-US" sz="2200" dirty="0"/>
          </a:p>
        </p:txBody>
      </p:sp>
      <p:graphicFrame>
        <p:nvGraphicFramePr>
          <p:cNvPr id="8" name="Table 7"/>
          <p:cNvGraphicFramePr>
            <a:graphicFrameLocks noGrp="1"/>
          </p:cNvGraphicFramePr>
          <p:nvPr/>
        </p:nvGraphicFramePr>
        <p:xfrm>
          <a:off x="914400" y="1600200"/>
          <a:ext cx="7508838" cy="2497455"/>
        </p:xfrm>
        <a:graphic>
          <a:graphicData uri="http://schemas.openxmlformats.org/drawingml/2006/table">
            <a:tbl>
              <a:tblPr>
                <a:tableStyleId>{5940675A-B579-460E-94D1-54222C63F5DA}</a:tableStyleId>
              </a:tblPr>
              <a:tblGrid>
                <a:gridCol w="774551">
                  <a:extLst>
                    <a:ext uri="{9D8B030D-6E8A-4147-A177-3AD203B41FA5}">
                      <a16:colId xmlns:a16="http://schemas.microsoft.com/office/drawing/2014/main" val="20000"/>
                    </a:ext>
                  </a:extLst>
                </a:gridCol>
                <a:gridCol w="1785769">
                  <a:extLst>
                    <a:ext uri="{9D8B030D-6E8A-4147-A177-3AD203B41FA5}">
                      <a16:colId xmlns:a16="http://schemas.microsoft.com/office/drawing/2014/main" val="20001"/>
                    </a:ext>
                  </a:extLst>
                </a:gridCol>
                <a:gridCol w="2389377">
                  <a:extLst>
                    <a:ext uri="{9D8B030D-6E8A-4147-A177-3AD203B41FA5}">
                      <a16:colId xmlns:a16="http://schemas.microsoft.com/office/drawing/2014/main" val="20002"/>
                    </a:ext>
                  </a:extLst>
                </a:gridCol>
                <a:gridCol w="1039114">
                  <a:extLst>
                    <a:ext uri="{9D8B030D-6E8A-4147-A177-3AD203B41FA5}">
                      <a16:colId xmlns:a16="http://schemas.microsoft.com/office/drawing/2014/main" val="20003"/>
                    </a:ext>
                  </a:extLst>
                </a:gridCol>
                <a:gridCol w="1520027">
                  <a:extLst>
                    <a:ext uri="{9D8B030D-6E8A-4147-A177-3AD203B41FA5}">
                      <a16:colId xmlns:a16="http://schemas.microsoft.com/office/drawing/2014/main" val="20004"/>
                    </a:ext>
                  </a:extLst>
                </a:gridCol>
              </a:tblGrid>
              <a:tr h="371475">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Consultant</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ID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First Name</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Last Name</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Length</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Jean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Sibelius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16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2</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Karen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Forkel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16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3</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Ben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Tennyson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12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4</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Mark</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Brown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16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smtClean="0"/>
              <a:t>Third Normal Form</a:t>
            </a:r>
          </a:p>
        </p:txBody>
      </p:sp>
      <p:graphicFrame>
        <p:nvGraphicFramePr>
          <p:cNvPr id="5" name="Table 4"/>
          <p:cNvGraphicFramePr>
            <a:graphicFrameLocks noGrp="1"/>
          </p:cNvGraphicFramePr>
          <p:nvPr/>
        </p:nvGraphicFramePr>
        <p:xfrm>
          <a:off x="368503" y="4086336"/>
          <a:ext cx="4184053" cy="2004060"/>
        </p:xfrm>
        <a:graphic>
          <a:graphicData uri="http://schemas.openxmlformats.org/drawingml/2006/table">
            <a:tbl>
              <a:tblPr>
                <a:tableStyleId>{5940675A-B579-460E-94D1-54222C63F5DA}</a:tableStyleId>
              </a:tblPr>
              <a:tblGrid>
                <a:gridCol w="883504">
                  <a:extLst>
                    <a:ext uri="{9D8B030D-6E8A-4147-A177-3AD203B41FA5}">
                      <a16:colId xmlns:a16="http://schemas.microsoft.com/office/drawing/2014/main" val="20000"/>
                    </a:ext>
                  </a:extLst>
                </a:gridCol>
                <a:gridCol w="1055035">
                  <a:extLst>
                    <a:ext uri="{9D8B030D-6E8A-4147-A177-3AD203B41FA5}">
                      <a16:colId xmlns:a16="http://schemas.microsoft.com/office/drawing/2014/main" val="20001"/>
                    </a:ext>
                  </a:extLst>
                </a:gridCol>
                <a:gridCol w="1055035">
                  <a:extLst>
                    <a:ext uri="{9D8B030D-6E8A-4147-A177-3AD203B41FA5}">
                      <a16:colId xmlns:a16="http://schemas.microsoft.com/office/drawing/2014/main" val="20002"/>
                    </a:ext>
                  </a:extLst>
                </a:gridCol>
                <a:gridCol w="1190479">
                  <a:extLst>
                    <a:ext uri="{9D8B030D-6E8A-4147-A177-3AD203B41FA5}">
                      <a16:colId xmlns:a16="http://schemas.microsoft.com/office/drawing/2014/main" val="20003"/>
                    </a:ext>
                  </a:extLst>
                </a:gridCol>
              </a:tblGrid>
              <a:tr h="371475">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Consultant</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ID (PK) </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First Name</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Last Name</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cap="none" normalizeH="0" baseline="0" dirty="0" smtClean="0">
                          <a:ln>
                            <a:noFill/>
                          </a:ln>
                          <a:effectLst/>
                        </a:rPr>
                        <a:t>Stream</a:t>
                      </a:r>
                      <a:endParaRPr kumimoji="0" lang="en-GB" sz="14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1</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Jean</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Sibelius</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Java</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2</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Karen</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Forkel</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.NET</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3</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Ben</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Tennyson</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cap="none" normalizeH="0" baseline="0" dirty="0" smtClean="0">
                          <a:ln>
                            <a:noFill/>
                          </a:ln>
                          <a:effectLst/>
                        </a:rPr>
                        <a:t>SQL</a:t>
                      </a:r>
                      <a:endParaRPr kumimoji="0" lang="en-GB" sz="14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94237068"/>
              </p:ext>
            </p:extLst>
          </p:nvPr>
        </p:nvGraphicFramePr>
        <p:xfrm>
          <a:off x="6142616" y="4087906"/>
          <a:ext cx="2868035" cy="1857375"/>
        </p:xfrm>
        <a:graphic>
          <a:graphicData uri="http://schemas.openxmlformats.org/drawingml/2006/table">
            <a:tbl>
              <a:tblPr>
                <a:tableStyleId>{5940675A-B579-460E-94D1-54222C63F5DA}</a:tableStyleId>
              </a:tblPr>
              <a:tblGrid>
                <a:gridCol w="1409251">
                  <a:extLst>
                    <a:ext uri="{9D8B030D-6E8A-4147-A177-3AD203B41FA5}">
                      <a16:colId xmlns:a16="http://schemas.microsoft.com/office/drawing/2014/main" val="20000"/>
                    </a:ext>
                  </a:extLst>
                </a:gridCol>
                <a:gridCol w="1458784">
                  <a:extLst>
                    <a:ext uri="{9D8B030D-6E8A-4147-A177-3AD203B41FA5}">
                      <a16:colId xmlns:a16="http://schemas.microsoft.com/office/drawing/2014/main" val="20001"/>
                    </a:ext>
                  </a:extLst>
                </a:gridCol>
              </a:tblGrid>
              <a:tr h="371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kern="1200" cap="none" normalizeH="0" baseline="0" dirty="0" smtClean="0">
                          <a:ln>
                            <a:noFill/>
                          </a:ln>
                          <a:effectLst/>
                        </a:rPr>
                        <a:t>Stream</a:t>
                      </a:r>
                      <a:endParaRPr kumimoji="0" lang="en-GB" sz="1400" b="1" i="0" u="none" strike="noStrike" kern="1200" cap="none" normalizeH="0" baseline="0" dirty="0" smtClean="0">
                        <a:ln>
                          <a:noFill/>
                        </a:ln>
                        <a:solidFill>
                          <a:srgbClr val="FFFFFF"/>
                        </a:solidFill>
                        <a:effectLst/>
                        <a:latin typeface="Arial" charset="0"/>
                        <a:ea typeface="ヒラギノ角ゴ Pro W3" charset="-128"/>
                        <a:cs typeface="+mn-cs"/>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kern="1200" cap="none" normalizeH="0" baseline="0" dirty="0" smtClean="0">
                        <a:ln>
                          <a:noFill/>
                        </a:ln>
                        <a:solidFill>
                          <a:srgbClr val="FFFFFF"/>
                        </a:solidFill>
                        <a:effectLst/>
                        <a:latin typeface="Arial" charset="0"/>
                        <a:ea typeface="ヒラギノ角ゴ Pro W3" charset="-128"/>
                        <a:cs typeface="+mn-cs"/>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kern="1200" cap="none" normalizeH="0" baseline="0" dirty="0" smtClean="0">
                          <a:ln>
                            <a:noFill/>
                          </a:ln>
                          <a:effectLst/>
                        </a:rPr>
                        <a:t>Stream (PK)</a:t>
                      </a:r>
                      <a:endParaRPr kumimoji="0" lang="en-GB" sz="1400" b="1" i="0" u="none" strike="noStrike" kern="1200" cap="none" normalizeH="0" baseline="0" dirty="0" smtClean="0">
                        <a:ln>
                          <a:noFill/>
                        </a:ln>
                        <a:solidFill>
                          <a:srgbClr val="FFFFFF"/>
                        </a:solidFill>
                        <a:effectLst/>
                        <a:latin typeface="Arial" charset="0"/>
                        <a:ea typeface="ヒラギノ角ゴ Pro W3" charset="-128"/>
                        <a:cs typeface="+mn-cs"/>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u="none" strike="noStrike" kern="1200" cap="none" normalizeH="0" baseline="0" dirty="0" smtClean="0">
                          <a:ln>
                            <a:noFill/>
                          </a:ln>
                          <a:effectLst/>
                        </a:rPr>
                        <a:t>Stream Length</a:t>
                      </a:r>
                      <a:endParaRPr kumimoji="0" lang="en-GB" sz="1400" b="1" i="0" u="none" strike="noStrike" kern="1200" cap="none" normalizeH="0" baseline="0" dirty="0" smtClean="0">
                        <a:ln>
                          <a:noFill/>
                        </a:ln>
                        <a:solidFill>
                          <a:srgbClr val="FFFFFF"/>
                        </a:solidFill>
                        <a:effectLst/>
                        <a:latin typeface="Arial" charset="0"/>
                        <a:ea typeface="ヒラギノ角ゴ Pro W3" charset="-128"/>
                        <a:cs typeface="+mn-cs"/>
                      </a:endParaRPr>
                    </a:p>
                  </a:txBody>
                  <a:tcPr horzOverflow="overflow"/>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kern="1200" cap="none" normalizeH="0" baseline="0" dirty="0" smtClean="0">
                          <a:ln>
                            <a:noFill/>
                          </a:ln>
                          <a:effectLst/>
                        </a:rPr>
                        <a:t>Java</a:t>
                      </a:r>
                      <a:endParaRPr kumimoji="0" lang="en-GB" sz="1400" b="0" i="0" u="none" strike="noStrike" kern="1200" cap="none" normalizeH="0" baseline="0" dirty="0" smtClean="0">
                        <a:ln>
                          <a:noFill/>
                        </a:ln>
                        <a:solidFill>
                          <a:srgbClr val="000000"/>
                        </a:solidFill>
                        <a:effectLst/>
                        <a:latin typeface="Arial" charset="0"/>
                        <a:ea typeface="ヒラギノ角ゴ Pro W3" charset="-128"/>
                        <a:cs typeface="+mn-cs"/>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kern="1200" cap="none" normalizeH="0" baseline="0" dirty="0" smtClean="0">
                          <a:ln>
                            <a:noFill/>
                          </a:ln>
                          <a:effectLst/>
                        </a:rPr>
                        <a:t>16 weeks</a:t>
                      </a:r>
                      <a:endParaRPr kumimoji="0" lang="en-GB" sz="1400" b="0" i="0" u="none" strike="noStrike" kern="1200" cap="none" normalizeH="0" baseline="0" dirty="0" smtClean="0">
                        <a:ln>
                          <a:noFill/>
                        </a:ln>
                        <a:solidFill>
                          <a:srgbClr val="000000"/>
                        </a:solidFill>
                        <a:effectLst/>
                        <a:latin typeface="Arial" charset="0"/>
                        <a:ea typeface="ヒラギノ角ゴ Pro W3" charset="-128"/>
                        <a:cs typeface="+mn-cs"/>
                      </a:endParaRP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kern="1200" cap="none" normalizeH="0" baseline="0" dirty="0" smtClean="0">
                          <a:ln>
                            <a:noFill/>
                          </a:ln>
                          <a:effectLst/>
                        </a:rPr>
                        <a:t>.NET</a:t>
                      </a:r>
                      <a:endParaRPr kumimoji="0" lang="en-GB" sz="1400" b="0" i="0" u="none" strike="noStrike" kern="1200" cap="none" normalizeH="0" baseline="0" dirty="0" smtClean="0">
                        <a:ln>
                          <a:noFill/>
                        </a:ln>
                        <a:solidFill>
                          <a:srgbClr val="000000"/>
                        </a:solidFill>
                        <a:effectLst/>
                        <a:latin typeface="Arial" charset="0"/>
                        <a:ea typeface="ヒラギノ角ゴ Pro W3" charset="-128"/>
                        <a:cs typeface="+mn-cs"/>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kern="1200" cap="none" normalizeH="0" baseline="0" dirty="0" smtClean="0">
                          <a:ln>
                            <a:noFill/>
                          </a:ln>
                          <a:effectLst/>
                        </a:rPr>
                        <a:t>16 weeks</a:t>
                      </a:r>
                      <a:endParaRPr kumimoji="0" lang="en-GB" sz="1400" b="0" i="0" u="none" strike="noStrike" kern="1200" cap="none" normalizeH="0" baseline="0" dirty="0" smtClean="0">
                        <a:ln>
                          <a:noFill/>
                        </a:ln>
                        <a:solidFill>
                          <a:srgbClr val="000000"/>
                        </a:solidFill>
                        <a:effectLst/>
                        <a:latin typeface="Arial" charset="0"/>
                        <a:ea typeface="ヒラギノ角ゴ Pro W3" charset="-128"/>
                        <a:cs typeface="+mn-cs"/>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kern="1200" cap="none" normalizeH="0" baseline="0" dirty="0" smtClean="0">
                          <a:ln>
                            <a:noFill/>
                          </a:ln>
                          <a:effectLst/>
                        </a:rPr>
                        <a:t>SQL</a:t>
                      </a:r>
                      <a:endParaRPr kumimoji="0" lang="en-GB" sz="1400" b="0" i="0" u="none" strike="noStrike" kern="1200" cap="none" normalizeH="0" baseline="0" dirty="0" smtClean="0">
                        <a:ln>
                          <a:noFill/>
                        </a:ln>
                        <a:solidFill>
                          <a:srgbClr val="000000"/>
                        </a:solidFill>
                        <a:effectLst/>
                        <a:latin typeface="Arial" charset="0"/>
                        <a:ea typeface="ヒラギノ角ゴ Pro W3" charset="-128"/>
                        <a:cs typeface="+mn-cs"/>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u="none" strike="noStrike" kern="1200" cap="none" normalizeH="0" baseline="0" dirty="0" smtClean="0">
                          <a:ln>
                            <a:noFill/>
                          </a:ln>
                          <a:effectLst/>
                        </a:rPr>
                        <a:t>12 weeks</a:t>
                      </a:r>
                      <a:endParaRPr kumimoji="0" lang="en-GB" sz="1400" b="0" i="0" u="none" strike="noStrike" kern="1200" cap="none" normalizeH="0" baseline="0" dirty="0" smtClean="0">
                        <a:ln>
                          <a:noFill/>
                        </a:ln>
                        <a:solidFill>
                          <a:srgbClr val="000000"/>
                        </a:solidFill>
                        <a:effectLst/>
                        <a:latin typeface="Arial" charset="0"/>
                        <a:ea typeface="ヒラギノ角ゴ Pro W3" charset="-128"/>
                        <a:cs typeface="+mn-cs"/>
                      </a:endParaRPr>
                    </a:p>
                  </a:txBody>
                  <a:tcPr horzOverflow="overflow"/>
                </a:tc>
                <a:extLst>
                  <a:ext uri="{0D108BD9-81ED-4DB2-BD59-A6C34878D82A}">
                    <a16:rowId xmlns:a16="http://schemas.microsoft.com/office/drawing/2014/main" val="10004"/>
                  </a:ext>
                </a:extLst>
              </a:tr>
            </a:tbl>
          </a:graphicData>
        </a:graphic>
      </p:graphicFrame>
      <p:grpSp>
        <p:nvGrpSpPr>
          <p:cNvPr id="7" name="Group 6"/>
          <p:cNvGrpSpPr/>
          <p:nvPr/>
        </p:nvGrpSpPr>
        <p:grpSpPr>
          <a:xfrm>
            <a:off x="4552556" y="3872753"/>
            <a:ext cx="1590060" cy="1215613"/>
            <a:chOff x="4453667" y="3770892"/>
            <a:chExt cx="894677" cy="516367"/>
          </a:xfrm>
        </p:grpSpPr>
        <p:sp>
          <p:nvSpPr>
            <p:cNvPr id="9" name="Bent Arrow 8"/>
            <p:cNvSpPr/>
            <p:nvPr/>
          </p:nvSpPr>
          <p:spPr bwMode="auto">
            <a:xfrm flipV="1">
              <a:off x="4864251" y="3770892"/>
              <a:ext cx="484093" cy="51636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0" name="Bent Arrow 9"/>
            <p:cNvSpPr/>
            <p:nvPr/>
          </p:nvSpPr>
          <p:spPr bwMode="auto">
            <a:xfrm flipH="1" flipV="1">
              <a:off x="4453667" y="3770892"/>
              <a:ext cx="484093" cy="516367"/>
            </a:xfrm>
            <a:prstGeom prst="ben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grpSp>
      <p:graphicFrame>
        <p:nvGraphicFramePr>
          <p:cNvPr id="11" name="Table 10"/>
          <p:cNvGraphicFramePr>
            <a:graphicFrameLocks noGrp="1"/>
          </p:cNvGraphicFramePr>
          <p:nvPr/>
        </p:nvGraphicFramePr>
        <p:xfrm>
          <a:off x="914400" y="1600200"/>
          <a:ext cx="7508838" cy="2125980"/>
        </p:xfrm>
        <a:graphic>
          <a:graphicData uri="http://schemas.openxmlformats.org/drawingml/2006/table">
            <a:tbl>
              <a:tblPr>
                <a:tableStyleId>{5940675A-B579-460E-94D1-54222C63F5DA}</a:tableStyleId>
              </a:tblPr>
              <a:tblGrid>
                <a:gridCol w="774551">
                  <a:extLst>
                    <a:ext uri="{9D8B030D-6E8A-4147-A177-3AD203B41FA5}">
                      <a16:colId xmlns:a16="http://schemas.microsoft.com/office/drawing/2014/main" val="20000"/>
                    </a:ext>
                  </a:extLst>
                </a:gridCol>
                <a:gridCol w="1785769">
                  <a:extLst>
                    <a:ext uri="{9D8B030D-6E8A-4147-A177-3AD203B41FA5}">
                      <a16:colId xmlns:a16="http://schemas.microsoft.com/office/drawing/2014/main" val="20001"/>
                    </a:ext>
                  </a:extLst>
                </a:gridCol>
                <a:gridCol w="2389377">
                  <a:extLst>
                    <a:ext uri="{9D8B030D-6E8A-4147-A177-3AD203B41FA5}">
                      <a16:colId xmlns:a16="http://schemas.microsoft.com/office/drawing/2014/main" val="20002"/>
                    </a:ext>
                  </a:extLst>
                </a:gridCol>
                <a:gridCol w="1039114">
                  <a:extLst>
                    <a:ext uri="{9D8B030D-6E8A-4147-A177-3AD203B41FA5}">
                      <a16:colId xmlns:a16="http://schemas.microsoft.com/office/drawing/2014/main" val="20003"/>
                    </a:ext>
                  </a:extLst>
                </a:gridCol>
                <a:gridCol w="1520027">
                  <a:extLst>
                    <a:ext uri="{9D8B030D-6E8A-4147-A177-3AD203B41FA5}">
                      <a16:colId xmlns:a16="http://schemas.microsoft.com/office/drawing/2014/main" val="20004"/>
                    </a:ext>
                  </a:extLst>
                </a:gridCol>
              </a:tblGrid>
              <a:tr h="371475">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Consultant</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ID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First Name</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Last Name</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Length</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Jean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Sibelius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16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2</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Karen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Forkel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16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3</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Ben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Tennyson</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12 weeks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 Normal Forms</a:t>
            </a:r>
            <a:endParaRPr lang="en-US" dirty="0"/>
          </a:p>
        </p:txBody>
      </p:sp>
      <p:sp>
        <p:nvSpPr>
          <p:cNvPr id="3" name="Content Placeholder 2"/>
          <p:cNvSpPr>
            <a:spLocks noGrp="1"/>
          </p:cNvSpPr>
          <p:nvPr>
            <p:ph idx="1"/>
          </p:nvPr>
        </p:nvSpPr>
        <p:spPr/>
        <p:txBody>
          <a:bodyPr/>
          <a:lstStyle/>
          <a:p>
            <a:r>
              <a:rPr lang="en-US" dirty="0" smtClean="0"/>
              <a:t>Boyce-Codd Normal Form  (BCNF)</a:t>
            </a:r>
          </a:p>
          <a:p>
            <a:r>
              <a:rPr lang="en-US" dirty="0" smtClean="0"/>
              <a:t>4NF, 5NF, 6NF</a:t>
            </a:r>
          </a:p>
          <a:p>
            <a:endParaRPr lang="en-GB" dirty="0" smtClean="0"/>
          </a:p>
          <a:p>
            <a:r>
              <a:rPr lang="en-GB" dirty="0" smtClean="0"/>
              <a:t>Higher normal forms apply to situations that are rare.</a:t>
            </a:r>
          </a:p>
          <a:p>
            <a:endParaRPr lang="en-GB" dirty="0" smtClean="0"/>
          </a:p>
          <a:p>
            <a:r>
              <a:rPr lang="en-GB" dirty="0" smtClean="0"/>
              <a:t>3NF is considered “fully normalized”.</a:t>
            </a:r>
          </a:p>
          <a:p>
            <a:pPr>
              <a:buNone/>
            </a:pPr>
            <a:endParaRPr lang="en-GB" dirty="0" smtClean="0"/>
          </a:p>
          <a:p>
            <a:endParaRPr lang="en-US" dirty="0" smtClean="0"/>
          </a:p>
          <a:p>
            <a:endParaRPr lang="en-US" dirty="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Databases vs.  OLAP Databases</a:t>
            </a:r>
            <a:endParaRPr lang="en-US" dirty="0"/>
          </a:p>
        </p:txBody>
      </p:sp>
      <p:sp>
        <p:nvSpPr>
          <p:cNvPr id="3" name="Content Placeholder 2"/>
          <p:cNvSpPr>
            <a:spLocks noGrp="1"/>
          </p:cNvSpPr>
          <p:nvPr>
            <p:ph idx="1"/>
          </p:nvPr>
        </p:nvSpPr>
        <p:spPr/>
        <p:txBody>
          <a:bodyPr/>
          <a:lstStyle/>
          <a:p>
            <a:r>
              <a:rPr lang="en-US" dirty="0" smtClean="0"/>
              <a:t>Online Transaction Processing (OLTP) deals with the day to day work and transactions.  </a:t>
            </a:r>
          </a:p>
          <a:p>
            <a:pPr lvl="1"/>
            <a:r>
              <a:rPr lang="en-US" dirty="0" smtClean="0"/>
              <a:t>OLTP databases </a:t>
            </a:r>
            <a:r>
              <a:rPr lang="en-US" dirty="0" smtClean="0"/>
              <a:t>are usually</a:t>
            </a:r>
            <a:r>
              <a:rPr lang="en-US" dirty="0" smtClean="0"/>
              <a:t> </a:t>
            </a:r>
            <a:r>
              <a:rPr lang="en-US" dirty="0" smtClean="0"/>
              <a:t>highly normalized</a:t>
            </a:r>
          </a:p>
          <a:p>
            <a:pPr lvl="1"/>
            <a:endParaRPr lang="en-US" dirty="0" smtClean="0"/>
          </a:p>
          <a:p>
            <a:r>
              <a:rPr lang="en-US" dirty="0" smtClean="0"/>
              <a:t>Online Analytical Processing (OLAP) deals with data analysis.</a:t>
            </a:r>
          </a:p>
          <a:p>
            <a:pPr lvl="1"/>
            <a:r>
              <a:rPr lang="en-US" dirty="0" smtClean="0"/>
              <a:t>OLAP databases </a:t>
            </a:r>
            <a:r>
              <a:rPr lang="en-US" dirty="0" smtClean="0"/>
              <a:t>are usually</a:t>
            </a:r>
            <a:r>
              <a:rPr lang="en-US" dirty="0" smtClean="0"/>
              <a:t> </a:t>
            </a:r>
            <a:r>
              <a:rPr lang="en-US" dirty="0" err="1" smtClean="0"/>
              <a:t>denormalized</a:t>
            </a:r>
            <a:endParaRPr lang="en-US" dirty="0" smtClean="0"/>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 Types</a:t>
            </a:r>
            <a:endParaRPr lang="en-US" dirty="0"/>
          </a:p>
        </p:txBody>
      </p:sp>
      <p:sp>
        <p:nvSpPr>
          <p:cNvPr id="3" name="Content Placeholder 2"/>
          <p:cNvSpPr>
            <a:spLocks noGrp="1"/>
          </p:cNvSpPr>
          <p:nvPr>
            <p:ph idx="1"/>
          </p:nvPr>
        </p:nvSpPr>
        <p:spPr>
          <a:xfrm>
            <a:off x="742949" y="1657350"/>
            <a:ext cx="8199031" cy="4438650"/>
          </a:xfrm>
        </p:spPr>
        <p:txBody>
          <a:bodyPr/>
          <a:lstStyle/>
          <a:p>
            <a:r>
              <a:rPr lang="en-US" dirty="0" smtClean="0"/>
              <a:t>There are three categories for data integrity:</a:t>
            </a:r>
          </a:p>
          <a:p>
            <a:endParaRPr lang="en-US" dirty="0" smtClean="0"/>
          </a:p>
          <a:p>
            <a:pPr>
              <a:buFont typeface="Arial" panose="020B0604020202020204" pitchFamily="34" charset="0"/>
              <a:buChar char="•"/>
            </a:pPr>
            <a:r>
              <a:rPr lang="en-US" dirty="0" smtClean="0"/>
              <a:t>Entity Integrity</a:t>
            </a:r>
          </a:p>
          <a:p>
            <a:pPr lvl="1"/>
            <a:endParaRPr lang="en-US" dirty="0" smtClean="0"/>
          </a:p>
          <a:p>
            <a:pPr>
              <a:buFont typeface="Arial" panose="020B0604020202020204" pitchFamily="34" charset="0"/>
              <a:buChar char="•"/>
            </a:pPr>
            <a:r>
              <a:rPr lang="en-US" dirty="0" smtClean="0"/>
              <a:t>Referential Integrity</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Domain Integrity</a:t>
            </a: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Integrity</a:t>
            </a:r>
            <a:endParaRPr lang="en-US" dirty="0"/>
          </a:p>
        </p:txBody>
      </p:sp>
      <p:sp>
        <p:nvSpPr>
          <p:cNvPr id="3" name="Content Placeholder 2"/>
          <p:cNvSpPr>
            <a:spLocks noGrp="1"/>
          </p:cNvSpPr>
          <p:nvPr>
            <p:ph idx="1"/>
          </p:nvPr>
        </p:nvSpPr>
        <p:spPr/>
        <p:txBody>
          <a:bodyPr/>
          <a:lstStyle/>
          <a:p>
            <a:endParaRPr lang="en-US" dirty="0" smtClean="0"/>
          </a:p>
          <a:p>
            <a:pPr>
              <a:buFont typeface="Arial" panose="020B0604020202020204" pitchFamily="34" charset="0"/>
              <a:buChar char="•"/>
            </a:pPr>
            <a:r>
              <a:rPr lang="en-US" dirty="0" smtClean="0"/>
              <a:t>We want to ensure that we do not confuse one entity (row) with another</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t>A primary key constraint ensures entity integrity</a:t>
            </a: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lstStyle/>
          <a:p>
            <a:r>
              <a:rPr lang="en-US" dirty="0" smtClean="0"/>
              <a:t>A database foreign key constraint ensures referential integrity</a:t>
            </a:r>
          </a:p>
          <a:p>
            <a:pPr marL="85725" lvl="1" indent="0">
              <a:buNone/>
            </a:pPr>
            <a:r>
              <a:rPr lang="en-US" dirty="0" smtClean="0"/>
              <a:t>Child Table</a:t>
            </a:r>
          </a:p>
          <a:p>
            <a:pPr lvl="1"/>
            <a:r>
              <a:rPr lang="en-US" dirty="0" smtClean="0"/>
              <a:t>When a record is inserted or updated in the child table, the foreign key columns must have valid data</a:t>
            </a:r>
          </a:p>
          <a:p>
            <a:pPr lvl="1"/>
            <a:endParaRPr lang="en-US" dirty="0" smtClean="0"/>
          </a:p>
          <a:p>
            <a:pPr marL="85725" lvl="1" indent="0">
              <a:buNone/>
            </a:pPr>
            <a:r>
              <a:rPr lang="en-US" dirty="0" smtClean="0"/>
              <a:t>Parent Table</a:t>
            </a:r>
          </a:p>
          <a:p>
            <a:pPr lvl="1"/>
            <a:r>
              <a:rPr lang="en-US" dirty="0" smtClean="0"/>
              <a:t>When a record is updated or deleted in the parent table, referential integrity must be maintained </a:t>
            </a:r>
          </a:p>
          <a:p>
            <a:pPr lvl="1"/>
            <a:endParaRPr lang="en-US" dirty="0" smtClean="0"/>
          </a:p>
          <a:p>
            <a:pPr lvl="1"/>
            <a:endParaRPr lang="en-US"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Objectives</a:t>
            </a:r>
            <a:endParaRPr lang="en-GB" dirty="0"/>
          </a:p>
        </p:txBody>
      </p:sp>
      <p:sp>
        <p:nvSpPr>
          <p:cNvPr id="3" name="Content Placeholder 2"/>
          <p:cNvSpPr>
            <a:spLocks noGrp="1"/>
          </p:cNvSpPr>
          <p:nvPr>
            <p:ph idx="1"/>
          </p:nvPr>
        </p:nvSpPr>
        <p:spPr/>
        <p:txBody>
          <a:bodyPr/>
          <a:lstStyle/>
          <a:p>
            <a:pPr>
              <a:buNone/>
            </a:pPr>
            <a:r>
              <a:rPr lang="en-GB" b="1" dirty="0" smtClean="0"/>
              <a:t>After completing this lesson you will be able to:</a:t>
            </a:r>
          </a:p>
          <a:p>
            <a:pPr>
              <a:buNone/>
            </a:pPr>
            <a:endParaRPr lang="en-GB" b="1" dirty="0" smtClean="0"/>
          </a:p>
          <a:p>
            <a:pPr>
              <a:buNone/>
            </a:pPr>
            <a:r>
              <a:rPr lang="en-GB" dirty="0" smtClean="0"/>
              <a:t>Understand normalization up to third normal form (3NF)</a:t>
            </a:r>
          </a:p>
          <a:p>
            <a:pPr>
              <a:buNone/>
            </a:pPr>
            <a:endParaRPr lang="en-GB" dirty="0" smtClean="0"/>
          </a:p>
          <a:p>
            <a:pPr>
              <a:buNone/>
            </a:pPr>
            <a:r>
              <a:rPr lang="en-GB" dirty="0" smtClean="0"/>
              <a:t>Understand data integrity constraints</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Integrity</a:t>
            </a:r>
            <a:endParaRPr lang="en-US" dirty="0"/>
          </a:p>
        </p:txBody>
      </p:sp>
      <p:sp>
        <p:nvSpPr>
          <p:cNvPr id="3" name="Content Placeholder 2"/>
          <p:cNvSpPr>
            <a:spLocks noGrp="1"/>
          </p:cNvSpPr>
          <p:nvPr>
            <p:ph idx="1"/>
          </p:nvPr>
        </p:nvSpPr>
        <p:spPr/>
        <p:txBody>
          <a:bodyPr/>
          <a:lstStyle/>
          <a:p>
            <a:r>
              <a:rPr lang="en-US" dirty="0" smtClean="0"/>
              <a:t>We want to ensure the data in columns comes from the correct domain – the possible set of values.</a:t>
            </a:r>
          </a:p>
          <a:p>
            <a:r>
              <a:rPr lang="en-US" dirty="0" smtClean="0"/>
              <a:t>To that end, be sure to </a:t>
            </a:r>
            <a:r>
              <a:rPr lang="en-US" smtClean="0"/>
              <a:t>use appropriate:</a:t>
            </a:r>
            <a:endParaRPr lang="en-US" dirty="0" smtClean="0"/>
          </a:p>
          <a:p>
            <a:endParaRPr lang="en-US" dirty="0" smtClean="0"/>
          </a:p>
          <a:p>
            <a:pPr lvl="1"/>
            <a:r>
              <a:rPr lang="en-US" dirty="0" smtClean="0"/>
              <a:t>DATA TYPE</a:t>
            </a:r>
          </a:p>
          <a:p>
            <a:pPr lvl="1"/>
            <a:r>
              <a:rPr lang="en-US" dirty="0" smtClean="0"/>
              <a:t>NOT NULL CONSTRAINT</a:t>
            </a:r>
          </a:p>
          <a:p>
            <a:pPr lvl="1"/>
            <a:r>
              <a:rPr lang="en-US" dirty="0" smtClean="0"/>
              <a:t>CHECK CONSTRAINT</a:t>
            </a:r>
          </a:p>
          <a:p>
            <a:pPr lvl="1"/>
            <a:r>
              <a:rPr lang="en-US" dirty="0" smtClean="0"/>
              <a:t>UNIQUE CONSTRAINT</a:t>
            </a:r>
          </a:p>
          <a:p>
            <a:pPr lvl="1"/>
            <a:r>
              <a:rPr lang="en-US" dirty="0" smtClean="0"/>
              <a:t>DEFAULT VALUE</a:t>
            </a: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pic>
        <p:nvPicPr>
          <p:cNvPr id="3" name="Picture 2" descr="\\fdm-mail02\home\rob.jones\My Pictures\Microsoft Clip Organizer\00401828.jpg"/>
          <p:cNvPicPr>
            <a:picLocks noChangeAspect="1" noChangeArrowheads="1"/>
          </p:cNvPicPr>
          <p:nvPr/>
        </p:nvPicPr>
        <p:blipFill>
          <a:blip r:embed="rId2" cstate="print"/>
          <a:srcRect/>
          <a:stretch>
            <a:fillRect/>
          </a:stretch>
        </p:blipFill>
        <p:spPr bwMode="auto">
          <a:xfrm>
            <a:off x="3347698" y="2674934"/>
            <a:ext cx="3143272" cy="3138475"/>
          </a:xfrm>
          <a:prstGeom prst="rect">
            <a:avLst/>
          </a:prstGeom>
          <a:noFill/>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Objectives</a:t>
            </a:r>
            <a:endParaRPr lang="en-GB" dirty="0"/>
          </a:p>
        </p:txBody>
      </p:sp>
      <p:sp>
        <p:nvSpPr>
          <p:cNvPr id="3" name="Content Placeholder 2"/>
          <p:cNvSpPr>
            <a:spLocks noGrp="1"/>
          </p:cNvSpPr>
          <p:nvPr>
            <p:ph idx="1"/>
          </p:nvPr>
        </p:nvSpPr>
        <p:spPr/>
        <p:txBody>
          <a:bodyPr/>
          <a:lstStyle/>
          <a:p>
            <a:pPr>
              <a:buNone/>
            </a:pPr>
            <a:r>
              <a:rPr lang="en-GB" b="1" dirty="0" smtClean="0"/>
              <a:t>You should now know:</a:t>
            </a:r>
          </a:p>
          <a:p>
            <a:pPr>
              <a:buNone/>
            </a:pPr>
            <a:endParaRPr lang="en-GB" b="1" dirty="0" smtClean="0"/>
          </a:p>
          <a:p>
            <a:pPr>
              <a:buNone/>
            </a:pPr>
            <a:r>
              <a:rPr lang="en-GB" b="1" dirty="0" smtClean="0"/>
              <a:t>Normalization up to level 3</a:t>
            </a:r>
          </a:p>
          <a:p>
            <a:pPr>
              <a:buNone/>
            </a:pPr>
            <a:endParaRPr lang="en-GB" b="1" dirty="0" smtClean="0"/>
          </a:p>
          <a:p>
            <a:pPr>
              <a:buNone/>
            </a:pPr>
            <a:r>
              <a:rPr lang="en-GB" b="1" dirty="0" smtClean="0"/>
              <a:t>Data integrity constraints</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lstStyle/>
          <a:p>
            <a:r>
              <a:rPr lang="en-GB" dirty="0" smtClean="0"/>
              <a:t>The normal forms represent guidelines for good table design.</a:t>
            </a:r>
          </a:p>
          <a:p>
            <a:pPr lvl="1"/>
            <a:r>
              <a:rPr lang="en-GB" dirty="0" smtClean="0"/>
              <a:t>Reduced redundancy. Improved efficiency.</a:t>
            </a:r>
          </a:p>
          <a:p>
            <a:endParaRPr lang="en-GB" dirty="0" smtClean="0"/>
          </a:p>
          <a:p>
            <a:r>
              <a:rPr lang="en-GB" dirty="0" smtClean="0"/>
              <a:t>E.F. Codd defined the first three normal forms (1NF, 2NF, and 3NF).  3</a:t>
            </a:r>
            <a:r>
              <a:rPr lang="en-GB" baseline="30000" dirty="0" smtClean="0"/>
              <a:t>rd</a:t>
            </a:r>
            <a:r>
              <a:rPr lang="en-GB" dirty="0" smtClean="0"/>
              <a:t> Normal Form is considered “fully normalized”.</a:t>
            </a:r>
          </a:p>
          <a:p>
            <a:endParaRPr lang="en-GB" dirty="0" smtClean="0"/>
          </a:p>
          <a:p>
            <a:r>
              <a:rPr lang="en-GB" dirty="0" smtClean="0"/>
              <a:t>Normalization can be applied as a process, leading from one normal form to the next but if you model your data, thinking about entities and the relationships between them, your design will likely be in 3</a:t>
            </a:r>
            <a:r>
              <a:rPr lang="en-GB" baseline="30000" dirty="0" smtClean="0"/>
              <a:t>rd</a:t>
            </a:r>
            <a:r>
              <a:rPr lang="en-GB" dirty="0" smtClean="0"/>
              <a:t> Normal Form.</a:t>
            </a:r>
          </a:p>
          <a:p>
            <a:endParaRPr lang="en-US"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t>First Normal Form (1NF)</a:t>
            </a:r>
          </a:p>
        </p:txBody>
      </p:sp>
      <p:sp>
        <p:nvSpPr>
          <p:cNvPr id="27651" name="Content Placeholder 5"/>
          <p:cNvSpPr>
            <a:spLocks noGrp="1"/>
          </p:cNvSpPr>
          <p:nvPr>
            <p:ph idx="1"/>
          </p:nvPr>
        </p:nvSpPr>
        <p:spPr/>
        <p:txBody>
          <a:bodyPr/>
          <a:lstStyle/>
          <a:p>
            <a:r>
              <a:rPr lang="en-GB" dirty="0" smtClean="0"/>
              <a:t>A table is in </a:t>
            </a:r>
            <a:r>
              <a:rPr lang="en-GB" b="1" dirty="0" smtClean="0"/>
              <a:t>First Normal Form </a:t>
            </a:r>
            <a:r>
              <a:rPr lang="en-GB" dirty="0" smtClean="0"/>
              <a:t>if:</a:t>
            </a:r>
          </a:p>
          <a:p>
            <a:pPr marL="774900" lvl="1" indent="-342900">
              <a:buFont typeface="+mj-lt"/>
              <a:buAutoNum type="arabicPeriod"/>
            </a:pPr>
            <a:r>
              <a:rPr lang="en-GB" dirty="0" smtClean="0"/>
              <a:t>There are no duplicate rows.  </a:t>
            </a:r>
          </a:p>
          <a:p>
            <a:pPr marL="774900" lvl="1" indent="-342900">
              <a:buFont typeface="+mj-lt"/>
              <a:buAutoNum type="arabicPeriod"/>
            </a:pPr>
            <a:r>
              <a:rPr lang="en-GB" dirty="0" smtClean="0"/>
              <a:t>For each row, each column contains ONE value from the applicable domain. i.e. </a:t>
            </a:r>
            <a:r>
              <a:rPr lang="en-GB" b="1" dirty="0" smtClean="0"/>
              <a:t>ATOMIC VALUES</a:t>
            </a:r>
          </a:p>
          <a:p>
            <a:pPr marL="774900" lvl="1" indent="-342900">
              <a:buFont typeface="+mj-lt"/>
              <a:buAutoNum type="arabicPeriod"/>
            </a:pPr>
            <a:r>
              <a:rPr lang="en-GB" dirty="0" smtClean="0"/>
              <a:t>No repeated columns or groups of columns;  i.e.  No one-to-many relationships </a:t>
            </a:r>
            <a:r>
              <a:rPr lang="en-GB" dirty="0" err="1" smtClean="0"/>
              <a:t>modeled</a:t>
            </a:r>
            <a:r>
              <a:rPr lang="en-GB" dirty="0" smtClean="0"/>
              <a:t> within a single table.</a:t>
            </a:r>
          </a:p>
          <a:p>
            <a:endParaRPr lang="en-GB" dirty="0" smtClean="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First Normal Form -  Failure</a:t>
            </a:r>
          </a:p>
        </p:txBody>
      </p:sp>
      <p:sp>
        <p:nvSpPr>
          <p:cNvPr id="13" name="Content Placeholder 12"/>
          <p:cNvSpPr>
            <a:spLocks noGrp="1"/>
          </p:cNvSpPr>
          <p:nvPr>
            <p:ph idx="1"/>
          </p:nvPr>
        </p:nvSpPr>
        <p:spPr>
          <a:xfrm>
            <a:off x="742950" y="4399878"/>
            <a:ext cx="8420100" cy="1366221"/>
          </a:xfrm>
        </p:spPr>
        <p:txBody>
          <a:bodyPr/>
          <a:lstStyle/>
          <a:p>
            <a:r>
              <a:rPr lang="en-US" dirty="0" smtClean="0"/>
              <a:t>Every column must contain ONE value from the applicable domain.</a:t>
            </a:r>
          </a:p>
          <a:p>
            <a:pPr lvl="1"/>
            <a:r>
              <a:rPr lang="en-US" dirty="0" smtClean="0"/>
              <a:t>The trainer column contains more than one trainer.</a:t>
            </a:r>
          </a:p>
          <a:p>
            <a:endParaRPr lang="en-US" dirty="0" smtClean="0"/>
          </a:p>
        </p:txBody>
      </p:sp>
      <p:graphicFrame>
        <p:nvGraphicFramePr>
          <p:cNvPr id="7" name="Content Placeholder 3"/>
          <p:cNvGraphicFramePr>
            <a:graphicFrameLocks noGrp="1"/>
          </p:cNvGraphicFramePr>
          <p:nvPr/>
        </p:nvGraphicFramePr>
        <p:xfrm>
          <a:off x="3131147" y="1749778"/>
          <a:ext cx="2685479" cy="2125980"/>
        </p:xfrm>
        <a:graphic>
          <a:graphicData uri="http://schemas.openxmlformats.org/drawingml/2006/table">
            <a:tbl>
              <a:tblPr>
                <a:tableStyleId>{5940675A-B579-460E-94D1-54222C63F5DA}</a:tableStyleId>
              </a:tblPr>
              <a:tblGrid>
                <a:gridCol w="989703">
                  <a:extLst>
                    <a:ext uri="{9D8B030D-6E8A-4147-A177-3AD203B41FA5}">
                      <a16:colId xmlns:a16="http://schemas.microsoft.com/office/drawing/2014/main" val="20000"/>
                    </a:ext>
                  </a:extLst>
                </a:gridCol>
                <a:gridCol w="1695776">
                  <a:extLst>
                    <a:ext uri="{9D8B030D-6E8A-4147-A177-3AD203B41FA5}">
                      <a16:colId xmlns:a16="http://schemas.microsoft.com/office/drawing/2014/main" val="20001"/>
                    </a:ext>
                  </a:extLst>
                </a:gridCol>
              </a:tblGrid>
              <a:tr h="371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kern="1200" cap="none" normalizeH="0" baseline="0" dirty="0" smtClean="0">
                          <a:ln>
                            <a:noFill/>
                          </a:ln>
                          <a:solidFill>
                            <a:srgbClr val="000000"/>
                          </a:solidFill>
                          <a:effectLst/>
                          <a:latin typeface="Arial" charset="0"/>
                          <a:ea typeface="ヒラギノ角ゴ Pro W3" charset="-128"/>
                          <a:cs typeface="+mn-cs"/>
                        </a:rPr>
                        <a:t>Stream_Trainers</a:t>
                      </a: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kern="1200" cap="none" normalizeH="0" baseline="0" dirty="0" smtClean="0">
                          <a:ln>
                            <a:noFill/>
                          </a:ln>
                          <a:solidFill>
                            <a:srgbClr val="000000"/>
                          </a:solidFill>
                          <a:effectLst/>
                          <a:latin typeface="Arial" charset="0"/>
                          <a:ea typeface="ヒラギノ角ゴ Pro W3" charset="-128"/>
                          <a:cs typeface="+mn-cs"/>
                        </a:rPr>
                        <a:t>Stream</a:t>
                      </a:r>
                    </a:p>
                  </a:txBody>
                  <a:tcPr horzOverflow="overflow">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kern="1200" cap="none" normalizeH="0" baseline="0" dirty="0" smtClean="0">
                          <a:ln>
                            <a:noFill/>
                          </a:ln>
                          <a:solidFill>
                            <a:srgbClr val="000000"/>
                          </a:solidFill>
                          <a:effectLst/>
                          <a:latin typeface="Arial" charset="0"/>
                          <a:ea typeface="ヒラギノ角ゴ Pro W3" charset="-128"/>
                          <a:cs typeface="+mn-cs"/>
                        </a:rPr>
                        <a:t>Trainer</a:t>
                      </a:r>
                    </a:p>
                  </a:txBody>
                  <a:tcPr horzOverflow="overflow">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Java</a:t>
                      </a:r>
                    </a:p>
                  </a:txBody>
                  <a:tcPr anchor="ctr" horzOverflow="overflow">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John Smith,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Rob Ellis</a:t>
                      </a:r>
                    </a:p>
                  </a:txBody>
                  <a:tcPr anchor="ct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.NET</a:t>
                      </a:r>
                    </a:p>
                  </a:txBody>
                  <a:tcPr anchor="ctr"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Rob Ellis</a:t>
                      </a:r>
                    </a:p>
                  </a:txBody>
                  <a:tcPr anchor="ctr" horzOverflow="overflow">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SQL</a:t>
                      </a:r>
                    </a:p>
                  </a:txBody>
                  <a:tcPr anchor="ctr" horzOverflow="overflow">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smtClean="0">
                          <a:ln>
                            <a:noFill/>
                          </a:ln>
                          <a:solidFill>
                            <a:srgbClr val="000000"/>
                          </a:solidFill>
                          <a:effectLst/>
                          <a:latin typeface="Arial" charset="0"/>
                          <a:ea typeface="ヒラギノ角ゴ Pro W3" charset="-128"/>
                          <a:cs typeface="+mn-cs"/>
                        </a:rPr>
                        <a:t>Pete Wood</a:t>
                      </a:r>
                    </a:p>
                  </a:txBody>
                  <a:tcPr anchor="ctr" horzOverflow="overflow">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dirty="0" smtClean="0"/>
              <a:t>First Normal Form - Failure</a:t>
            </a:r>
          </a:p>
        </p:txBody>
      </p:sp>
      <p:sp>
        <p:nvSpPr>
          <p:cNvPr id="8" name="Content Placeholder 7"/>
          <p:cNvSpPr>
            <a:spLocks noGrp="1"/>
          </p:cNvSpPr>
          <p:nvPr>
            <p:ph idx="1"/>
          </p:nvPr>
        </p:nvSpPr>
        <p:spPr>
          <a:xfrm>
            <a:off x="742950" y="4349111"/>
            <a:ext cx="8420100" cy="1742015"/>
          </a:xfrm>
        </p:spPr>
        <p:txBody>
          <a:bodyPr wrap="square">
            <a:spAutoFit/>
          </a:bodyPr>
          <a:lstStyle/>
          <a:p>
            <a:r>
              <a:rPr lang="en-US" dirty="0" smtClean="0"/>
              <a:t>The table above still fails first normal form.</a:t>
            </a:r>
          </a:p>
          <a:p>
            <a:pPr lvl="1"/>
            <a:r>
              <a:rPr lang="en-US" dirty="0" smtClean="0"/>
              <a:t>The trainer column is repeated.</a:t>
            </a:r>
          </a:p>
          <a:p>
            <a:pPr lvl="1"/>
            <a:endParaRPr lang="en-US" dirty="0" smtClean="0"/>
          </a:p>
          <a:p>
            <a:pPr marL="360000" lvl="1" indent="-360000">
              <a:spcAft>
                <a:spcPts val="0"/>
              </a:spcAft>
              <a:buFont typeface="Wingdings 3" pitchFamily="18" charset="2"/>
              <a:buChar char="}"/>
            </a:pPr>
            <a:r>
              <a:rPr lang="en-GB" sz="2200" dirty="0" smtClean="0">
                <a:cs typeface="+mn-cs"/>
              </a:rPr>
              <a:t>No repeated columns or groups of columns</a:t>
            </a:r>
          </a:p>
          <a:p>
            <a:pPr lvl="1"/>
            <a:r>
              <a:rPr lang="en-GB" dirty="0"/>
              <a:t>Each column should provide a different piece of information</a:t>
            </a:r>
            <a:endParaRPr lang="en-US" dirty="0"/>
          </a:p>
        </p:txBody>
      </p:sp>
      <p:graphicFrame>
        <p:nvGraphicFramePr>
          <p:cNvPr id="7" name="Content Placeholder 3"/>
          <p:cNvGraphicFramePr>
            <a:graphicFrameLocks noGrp="1"/>
          </p:cNvGraphicFramePr>
          <p:nvPr/>
        </p:nvGraphicFramePr>
        <p:xfrm>
          <a:off x="2398956" y="1914861"/>
          <a:ext cx="4021219" cy="1928805"/>
        </p:xfrm>
        <a:graphic>
          <a:graphicData uri="http://schemas.openxmlformats.org/drawingml/2006/table">
            <a:tbl>
              <a:tblPr>
                <a:tableStyleId>{5940675A-B579-460E-94D1-54222C63F5DA}</a:tableStyleId>
              </a:tblPr>
              <a:tblGrid>
                <a:gridCol w="1040441">
                  <a:extLst>
                    <a:ext uri="{9D8B030D-6E8A-4147-A177-3AD203B41FA5}">
                      <a16:colId xmlns:a16="http://schemas.microsoft.com/office/drawing/2014/main" val="20000"/>
                    </a:ext>
                  </a:extLst>
                </a:gridCol>
                <a:gridCol w="1528496">
                  <a:extLst>
                    <a:ext uri="{9D8B030D-6E8A-4147-A177-3AD203B41FA5}">
                      <a16:colId xmlns:a16="http://schemas.microsoft.com/office/drawing/2014/main" val="20001"/>
                    </a:ext>
                  </a:extLst>
                </a:gridCol>
                <a:gridCol w="1452282">
                  <a:extLst>
                    <a:ext uri="{9D8B030D-6E8A-4147-A177-3AD203B41FA5}">
                      <a16:colId xmlns:a16="http://schemas.microsoft.com/office/drawing/2014/main" val="20002"/>
                    </a:ext>
                  </a:extLst>
                </a:gridCol>
              </a:tblGrid>
              <a:tr h="385761">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Stream_Trainers</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i="0" u="none" strike="noStrike" kern="1200" cap="none" normalizeH="0" baseline="0" dirty="0" smtClean="0">
                          <a:ln>
                            <a:noFill/>
                          </a:ln>
                          <a:solidFill>
                            <a:srgbClr val="000000"/>
                          </a:solidFill>
                          <a:effectLst/>
                          <a:latin typeface="Arial" charset="0"/>
                          <a:ea typeface="ヒラギノ角ゴ Pro W3" charset="-128"/>
                          <a:cs typeface="+mn-cs"/>
                        </a:rPr>
                        <a:t>Stream</a:t>
                      </a: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Trainer1</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1" u="none" strike="noStrike" cap="none" normalizeH="0" baseline="0" dirty="0" smtClean="0">
                          <a:ln>
                            <a:noFill/>
                          </a:ln>
                          <a:effectLst/>
                        </a:rPr>
                        <a:t>Trainer2</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John Smith</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2"/>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Pete Wood</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dirty="0" smtClean="0"/>
              <a:t>First Normal Form - Success</a:t>
            </a:r>
          </a:p>
        </p:txBody>
      </p:sp>
      <p:graphicFrame>
        <p:nvGraphicFramePr>
          <p:cNvPr id="9" name="Content Placeholder 3"/>
          <p:cNvGraphicFramePr>
            <a:graphicFrameLocks noGrp="1"/>
          </p:cNvGraphicFramePr>
          <p:nvPr>
            <p:extLst>
              <p:ext uri="{D42A27DB-BD31-4B8C-83A1-F6EECF244321}">
                <p14:modId xmlns:p14="http://schemas.microsoft.com/office/powerpoint/2010/main" val="425962574"/>
              </p:ext>
            </p:extLst>
          </p:nvPr>
        </p:nvGraphicFramePr>
        <p:xfrm>
          <a:off x="5223113" y="1600200"/>
          <a:ext cx="3939937" cy="2314566"/>
        </p:xfrm>
        <a:graphic>
          <a:graphicData uri="http://schemas.openxmlformats.org/drawingml/2006/table">
            <a:tbl>
              <a:tblPr>
                <a:tableStyleId>{5940675A-B579-460E-94D1-54222C63F5DA}</a:tableStyleId>
              </a:tblPr>
              <a:tblGrid>
                <a:gridCol w="1431797">
                  <a:extLst>
                    <a:ext uri="{9D8B030D-6E8A-4147-A177-3AD203B41FA5}">
                      <a16:colId xmlns:a16="http://schemas.microsoft.com/office/drawing/2014/main" val="20000"/>
                    </a:ext>
                  </a:extLst>
                </a:gridCol>
                <a:gridCol w="2508140">
                  <a:extLst>
                    <a:ext uri="{9D8B030D-6E8A-4147-A177-3AD203B41FA5}">
                      <a16:colId xmlns:a16="http://schemas.microsoft.com/office/drawing/2014/main" val="20001"/>
                    </a:ext>
                  </a:extLst>
                </a:gridCol>
              </a:tblGrid>
              <a:tr h="385761">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Stream_Trainers</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Stream(PK)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Trainer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2"/>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John Smith</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3"/>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Pete Wood</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4"/>
                  </a:ext>
                </a:extLst>
              </a:tr>
              <a:tr h="3857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horzOverflow="overflow"/>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noGrp="1"/>
          </p:cNvGraphicFramePr>
          <p:nvPr/>
        </p:nvGraphicFramePr>
        <p:xfrm>
          <a:off x="742950" y="1600200"/>
          <a:ext cx="2685479" cy="2394585"/>
        </p:xfrm>
        <a:graphic>
          <a:graphicData uri="http://schemas.openxmlformats.org/drawingml/2006/table">
            <a:tbl>
              <a:tblPr>
                <a:tableStyleId>{5940675A-B579-460E-94D1-54222C63F5DA}</a:tableStyleId>
              </a:tblPr>
              <a:tblGrid>
                <a:gridCol w="1204184">
                  <a:extLst>
                    <a:ext uri="{9D8B030D-6E8A-4147-A177-3AD203B41FA5}">
                      <a16:colId xmlns:a16="http://schemas.microsoft.com/office/drawing/2014/main" val="20000"/>
                    </a:ext>
                  </a:extLst>
                </a:gridCol>
                <a:gridCol w="1481295">
                  <a:extLst>
                    <a:ext uri="{9D8B030D-6E8A-4147-A177-3AD203B41FA5}">
                      <a16:colId xmlns:a16="http://schemas.microsoft.com/office/drawing/2014/main" val="20001"/>
                    </a:ext>
                  </a:extLst>
                </a:gridCol>
              </a:tblGrid>
              <a:tr h="3714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Stream_Trainers</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Stream (PK)</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Trainer</a:t>
                      </a:r>
                      <a:endParaRPr kumimoji="0" lang="en-GB" sz="1800" b="1" i="0" u="none" strike="noStrike" cap="none" normalizeH="0" baseline="0" dirty="0" smtClean="0">
                        <a:ln>
                          <a:noFill/>
                        </a:ln>
                        <a:solidFill>
                          <a:srgbClr val="FFFFFF"/>
                        </a:solidFill>
                        <a:effectLst/>
                        <a:latin typeface="Arial" charset="0"/>
                        <a:ea typeface="ヒラギノ角ゴ Pro W3" charset="-128"/>
                      </a:endParaRPr>
                    </a:p>
                  </a:txBody>
                  <a:tcPr horzOverflow="overflow"/>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Java</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John Smith,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anchor="ctr" horzOverflow="overflow"/>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.NET</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Rob Ellis</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anchor="ct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SQL</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u="none" strike="noStrike" cap="none" normalizeH="0" baseline="0" dirty="0" smtClean="0">
                          <a:ln>
                            <a:noFill/>
                          </a:ln>
                          <a:effectLst/>
                        </a:rPr>
                        <a:t>Pete Wood</a:t>
                      </a:r>
                      <a:endParaRPr kumimoji="0" lang="en-GB" sz="1800" b="0" i="0" u="none" strike="noStrike" cap="none" normalizeH="0" baseline="0" dirty="0" smtClean="0">
                        <a:ln>
                          <a:noFill/>
                        </a:ln>
                        <a:solidFill>
                          <a:srgbClr val="000000"/>
                        </a:solidFill>
                        <a:effectLst/>
                        <a:latin typeface="Arial" charset="0"/>
                        <a:ea typeface="ヒラギノ角ゴ Pro W3" charset="-128"/>
                      </a:endParaRPr>
                    </a:p>
                  </a:txBody>
                  <a:tcPr anchor="ctr" horzOverflow="overflow"/>
                </a:tc>
                <a:extLst>
                  <a:ext uri="{0D108BD9-81ED-4DB2-BD59-A6C34878D82A}">
                    <a16:rowId xmlns:a16="http://schemas.microsoft.com/office/drawing/2014/main" val="10004"/>
                  </a:ext>
                </a:extLst>
              </a:tr>
            </a:tbl>
          </a:graphicData>
        </a:graphic>
      </p:graphicFrame>
      <p:sp>
        <p:nvSpPr>
          <p:cNvPr id="10" name="Right Arrow 9"/>
          <p:cNvSpPr/>
          <p:nvPr/>
        </p:nvSpPr>
        <p:spPr bwMode="auto">
          <a:xfrm>
            <a:off x="3743661" y="2054578"/>
            <a:ext cx="1108038" cy="7745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12" charset="-128"/>
            </a:endParaRPr>
          </a:p>
        </p:txBody>
      </p:sp>
      <p:sp>
        <p:nvSpPr>
          <p:cNvPr id="11" name="TextBox 10"/>
          <p:cNvSpPr txBox="1"/>
          <p:nvPr/>
        </p:nvSpPr>
        <p:spPr>
          <a:xfrm>
            <a:off x="742950" y="4391378"/>
            <a:ext cx="8420100" cy="1938992"/>
          </a:xfrm>
          <a:prstGeom prst="rect">
            <a:avLst/>
          </a:prstGeom>
          <a:noFill/>
        </p:spPr>
        <p:txBody>
          <a:bodyPr wrap="square" rtlCol="0">
            <a:spAutoFit/>
          </a:bodyPr>
          <a:lstStyle/>
          <a:p>
            <a:r>
              <a:rPr lang="en-US" dirty="0" smtClean="0"/>
              <a:t>It is a design decision whether a name is one piece of information (a name), or two (a first name and last name)</a:t>
            </a:r>
          </a:p>
          <a:p>
            <a:r>
              <a:rPr lang="en-US" dirty="0" smtClean="0"/>
              <a:t>If you ever want to treat the first name and last name separately then it is better to have a first_name column and last_name column.</a:t>
            </a:r>
            <a:endParaRPr lang="en-US" dirty="0"/>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Dependencies</a:t>
            </a:r>
            <a:endParaRPr lang="en-US" dirty="0"/>
          </a:p>
        </p:txBody>
      </p:sp>
      <p:sp>
        <p:nvSpPr>
          <p:cNvPr id="3" name="Content Placeholder 2"/>
          <p:cNvSpPr>
            <a:spLocks noGrp="1"/>
          </p:cNvSpPr>
          <p:nvPr>
            <p:ph idx="1"/>
          </p:nvPr>
        </p:nvSpPr>
        <p:spPr/>
        <p:txBody>
          <a:bodyPr/>
          <a:lstStyle/>
          <a:p>
            <a:r>
              <a:rPr lang="en-US" dirty="0" smtClean="0"/>
              <a:t>2NF and 3NF involve resolving functional dependencies</a:t>
            </a:r>
          </a:p>
          <a:p>
            <a:r>
              <a:rPr lang="en-US" dirty="0" smtClean="0"/>
              <a:t>From mathematics:</a:t>
            </a:r>
          </a:p>
          <a:p>
            <a:pPr>
              <a:buNone/>
            </a:pPr>
            <a:r>
              <a:rPr lang="en-US" dirty="0" smtClean="0"/>
              <a:t>           Y = F(X)            </a:t>
            </a:r>
          </a:p>
          <a:p>
            <a:r>
              <a:rPr lang="en-US" dirty="0" smtClean="0"/>
              <a:t>Y is a function of X.  For any given value for X, there is one value for Y.  As we change X, Y changes as well.</a:t>
            </a:r>
          </a:p>
          <a:p>
            <a:endParaRPr lang="en-US" dirty="0" smtClean="0"/>
          </a:p>
          <a:p>
            <a:r>
              <a:rPr lang="en-US" dirty="0" smtClean="0"/>
              <a:t>Every non-key attribute in a table should be functionally dependent on the primary key.  That is, the primary key represents an entity and the attributes provide information about that entity. </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dirty="0" smtClean="0"/>
              <a:t>Second Normal Form (2NF)</a:t>
            </a:r>
          </a:p>
        </p:txBody>
      </p:sp>
      <p:sp>
        <p:nvSpPr>
          <p:cNvPr id="35843" name="Content Placeholder 2"/>
          <p:cNvSpPr>
            <a:spLocks noGrp="1"/>
          </p:cNvSpPr>
          <p:nvPr>
            <p:ph idx="1"/>
          </p:nvPr>
        </p:nvSpPr>
        <p:spPr/>
        <p:txBody>
          <a:bodyPr/>
          <a:lstStyle/>
          <a:p>
            <a:pPr algn="just"/>
            <a:r>
              <a:rPr lang="en-GB" dirty="0" smtClean="0"/>
              <a:t>A Table is in </a:t>
            </a:r>
            <a:r>
              <a:rPr lang="en-GB" b="1" dirty="0" smtClean="0"/>
              <a:t>Second Normal Form</a:t>
            </a:r>
            <a:r>
              <a:rPr lang="en-GB" dirty="0" smtClean="0"/>
              <a:t> if</a:t>
            </a:r>
            <a:r>
              <a:rPr lang="en-GB" dirty="0" smtClean="0"/>
              <a:t>:</a:t>
            </a:r>
          </a:p>
          <a:p>
            <a:pPr algn="just"/>
            <a:endParaRPr lang="en-GB" dirty="0" smtClean="0"/>
          </a:p>
          <a:p>
            <a:pPr lvl="1" algn="just"/>
            <a:r>
              <a:rPr lang="en-GB" dirty="0" smtClean="0"/>
              <a:t>It is in </a:t>
            </a:r>
            <a:r>
              <a:rPr lang="en-GB" b="1" dirty="0" smtClean="0"/>
              <a:t>First Normal Form </a:t>
            </a:r>
            <a:endParaRPr lang="en-GB" dirty="0" smtClean="0"/>
          </a:p>
          <a:p>
            <a:pPr lvl="1" algn="just"/>
            <a:r>
              <a:rPr lang="en-GB" dirty="0" smtClean="0"/>
              <a:t>Every non key attribute is functionally dependent on the entire primary key </a:t>
            </a:r>
            <a:r>
              <a:rPr lang="en-GB" dirty="0" smtClean="0"/>
              <a:t>and </a:t>
            </a:r>
            <a:r>
              <a:rPr lang="en-GB" dirty="0" smtClean="0"/>
              <a:t>not just part of a composite primary </a:t>
            </a:r>
            <a:r>
              <a:rPr lang="en-GB" dirty="0" smtClean="0"/>
              <a:t>key.</a:t>
            </a:r>
            <a:r>
              <a:rPr lang="en-GB" dirty="0" smtClean="0"/>
              <a:t> </a:t>
            </a:r>
          </a:p>
          <a:p>
            <a:endParaRPr lang="en-GB" dirty="0" smtClean="0"/>
          </a:p>
          <a:p>
            <a:pPr algn="just"/>
            <a:r>
              <a:rPr lang="en-GB" dirty="0" smtClean="0"/>
              <a:t>If the primary key consists of only one </a:t>
            </a:r>
            <a:r>
              <a:rPr lang="en-GB" dirty="0" smtClean="0"/>
              <a:t>column, </a:t>
            </a:r>
            <a:r>
              <a:rPr lang="en-GB" dirty="0" smtClean="0"/>
              <a:t>then the table automatically meets 2NF.</a:t>
            </a: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FDM Academy - Presentation - v1.7">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DM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documentManagement><Document_x0020_Type xmlns="$ListId:Shared Documents;">Slide Decks</Document_x0020_Type><Week xmlns="$ListId:Shared Documents;">02</Week><RestrictedToTheseUsers xmlns="$ListId:Shared Documents;"><UserInfo><DisplayName></DisplayName><AccountId xsi:nil="true"></AccountId><AccountType/></UserInfo></RestrictedToTheseUsers><Module xmlns="$ListId:Shared Documents;">Data Modelling</Module></documentManagement></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ct:contentTypeSchema ct:_="" ma:_="" ma:contentTypeName="Document" ma:contentTypeID="0x0101009B7754701D6B414CA048F6EE09D373C7" ma:contentTypeVersion="4" ma:contentTypeDescription="Create a new document." ma:contentTypeScope="" ma:versionID="eadc9904ddcdf3982f2eed1b4ab3de65" xmlns:ct="http://schemas.microsoft.com/office/2006/metadata/contentType" xmlns:ma="http://schemas.microsoft.com/office/2006/metadata/properties/metaAttributes">
<xsd:schema targetNamespace="http://schemas.microsoft.com/office/2006/metadata/properties" ma:root="true" ma:fieldsID="798f26a13154ca2d749b313c0c13a929"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Week"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eek" ma:index="9" nillable="true" ma:displayName="Day" ma:format="Dropdown" ma:indexed="true" ma:internalName="Week" ma:readOnly="false">
<xsd:simpleType>
<xsd:restriction base="dms:Choice">
<xsd:enumeration value="01"/>
<xsd:enumeration value="02"/>
<xsd:enumeration value="03"/>
<xsd:enumeration value="04"/>
<xsd:enumeration value="05"/>
<xsd:enumeration value="06"/>
<xsd:enumeration value="07"/>
<xsd:enumeration value="08"/>
<xsd:enumeration value="09"/>
<xsd:enumeration value="10"/>
</xsd:restriction>
</xsd:simpleType>
</xsd:element>
<xsd:element name="Document_x0020_Type" ma:index="10"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1" nillable="true" ma:displayName="Module" ma:format="Dropdown" ma:indexed="true" ma:internalName="Module">
<xsd:simpleType>
<xsd:restriction base="dms:Choice">
<xsd:enumeration value="Course Setup"/>
<xsd:enumeration value="Data Modelling"/>
<xsd:enumeration value="Execution Plans"/>
<xsd:enumeration value="Final Project"/>
<xsd:enumeration value="PL/SQL"/>
<xsd:enumeration value="Post Sign Off Activities"/>
<xsd:enumeration value="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04C98365-AA8B-41A5-B8A8-47652F7F7DB3}">
  <ds:schemaRefs>
    <ds:schemaRef ds:uri="http://purl.org/dc/elements/1.1/"/>
    <ds:schemaRef ds:uri="http://schemas.microsoft.com/office/infopath/2007/PartnerControls"/>
    <ds:schemaRef ds:uri="$ListId:Shared Documents;"/>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25C3293A-A60E-4689-AAFF-0D70DC81D8FA}">
  <ds:schemaRefs>
    <ds:schemaRef ds:uri="http://schemas.microsoft.com/sharepoint/v3/contenttype/forms"/>
  </ds:schemaRefs>
</ds:datastoreItem>
</file>

<file path=customXml/itemProps3.xml><?xml version="1.0" encoding="utf-8"?>
<ds:datastoreItem xmlns:ds="http://schemas.openxmlformats.org/officeDocument/2006/customXml" ds:itemID="{5123D1AA-4867-41E8-AAAB-F6E1AC83C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FDM Academy - Presentation - v1.7</Template>
  <TotalTime>1901</TotalTime>
  <Words>2647</Words>
  <Application>Microsoft Office PowerPoint</Application>
  <PresentationFormat>A4 Paper (210x297 mm)</PresentationFormat>
  <Paragraphs>379</Paragraphs>
  <Slides>22</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MS PGothic</vt:lpstr>
      <vt:lpstr>MS PGothic</vt:lpstr>
      <vt:lpstr>Arial</vt:lpstr>
      <vt:lpstr>Arial Black</vt:lpstr>
      <vt:lpstr>Calibri</vt:lpstr>
      <vt:lpstr>Times New Roman</vt:lpstr>
      <vt:lpstr>Verdana</vt:lpstr>
      <vt:lpstr>Wingdings 3</vt:lpstr>
      <vt:lpstr>ヒラギノ角ゴ Pro W3</vt:lpstr>
      <vt:lpstr>FDM Academy - Presentation - v1.7</vt:lpstr>
      <vt:lpstr>FDM2014</vt:lpstr>
      <vt:lpstr>PowerPoint Presentation</vt:lpstr>
      <vt:lpstr>Lesson Objectives</vt:lpstr>
      <vt:lpstr>Normalization</vt:lpstr>
      <vt:lpstr>First Normal Form (1NF)</vt:lpstr>
      <vt:lpstr>First Normal Form -  Failure</vt:lpstr>
      <vt:lpstr>First Normal Form - Failure</vt:lpstr>
      <vt:lpstr>First Normal Form - Success</vt:lpstr>
      <vt:lpstr>Functional Dependencies</vt:lpstr>
      <vt:lpstr>Second Normal Form (2NF)</vt:lpstr>
      <vt:lpstr>2NF – No Partial Functional Dependencies</vt:lpstr>
      <vt:lpstr>Second Normal Form – Success</vt:lpstr>
      <vt:lpstr>Third Normal Form (3NF)</vt:lpstr>
      <vt:lpstr>Transitive Functional Dependencies</vt:lpstr>
      <vt:lpstr>Third Normal Form</vt:lpstr>
      <vt:lpstr>Higher Normal Forms</vt:lpstr>
      <vt:lpstr>OLTP Databases vs.  OLAP Databases</vt:lpstr>
      <vt:lpstr>Data Integrity Types</vt:lpstr>
      <vt:lpstr>Entity Integrity</vt:lpstr>
      <vt:lpstr>Referential Integrity</vt:lpstr>
      <vt:lpstr>Domain Integrity</vt:lpstr>
      <vt:lpstr>Questions?</vt:lpstr>
      <vt:lpstr>Lesson Objectives</vt:lpstr>
    </vt:vector>
  </TitlesOfParts>
  <Company>FDM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FDM GROUP</dc:creator>
  <cp:lastModifiedBy>Richard Jimenez</cp:lastModifiedBy>
  <cp:revision>198</cp:revision>
  <cp:lastPrinted>2008-08-11T14:05:23Z</cp:lastPrinted>
  <dcterms:created xsi:type="dcterms:W3CDTF">2011-04-17T13:21:40Z</dcterms:created>
  <dcterms:modified xsi:type="dcterms:W3CDTF">2019-04-04T13:47:28Z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0x0101009B7754701D6B414CA048F6EE09D373C7</vt:lpwstr>
  </property>
  <property fmtid="{D5CDD505-2E9C-101B-9397-08002B2CF9AE}" pid="3" name="_dlc_DocIdItemGuid">
    <vt:lpwstr>d7188ec0-b2ae-4fa4-99ec-018160ad8de0</vt:lpwstr>
  </property>
  <property fmtid="{D5CDD505-2E9C-101B-9397-08002B2CF9AE}" pid="4" name="Course Module">
    <vt:lpwstr>2;#SQL|47f25d69-ee2b-4537-891c-ef2cfc4f3256</vt:lpwstr>
  </property>
  <property fmtid="{D5CDD505-2E9C-101B-9397-08002B2CF9AE}" pid="5" name="Doc Type">
    <vt:lpwstr>8;#Slide Decks|026c75f0-86d6-4ea6-b560-1af293911de0</vt:lpwstr>
  </property>
  <property fmtid="{D5CDD505-2E9C-101B-9397-08002B2CF9AE}" pid="6" name="Day">
    <vt:lpwstr>19;#01|9f590580-34be-482b-92c8-a9e348e61a5f</vt:lpwstr>
  </property>
  <property fmtid="{D5CDD505-2E9C-101B-9397-08002B2CF9AE}" pid="7" name="_dlc_policyId">
    <vt:lpwstr/>
  </property>
  <property fmtid="{D5CDD505-2E9C-101B-9397-08002B2CF9AE}" pid="8" name="ItemRetentionFormula">
    <vt:lpwstr/>
  </property>
</Properties>
</file>