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8" r:id="rId5"/>
  </p:sldMasterIdLst>
  <p:notesMasterIdLst>
    <p:notesMasterId r:id="rId18"/>
  </p:notesMasterIdLst>
  <p:handoutMasterIdLst>
    <p:handoutMasterId r:id="rId19"/>
  </p:handoutMasterIdLst>
  <p:sldIdLst>
    <p:sldId id="397" r:id="rId6"/>
    <p:sldId id="333" r:id="rId7"/>
    <p:sldId id="349" r:id="rId8"/>
    <p:sldId id="388" r:id="rId9"/>
    <p:sldId id="389" r:id="rId10"/>
    <p:sldId id="390" r:id="rId11"/>
    <p:sldId id="391" r:id="rId12"/>
    <p:sldId id="393" r:id="rId13"/>
    <p:sldId id="394" r:id="rId14"/>
    <p:sldId id="395" r:id="rId15"/>
    <p:sldId id="396" r:id="rId16"/>
    <p:sldId id="392" r:id="rId17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F2347-C463-42B1-8065-A7C4077C3BFE}">
          <p14:sldIdLst>
            <p14:sldId id="397"/>
            <p14:sldId id="333"/>
            <p14:sldId id="349"/>
            <p14:sldId id="388"/>
            <p14:sldId id="389"/>
            <p14:sldId id="390"/>
            <p14:sldId id="391"/>
            <p14:sldId id="393"/>
            <p14:sldId id="394"/>
            <p14:sldId id="395"/>
            <p14:sldId id="396"/>
            <p14:sldId id="3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5800" autoAdjust="0"/>
  </p:normalViewPr>
  <p:slideViewPr>
    <p:cSldViewPr snapToGrid="0" snapToObjects="1">
      <p:cViewPr>
        <p:scale>
          <a:sx n="71" d="100"/>
          <a:sy n="71" d="100"/>
        </p:scale>
        <p:origin x="-738" y="-120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642" y="-7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62872"/>
              </p:ext>
            </p:extLst>
          </p:nvPr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6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7787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USA, SSN is the Social Security Number.  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Europe, perhaps the NI  (National Insurance) would be the best example.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Canada, the SIN (Social Insurance Number) would be a better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assembly</a:t>
            </a:r>
            <a:r>
              <a:rPr lang="en-US" baseline="0" dirty="0" smtClean="0"/>
              <a:t> is used in</a:t>
            </a:r>
            <a:endParaRPr lang="en-US" dirty="0" smtClean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   a.assembly_id  AS Part_number,</a:t>
            </a:r>
          </a:p>
          <a:p>
            <a:r>
              <a:rPr lang="en-US" dirty="0" smtClean="0"/>
              <a:t>   a.name           AS</a:t>
            </a:r>
            <a:r>
              <a:rPr lang="en-US" baseline="0" dirty="0" smtClean="0"/>
              <a:t> Subassembly_Name,</a:t>
            </a:r>
          </a:p>
          <a:p>
            <a:r>
              <a:rPr lang="en-US" baseline="0" dirty="0" smtClean="0"/>
              <a:t>   aa.used_in_ID  AS “ID of Super Assembly”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assembly a</a:t>
            </a:r>
          </a:p>
          <a:p>
            <a:r>
              <a:rPr lang="en-US" dirty="0" smtClean="0"/>
              <a:t>   JOIN assembly_association aa</a:t>
            </a:r>
          </a:p>
          <a:p>
            <a:r>
              <a:rPr lang="en-US" baseline="0" dirty="0" smtClean="0"/>
              <a:t>     ON aa.assembly_id = a.assembly_id;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 assembly is made of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   a.assembly_id  AS Part_number,</a:t>
            </a:r>
          </a:p>
          <a:p>
            <a:r>
              <a:rPr lang="en-US" dirty="0" smtClean="0"/>
              <a:t>   a.name           AS</a:t>
            </a:r>
            <a:r>
              <a:rPr lang="en-US" baseline="0" dirty="0" smtClean="0"/>
              <a:t> Subassembly_Name,</a:t>
            </a:r>
          </a:p>
          <a:p>
            <a:r>
              <a:rPr lang="en-US" baseline="0" dirty="0" smtClean="0"/>
              <a:t>   aa.assembly_id AS “ID of Sub-Component”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assembly a</a:t>
            </a:r>
          </a:p>
          <a:p>
            <a:r>
              <a:rPr lang="en-US" dirty="0" smtClean="0"/>
              <a:t>   JOIN assembly_association aa</a:t>
            </a:r>
          </a:p>
          <a:p>
            <a:r>
              <a:rPr lang="en-US" baseline="0" dirty="0" smtClean="0"/>
              <a:t>     ON aa.used_in_id = a.assembly_id;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1974850"/>
            <a:ext cx="4057650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75250" y="1974850"/>
            <a:ext cx="4135438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162050"/>
            <a:ext cx="4057650" cy="638175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75250" y="1162050"/>
            <a:ext cx="4135438" cy="638175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68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  <p:sldLayoutId id="2147483667" r:id="rId9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802" y="3789839"/>
            <a:ext cx="29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Data Modeling</a:t>
            </a:r>
          </a:p>
        </p:txBody>
      </p:sp>
    </p:spTree>
    <p:extLst>
      <p:ext uri="{BB962C8B-B14F-4D97-AF65-F5344CB8AC3E}">
        <p14:creationId xmlns:p14="http://schemas.microsoft.com/office/powerpoint/2010/main" val="171862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838200"/>
            <a:ext cx="8727141" cy="762000"/>
          </a:xfrm>
        </p:spPr>
        <p:txBody>
          <a:bodyPr/>
          <a:lstStyle/>
          <a:p>
            <a:r>
              <a:rPr lang="en-US" dirty="0" smtClean="0"/>
              <a:t>Self-Referential Many-to-Many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84443"/>
            <a:ext cx="4756896" cy="3890215"/>
          </a:xfrm>
        </p:spPr>
        <p:txBody>
          <a:bodyPr/>
          <a:lstStyle/>
          <a:p>
            <a:r>
              <a:rPr lang="en-US" dirty="0" smtClean="0"/>
              <a:t>Many-to-Many Self-Referential Relationships are rare</a:t>
            </a:r>
          </a:p>
          <a:p>
            <a:r>
              <a:rPr lang="en-US" dirty="0" smtClean="0"/>
              <a:t>Example:  Manufacturing </a:t>
            </a:r>
          </a:p>
          <a:p>
            <a:r>
              <a:rPr lang="en-US" dirty="0" smtClean="0"/>
              <a:t>Assemblies may be made of many subassemblies (which are themselves assemblies)</a:t>
            </a:r>
          </a:p>
          <a:p>
            <a:r>
              <a:rPr lang="en-US" dirty="0" smtClean="0"/>
              <a:t>Subassemblies may be used in many assemblies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4813"/>
              </p:ext>
            </p:extLst>
          </p:nvPr>
        </p:nvGraphicFramePr>
        <p:xfrm>
          <a:off x="5903523" y="2097742"/>
          <a:ext cx="2837331" cy="1564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331"/>
              </a:tblGrid>
              <a:tr h="451984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Assembly_ID     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Group 26"/>
          <p:cNvGrpSpPr/>
          <p:nvPr/>
        </p:nvGrpSpPr>
        <p:grpSpPr>
          <a:xfrm flipH="1">
            <a:off x="8755752" y="2532528"/>
            <a:ext cx="373615" cy="318977"/>
            <a:chOff x="7049386" y="5794744"/>
            <a:chExt cx="373615" cy="318977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Connector 8"/>
          <p:cNvCxnSpPr/>
          <p:nvPr/>
        </p:nvCxnSpPr>
        <p:spPr bwMode="auto">
          <a:xfrm>
            <a:off x="5499846" y="2681384"/>
            <a:ext cx="0" cy="1608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26"/>
          <p:cNvGrpSpPr/>
          <p:nvPr/>
        </p:nvGrpSpPr>
        <p:grpSpPr>
          <a:xfrm>
            <a:off x="5499846" y="2532528"/>
            <a:ext cx="373615" cy="318977"/>
            <a:chOff x="7049386" y="5794744"/>
            <a:chExt cx="373615" cy="31897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" name="Straight Connector 25"/>
          <p:cNvCxnSpPr/>
          <p:nvPr/>
        </p:nvCxnSpPr>
        <p:spPr bwMode="auto">
          <a:xfrm>
            <a:off x="5499846" y="4289612"/>
            <a:ext cx="3629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9129367" y="2681384"/>
            <a:ext cx="0" cy="1608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223630" y="3839842"/>
            <a:ext cx="121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 made of 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348948" y="4009119"/>
            <a:ext cx="5069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686654" y="3987224"/>
            <a:ext cx="418311" cy="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298465" y="4556176"/>
            <a:ext cx="1114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 used in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6678447" y="4738900"/>
            <a:ext cx="620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8431306" y="4706471"/>
            <a:ext cx="9278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9359153" y="3827947"/>
            <a:ext cx="0" cy="878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686653" y="3662246"/>
            <a:ext cx="0" cy="3249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049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81" y="838200"/>
            <a:ext cx="8829150" cy="762000"/>
          </a:xfrm>
        </p:spPr>
        <p:txBody>
          <a:bodyPr/>
          <a:lstStyle/>
          <a:p>
            <a:r>
              <a:rPr lang="en-US" dirty="0" smtClean="0"/>
              <a:t>Self-Referential </a:t>
            </a:r>
            <a:r>
              <a:rPr lang="en-US" dirty="0"/>
              <a:t>Many-to-Many Relationship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39273" y="4773381"/>
            <a:ext cx="4756896" cy="1708806"/>
          </a:xfrm>
        </p:spPr>
        <p:txBody>
          <a:bodyPr/>
          <a:lstStyle/>
          <a:p>
            <a:r>
              <a:rPr lang="en-US" dirty="0" smtClean="0"/>
              <a:t>Two foreign keys referencing the same table</a:t>
            </a:r>
          </a:p>
          <a:p>
            <a:r>
              <a:rPr lang="en-US" dirty="0" smtClean="0"/>
              <a:t>Each relationship has a different meaning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5724"/>
              </p:ext>
            </p:extLst>
          </p:nvPr>
        </p:nvGraphicFramePr>
        <p:xfrm>
          <a:off x="742950" y="2069253"/>
          <a:ext cx="2837331" cy="1564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331"/>
              </a:tblGrid>
              <a:tr h="451984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Assembly_ID     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Group 26"/>
          <p:cNvGrpSpPr/>
          <p:nvPr/>
        </p:nvGrpSpPr>
        <p:grpSpPr>
          <a:xfrm flipH="1">
            <a:off x="3595179" y="2504039"/>
            <a:ext cx="373615" cy="318977"/>
            <a:chOff x="7049386" y="5794744"/>
            <a:chExt cx="373615" cy="318977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Connector 8"/>
          <p:cNvCxnSpPr/>
          <p:nvPr/>
        </p:nvCxnSpPr>
        <p:spPr bwMode="auto">
          <a:xfrm>
            <a:off x="339273" y="2652895"/>
            <a:ext cx="0" cy="1608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26"/>
          <p:cNvGrpSpPr/>
          <p:nvPr/>
        </p:nvGrpSpPr>
        <p:grpSpPr>
          <a:xfrm>
            <a:off x="339273" y="2504039"/>
            <a:ext cx="373615" cy="318977"/>
            <a:chOff x="7049386" y="5794744"/>
            <a:chExt cx="373615" cy="31897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" name="Straight Connector 25"/>
          <p:cNvCxnSpPr/>
          <p:nvPr/>
        </p:nvCxnSpPr>
        <p:spPr bwMode="auto">
          <a:xfrm>
            <a:off x="339273" y="4261123"/>
            <a:ext cx="3629521" cy="5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968794" y="2652895"/>
            <a:ext cx="0" cy="1608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7839"/>
              </p:ext>
            </p:extLst>
          </p:nvPr>
        </p:nvGraphicFramePr>
        <p:xfrm>
          <a:off x="5884209" y="2069253"/>
          <a:ext cx="2837331" cy="1564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331"/>
              </a:tblGrid>
              <a:tr h="451984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Assembly_ID     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80848"/>
              </p:ext>
            </p:extLst>
          </p:nvPr>
        </p:nvGraphicFramePr>
        <p:xfrm>
          <a:off x="5799605" y="4773381"/>
          <a:ext cx="3555626" cy="158083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555626"/>
              </a:tblGrid>
              <a:tr h="456703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Assembly_Association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712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Assembly_ID                    FK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71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Used_In_ID                      FK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 bwMode="auto">
          <a:xfrm>
            <a:off x="7324725" y="5394964"/>
            <a:ext cx="336177" cy="50704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4825" y="5463822"/>
            <a:ext cx="5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PK</a:t>
            </a:r>
            <a:endParaRPr lang="en-US" dirty="0"/>
          </a:p>
        </p:txBody>
      </p:sp>
      <p:grpSp>
        <p:nvGrpSpPr>
          <p:cNvPr id="30" name="Group 26"/>
          <p:cNvGrpSpPr/>
          <p:nvPr/>
        </p:nvGrpSpPr>
        <p:grpSpPr>
          <a:xfrm rot="16200000" flipH="1">
            <a:off x="6735640" y="4451096"/>
            <a:ext cx="373615" cy="318977"/>
            <a:chOff x="7049386" y="5794744"/>
            <a:chExt cx="373615" cy="318977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26"/>
          <p:cNvGrpSpPr/>
          <p:nvPr/>
        </p:nvGrpSpPr>
        <p:grpSpPr>
          <a:xfrm rot="16200000" flipH="1">
            <a:off x="7903304" y="4457517"/>
            <a:ext cx="373615" cy="318977"/>
            <a:chOff x="7049386" y="5794744"/>
            <a:chExt cx="373615" cy="318977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 rot="16200000">
            <a:off x="6581468" y="3857019"/>
            <a:ext cx="660694" cy="214170"/>
            <a:chOff x="5967681" y="4035942"/>
            <a:chExt cx="660694" cy="214170"/>
          </a:xfrm>
        </p:grpSpPr>
        <p:grpSp>
          <p:nvGrpSpPr>
            <p:cNvPr id="43" name="Group 28"/>
            <p:cNvGrpSpPr/>
            <p:nvPr/>
          </p:nvGrpSpPr>
          <p:grpSpPr>
            <a:xfrm>
              <a:off x="5967681" y="4047334"/>
              <a:ext cx="660694" cy="191386"/>
              <a:chOff x="7049386" y="2636874"/>
              <a:chExt cx="341859" cy="191386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7049386" y="2732567"/>
                <a:ext cx="3418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7329597" y="2636874"/>
                <a:ext cx="0" cy="1913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400477" y="4035942"/>
              <a:ext cx="0" cy="214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 rot="16200000">
            <a:off x="7757730" y="3828991"/>
            <a:ext cx="660694" cy="214170"/>
            <a:chOff x="5967681" y="4035942"/>
            <a:chExt cx="660694" cy="214170"/>
          </a:xfrm>
        </p:grpSpPr>
        <p:grpSp>
          <p:nvGrpSpPr>
            <p:cNvPr id="50" name="Group 28"/>
            <p:cNvGrpSpPr/>
            <p:nvPr/>
          </p:nvGrpSpPr>
          <p:grpSpPr>
            <a:xfrm>
              <a:off x="5967681" y="4047334"/>
              <a:ext cx="660694" cy="191386"/>
              <a:chOff x="7049386" y="2636874"/>
              <a:chExt cx="341859" cy="191386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7049386" y="2732567"/>
                <a:ext cx="3418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7329597" y="2636874"/>
                <a:ext cx="0" cy="1913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1" name="Straight Connector 50"/>
            <p:cNvCxnSpPr/>
            <p:nvPr/>
          </p:nvCxnSpPr>
          <p:spPr bwMode="auto">
            <a:xfrm>
              <a:off x="6400477" y="4035942"/>
              <a:ext cx="0" cy="214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Straight Connector 14"/>
          <p:cNvCxnSpPr/>
          <p:nvPr/>
        </p:nvCxnSpPr>
        <p:spPr bwMode="auto">
          <a:xfrm>
            <a:off x="6911815" y="4294451"/>
            <a:ext cx="0" cy="383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088077" y="4149907"/>
            <a:ext cx="4070" cy="528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ight Arrow 22"/>
          <p:cNvSpPr/>
          <p:nvPr/>
        </p:nvSpPr>
        <p:spPr bwMode="auto">
          <a:xfrm>
            <a:off x="4303059" y="2985247"/>
            <a:ext cx="981635" cy="8483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809134" y="4425620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7998743" y="4421489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399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module you should now be able to:</a:t>
            </a:r>
          </a:p>
          <a:p>
            <a:endParaRPr lang="en-GB" dirty="0" smtClean="0"/>
          </a:p>
          <a:p>
            <a:r>
              <a:rPr lang="en-GB" dirty="0" smtClean="0"/>
              <a:t>Understand maximum and minimum cardinality</a:t>
            </a:r>
          </a:p>
          <a:p>
            <a:endParaRPr lang="en-GB" dirty="0" smtClean="0"/>
          </a:p>
          <a:p>
            <a:r>
              <a:rPr lang="en-GB" dirty="0" smtClean="0"/>
              <a:t>Understand identifying and non-identifying relationships</a:t>
            </a:r>
          </a:p>
          <a:p>
            <a:endParaRPr lang="en-GB" dirty="0" smtClean="0"/>
          </a:p>
          <a:p>
            <a:r>
              <a:rPr lang="en-GB" dirty="0" smtClean="0"/>
              <a:t>Know how to resolve many-to-many self-referential relationships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r>
              <a:rPr lang="en-GB" dirty="0"/>
              <a:t>U</a:t>
            </a:r>
            <a:r>
              <a:rPr lang="en-GB" dirty="0" smtClean="0"/>
              <a:t>se the notation for maximum and minimum cardinality</a:t>
            </a:r>
          </a:p>
          <a:p>
            <a:endParaRPr lang="en-GB" dirty="0" smtClean="0"/>
          </a:p>
          <a:p>
            <a:r>
              <a:rPr lang="en-GB" dirty="0" smtClean="0"/>
              <a:t>Understand identifying and non-identifying relationships</a:t>
            </a:r>
          </a:p>
          <a:p>
            <a:endParaRPr lang="en-GB" dirty="0" smtClean="0"/>
          </a:p>
          <a:p>
            <a:r>
              <a:rPr lang="en-GB" dirty="0" smtClean="0"/>
              <a:t>Apply unique constraints</a:t>
            </a:r>
          </a:p>
          <a:p>
            <a:endParaRPr lang="en-GB" dirty="0"/>
          </a:p>
          <a:p>
            <a:r>
              <a:rPr lang="en-GB" dirty="0" smtClean="0"/>
              <a:t>Understand self-referential relationships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Cardinality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382483"/>
          </a:xfrm>
        </p:spPr>
        <p:txBody>
          <a:bodyPr/>
          <a:lstStyle/>
          <a:p>
            <a:r>
              <a:rPr lang="en-GB" dirty="0" smtClean="0"/>
              <a:t>Usually an ER diagram will have the maximum cardinality.</a:t>
            </a:r>
          </a:p>
          <a:p>
            <a:endParaRPr lang="en-GB" dirty="0" smtClean="0"/>
          </a:p>
          <a:p>
            <a:r>
              <a:rPr lang="en-GB" dirty="0" smtClean="0"/>
              <a:t>A student has at most one mentor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mentor might have many students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41979"/>
              </p:ext>
            </p:extLst>
          </p:nvPr>
        </p:nvGraphicFramePr>
        <p:xfrm>
          <a:off x="7423001" y="4189852"/>
          <a:ext cx="1570665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423001" y="2178885"/>
          <a:ext cx="157066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7049386" y="2732567"/>
            <a:ext cx="0" cy="285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7045426" y="5434566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9386" y="2636874"/>
            <a:ext cx="373615" cy="191386"/>
            <a:chOff x="7049386" y="2636874"/>
            <a:chExt cx="373615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>
            <a:off x="6955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613451" y="1424763"/>
            <a:ext cx="116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Maximum</a:t>
            </a:r>
            <a:endParaRPr lang="en-US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4594594" cy="762000"/>
          </a:xfrm>
        </p:spPr>
        <p:txBody>
          <a:bodyPr/>
          <a:lstStyle/>
          <a:p>
            <a:r>
              <a:rPr lang="en-GB" dirty="0" smtClean="0"/>
              <a:t>Minimum Cardinality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382483"/>
          </a:xfrm>
        </p:spPr>
        <p:txBody>
          <a:bodyPr/>
          <a:lstStyle/>
          <a:p>
            <a:r>
              <a:rPr lang="en-GB" dirty="0" smtClean="0"/>
              <a:t>A student has at most one mentor (maximum) but might not have any (minimum).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mentor might have many students but might not have any.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09843"/>
              </p:ext>
            </p:extLst>
          </p:nvPr>
        </p:nvGraphicFramePr>
        <p:xfrm>
          <a:off x="7423001" y="4284920"/>
          <a:ext cx="1570665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423001" y="2178885"/>
          <a:ext cx="157066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6417487" y="2732567"/>
            <a:ext cx="0" cy="3211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7049384" y="5794744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417487" y="2636874"/>
            <a:ext cx="100551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Oval 15"/>
          <p:cNvSpPr/>
          <p:nvPr/>
        </p:nvSpPr>
        <p:spPr bwMode="auto">
          <a:xfrm>
            <a:off x="6955982" y="263687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6417487" y="5943600"/>
            <a:ext cx="6318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7002683" y="583727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955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092456" y="2178885"/>
            <a:ext cx="863526" cy="457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613451" y="1424763"/>
            <a:ext cx="116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Maximum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2874" y="1746440"/>
            <a:ext cx="116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Minimum</a:t>
            </a:r>
            <a:endParaRPr lang="en-US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4594594" cy="762000"/>
          </a:xfrm>
        </p:spPr>
        <p:txBody>
          <a:bodyPr/>
          <a:lstStyle/>
          <a:p>
            <a:r>
              <a:rPr lang="en-GB" dirty="0" smtClean="0"/>
              <a:t>Minimum Cardinality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742661"/>
          </a:xfrm>
        </p:spPr>
        <p:txBody>
          <a:bodyPr/>
          <a:lstStyle/>
          <a:p>
            <a:r>
              <a:rPr lang="en-GB" dirty="0" smtClean="0"/>
              <a:t>A student has at most one mentor (maximum) and must have one (minimum).</a:t>
            </a:r>
          </a:p>
          <a:p>
            <a:r>
              <a:rPr lang="en-GB" dirty="0" smtClean="0"/>
              <a:t>A mentor has a maximum of many students but must have one (minimum).</a:t>
            </a:r>
          </a:p>
          <a:p>
            <a:endParaRPr lang="en-GB" dirty="0" smtClean="0"/>
          </a:p>
          <a:p>
            <a:r>
              <a:rPr lang="en-GB" dirty="0" smtClean="0"/>
              <a:t>Not all ER diagrams will show the minimum cardinality.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42097"/>
              </p:ext>
            </p:extLst>
          </p:nvPr>
        </p:nvGraphicFramePr>
        <p:xfrm>
          <a:off x="7469702" y="4210492"/>
          <a:ext cx="1570665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423001" y="2178885"/>
          <a:ext cx="157066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70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6417487" y="2732567"/>
            <a:ext cx="0" cy="2880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7096087" y="5464510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417487" y="2636874"/>
            <a:ext cx="100551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Straight Connector 20"/>
          <p:cNvCxnSpPr/>
          <p:nvPr/>
        </p:nvCxnSpPr>
        <p:spPr bwMode="auto">
          <a:xfrm flipH="1">
            <a:off x="6417487" y="5603671"/>
            <a:ext cx="678601" cy="9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955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092456" y="2178885"/>
            <a:ext cx="863526" cy="457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613451" y="1424763"/>
            <a:ext cx="116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Maximum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2874" y="1746440"/>
            <a:ext cx="116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Minimum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049386" y="2636874"/>
            <a:ext cx="0" cy="191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236192" y="5443243"/>
            <a:ext cx="0" cy="34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838200"/>
            <a:ext cx="5870501" cy="762000"/>
          </a:xfrm>
        </p:spPr>
        <p:txBody>
          <a:bodyPr/>
          <a:lstStyle/>
          <a:p>
            <a:r>
              <a:rPr lang="en-GB" dirty="0" smtClean="0"/>
              <a:t>Non-Identifying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382483"/>
          </a:xfrm>
        </p:spPr>
        <p:txBody>
          <a:bodyPr/>
          <a:lstStyle/>
          <a:p>
            <a:r>
              <a:rPr lang="en-GB" dirty="0" smtClean="0"/>
              <a:t>Each entity exists independently and has its own id.</a:t>
            </a:r>
          </a:p>
          <a:p>
            <a:endParaRPr lang="en-GB" dirty="0" smtClean="0"/>
          </a:p>
          <a:p>
            <a:r>
              <a:rPr lang="en-GB" dirty="0" smtClean="0"/>
              <a:t>Non-identifying relationships can be indicated with a dotted line.</a:t>
            </a:r>
          </a:p>
          <a:p>
            <a:endParaRPr lang="en-GB" dirty="0" smtClean="0"/>
          </a:p>
          <a:p>
            <a:r>
              <a:rPr lang="en-GB" dirty="0" smtClean="0"/>
              <a:t>Not all ER diagrams will indicate identifying vs. non-identifying relationships.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85002"/>
              </p:ext>
            </p:extLst>
          </p:nvPr>
        </p:nvGraphicFramePr>
        <p:xfrm>
          <a:off x="7423001" y="4284920"/>
          <a:ext cx="2156934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6934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Student_ID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423001" y="2178885"/>
          <a:ext cx="2156934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6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Mentor_ID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7049386" y="5869172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762307" y="2636874"/>
            <a:ext cx="66069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/>
          <p:nvPr/>
        </p:nvCxnSpPr>
        <p:spPr bwMode="auto">
          <a:xfrm>
            <a:off x="6762307" y="2732567"/>
            <a:ext cx="0" cy="276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762307" y="3285460"/>
            <a:ext cx="0" cy="376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762307" y="3944679"/>
            <a:ext cx="0" cy="276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6762307" y="4550736"/>
            <a:ext cx="0" cy="255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762307" y="5039833"/>
            <a:ext cx="0" cy="265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762307" y="5539563"/>
            <a:ext cx="0" cy="213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62307" y="5836610"/>
            <a:ext cx="0" cy="213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838200"/>
            <a:ext cx="5870501" cy="762000"/>
          </a:xfrm>
        </p:spPr>
        <p:txBody>
          <a:bodyPr/>
          <a:lstStyle/>
          <a:p>
            <a:r>
              <a:rPr lang="en-GB" dirty="0" smtClean="0"/>
              <a:t>Identifying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382483"/>
          </a:xfrm>
        </p:spPr>
        <p:txBody>
          <a:bodyPr/>
          <a:lstStyle/>
          <a:p>
            <a:r>
              <a:rPr lang="en-GB" dirty="0" smtClean="0"/>
              <a:t>One entity takes its identity from another entity.   In this example, order details take their identity from the order.</a:t>
            </a:r>
          </a:p>
          <a:p>
            <a:r>
              <a:rPr lang="en-GB" dirty="0" smtClean="0"/>
              <a:t>Identifying relationships can be indicated with a solid line.</a:t>
            </a:r>
          </a:p>
          <a:p>
            <a:endParaRPr lang="en-GB" dirty="0" smtClean="0"/>
          </a:p>
          <a:p>
            <a:r>
              <a:rPr lang="en-GB" dirty="0" smtClean="0"/>
              <a:t>Not all ER diagrams will indicate identifying vs. non-identifying relationships.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62649"/>
              </p:ext>
            </p:extLst>
          </p:nvPr>
        </p:nvGraphicFramePr>
        <p:xfrm>
          <a:off x="7423001" y="4211117"/>
          <a:ext cx="1868917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68917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Detail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Order_ID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Line_No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QtyOrdered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7272"/>
              </p:ext>
            </p:extLst>
          </p:nvPr>
        </p:nvGraphicFramePr>
        <p:xfrm>
          <a:off x="7423001" y="2178885"/>
          <a:ext cx="1868917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68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Order_ID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7049385" y="4843755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762307" y="2636874"/>
            <a:ext cx="66069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Connector 26"/>
          <p:cNvCxnSpPr/>
          <p:nvPr/>
        </p:nvCxnSpPr>
        <p:spPr bwMode="auto">
          <a:xfrm>
            <a:off x="6762307" y="2732567"/>
            <a:ext cx="0" cy="2260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762307" y="4992611"/>
            <a:ext cx="2870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ight Brace 30"/>
          <p:cNvSpPr/>
          <p:nvPr/>
        </p:nvSpPr>
        <p:spPr bwMode="auto">
          <a:xfrm>
            <a:off x="8633012" y="4843755"/>
            <a:ext cx="134470" cy="31897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7482" y="4793400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PK</a:t>
            </a:r>
            <a:endParaRPr lang="en-US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838200"/>
            <a:ext cx="6881533" cy="762000"/>
          </a:xfrm>
        </p:spPr>
        <p:txBody>
          <a:bodyPr/>
          <a:lstStyle/>
          <a:p>
            <a:r>
              <a:rPr lang="en-GB" dirty="0" smtClean="0"/>
              <a:t>Foreign Key to Unique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36" y="2371060"/>
            <a:ext cx="5158120" cy="3382483"/>
          </a:xfrm>
        </p:spPr>
        <p:txBody>
          <a:bodyPr/>
          <a:lstStyle/>
          <a:p>
            <a:r>
              <a:rPr lang="en-GB" dirty="0" smtClean="0"/>
              <a:t>The primary key must be unique but sometimes other columns must be unique</a:t>
            </a:r>
          </a:p>
          <a:p>
            <a:endParaRPr lang="en-GB" dirty="0"/>
          </a:p>
          <a:p>
            <a:r>
              <a:rPr lang="en-GB" dirty="0" smtClean="0"/>
              <a:t>In rare instances, a foreign key will reference a column with a unique constraint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19063"/>
              </p:ext>
            </p:extLst>
          </p:nvPr>
        </p:nvGraphicFramePr>
        <p:xfrm>
          <a:off x="7423001" y="4211117"/>
          <a:ext cx="1868917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68917"/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smtClean="0"/>
                        <a:t>Fed</a:t>
                      </a:r>
                      <a:r>
                        <a:rPr lang="en-US" baseline="0" dirty="0" smtClean="0"/>
                        <a:t>_Tax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Tax_Year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smtClean="0"/>
                        <a:t>TaxableIncome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smtClean="0"/>
                        <a:t>TaxesPaid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40029"/>
              </p:ext>
            </p:extLst>
          </p:nvPr>
        </p:nvGraphicFramePr>
        <p:xfrm>
          <a:off x="7236193" y="2178885"/>
          <a:ext cx="2055726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5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Person_ID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                UK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7049385" y="4843755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6575498" y="3363774"/>
            <a:ext cx="66069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>
            <a:off x="6575498" y="4992611"/>
            <a:ext cx="4738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ight Brace 30"/>
          <p:cNvSpPr/>
          <p:nvPr/>
        </p:nvSpPr>
        <p:spPr bwMode="auto">
          <a:xfrm>
            <a:off x="8633012" y="4843755"/>
            <a:ext cx="134470" cy="31897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7482" y="4793400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PK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575498" y="344807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579867" y="381464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579867" y="4211117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70789" y="462958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7013003" y="486439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008294" y="3352382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4332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Self-Referential </a:t>
            </a:r>
            <a:r>
              <a:rPr lang="en-US" dirty="0"/>
              <a:t>One-to-Many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537741"/>
            <a:ext cx="4756896" cy="2504906"/>
          </a:xfrm>
        </p:spPr>
        <p:txBody>
          <a:bodyPr/>
          <a:lstStyle/>
          <a:p>
            <a:r>
              <a:rPr lang="en-US" dirty="0" smtClean="0"/>
              <a:t>In this example, a consultant may report to a boss.  </a:t>
            </a:r>
          </a:p>
          <a:p>
            <a:r>
              <a:rPr lang="en-US" dirty="0" smtClean="0"/>
              <a:t>The boss is, himself or herself, a consultant.</a:t>
            </a:r>
          </a:p>
          <a:p>
            <a:r>
              <a:rPr lang="en-US" dirty="0" smtClean="0"/>
              <a:t>A consultant may not have anyone reporting to him/her.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24360"/>
              </p:ext>
            </p:extLst>
          </p:nvPr>
        </p:nvGraphicFramePr>
        <p:xfrm>
          <a:off x="6454588" y="2097742"/>
          <a:ext cx="2837331" cy="1564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331"/>
              </a:tblGrid>
              <a:tr h="451984"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Consultant_ID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Boss_ID               FK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Group 26"/>
          <p:cNvGrpSpPr/>
          <p:nvPr/>
        </p:nvGrpSpPr>
        <p:grpSpPr>
          <a:xfrm>
            <a:off x="6080973" y="3243555"/>
            <a:ext cx="373615" cy="318977"/>
            <a:chOff x="7049386" y="5794744"/>
            <a:chExt cx="373615" cy="318977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Connector 8"/>
          <p:cNvCxnSpPr/>
          <p:nvPr/>
        </p:nvCxnSpPr>
        <p:spPr bwMode="auto">
          <a:xfrm>
            <a:off x="5701553" y="3385530"/>
            <a:ext cx="338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6044591" y="326419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grpSp>
        <p:nvGrpSpPr>
          <p:cNvPr id="12" name="Group 28"/>
          <p:cNvGrpSpPr/>
          <p:nvPr/>
        </p:nvGrpSpPr>
        <p:grpSpPr>
          <a:xfrm>
            <a:off x="5701552" y="2541181"/>
            <a:ext cx="753035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Oval 14"/>
          <p:cNvSpPr/>
          <p:nvPr/>
        </p:nvSpPr>
        <p:spPr bwMode="auto">
          <a:xfrm>
            <a:off x="6050911" y="2541181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701553" y="2636874"/>
            <a:ext cx="0" cy="24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701553" y="3092824"/>
            <a:ext cx="0" cy="171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32016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Data Modelling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B3B7F4-124D-42FC-8962-58E9AA33BFA6}"/>
</file>

<file path=customXml/itemProps2.xml><?xml version="1.0" encoding="utf-8"?>
<ds:datastoreItem xmlns:ds="http://schemas.openxmlformats.org/officeDocument/2006/customXml" ds:itemID="{04C98365-AA8B-41A5-B8A8-47652F7F7DB3}"/>
</file>

<file path=customXml/itemProps3.xml><?xml version="1.0" encoding="utf-8"?>
<ds:datastoreItem xmlns:ds="http://schemas.openxmlformats.org/officeDocument/2006/customXml" ds:itemID="{25C3293A-A60E-4689-AAFF-0D70DC81D8FA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1577</TotalTime>
  <Words>589</Words>
  <Application>Microsoft Office PowerPoint</Application>
  <PresentationFormat>A4 Paper (210x297 mm)</PresentationFormat>
  <Paragraphs>178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FDM Academy - Presentation - v1.7</vt:lpstr>
      <vt:lpstr>FDM2014</vt:lpstr>
      <vt:lpstr>PowerPoint Presentation</vt:lpstr>
      <vt:lpstr>Lesson Objectives</vt:lpstr>
      <vt:lpstr>Maximum Cardinality</vt:lpstr>
      <vt:lpstr>Minimum Cardinality</vt:lpstr>
      <vt:lpstr>Minimum Cardinality</vt:lpstr>
      <vt:lpstr>Non-Identifying Relationship</vt:lpstr>
      <vt:lpstr>Identifying Relationship</vt:lpstr>
      <vt:lpstr>Foreign Key to Unique Constraint</vt:lpstr>
      <vt:lpstr>Self-Referential One-to-Many Relationship</vt:lpstr>
      <vt:lpstr>Self-Referential Many-to-Many Relationship</vt:lpstr>
      <vt:lpstr>Self-Referential Many-to-Many Relationship</vt:lpstr>
      <vt:lpstr>Lesson Review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180</cp:revision>
  <cp:lastPrinted>2008-08-11T14:05:23Z</cp:lastPrinted>
  <dcterms:created xsi:type="dcterms:W3CDTF">2011-04-17T13:21:40Z</dcterms:created>
  <dcterms:modified xsi:type="dcterms:W3CDTF">2014-09-08T18:15:38Z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