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6"/>
  </p:notesMasterIdLst>
  <p:handoutMasterIdLst>
    <p:handoutMasterId r:id="rId17"/>
  </p:handoutMasterIdLst>
  <p:sldIdLst>
    <p:sldId id="413" r:id="rId6"/>
    <p:sldId id="333" r:id="rId7"/>
    <p:sldId id="409" r:id="rId8"/>
    <p:sldId id="408" r:id="rId9"/>
    <p:sldId id="410" r:id="rId10"/>
    <p:sldId id="411" r:id="rId11"/>
    <p:sldId id="401" r:id="rId12"/>
    <p:sldId id="412" r:id="rId13"/>
    <p:sldId id="396" r:id="rId14"/>
    <p:sldId id="406" r:id="rId15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84C"/>
    <a:srgbClr val="FFFA96"/>
    <a:srgbClr val="FEFC96"/>
    <a:srgbClr val="BCE4F6"/>
    <a:srgbClr val="FAB041"/>
    <a:srgbClr val="7F7F7F"/>
    <a:srgbClr val="333399"/>
    <a:srgbClr val="9EC23C"/>
    <a:srgbClr val="2EABE2"/>
    <a:srgbClr val="44B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660" autoAdjust="0"/>
  </p:normalViewPr>
  <p:slideViewPr>
    <p:cSldViewPr snapToGrid="0" snapToObjects="1">
      <p:cViewPr>
        <p:scale>
          <a:sx n="81" d="100"/>
          <a:sy n="81" d="100"/>
        </p:scale>
        <p:origin x="-594" y="-702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2" y="63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14 – Set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Functions and Errors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 September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98754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11715307" y="8968563"/>
            <a:ext cx="0" cy="2139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Placeholder 2"/>
          <p:cNvSpPr txBox="1">
            <a:spLocks/>
          </p:cNvSpPr>
          <p:nvPr/>
        </p:nvSpPr>
        <p:spPr>
          <a:xfrm>
            <a:off x="518013" y="3645876"/>
            <a:ext cx="5315816" cy="8617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Lesson 9 – UNION, INTERSECT, 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Having completed this lesson you should now be able to:</a:t>
            </a:r>
          </a:p>
          <a:p>
            <a:r>
              <a:rPr lang="en-GB" dirty="0" smtClean="0"/>
              <a:t>Use UNION,  INTERSECT, and MINUS to put the results of two queries into a single result set</a:t>
            </a:r>
          </a:p>
          <a:p>
            <a:endParaRPr lang="en-GB" dirty="0"/>
          </a:p>
          <a:p>
            <a:r>
              <a:rPr lang="en-GB" dirty="0" smtClean="0"/>
              <a:t>Understand the difference between using JOIN and using UNION</a:t>
            </a:r>
          </a:p>
        </p:txBody>
      </p:sp>
    </p:spTree>
    <p:extLst>
      <p:ext uri="{BB962C8B-B14F-4D97-AF65-F5344CB8AC3E}">
        <p14:creationId xmlns:p14="http://schemas.microsoft.com/office/powerpoint/2010/main" val="10281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r>
              <a:rPr lang="en-GB" dirty="0" smtClean="0"/>
              <a:t>Use UNION,  INTERSECT, and MINUS to put the results of two queries into a single result set</a:t>
            </a:r>
          </a:p>
          <a:p>
            <a:endParaRPr lang="en-GB" dirty="0"/>
          </a:p>
          <a:p>
            <a:r>
              <a:rPr lang="en-GB" dirty="0" smtClean="0"/>
              <a:t>Understand the difference between using JOINs and using UNION, INTERSECT or MINUS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57350"/>
            <a:ext cx="8420100" cy="851388"/>
          </a:xfrm>
        </p:spPr>
        <p:txBody>
          <a:bodyPr/>
          <a:lstStyle/>
          <a:p>
            <a:r>
              <a:rPr lang="en-GB" dirty="0" smtClean="0"/>
              <a:t>UNION - </a:t>
            </a:r>
            <a:r>
              <a:rPr lang="en-US" dirty="0" smtClean="0">
                <a:cs typeface="Times New Roman" pitchFamily="18" charset="0"/>
              </a:rPr>
              <a:t>Joins two result sets together and returns the </a:t>
            </a:r>
            <a:r>
              <a:rPr lang="en-US" b="1" dirty="0" smtClean="0">
                <a:cs typeface="Times New Roman" pitchFamily="18" charset="0"/>
              </a:rPr>
              <a:t>distinct </a:t>
            </a:r>
            <a:r>
              <a:rPr lang="en-US" dirty="0" smtClean="0">
                <a:cs typeface="Times New Roman" pitchFamily="18" charset="0"/>
              </a:rPr>
              <a:t>rows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48457" y="2894817"/>
            <a:ext cx="5576465" cy="2486075"/>
          </a:xfrm>
          <a:prstGeom prst="roundRect">
            <a:avLst>
              <a:gd name="adj" fmla="val 10982"/>
            </a:avLst>
          </a:prstGeom>
          <a:solidFill>
            <a:srgbClr val="BCE4F6"/>
          </a:solidFill>
        </p:spPr>
        <p:txBody>
          <a:bodyPr/>
          <a:lstStyle>
            <a:lvl1pPr marL="360000" indent="-360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 sz="2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latin typeface="Consolas" pitchFamily="49" charset="0"/>
              </a:rPr>
              <a:t> </a:t>
            </a:r>
            <a:r>
              <a:rPr lang="en-US" sz="1800" kern="0" dirty="0" smtClean="0">
                <a:latin typeface="Consolas" pitchFamily="49" charset="0"/>
              </a:rPr>
              <a:t>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broker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UNION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 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consultant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itchFamily="49" charset="0"/>
              </a:rPr>
              <a:t>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95" y="2604329"/>
            <a:ext cx="1952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373815" y="3152725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Brokers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244862" y="4597566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Consultants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542152" y="5671379"/>
            <a:ext cx="289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UNION 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49" y="1657350"/>
            <a:ext cx="8612065" cy="710712"/>
          </a:xfrm>
        </p:spPr>
        <p:txBody>
          <a:bodyPr/>
          <a:lstStyle/>
          <a:p>
            <a:r>
              <a:rPr lang="en-GB" dirty="0" smtClean="0"/>
              <a:t>UNION ALL - </a:t>
            </a:r>
            <a:r>
              <a:rPr lang="en-US" dirty="0" smtClean="0">
                <a:cs typeface="Times New Roman" pitchFamily="18" charset="0"/>
              </a:rPr>
              <a:t>Joins two result sets together and returns </a:t>
            </a:r>
            <a:r>
              <a:rPr lang="en-US" b="1" dirty="0" smtClean="0">
                <a:cs typeface="Times New Roman" pitchFamily="18" charset="0"/>
              </a:rPr>
              <a:t>all </a:t>
            </a:r>
            <a:r>
              <a:rPr lang="en-US" dirty="0" smtClean="0">
                <a:cs typeface="Times New Roman" pitchFamily="18" charset="0"/>
              </a:rPr>
              <a:t>rows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63452" y="2874274"/>
            <a:ext cx="5576465" cy="2486075"/>
          </a:xfrm>
          <a:prstGeom prst="roundRect">
            <a:avLst>
              <a:gd name="adj" fmla="val 10982"/>
            </a:avLst>
          </a:prstGeom>
          <a:solidFill>
            <a:srgbClr val="BCE4F6"/>
          </a:solidFill>
        </p:spPr>
        <p:txBody>
          <a:bodyPr/>
          <a:lstStyle>
            <a:lvl1pPr marL="360000" indent="-360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 sz="2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latin typeface="Consolas" pitchFamily="49" charset="0"/>
              </a:rPr>
              <a:t> </a:t>
            </a:r>
            <a:r>
              <a:rPr lang="en-US" sz="1800" kern="0" dirty="0" smtClean="0">
                <a:latin typeface="Consolas" pitchFamily="49" charset="0"/>
              </a:rPr>
              <a:t>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broker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UNION ALL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 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consultant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itchFamily="49" charset="0"/>
              </a:rPr>
              <a:t>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34" y="2662631"/>
            <a:ext cx="1952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91754" y="3211027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Brokers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1" y="4655868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Consultants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57562" y="5729681"/>
            <a:ext cx="24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INTERSECT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49" y="1657350"/>
            <a:ext cx="8612065" cy="710712"/>
          </a:xfrm>
        </p:spPr>
        <p:txBody>
          <a:bodyPr/>
          <a:lstStyle/>
          <a:p>
            <a:r>
              <a:rPr lang="en-GB" dirty="0" smtClean="0"/>
              <a:t>INTERSECT - </a:t>
            </a:r>
            <a:r>
              <a:rPr lang="en-US" dirty="0" smtClean="0">
                <a:cs typeface="Times New Roman" pitchFamily="18" charset="0"/>
              </a:rPr>
              <a:t>Joins two result sets together and returns only the matches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63452" y="2874274"/>
            <a:ext cx="5576465" cy="2486075"/>
          </a:xfrm>
          <a:prstGeom prst="roundRect">
            <a:avLst>
              <a:gd name="adj" fmla="val 10982"/>
            </a:avLst>
          </a:prstGeom>
          <a:solidFill>
            <a:srgbClr val="BCE4F6"/>
          </a:solidFill>
        </p:spPr>
        <p:txBody>
          <a:bodyPr/>
          <a:lstStyle>
            <a:lvl1pPr marL="360000" indent="-360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 sz="2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latin typeface="Consolas" pitchFamily="49" charset="0"/>
              </a:rPr>
              <a:t> </a:t>
            </a:r>
            <a:r>
              <a:rPr lang="en-US" sz="1800" kern="0" dirty="0" smtClean="0">
                <a:latin typeface="Consolas" pitchFamily="49" charset="0"/>
              </a:rPr>
              <a:t>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broker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INTERSECT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 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consultant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itchFamily="49" charset="0"/>
              </a:rPr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9077" y="5729681"/>
            <a:ext cx="302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only matches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71" y="2588548"/>
            <a:ext cx="19621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858338" y="466978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Consultants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987291" y="3224948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Brokers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857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49" y="1657350"/>
            <a:ext cx="8612065" cy="710712"/>
          </a:xfrm>
        </p:spPr>
        <p:txBody>
          <a:bodyPr/>
          <a:lstStyle/>
          <a:p>
            <a:r>
              <a:rPr lang="en-GB" dirty="0" smtClean="0"/>
              <a:t>MINUS – Returns all results from the first query except those that also appear in the second query</a:t>
            </a: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73" y="2697040"/>
            <a:ext cx="20002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663452" y="2874274"/>
            <a:ext cx="5576465" cy="2486075"/>
          </a:xfrm>
          <a:prstGeom prst="roundRect">
            <a:avLst>
              <a:gd name="adj" fmla="val 10982"/>
            </a:avLst>
          </a:prstGeom>
          <a:solidFill>
            <a:srgbClr val="BCE4F6"/>
          </a:solidFill>
        </p:spPr>
        <p:txBody>
          <a:bodyPr/>
          <a:lstStyle>
            <a:lvl1pPr marL="360000" indent="-360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 sz="2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>
                <a:latin typeface="Consolas" pitchFamily="49" charset="0"/>
              </a:rPr>
              <a:t> </a:t>
            </a:r>
            <a:r>
              <a:rPr lang="en-US" sz="1800" kern="0" dirty="0" smtClean="0">
                <a:latin typeface="Consolas" pitchFamily="49" charset="0"/>
              </a:rPr>
              <a:t>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broker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MINUS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SELECT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   first_name, last_name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kern="0" dirty="0" smtClean="0">
                <a:latin typeface="Consolas" pitchFamily="49" charset="0"/>
              </a:rPr>
              <a:t>FROM consultant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itchFamily="49" charset="0"/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338" y="4669789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Consultants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987291" y="3224948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Brokers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53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521677"/>
          </a:xfrm>
        </p:spPr>
        <p:txBody>
          <a:bodyPr/>
          <a:lstStyle/>
          <a:p>
            <a:r>
              <a:rPr lang="en-GB" dirty="0" smtClean="0"/>
              <a:t>Compare JOIN to UNION </a:t>
            </a:r>
            <a:r>
              <a:rPr lang="en-GB" sz="1800" dirty="0" smtClean="0"/>
              <a:t>(next slide)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64273"/>
            <a:ext cx="8420100" cy="816219"/>
          </a:xfrm>
        </p:spPr>
        <p:txBody>
          <a:bodyPr/>
          <a:lstStyle/>
          <a:p>
            <a:r>
              <a:rPr lang="en-GB" dirty="0" smtClean="0"/>
              <a:t>A JOIN puts </a:t>
            </a:r>
            <a:r>
              <a:rPr lang="en-GB" b="1" dirty="0" smtClean="0"/>
              <a:t>columns</a:t>
            </a:r>
            <a:r>
              <a:rPr lang="en-GB" dirty="0" smtClean="0"/>
              <a:t> from one table together with </a:t>
            </a:r>
            <a:r>
              <a:rPr lang="en-GB" b="1" dirty="0" smtClean="0"/>
              <a:t>columns</a:t>
            </a:r>
            <a:r>
              <a:rPr lang="en-GB" dirty="0" smtClean="0"/>
              <a:t> from </a:t>
            </a:r>
            <a:r>
              <a:rPr lang="en-GB" dirty="0" smtClean="0"/>
              <a:t>another table </a:t>
            </a:r>
            <a:r>
              <a:rPr lang="en-GB" dirty="0" smtClean="0"/>
              <a:t>(and </a:t>
            </a:r>
            <a:r>
              <a:rPr lang="en-GB" dirty="0" smtClean="0"/>
              <a:t>aligns </a:t>
            </a:r>
            <a:r>
              <a:rPr lang="en-GB" dirty="0" smtClean="0"/>
              <a:t>the rows).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3606"/>
              </p:ext>
            </p:extLst>
          </p:nvPr>
        </p:nvGraphicFramePr>
        <p:xfrm>
          <a:off x="1101969" y="2329897"/>
          <a:ext cx="4021017" cy="148336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436939"/>
                <a:gridCol w="1292039"/>
                <a:gridCol w="1292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Addess_ID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60521"/>
              </p:ext>
            </p:extLst>
          </p:nvPr>
        </p:nvGraphicFramePr>
        <p:xfrm>
          <a:off x="5462957" y="2338363"/>
          <a:ext cx="2790090" cy="148336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395045"/>
                <a:gridCol w="1395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Addess_ID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Town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Linlithgow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Bathgate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Falkirk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4" name="Curved Connector 1023"/>
          <p:cNvCxnSpPr/>
          <p:nvPr/>
        </p:nvCxnSpPr>
        <p:spPr bwMode="auto">
          <a:xfrm rot="16200000" flipH="1">
            <a:off x="1641231" y="3962662"/>
            <a:ext cx="738554" cy="69166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9" name="Curved Connector 1028"/>
          <p:cNvCxnSpPr/>
          <p:nvPr/>
        </p:nvCxnSpPr>
        <p:spPr bwMode="auto">
          <a:xfrm rot="10800000" flipV="1">
            <a:off x="3223847" y="3939214"/>
            <a:ext cx="1055081" cy="738555"/>
          </a:xfrm>
          <a:prstGeom prst="curvedConnector3">
            <a:avLst>
              <a:gd name="adj1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" name="Curved Connector 1033"/>
          <p:cNvCxnSpPr/>
          <p:nvPr/>
        </p:nvCxnSpPr>
        <p:spPr bwMode="auto">
          <a:xfrm rot="10800000" flipV="1">
            <a:off x="4665785" y="3939215"/>
            <a:ext cx="2485296" cy="738557"/>
          </a:xfrm>
          <a:prstGeom prst="curvedConnector3">
            <a:avLst>
              <a:gd name="adj1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1799"/>
              </p:ext>
            </p:extLst>
          </p:nvPr>
        </p:nvGraphicFramePr>
        <p:xfrm>
          <a:off x="1422889" y="4862082"/>
          <a:ext cx="3962400" cy="14833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95046"/>
                <a:gridCol w="1312984"/>
                <a:gridCol w="1254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Town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Falkirk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Linlithgow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Bathgate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8420100" cy="521677"/>
          </a:xfrm>
        </p:spPr>
        <p:txBody>
          <a:bodyPr/>
          <a:lstStyle/>
          <a:p>
            <a:r>
              <a:rPr lang="en-GB" dirty="0" smtClean="0"/>
              <a:t>Compare JOIN </a:t>
            </a:r>
            <a:r>
              <a:rPr lang="en-GB" sz="1800" dirty="0" smtClean="0"/>
              <a:t>(previous slide) </a:t>
            </a:r>
            <a:r>
              <a:rPr lang="en-GB" dirty="0" smtClean="0"/>
              <a:t>to 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1364273"/>
            <a:ext cx="8647235" cy="816219"/>
          </a:xfrm>
        </p:spPr>
        <p:txBody>
          <a:bodyPr/>
          <a:lstStyle/>
          <a:p>
            <a:r>
              <a:rPr lang="en-GB" dirty="0" smtClean="0"/>
              <a:t>UNION puts </a:t>
            </a:r>
            <a:r>
              <a:rPr lang="en-GB" b="1" dirty="0" smtClean="0"/>
              <a:t>rows</a:t>
            </a:r>
            <a:r>
              <a:rPr lang="en-GB" dirty="0" smtClean="0"/>
              <a:t> from one query together with </a:t>
            </a:r>
            <a:r>
              <a:rPr lang="en-GB" b="1" dirty="0" smtClean="0"/>
              <a:t>rows</a:t>
            </a:r>
            <a:r>
              <a:rPr lang="en-GB" dirty="0" smtClean="0"/>
              <a:t> from another query (and </a:t>
            </a:r>
            <a:r>
              <a:rPr lang="en-GB" dirty="0" smtClean="0"/>
              <a:t>aligns </a:t>
            </a:r>
            <a:r>
              <a:rPr lang="en-GB" dirty="0" smtClean="0"/>
              <a:t>the columns)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96677"/>
              </p:ext>
            </p:extLst>
          </p:nvPr>
        </p:nvGraphicFramePr>
        <p:xfrm>
          <a:off x="1122917" y="2438531"/>
          <a:ext cx="2728978" cy="148336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436939"/>
                <a:gridCol w="1292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89246"/>
              </p:ext>
            </p:extLst>
          </p:nvPr>
        </p:nvGraphicFramePr>
        <p:xfrm>
          <a:off x="1122917" y="4366586"/>
          <a:ext cx="2708030" cy="14833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95046"/>
                <a:gridCol w="1312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Herbert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Richard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Bradley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43268"/>
              </p:ext>
            </p:extLst>
          </p:nvPr>
        </p:nvGraphicFramePr>
        <p:xfrm>
          <a:off x="6304517" y="2535573"/>
          <a:ext cx="2728978" cy="2966720"/>
        </p:xfrm>
        <a:graphic>
          <a:graphicData uri="http://schemas.openxmlformats.org/drawingml/2006/table">
            <a:tbl>
              <a:tblPr firstRow="1" bandCol="1">
                <a:tableStyleId>{93296810-A885-4BE3-A3E7-6D5BEEA58F35}</a:tableStyleId>
              </a:tblPr>
              <a:tblGrid>
                <a:gridCol w="1436939"/>
                <a:gridCol w="129203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Last_Name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Sykes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Schillinger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Adebisi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Herbert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Richard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Bradley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 bwMode="auto">
          <a:xfrm>
            <a:off x="4431323" y="3340751"/>
            <a:ext cx="1195754" cy="45752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urved Connector 7"/>
          <p:cNvCxnSpPr/>
          <p:nvPr/>
        </p:nvCxnSpPr>
        <p:spPr bwMode="auto">
          <a:xfrm flipV="1">
            <a:off x="4536831" y="4998460"/>
            <a:ext cx="1090246" cy="25367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88523" y="5721384"/>
            <a:ext cx="5357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Column data types </a:t>
            </a:r>
            <a:r>
              <a:rPr lang="en-US" sz="2000" dirty="0">
                <a:cs typeface="Times New Roman" pitchFamily="18" charset="0"/>
              </a:rPr>
              <a:t>have to match and the number of columns have to match</a:t>
            </a:r>
            <a:endParaRPr lang="en-GB" sz="2000" dirty="0"/>
          </a:p>
          <a:p>
            <a:endParaRPr lang="en-US" sz="2000" dirty="0"/>
          </a:p>
        </p:txBody>
      </p:sp>
      <p:sp>
        <p:nvSpPr>
          <p:cNvPr id="12" name="Left Brace 11"/>
          <p:cNvSpPr/>
          <p:nvPr/>
        </p:nvSpPr>
        <p:spPr bwMode="auto">
          <a:xfrm>
            <a:off x="5756031" y="3317631"/>
            <a:ext cx="422031" cy="96129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21" name="Left Brace 20"/>
          <p:cNvSpPr/>
          <p:nvPr/>
        </p:nvSpPr>
        <p:spPr bwMode="auto">
          <a:xfrm>
            <a:off x="5779477" y="4517814"/>
            <a:ext cx="422031" cy="96129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3974123" y="2883226"/>
            <a:ext cx="339969" cy="91505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26" name="Right Brace 25"/>
          <p:cNvSpPr/>
          <p:nvPr/>
        </p:nvSpPr>
        <p:spPr bwMode="auto">
          <a:xfrm>
            <a:off x="3991707" y="4794610"/>
            <a:ext cx="339969" cy="91505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6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698" y="2674934"/>
            <a:ext cx="3143272" cy="3138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03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691034-7F6D-4027-9293-5AA1DE924C06}"/>
</file>

<file path=customXml/itemProps2.xml><?xml version="1.0" encoding="utf-8"?>
<ds:datastoreItem xmlns:ds="http://schemas.openxmlformats.org/officeDocument/2006/customXml" ds:itemID="{04C98365-AA8B-41A5-B8A8-47652F7F7DB3}"/>
</file>

<file path=customXml/itemProps3.xml><?xml version="1.0" encoding="utf-8"?>
<ds:datastoreItem xmlns:ds="http://schemas.openxmlformats.org/officeDocument/2006/customXml" ds:itemID="{790EABC6-3FEA-441F-A293-15B79034ED63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642</TotalTime>
  <Words>364</Words>
  <Application>Microsoft Office PowerPoint</Application>
  <PresentationFormat>A4 Paper (210x297 mm)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FDM Academy - Presentation - v1.7</vt:lpstr>
      <vt:lpstr>FDM2014</vt:lpstr>
      <vt:lpstr>PowerPoint Presentation</vt:lpstr>
      <vt:lpstr>Lesson Objectives</vt:lpstr>
      <vt:lpstr>UNION</vt:lpstr>
      <vt:lpstr>UNION ALL</vt:lpstr>
      <vt:lpstr>INTERSECT</vt:lpstr>
      <vt:lpstr>MINUS</vt:lpstr>
      <vt:lpstr>Compare JOIN to UNION (next slide)</vt:lpstr>
      <vt:lpstr>Compare JOIN (previous slide) to UNION</vt:lpstr>
      <vt:lpstr>Questions?</vt:lpstr>
      <vt:lpstr>Lesson Objectives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104</cp:revision>
  <cp:lastPrinted>2008-08-11T14:05:23Z</cp:lastPrinted>
  <dcterms:created xsi:type="dcterms:W3CDTF">2011-04-17T13:21:40Z</dcterms:created>
  <dcterms:modified xsi:type="dcterms:W3CDTF">2014-12-16T16:01:45Z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</Properties>
</file>