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  <p:sldMasterId id="2147483667" r:id="rId5"/>
  </p:sldMasterIdLst>
  <p:notesMasterIdLst>
    <p:notesMasterId r:id="rId12"/>
  </p:notesMasterIdLst>
  <p:handoutMasterIdLst>
    <p:handoutMasterId r:id="rId13"/>
  </p:handoutMasterIdLst>
  <p:sldIdLst>
    <p:sldId id="395" r:id="rId6"/>
    <p:sldId id="333" r:id="rId7"/>
    <p:sldId id="374" r:id="rId8"/>
    <p:sldId id="375" r:id="rId9"/>
    <p:sldId id="393" r:id="rId10"/>
    <p:sldId id="394" r:id="rId11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4F6"/>
    <a:srgbClr val="FAB041"/>
    <a:srgbClr val="7F7F7F"/>
    <a:srgbClr val="FF9933"/>
    <a:srgbClr val="333399"/>
    <a:srgbClr val="9EC23C"/>
    <a:srgbClr val="2EABE2"/>
    <a:srgbClr val="44BCF1"/>
    <a:srgbClr val="B4C84C"/>
    <a:srgbClr val="C5E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6" autoAdjust="0"/>
    <p:restoredTop sz="94660" autoAdjust="0"/>
  </p:normalViewPr>
  <p:slideViewPr>
    <p:cSldViewPr snapToGrid="0" snapToObjects="1">
      <p:cViewPr varScale="1">
        <p:scale>
          <a:sx n="91" d="100"/>
          <a:sy n="91" d="100"/>
        </p:scale>
        <p:origin x="1098" y="30"/>
      </p:cViewPr>
      <p:guideLst>
        <p:guide orient="horz" pos="2160"/>
        <p:guide pos="4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72" y="6360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4336" y="313926"/>
          <a:ext cx="5949547" cy="180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867">
                <a:tc>
                  <a:txBody>
                    <a:bodyPr/>
                    <a:lstStyle/>
                    <a:p>
                      <a:pPr marL="25400" indent="0"/>
                      <a:r>
                        <a:rPr lang="en-GB" sz="800" b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Core – SQL – Module 16 – PL-SQL</a:t>
                      </a:r>
                      <a:r>
                        <a:rPr lang="en-GB" sz="800" b="0" baseline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 – v1.0</a:t>
                      </a:r>
                      <a:endParaRPr lang="en-GB" sz="800" b="0" dirty="0">
                        <a:solidFill>
                          <a:srgbClr val="3333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4336" y="9480482"/>
          <a:ext cx="5949547" cy="199082"/>
        </p:xfrm>
        <a:graphic>
          <a:graphicData uri="http://schemas.openxmlformats.org/drawingml/2006/table">
            <a:tbl>
              <a:tblPr/>
              <a:tblGrid>
                <a:gridCol w="103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08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5486400" algn="r"/>
                        </a:tabLst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FDM Academy</a:t>
                      </a:r>
                      <a:endParaRPr lang="en-GB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  <a:tab pos="4954588" algn="r"/>
                        </a:tabLst>
                        <a:defRPr/>
                      </a:pP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 September 2011</a:t>
                      </a:r>
                      <a:endParaRPr lang="en-GB" sz="900" dirty="0" smtClean="0"/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5214313" y="9486867"/>
            <a:ext cx="1059570" cy="180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r>
              <a:rPr lang="en-GB" sz="900" b="1" dirty="0" smtClean="0">
                <a:solidFill>
                  <a:schemeClr val="bg1"/>
                </a:solidFill>
              </a:rPr>
              <a:t>Page </a:t>
            </a:r>
            <a:fld id="{4D875A26-4AB2-4F10-BF32-FA69FEB50BE0}" type="slidenum">
              <a:rPr lang="en-GB" sz="900" b="1" smtClean="0">
                <a:solidFill>
                  <a:schemeClr val="bg1"/>
                </a:solidFill>
              </a:rPr>
              <a:pPr/>
              <a:t>‹#›</a:t>
            </a:fld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796" y="9647642"/>
            <a:ext cx="3345446" cy="1504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500" b="1" dirty="0" smtClean="0"/>
              <a:t>© FDM Group Ltd 2011.  All Rights Reserved.</a:t>
            </a:r>
            <a:endParaRPr lang="en-GB" sz="500" b="1" dirty="0"/>
          </a:p>
        </p:txBody>
      </p:sp>
    </p:spTree>
    <p:extLst>
      <p:ext uri="{BB962C8B-B14F-4D97-AF65-F5344CB8AC3E}">
        <p14:creationId xmlns:p14="http://schemas.microsoft.com/office/powerpoint/2010/main" val="1542185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81538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6125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758" y="4713517"/>
            <a:ext cx="4893572" cy="446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81538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E6C85E1-D451-48DF-864D-F69891B91C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4" y="1565374"/>
            <a:ext cx="3861089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US" dirty="0" smtClean="0"/>
              <a:t>Click to add Course Name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75" y="3213556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Module Name</a:t>
            </a:r>
            <a:endParaRPr lang="en-GB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52475" y="5303936"/>
            <a:ext cx="5095875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baseline="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Author - FDM Academy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2438399"/>
            <a:ext cx="8420400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0" y="2285992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Optional Sub-Module Name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523976" y="3429000"/>
            <a:ext cx="3357562" cy="221456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module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1838325"/>
            <a:ext cx="8420400" cy="578882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52475" y="2644259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34480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26720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52475" y="50863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2438399"/>
            <a:ext cx="8420400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question number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540000"/>
          </a:xfrm>
        </p:spPr>
        <p:txBody>
          <a:bodyPr/>
          <a:lstStyle>
            <a:lvl1pPr marL="0" indent="0">
              <a:buNone/>
              <a:defRPr sz="2200" b="1">
                <a:solidFill>
                  <a:srgbClr val="333399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GB" dirty="0" smtClean="0"/>
              <a:t>Click to add question title</a:t>
            </a:r>
          </a:p>
          <a:p>
            <a:pPr lvl="0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52475" y="2257425"/>
            <a:ext cx="8420100" cy="540000"/>
          </a:xfrm>
        </p:spPr>
        <p:txBody>
          <a:bodyPr/>
          <a:lstStyle>
            <a:lvl1pPr marL="0" indent="0">
              <a:buNone/>
              <a:defRPr sz="2200" b="1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question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2857499"/>
            <a:ext cx="8420100" cy="3238501"/>
          </a:xfrm>
        </p:spPr>
        <p:txBody>
          <a:bodyPr/>
          <a:lstStyle>
            <a:lvl1pPr marL="360000" indent="-360000">
              <a:buClr>
                <a:srgbClr val="9EC23C"/>
              </a:buClr>
              <a:buFont typeface="+mj-lt"/>
              <a:buAutoNum type="alphaLcParenR"/>
              <a:defRPr/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752474" y="1657350"/>
            <a:ext cx="84204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 smtClean="0"/>
              <a:t>Click icon to insert media link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59526"/>
            <a:ext cx="9906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00813" y="2008188"/>
            <a:ext cx="2921927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9" y="1998663"/>
            <a:ext cx="3430985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906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DM Wavy Banner - Shield - Presentati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906000" cy="82067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838200"/>
            <a:ext cx="8420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57350"/>
            <a:ext cx="8420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30343"/>
            <a:ext cx="2063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62" r:id="rId4"/>
    <p:sldLayoutId id="2147483663" r:id="rId5"/>
    <p:sldLayoutId id="2147483664" r:id="rId6"/>
    <p:sldLayoutId id="2147483665" r:id="rId7"/>
    <p:sldLayoutId id="2147483654" r:id="rId8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9pPr>
    </p:titleStyle>
    <p:bodyStyle>
      <a:lvl1pPr marL="360000" indent="-360000" algn="l" rtl="0" eaLnBrk="1" fontAlgn="base" hangingPunct="1">
        <a:spcBef>
          <a:spcPts val="0"/>
        </a:spcBef>
        <a:spcAft>
          <a:spcPts val="1200"/>
        </a:spcAft>
        <a:buClr>
          <a:srgbClr val="333399"/>
        </a:buClr>
        <a:buFont typeface="Wingdings 3" pitchFamily="18" charset="2"/>
        <a:buChar char="}"/>
        <a:defRPr sz="2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88000" algn="l" rtl="0" eaLnBrk="1" fontAlgn="base" hangingPunct="1">
        <a:spcBef>
          <a:spcPts val="0"/>
        </a:spcBef>
        <a:spcAft>
          <a:spcPts val="900"/>
        </a:spcAft>
        <a:buClr>
          <a:srgbClr val="333399"/>
        </a:buClr>
        <a:buFont typeface="Arial" pitchFamily="34" charset="0"/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990000" indent="-216000" algn="l" rtl="0" eaLnBrk="1" fontAlgn="base" hangingPunct="1">
        <a:spcBef>
          <a:spcPts val="0"/>
        </a:spcBef>
        <a:spcAft>
          <a:spcPts val="600"/>
        </a:spcAft>
        <a:buClr>
          <a:srgbClr val="333399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None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None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/>
        </p:nvSpPr>
        <p:spPr bwMode="auto">
          <a:xfrm>
            <a:off x="873654" y="66119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174971" y="6484939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1" r:id="rId3"/>
    <p:sldLayoutId id="2147483672" r:id="rId4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870" y="3659833"/>
            <a:ext cx="5888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PL/SQL </a:t>
            </a:r>
            <a:r>
              <a:rPr lang="en-US" smtClean="0"/>
              <a:t>Anonymous Blocks </a:t>
            </a:r>
            <a:r>
              <a:rPr lang="en-US" dirty="0"/>
              <a:t>&amp; Procedures</a:t>
            </a:r>
          </a:p>
        </p:txBody>
      </p:sp>
    </p:spTree>
    <p:extLst>
      <p:ext uri="{BB962C8B-B14F-4D97-AF65-F5344CB8AC3E}">
        <p14:creationId xmlns:p14="http://schemas.microsoft.com/office/powerpoint/2010/main" val="248377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After completing this lesson you will be able to:</a:t>
            </a:r>
          </a:p>
          <a:p>
            <a:pPr>
              <a:buNone/>
            </a:pPr>
            <a:endParaRPr lang="en-GB" b="1" dirty="0" smtClean="0"/>
          </a:p>
          <a:p>
            <a:r>
              <a:rPr lang="en-GB" dirty="0" smtClean="0"/>
              <a:t>Write </a:t>
            </a:r>
            <a:r>
              <a:rPr lang="en-GB" dirty="0" smtClean="0"/>
              <a:t>PL/SQL anonymous blocks </a:t>
            </a:r>
            <a:r>
              <a:rPr lang="en-GB" dirty="0" smtClean="0"/>
              <a:t>and procedures</a:t>
            </a:r>
          </a:p>
          <a:p>
            <a:endParaRPr lang="en-GB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PL/SQL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PL/SQL </a:t>
            </a:r>
            <a:r>
              <a:rPr lang="en-GB" dirty="0" smtClean="0"/>
              <a:t>stands for </a:t>
            </a:r>
            <a:r>
              <a:rPr lang="en-GB" b="1" dirty="0" smtClean="0"/>
              <a:t>P</a:t>
            </a:r>
            <a:r>
              <a:rPr lang="en-GB" dirty="0" smtClean="0"/>
              <a:t>rocedural </a:t>
            </a:r>
            <a:r>
              <a:rPr lang="en-GB" b="1" dirty="0" smtClean="0"/>
              <a:t>L</a:t>
            </a:r>
            <a:r>
              <a:rPr lang="en-GB" dirty="0" smtClean="0"/>
              <a:t>anguage extension </a:t>
            </a:r>
            <a:r>
              <a:rPr lang="en-GB" dirty="0" smtClean="0"/>
              <a:t>to </a:t>
            </a:r>
            <a:r>
              <a:rPr lang="en-GB" b="1" dirty="0" smtClean="0"/>
              <a:t>SQL</a:t>
            </a:r>
          </a:p>
          <a:p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Used to </a:t>
            </a:r>
            <a:r>
              <a:rPr lang="en-GB" dirty="0" smtClean="0"/>
              <a:t>add</a:t>
            </a:r>
            <a:r>
              <a:rPr lang="en-GB" dirty="0" smtClean="0"/>
              <a:t> </a:t>
            </a:r>
            <a:r>
              <a:rPr lang="en-GB" dirty="0" smtClean="0"/>
              <a:t>business </a:t>
            </a:r>
            <a:r>
              <a:rPr lang="en-GB" dirty="0" smtClean="0"/>
              <a:t>functionality to SQL statement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Allows processing and algorithms that could not be coded in standard </a:t>
            </a:r>
            <a:r>
              <a:rPr lang="en-GB" dirty="0" smtClean="0"/>
              <a:t>SQL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SQL is embedded inside PL/SQL procedural code</a:t>
            </a:r>
            <a:endParaRPr lang="en-GB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Anonymous Block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11670" y="1574799"/>
            <a:ext cx="5009850" cy="2628900"/>
          </a:xfrm>
          <a:solidFill>
            <a:srgbClr val="BCE4F6"/>
          </a:solidFill>
        </p:spPr>
        <p:txBody>
          <a:bodyPr/>
          <a:lstStyle/>
          <a:p>
            <a:r>
              <a:rPr sz="2000" dirty="0" smtClean="0">
                <a:latin typeface="Consolas" pitchFamily="49" charset="0"/>
              </a:rPr>
              <a:t>[DECLARE</a:t>
            </a:r>
            <a:endParaRPr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</a:rPr>
              <a:t>  </a:t>
            </a:r>
            <a:r>
              <a:rPr sz="2000" dirty="0" smtClean="0">
                <a:latin typeface="Consolas" pitchFamily="49" charset="0"/>
              </a:rPr>
              <a:t>&lt;declarations&gt; ]</a:t>
            </a:r>
          </a:p>
          <a:p>
            <a:r>
              <a:rPr sz="2000" dirty="0" smtClean="0">
                <a:latin typeface="Consolas" pitchFamily="49" charset="0"/>
              </a:rPr>
              <a:t>BEGIN</a:t>
            </a:r>
          </a:p>
          <a:p>
            <a:r>
              <a:rPr sz="2000" dirty="0" smtClean="0">
                <a:latin typeface="Consolas" pitchFamily="49" charset="0"/>
              </a:rPr>
              <a:t>   &lt;executable </a:t>
            </a:r>
            <a:r>
              <a:rPr sz="2000" dirty="0" smtClean="0">
                <a:latin typeface="Consolas" pitchFamily="49" charset="0"/>
              </a:rPr>
              <a:t>statement</a:t>
            </a:r>
            <a:r>
              <a:rPr sz="2000" dirty="0" smtClean="0">
                <a:latin typeface="Consolas" pitchFamily="49" charset="0"/>
              </a:rPr>
              <a:t>s</a:t>
            </a:r>
            <a:r>
              <a:rPr sz="2000" dirty="0" smtClean="0">
                <a:latin typeface="Consolas" pitchFamily="49" charset="0"/>
              </a:rPr>
              <a:t>&gt;</a:t>
            </a:r>
          </a:p>
          <a:p>
            <a:r>
              <a:rPr sz="2000" dirty="0" smtClean="0">
                <a:latin typeface="Consolas" pitchFamily="49" charset="0"/>
              </a:rPr>
              <a:t>[EXCEPTION</a:t>
            </a:r>
            <a:endParaRPr sz="2000" dirty="0" smtClean="0">
              <a:latin typeface="Consolas" pitchFamily="49" charset="0"/>
            </a:endParaRPr>
          </a:p>
          <a:p>
            <a:r>
              <a:rPr sz="2000" dirty="0" smtClean="0">
                <a:latin typeface="Consolas" pitchFamily="49" charset="0"/>
              </a:rPr>
              <a:t>   &lt;exception handling&gt; ]</a:t>
            </a:r>
          </a:p>
          <a:p>
            <a:r>
              <a:rPr sz="2000" dirty="0" smtClean="0">
                <a:latin typeface="Consolas" pitchFamily="49" charset="0"/>
              </a:rPr>
              <a:t>END;</a:t>
            </a:r>
          </a:p>
          <a:p>
            <a:r>
              <a:rPr sz="2000" dirty="0" smtClean="0">
                <a:latin typeface="Consolas" pitchFamily="49" charset="0"/>
              </a:rPr>
              <a:t>/</a:t>
            </a:r>
            <a:endParaRPr lang="en-GB" sz="2000" dirty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2950" y="1492469"/>
            <a:ext cx="8180333" cy="4593140"/>
          </a:xfrm>
          <a:prstGeom prst="rect">
            <a:avLst/>
          </a:prstGeom>
        </p:spPr>
        <p:txBody>
          <a:bodyPr/>
          <a:lstStyle/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anonymous</a:t>
            </a: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block is</a:t>
            </a:r>
            <a:b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unnamed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code </a:t>
            </a: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sections</a:t>
            </a:r>
          </a:p>
          <a:p>
            <a:pPr marL="720000" marR="0" lvl="1" indent="-288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DECLARE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(optional)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20000" marR="0" lvl="1" indent="-288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BEGIN - </a:t>
            </a:r>
            <a:r>
              <a:rPr lang="en-GB" sz="1800" kern="0" dirty="0" smtClean="0">
                <a:latin typeface="+mn-lt"/>
                <a:ea typeface="+mn-ea"/>
              </a:rPr>
              <a:t>statements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20000" marR="0" lvl="1" indent="-288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EXCEPTION (optional)</a:t>
            </a:r>
            <a:endParaRPr lang="en-GB" sz="1800" kern="0" dirty="0" smtClean="0">
              <a:latin typeface="+mn-lt"/>
              <a:ea typeface="+mn-ea"/>
            </a:endParaRPr>
          </a:p>
          <a:p>
            <a:pPr marL="262800" indent="-288000" eaLnBrk="1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262800" indent="-288000" eaLnBrk="1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/>
            </a:pPr>
            <a:r>
              <a:rPr lang="en-US" sz="1800" kern="0" dirty="0" smtClean="0">
                <a:latin typeface="+mn-lt"/>
                <a:ea typeface="+mn-ea"/>
              </a:rPr>
              <a:t>For </a:t>
            </a:r>
            <a:r>
              <a:rPr lang="en-US" sz="1800" kern="0" dirty="0" smtClean="0">
                <a:latin typeface="+mn-lt"/>
                <a:ea typeface="+mn-ea"/>
              </a:rPr>
              <a:t>examples</a:t>
            </a:r>
            <a:r>
              <a:rPr lang="en-US" sz="1800" kern="0" dirty="0" smtClean="0">
                <a:latin typeface="+mn-lt"/>
                <a:ea typeface="+mn-ea"/>
              </a:rPr>
              <a:t>, see </a:t>
            </a:r>
            <a:r>
              <a:rPr lang="en-US" sz="1800" i="1" kern="0" dirty="0" smtClean="0">
                <a:latin typeface="+mn-lt"/>
                <a:ea typeface="+mn-ea"/>
              </a:rPr>
              <a:t>Module19b_anonymous_block.sql</a:t>
            </a: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77824" y="1439717"/>
            <a:ext cx="5009850" cy="3614738"/>
          </a:xfrm>
          <a:solidFill>
            <a:srgbClr val="BCE4F6"/>
          </a:solidFill>
        </p:spPr>
        <p:txBody>
          <a:bodyPr/>
          <a:lstStyle/>
          <a:p>
            <a:r>
              <a:rPr sz="2000" dirty="0" smtClean="0">
                <a:latin typeface="Consolas" pitchFamily="49" charset="0"/>
              </a:rPr>
              <a:t>CREATE OR REPLACE PROCEDURE name</a:t>
            </a:r>
          </a:p>
          <a:p>
            <a:r>
              <a:rPr lang="en-GB" sz="2000" dirty="0" smtClean="0">
                <a:latin typeface="Consolas" pitchFamily="49" charset="0"/>
              </a:rPr>
              <a:t>( &lt;parameters&gt; )</a:t>
            </a:r>
          </a:p>
          <a:p>
            <a:r>
              <a:rPr lang="en-GB" sz="2000" dirty="0">
                <a:latin typeface="Consolas" pitchFamily="49" charset="0"/>
              </a:rPr>
              <a:t>I</a:t>
            </a:r>
            <a:r>
              <a:rPr lang="en-GB" sz="2000" dirty="0" smtClean="0">
                <a:latin typeface="Consolas" pitchFamily="49" charset="0"/>
              </a:rPr>
              <a:t>S </a:t>
            </a:r>
            <a:endParaRPr lang="en-GB" sz="2000" dirty="0" smtClean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</a:rPr>
              <a:t> &lt;declarations&gt;</a:t>
            </a:r>
            <a:endParaRPr sz="2000" dirty="0" smtClean="0">
              <a:latin typeface="Consolas" pitchFamily="49" charset="0"/>
            </a:endParaRPr>
          </a:p>
          <a:p>
            <a:r>
              <a:rPr sz="2000" dirty="0" smtClean="0">
                <a:latin typeface="Consolas" pitchFamily="49" charset="0"/>
              </a:rPr>
              <a:t>BEGIN</a:t>
            </a:r>
          </a:p>
          <a:p>
            <a:r>
              <a:rPr sz="2000" dirty="0" smtClean="0">
                <a:latin typeface="Consolas" pitchFamily="49" charset="0"/>
              </a:rPr>
              <a:t>  &lt;executable </a:t>
            </a:r>
            <a:r>
              <a:rPr sz="2000" dirty="0" smtClean="0">
                <a:latin typeface="Consolas" pitchFamily="49" charset="0"/>
              </a:rPr>
              <a:t>statement</a:t>
            </a:r>
            <a:r>
              <a:rPr sz="2000" dirty="0" smtClean="0">
                <a:latin typeface="Consolas" pitchFamily="49" charset="0"/>
              </a:rPr>
              <a:t>s</a:t>
            </a:r>
            <a:r>
              <a:rPr sz="2000" dirty="0" smtClean="0">
                <a:latin typeface="Consolas" pitchFamily="49" charset="0"/>
              </a:rPr>
              <a:t>&gt;</a:t>
            </a:r>
          </a:p>
          <a:p>
            <a:endParaRPr sz="2000" dirty="0" smtClean="0">
              <a:latin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</a:rPr>
              <a:t>[</a:t>
            </a:r>
            <a:r>
              <a:rPr sz="2000" dirty="0" smtClean="0">
                <a:latin typeface="Consolas" pitchFamily="49" charset="0"/>
              </a:rPr>
              <a:t>EXCEPTION</a:t>
            </a:r>
            <a:endParaRPr sz="2000" dirty="0" smtClean="0">
              <a:latin typeface="Consolas" pitchFamily="49" charset="0"/>
            </a:endParaRPr>
          </a:p>
          <a:p>
            <a:r>
              <a:rPr sz="2000" dirty="0" smtClean="0">
                <a:latin typeface="Consolas" pitchFamily="49" charset="0"/>
              </a:rPr>
              <a:t>	&lt;exception </a:t>
            </a:r>
            <a:r>
              <a:rPr sz="2000" dirty="0" smtClean="0">
                <a:latin typeface="Consolas" pitchFamily="49" charset="0"/>
              </a:rPr>
              <a:t>handlers&gt; </a:t>
            </a:r>
            <a:r>
              <a:rPr sz="2000" dirty="0" smtClean="0">
                <a:latin typeface="Consolas" pitchFamily="49" charset="0"/>
              </a:rPr>
              <a:t>]</a:t>
            </a:r>
          </a:p>
          <a:p>
            <a:r>
              <a:rPr sz="2000" dirty="0" smtClean="0">
                <a:latin typeface="Consolas" pitchFamily="49" charset="0"/>
              </a:rPr>
              <a:t>END name;</a:t>
            </a:r>
            <a:endParaRPr sz="2000" dirty="0" smtClean="0">
              <a:latin typeface="Consolas" pitchFamily="49" charset="0"/>
            </a:endParaRPr>
          </a:p>
          <a:p>
            <a:r>
              <a:rPr sz="2000" dirty="0" smtClean="0">
                <a:latin typeface="Consolas" pitchFamily="49" charset="0"/>
              </a:rPr>
              <a:t>/</a:t>
            </a:r>
            <a:endParaRPr lang="en-GB" sz="2000" dirty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2950" y="1292772"/>
            <a:ext cx="8667750" cy="5108027"/>
          </a:xfrm>
          <a:prstGeom prst="rect">
            <a:avLst/>
          </a:prstGeom>
        </p:spPr>
        <p:txBody>
          <a:bodyPr/>
          <a:lstStyle/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procedure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</a:t>
            </a:r>
            <a:b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named </a:t>
            </a:r>
            <a:r>
              <a:rPr lang="en-GB" sz="2200" kern="0" dirty="0" smtClean="0">
                <a:latin typeface="+mn-lt"/>
                <a:ea typeface="+mn-ea"/>
              </a:rPr>
              <a:t>code</a:t>
            </a:r>
            <a:br>
              <a:rPr lang="en-GB" sz="2200" kern="0" dirty="0" smtClean="0">
                <a:latin typeface="+mn-lt"/>
                <a:ea typeface="+mn-ea"/>
              </a:rPr>
            </a:br>
            <a:endParaRPr lang="en-GB" sz="2200" kern="0" dirty="0" smtClean="0"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lang="en-GB" sz="2200" kern="0" dirty="0" smtClean="0">
                <a:latin typeface="+mn-lt"/>
                <a:ea typeface="+mn-ea"/>
              </a:rPr>
              <a:t>Procedures perform</a:t>
            </a:r>
            <a:br>
              <a:rPr lang="en-GB" sz="2200" kern="0" dirty="0" smtClean="0">
                <a:latin typeface="+mn-lt"/>
                <a:ea typeface="+mn-ea"/>
              </a:rPr>
            </a:br>
            <a:r>
              <a:rPr lang="en-GB" sz="2200" kern="0" dirty="0" smtClean="0">
                <a:latin typeface="+mn-lt"/>
                <a:ea typeface="+mn-ea"/>
              </a:rPr>
              <a:t>DML on data in tables</a:t>
            </a: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endParaRPr lang="en-GB" sz="2200" kern="0" dirty="0"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endParaRPr lang="en-GB" sz="2200" kern="0" dirty="0" smtClean="0"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endParaRPr lang="en-GB" sz="2200" kern="0" dirty="0"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endParaRPr lang="en-GB" sz="2200" kern="0" dirty="0" smtClean="0">
              <a:latin typeface="+mn-lt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r>
              <a:rPr lang="en-US" sz="2200" kern="0" dirty="0" smtClean="0">
                <a:latin typeface="+mn-lt"/>
                <a:ea typeface="+mn-ea"/>
              </a:rPr>
              <a:t>For examples, see </a:t>
            </a:r>
            <a:r>
              <a:rPr lang="en-US" sz="2200" i="1" kern="0" dirty="0" smtClean="0">
                <a:latin typeface="+mn-lt"/>
                <a:ea typeface="+mn-ea"/>
              </a:rPr>
              <a:t>Module19c_StoredProcs.sql</a:t>
            </a:r>
            <a:endParaRPr lang="en-GB" sz="2200" i="1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15115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Having completed this lesson you should now be able to:</a:t>
            </a:r>
          </a:p>
          <a:p>
            <a:pPr>
              <a:buNone/>
            </a:pPr>
            <a:endParaRPr lang="en-GB" b="1" dirty="0" smtClean="0"/>
          </a:p>
          <a:p>
            <a:r>
              <a:rPr lang="en-GB" dirty="0" smtClean="0"/>
              <a:t>Write </a:t>
            </a:r>
            <a:r>
              <a:rPr lang="en-GB" dirty="0" smtClean="0"/>
              <a:t>PL/SQL anonymous blocks </a:t>
            </a:r>
            <a:r>
              <a:rPr lang="en-GB" dirty="0" smtClean="0"/>
              <a:t>and procedures</a:t>
            </a:r>
          </a:p>
          <a:p>
            <a:endParaRPr lang="en-GB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DM Academy - Presentation - v1.7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Black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DM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9B7754701D6B414CA048F6EE09D373C7" ma:contentTypeVersion="4" ma:contentTypeDescription="Create a new document." ma:contentTypeScope="" ma:versionID="eadc9904ddcdf3982f2eed1b4ab3de65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798f26a13154ca2d749b313c0c13a929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 ma:readOnly="false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 ma:readOnly="fals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Course Setup"/>
<xsd:enumeration value="Data Modelling"/>
<xsd:enumeration value="Execution Plans"/>
<xsd:enumeration value="Final Project"/>
<xsd:enumeration value="PL/SQL"/>
<xsd:enumeration value="Post Sign Off Activities"/>
<xsd:enumeration value="SQL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><documentManagement><Document_x0020_Type xmlns="$ListId:Shared Documents;">Slide Decks</Document_x0020_Type><Week xmlns="$ListId:Shared Documents;">05</Week><RestrictedToTheseUsers xmlns="$ListId:Shared Documents;"><UserInfo><DisplayName></DisplayName><AccountId xsi:nil="true"></AccountId><AccountType/></UserInfo></RestrictedToTheseUsers><Module xmlns="$ListId:Shared Documents;">PL/SQL</Modul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4E9ACC-D1C5-4966-96E3-D191AC123A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C98365-AA8B-41A5-B8A8-47652F7F7DB3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$ListId:Shared Documents;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90EABC6-3FEA-441F-A293-15B79034ED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Academy - Presentation - v1.7</Template>
  <TotalTime>1883</TotalTime>
  <Words>135</Words>
  <Application>Microsoft Office PowerPoint</Application>
  <PresentationFormat>A4 Paper (210x297 mm)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MS PGothic</vt:lpstr>
      <vt:lpstr>MS PGothic</vt:lpstr>
      <vt:lpstr>Arial</vt:lpstr>
      <vt:lpstr>Arial Black</vt:lpstr>
      <vt:lpstr>Calibri</vt:lpstr>
      <vt:lpstr>Consolas</vt:lpstr>
      <vt:lpstr>Times New Roman</vt:lpstr>
      <vt:lpstr>Verdana</vt:lpstr>
      <vt:lpstr>Wingdings 3</vt:lpstr>
      <vt:lpstr>ヒラギノ角ゴ Pro W3</vt:lpstr>
      <vt:lpstr>FDM Academy - Presentation - v1.7</vt:lpstr>
      <vt:lpstr>FDM2014</vt:lpstr>
      <vt:lpstr>PowerPoint Presentation</vt:lpstr>
      <vt:lpstr>Lesson Objectives</vt:lpstr>
      <vt:lpstr>PL/SQL</vt:lpstr>
      <vt:lpstr>Anonymous Block</vt:lpstr>
      <vt:lpstr>Procedure</vt:lpstr>
      <vt:lpstr>Lesson Objectives</vt:lpstr>
    </vt:vector>
  </TitlesOfParts>
  <Company>FDM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FDM GROUP</dc:creator>
  <cp:lastModifiedBy>Richard Jimenez</cp:lastModifiedBy>
  <cp:revision>188</cp:revision>
  <cp:lastPrinted>2008-08-11T14:05:23Z</cp:lastPrinted>
  <dcterms:created xsi:type="dcterms:W3CDTF">2011-04-17T13:21:40Z</dcterms:created>
  <dcterms:modified xsi:type="dcterms:W3CDTF">2019-04-04T14:28:19Z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0x0101009B7754701D6B414CA048F6EE09D373C7</vt:lpwstr>
  </property>
  <property fmtid="{D5CDD505-2E9C-101B-9397-08002B2CF9AE}" pid="3" name="_dlc_policyId">
    <vt:lpwstr/>
  </property>
  <property fmtid="{D5CDD505-2E9C-101B-9397-08002B2CF9AE}" pid="4" name="ItemRetentionFormula">
    <vt:lpwstr/>
  </property>
</Properties>
</file>