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4"/>
    <p:sldMasterId id="2147483667" r:id="rId5"/>
  </p:sldMasterIdLst>
  <p:notesMasterIdLst>
    <p:notesMasterId r:id="rId12"/>
  </p:notesMasterIdLst>
  <p:handoutMasterIdLst>
    <p:handoutMasterId r:id="rId13"/>
  </p:handoutMasterIdLst>
  <p:sldIdLst>
    <p:sldId id="395" r:id="rId6"/>
    <p:sldId id="333" r:id="rId7"/>
    <p:sldId id="374" r:id="rId8"/>
    <p:sldId id="375" r:id="rId9"/>
    <p:sldId id="393" r:id="rId10"/>
    <p:sldId id="394" r:id="rId11"/>
  </p:sldIdLst>
  <p:sldSz cx="9906000" cy="6858000" type="A4"/>
  <p:notesSz cx="6669088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E4F6"/>
    <a:srgbClr val="FAB041"/>
    <a:srgbClr val="7F7F7F"/>
    <a:srgbClr val="FF9933"/>
    <a:srgbClr val="333399"/>
    <a:srgbClr val="9EC23C"/>
    <a:srgbClr val="2EABE2"/>
    <a:srgbClr val="44BCF1"/>
    <a:srgbClr val="B4C84C"/>
    <a:srgbClr val="C5EA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55" autoAdjust="0"/>
    <p:restoredTop sz="86400" autoAdjust="0"/>
  </p:normalViewPr>
  <p:slideViewPr>
    <p:cSldViewPr snapToGrid="0" snapToObjects="1">
      <p:cViewPr varScale="1">
        <p:scale>
          <a:sx n="73" d="100"/>
          <a:sy n="73" d="100"/>
        </p:scale>
        <p:origin x="390" y="54"/>
      </p:cViewPr>
      <p:guideLst>
        <p:guide orient="horz" pos="2160"/>
        <p:guide pos="4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>
        <p:scale>
          <a:sx n="150" d="100"/>
          <a:sy n="150" d="100"/>
        </p:scale>
        <p:origin x="-72" y="6360"/>
      </p:cViewPr>
      <p:guideLst>
        <p:guide orient="horz" pos="3126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24336" y="313926"/>
          <a:ext cx="5949547" cy="180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9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867">
                <a:tc>
                  <a:txBody>
                    <a:bodyPr/>
                    <a:lstStyle/>
                    <a:p>
                      <a:pPr marL="25400" indent="0"/>
                      <a:r>
                        <a:rPr lang="en-GB" sz="800" b="0" dirty="0" smtClean="0">
                          <a:solidFill>
                            <a:srgbClr val="333399"/>
                          </a:solidFill>
                          <a:latin typeface="Arial" pitchFamily="34" charset="0"/>
                          <a:cs typeface="Arial" pitchFamily="34" charset="0"/>
                        </a:rPr>
                        <a:t>Core – SQL – Module 16 – PL-SQL</a:t>
                      </a:r>
                      <a:r>
                        <a:rPr lang="en-GB" sz="800" b="0" baseline="0" dirty="0" smtClean="0">
                          <a:solidFill>
                            <a:srgbClr val="333399"/>
                          </a:solidFill>
                          <a:latin typeface="Arial" pitchFamily="34" charset="0"/>
                          <a:cs typeface="Arial" pitchFamily="34" charset="0"/>
                        </a:rPr>
                        <a:t> – v1.0</a:t>
                      </a:r>
                      <a:endParaRPr lang="en-GB" sz="800" b="0" dirty="0">
                        <a:solidFill>
                          <a:srgbClr val="333399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24336" y="9480482"/>
          <a:ext cx="5949547" cy="199082"/>
        </p:xfrm>
        <a:graphic>
          <a:graphicData uri="http://schemas.openxmlformats.org/drawingml/2006/table">
            <a:tbl>
              <a:tblPr/>
              <a:tblGrid>
                <a:gridCol w="1032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7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9082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5486400" algn="r"/>
                        </a:tabLst>
                      </a:pPr>
                      <a:r>
                        <a:rPr lang="en-GB" sz="900" b="1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FDM Academy</a:t>
                      </a:r>
                      <a:endParaRPr lang="en-GB" sz="11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5949" marR="65949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86400" algn="r"/>
                          <a:tab pos="4954588" algn="r"/>
                        </a:tabLst>
                        <a:defRPr/>
                      </a:pPr>
                      <a:r>
                        <a:rPr lang="en-GB" sz="900" b="1" dirty="0" smtClean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 September 2011</a:t>
                      </a:r>
                      <a:endParaRPr lang="en-GB" sz="900" dirty="0" smtClean="0"/>
                    </a:p>
                  </a:txBody>
                  <a:tcPr marL="65949" marR="65949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Slide Number Placeholder 12"/>
          <p:cNvSpPr>
            <a:spLocks noGrp="1"/>
          </p:cNvSpPr>
          <p:nvPr>
            <p:ph type="sldNum" sz="quarter" idx="3"/>
          </p:nvPr>
        </p:nvSpPr>
        <p:spPr>
          <a:xfrm>
            <a:off x="5214313" y="9486867"/>
            <a:ext cx="1059570" cy="1809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r>
              <a:rPr lang="en-GB" sz="900" b="1" dirty="0" smtClean="0">
                <a:solidFill>
                  <a:schemeClr val="bg1"/>
                </a:solidFill>
              </a:rPr>
              <a:t>Page </a:t>
            </a:r>
            <a:fld id="{4D875A26-4AB2-4F10-BF32-FA69FEB50BE0}" type="slidenum">
              <a:rPr lang="en-GB" sz="900" b="1" smtClean="0">
                <a:solidFill>
                  <a:schemeClr val="bg1"/>
                </a:solidFill>
              </a:rPr>
              <a:pPr/>
              <a:t>‹#›</a:t>
            </a:fld>
            <a:endParaRPr lang="en-GB" sz="9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6796" y="9647642"/>
            <a:ext cx="3345446" cy="15046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500" b="1" dirty="0" smtClean="0"/>
              <a:t>© FDM Group Ltd 2011.  All Rights Reserved.</a:t>
            </a:r>
            <a:endParaRPr lang="en-GB" sz="500" b="1" dirty="0"/>
          </a:p>
        </p:txBody>
      </p:sp>
    </p:spTree>
    <p:extLst>
      <p:ext uri="{BB962C8B-B14F-4D97-AF65-F5344CB8AC3E}">
        <p14:creationId xmlns:p14="http://schemas.microsoft.com/office/powerpoint/2010/main" val="15421853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887550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729" tIns="48365" rIns="96729" bIns="48365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81538" y="1"/>
            <a:ext cx="2887550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729" tIns="48365" rIns="96729" bIns="48365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47700" y="746125"/>
            <a:ext cx="5373688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7758" y="4713517"/>
            <a:ext cx="4893572" cy="4467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729" tIns="48365" rIns="96729" bIns="483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226"/>
            <a:ext cx="2887550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729" tIns="48365" rIns="96729" bIns="48365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81538" y="9430226"/>
            <a:ext cx="2887550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729" tIns="48365" rIns="96729" bIns="48365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DE6C85E1-D451-48DF-864D-F69891B91C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86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0" y="0"/>
            <a:ext cx="9906000" cy="6858000"/>
            <a:chOff x="0" y="0"/>
            <a:chExt cx="9906000" cy="6858000"/>
          </a:xfrm>
        </p:grpSpPr>
        <p:pic>
          <p:nvPicPr>
            <p:cNvPr id="7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9906000" cy="6858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6" name="Picture 5" descr="fdm-coatofarms-white-hr.jp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8096597" y="3071832"/>
              <a:ext cx="936000" cy="1648673"/>
            </a:xfrm>
            <a:prstGeom prst="rect">
              <a:avLst/>
            </a:prstGeom>
          </p:spPr>
        </p:pic>
      </p:grp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752474" y="1565374"/>
            <a:ext cx="3861089" cy="307777"/>
          </a:xfr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l" defTabSz="673100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en-GB" sz="2000" b="1" kern="1200" dirty="0" smtClean="0">
                <a:solidFill>
                  <a:srgbClr val="333399"/>
                </a:solidFill>
                <a:latin typeface="+mj-lt"/>
                <a:ea typeface="ヒラギノ角ゴ Pro W3" pitchFamily="-112" charset="-128"/>
                <a:cs typeface="+mn-cs"/>
                <a:sym typeface="Verdana" pitchFamily="-112" charset="0"/>
              </a:defRPr>
            </a:lvl1pPr>
          </a:lstStyle>
          <a:p>
            <a:pPr lvl="0"/>
            <a:r>
              <a:rPr lang="en-US" dirty="0" smtClean="0"/>
              <a:t>Click to add Course Name</a:t>
            </a:r>
            <a:endParaRPr lang="en-GB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752475" y="3213556"/>
            <a:ext cx="5315816" cy="430887"/>
          </a:xfr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l" defTabSz="673100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latin typeface="+mj-lt"/>
                <a:ea typeface="ヒラギノ角ゴ Pro W3" pitchFamily="-112" charset="-128"/>
                <a:cs typeface="+mn-cs"/>
                <a:sym typeface="Verdana" pitchFamily="-112" charset="0"/>
              </a:defRPr>
            </a:lvl1pPr>
          </a:lstStyle>
          <a:p>
            <a:pPr lvl="0"/>
            <a:r>
              <a:rPr lang="en-GB" dirty="0" smtClean="0"/>
              <a:t>Click to add Module Name</a:t>
            </a:r>
            <a:endParaRPr lang="en-GB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752475" y="5303936"/>
            <a:ext cx="5095875" cy="307777"/>
          </a:xfr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l" defTabSz="673100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en-GB" sz="2000" b="1" kern="1200" baseline="0" dirty="0" smtClean="0">
                <a:solidFill>
                  <a:srgbClr val="333399"/>
                </a:solidFill>
                <a:latin typeface="+mj-lt"/>
                <a:ea typeface="ヒラギノ角ゴ Pro W3" pitchFamily="-112" charset="-128"/>
                <a:cs typeface="+mn-cs"/>
                <a:sym typeface="Verdana" pitchFamily="-112" charset="0"/>
              </a:defRPr>
            </a:lvl1pPr>
          </a:lstStyle>
          <a:p>
            <a:pPr lvl="0"/>
            <a:r>
              <a:rPr lang="en-GB" dirty="0" smtClean="0"/>
              <a:t>Click to add Author - FDM Academy</a:t>
            </a:r>
            <a:endParaRPr lang="en-GB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280" y="6637233"/>
            <a:ext cx="1757680" cy="16503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600" b="1" dirty="0" smtClean="0">
                <a:solidFill>
                  <a:srgbClr val="333399"/>
                </a:solidFill>
              </a:rPr>
              <a:t>© FDM Group Ltd 2011.  All Rights Reserved.</a:t>
            </a:r>
            <a:endParaRPr lang="en-GB" sz="600" b="1" dirty="0">
              <a:solidFill>
                <a:srgbClr val="333399"/>
              </a:solidFill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906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 sz="1800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8758899" y="77788"/>
            <a:ext cx="699955" cy="182562"/>
            <a:chOff x="5282347" y="2359163"/>
            <a:chExt cx="3415237" cy="964722"/>
          </a:xfrm>
        </p:grpSpPr>
        <p:sp>
          <p:nvSpPr>
            <p:cNvPr id="6" name="Oval 5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495300" y="6484938"/>
            <a:ext cx="89154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495300" y="641351"/>
            <a:ext cx="89154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r>
              <a:rPr lang="en-US" altLang="zh-TW" smtClean="0"/>
              <a:t>Click to edit Master title style</a:t>
            </a:r>
            <a:endParaRPr lang="en-US" altLang="zh-TW"/>
          </a:p>
        </p:txBody>
      </p:sp>
      <p:sp>
        <p:nvSpPr>
          <p:cNvPr id="10" name="Text Placeholder 2"/>
          <p:cNvSpPr>
            <a:spLocks noGrp="1"/>
          </p:cNvSpPr>
          <p:nvPr>
            <p:ph idx="1"/>
          </p:nvPr>
        </p:nvSpPr>
        <p:spPr bwMode="auto">
          <a:xfrm>
            <a:off x="495300" y="1331913"/>
            <a:ext cx="8915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</p:txBody>
      </p:sp>
      <p:sp>
        <p:nvSpPr>
          <p:cNvPr id="1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FABC43E-362F-47C7-AE5F-E86AE3749A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54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42950" y="1657350"/>
            <a:ext cx="8420100" cy="443865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bb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52475" y="2438399"/>
            <a:ext cx="8420400" cy="2070259"/>
          </a:xfrm>
          <a:prstGeom prst="roundRect">
            <a:avLst>
              <a:gd name="adj" fmla="val 10982"/>
            </a:avLst>
          </a:prstGeom>
          <a:solidFill>
            <a:srgbClr val="9EC23C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GB" dirty="0" smtClean="0"/>
              <a:t>Insert 'bubble' text here...</a:t>
            </a:r>
          </a:p>
          <a:p>
            <a:pPr lvl="0"/>
            <a:endParaRPr lang="en-GB" dirty="0" smtClean="0"/>
          </a:p>
          <a:p>
            <a:pPr lvl="0"/>
            <a:endParaRPr lang="en-GB" dirty="0" smtClean="0"/>
          </a:p>
          <a:p>
            <a:pPr lvl="0"/>
            <a:endParaRPr lang="en-GB" dirty="0" smtClean="0"/>
          </a:p>
          <a:p>
            <a:pPr lvl="0"/>
            <a:endParaRPr lang="en-GB" dirty="0" smtClean="0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 Mod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/>
          <p:nvPr userDrawn="1"/>
        </p:nvGrpSpPr>
        <p:grpSpPr>
          <a:xfrm>
            <a:off x="0" y="0"/>
            <a:ext cx="9906000" cy="6858000"/>
            <a:chOff x="0" y="0"/>
            <a:chExt cx="9906000" cy="6858000"/>
          </a:xfrm>
        </p:grpSpPr>
        <p:pic>
          <p:nvPicPr>
            <p:cNvPr id="7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9906000" cy="6858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6" name="Picture 5" descr="fdm-coatofarms-white-hr.jp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8096597" y="3071832"/>
              <a:ext cx="936000" cy="1648673"/>
            </a:xfrm>
            <a:prstGeom prst="rect">
              <a:avLst/>
            </a:prstGeom>
          </p:spPr>
        </p:pic>
      </p:grp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704850" y="2285992"/>
            <a:ext cx="5315816" cy="430887"/>
          </a:xfr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l" defTabSz="673100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latin typeface="+mj-lt"/>
                <a:ea typeface="ヒラギノ角ゴ Pro W3" pitchFamily="-112" charset="-128"/>
                <a:cs typeface="+mn-cs"/>
                <a:sym typeface="Verdana" pitchFamily="-112" charset="0"/>
              </a:defRPr>
            </a:lvl1pPr>
          </a:lstStyle>
          <a:p>
            <a:pPr lvl="0"/>
            <a:r>
              <a:rPr lang="en-GB" dirty="0" smtClean="0"/>
              <a:t>Optional Sub-Module Name</a:t>
            </a:r>
            <a:endParaRPr lang="en-GB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1523976" y="3429000"/>
            <a:ext cx="3357562" cy="221456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280" y="6637233"/>
            <a:ext cx="1757680" cy="16503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600" b="1" dirty="0" smtClean="0">
                <a:solidFill>
                  <a:srgbClr val="333399"/>
                </a:solidFill>
              </a:rPr>
              <a:t>© FDM Group Ltd 2011.  All Rights Reserved.</a:t>
            </a:r>
            <a:endParaRPr lang="en-GB" sz="600" b="1" dirty="0">
              <a:solidFill>
                <a:srgbClr val="333399"/>
              </a:solidFill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42950" y="1657350"/>
            <a:ext cx="8420100" cy="443865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module title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752475" y="1838325"/>
            <a:ext cx="8420400" cy="578882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GB" dirty="0" smtClean="0"/>
              <a:t>Section title</a:t>
            </a:r>
            <a:endParaRPr lang="en-GB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752475" y="2644259"/>
            <a:ext cx="8420400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GB" dirty="0" smtClean="0"/>
              <a:t>Section title</a:t>
            </a:r>
            <a:endParaRPr lang="en-GB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52475" y="3448050"/>
            <a:ext cx="8420400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marL="342900" lvl="0" indent="-342900" algn="ct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202062"/>
              </a:buClr>
              <a:buFont typeface="Wingdings 3" pitchFamily="18" charset="2"/>
              <a:buNone/>
            </a:pPr>
            <a:r>
              <a:rPr lang="en-GB" dirty="0" smtClean="0"/>
              <a:t>Section title</a:t>
            </a:r>
            <a:endParaRPr lang="en-GB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52475" y="4267200"/>
            <a:ext cx="8420400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marL="342900" lvl="0" indent="-342900" algn="ct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202062"/>
              </a:buClr>
              <a:buFont typeface="Wingdings 3" pitchFamily="18" charset="2"/>
              <a:buNone/>
            </a:pPr>
            <a:r>
              <a:rPr lang="en-GB" dirty="0" smtClean="0"/>
              <a:t>Section title</a:t>
            </a:r>
            <a:endParaRPr lang="en-GB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752475" y="5086350"/>
            <a:ext cx="8420400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marL="342900" lvl="0" indent="-342900" algn="ct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202062"/>
              </a:buClr>
              <a:buFont typeface="Wingdings 3" pitchFamily="18" charset="2"/>
              <a:buNone/>
            </a:pPr>
            <a:r>
              <a:rPr lang="en-GB" dirty="0" smtClean="0"/>
              <a:t>Section title</a:t>
            </a:r>
            <a:endParaRPr lang="en-GB" dirty="0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bb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52475" y="2438399"/>
            <a:ext cx="8420400" cy="2070259"/>
          </a:xfrm>
          <a:prstGeom prst="roundRect">
            <a:avLst>
              <a:gd name="adj" fmla="val 10982"/>
            </a:avLst>
          </a:prstGeom>
          <a:solidFill>
            <a:srgbClr val="9EC23C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GB" dirty="0" smtClean="0"/>
              <a:t>Insert 'bubble' text here...</a:t>
            </a:r>
          </a:p>
          <a:p>
            <a:pPr lvl="0"/>
            <a:endParaRPr lang="en-GB" dirty="0" smtClean="0"/>
          </a:p>
          <a:p>
            <a:pPr lvl="0"/>
            <a:endParaRPr lang="en-GB" dirty="0" smtClean="0"/>
          </a:p>
          <a:p>
            <a:pPr lvl="0"/>
            <a:endParaRPr lang="en-GB" dirty="0" smtClean="0"/>
          </a:p>
          <a:p>
            <a:pPr lvl="0"/>
            <a:endParaRPr lang="en-GB" dirty="0" smtClean="0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add question number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42950" y="1657350"/>
            <a:ext cx="8420100" cy="540000"/>
          </a:xfrm>
        </p:spPr>
        <p:txBody>
          <a:bodyPr/>
          <a:lstStyle>
            <a:lvl1pPr marL="0" indent="0">
              <a:buNone/>
              <a:defRPr sz="2200" b="1">
                <a:solidFill>
                  <a:srgbClr val="333399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en-GB" dirty="0" smtClean="0"/>
              <a:t>Click to add question title</a:t>
            </a:r>
          </a:p>
          <a:p>
            <a:pPr lvl="0"/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752475" y="2257425"/>
            <a:ext cx="8420100" cy="540000"/>
          </a:xfrm>
        </p:spPr>
        <p:txBody>
          <a:bodyPr/>
          <a:lstStyle>
            <a:lvl1pPr marL="0" indent="0">
              <a:buNone/>
              <a:defRPr sz="2200" b="1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add question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752475" y="2857499"/>
            <a:ext cx="8420100" cy="3238501"/>
          </a:xfrm>
        </p:spPr>
        <p:txBody>
          <a:bodyPr/>
          <a:lstStyle>
            <a:lvl1pPr marL="360000" indent="-360000">
              <a:buClr>
                <a:srgbClr val="9EC23C"/>
              </a:buClr>
              <a:buFont typeface="+mj-lt"/>
              <a:buAutoNum type="alphaLcParenR"/>
              <a:defRPr/>
            </a:lvl1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add answer options</a:t>
            </a:r>
          </a:p>
          <a:p>
            <a:pPr lvl="0"/>
            <a:r>
              <a:rPr lang="en-US" dirty="0" smtClean="0"/>
              <a:t>Click to add answer options</a:t>
            </a:r>
          </a:p>
          <a:p>
            <a:pPr lvl="0"/>
            <a:r>
              <a:rPr lang="en-US" dirty="0" smtClean="0"/>
              <a:t>Click to add answer options</a:t>
            </a:r>
          </a:p>
          <a:p>
            <a:pPr lvl="0"/>
            <a:r>
              <a:rPr lang="en-US" dirty="0" smtClean="0"/>
              <a:t>Click to add answer options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8" name="Media Placeholder 7"/>
          <p:cNvSpPr>
            <a:spLocks noGrp="1"/>
          </p:cNvSpPr>
          <p:nvPr>
            <p:ph type="media" sz="quarter" idx="13" hasCustomPrompt="1"/>
          </p:nvPr>
        </p:nvSpPr>
        <p:spPr>
          <a:xfrm>
            <a:off x="752474" y="1657350"/>
            <a:ext cx="84204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GB" dirty="0" smtClean="0"/>
              <a:t>Click icon to insert media link</a:t>
            </a:r>
            <a:endParaRPr lang="en-GB" dirty="0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359526"/>
            <a:ext cx="9906000" cy="498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 sz="1800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500813" y="2008188"/>
            <a:ext cx="2921927" cy="762000"/>
            <a:chOff x="5282347" y="2359163"/>
            <a:chExt cx="3415237" cy="964722"/>
          </a:xfrm>
        </p:grpSpPr>
        <p:sp>
          <p:nvSpPr>
            <p:cNvPr id="4" name="Oval 3"/>
            <p:cNvSpPr/>
            <p:nvPr userDrawn="1"/>
          </p:nvSpPr>
          <p:spPr>
            <a:xfrm>
              <a:off x="5282347" y="2359163"/>
              <a:ext cx="972910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6502506" y="2359163"/>
              <a:ext cx="974920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7724674" y="2359163"/>
              <a:ext cx="972910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pic>
        <p:nvPicPr>
          <p:cNvPr id="7" name="Picture 19" descr="FDM-Logo-Smal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19" y="1998663"/>
            <a:ext cx="3430985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0"/>
            <a:ext cx="9906000" cy="5349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zh-TW" altLang="en-US" sz="18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92422" y="6492489"/>
            <a:ext cx="12634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6FABC43E-362F-47C7-AE5F-E86AE3749A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848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DM Wavy Banner - Shield - Presentation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9906000" cy="820672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838200"/>
            <a:ext cx="84201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657350"/>
            <a:ext cx="84201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endParaRPr lang="en-US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530343"/>
            <a:ext cx="20637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6FABC43E-362F-47C7-AE5F-E86AE3749A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280" y="6637233"/>
            <a:ext cx="1757680" cy="16503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600" b="1" dirty="0" smtClean="0">
                <a:solidFill>
                  <a:srgbClr val="333399"/>
                </a:solidFill>
              </a:rPr>
              <a:t>© FDM Group Ltd 2011.  All Rights Reserved.</a:t>
            </a:r>
            <a:endParaRPr lang="en-GB" sz="600" b="1" dirty="0">
              <a:solidFill>
                <a:srgbClr val="33339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50" r:id="rId3"/>
    <p:sldLayoutId id="2147483662" r:id="rId4"/>
    <p:sldLayoutId id="2147483663" r:id="rId5"/>
    <p:sldLayoutId id="2147483664" r:id="rId6"/>
    <p:sldLayoutId id="2147483665" r:id="rId7"/>
    <p:sldLayoutId id="2147483654" r:id="rId8"/>
  </p:sldLayoutIdLst>
  <p:transition spd="slow"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33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9pPr>
    </p:titleStyle>
    <p:bodyStyle>
      <a:lvl1pPr marL="360000" indent="-360000" algn="l" rtl="0" eaLnBrk="1" fontAlgn="base" hangingPunct="1">
        <a:spcBef>
          <a:spcPts val="0"/>
        </a:spcBef>
        <a:spcAft>
          <a:spcPts val="1200"/>
        </a:spcAft>
        <a:buClr>
          <a:srgbClr val="333399"/>
        </a:buClr>
        <a:buFont typeface="Wingdings 3" pitchFamily="18" charset="2"/>
        <a:buChar char="}"/>
        <a:defRPr sz="220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88000" algn="l" rtl="0" eaLnBrk="1" fontAlgn="base" hangingPunct="1">
        <a:spcBef>
          <a:spcPts val="0"/>
        </a:spcBef>
        <a:spcAft>
          <a:spcPts val="900"/>
        </a:spcAft>
        <a:buClr>
          <a:srgbClr val="333399"/>
        </a:buClr>
        <a:buFont typeface="Arial" pitchFamily="34" charset="0"/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990000" indent="-216000" algn="l" rtl="0" eaLnBrk="1" fontAlgn="base" hangingPunct="1">
        <a:spcBef>
          <a:spcPts val="0"/>
        </a:spcBef>
        <a:spcAft>
          <a:spcPts val="600"/>
        </a:spcAft>
        <a:buClr>
          <a:srgbClr val="333399"/>
        </a:buClr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None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None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95300" y="641351"/>
            <a:ext cx="89154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5300" y="1331913"/>
            <a:ext cx="8915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Click to edit Master text styles</a:t>
            </a:r>
          </a:p>
          <a:p>
            <a:pPr lvl="1"/>
            <a:endParaRPr lang="en-GB" altLang="zh-TW" smtClean="0"/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  <a:endParaRPr lang="en-US" altLang="zh-TW" smtClean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92422" y="6492489"/>
            <a:ext cx="12634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latin typeface="Arial" charset="0"/>
              <a:cs typeface="Arial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95300" y="6484938"/>
            <a:ext cx="89154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1"/>
            <a:ext cx="9906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 sz="1800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1031" name="Group 9"/>
          <p:cNvGrpSpPr>
            <a:grpSpLocks/>
          </p:cNvGrpSpPr>
          <p:nvPr/>
        </p:nvGrpSpPr>
        <p:grpSpPr bwMode="auto">
          <a:xfrm>
            <a:off x="8758899" y="77788"/>
            <a:ext cx="699955" cy="182562"/>
            <a:chOff x="5282347" y="2359163"/>
            <a:chExt cx="3415237" cy="964722"/>
          </a:xfrm>
        </p:grpSpPr>
        <p:sp>
          <p:nvSpPr>
            <p:cNvPr id="12" name="Oval 11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sp>
        <p:nvSpPr>
          <p:cNvPr id="1033" name="TextBox 2"/>
          <p:cNvSpPr txBox="1">
            <a:spLocks noChangeArrowheads="1"/>
          </p:cNvSpPr>
          <p:nvPr/>
        </p:nvSpPr>
        <p:spPr bwMode="auto">
          <a:xfrm>
            <a:off x="873654" y="661193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endParaRPr kumimoji="1" lang="zh-TW" altLang="en-US" sz="180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174971" y="6484939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1" sz="1200" b="1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fld id="{6FABC43E-362F-47C7-AE5F-E86AE3749A2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1" r:id="rId3"/>
    <p:sldLayoutId id="2147483672" r:id="rId4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/>
          <a:ea typeface="MS PGothic" pitchFamily="34" charset="-128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1600" kern="1200">
          <a:solidFill>
            <a:schemeClr val="tx1"/>
          </a:solidFill>
          <a:latin typeface="Arial"/>
          <a:ea typeface="MS PGothic" pitchFamily="34" charset="-128"/>
          <a:cs typeface="MS PGothic" pitchFamily="34" charset="-128"/>
        </a:defRPr>
      </a:lvl1pPr>
      <a:lvl2pPr marL="285750" indent="-200025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442913" indent="-177800" algn="l" defTabSz="4572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Arial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0870" y="3659833"/>
            <a:ext cx="45749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RAISE_APPLICATION_ERROR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77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Lesson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 smtClean="0"/>
              <a:t>After completing this lesson you will be able to:</a:t>
            </a:r>
          </a:p>
          <a:p>
            <a:pPr>
              <a:buNone/>
            </a:pPr>
            <a:endParaRPr lang="en-GB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Use RAISE_APPLICATION_ERROR built-in procedure to end </a:t>
            </a:r>
            <a:r>
              <a:rPr lang="en-GB" dirty="0"/>
              <a:t>a procedure </a:t>
            </a:r>
            <a:r>
              <a:rPr lang="en-GB" dirty="0" smtClean="0"/>
              <a:t>and send a custom error message to users.</a:t>
            </a:r>
          </a:p>
          <a:p>
            <a:endParaRPr lang="en-GB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641351"/>
            <a:ext cx="8915400" cy="477054"/>
          </a:xfrm>
        </p:spPr>
        <p:txBody>
          <a:bodyPr/>
          <a:lstStyle/>
          <a:p>
            <a:r>
              <a:rPr lang="en-GB" dirty="0" smtClean="0"/>
              <a:t>RAISE_APPLICATION_ERROR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0" y="1270851"/>
            <a:ext cx="8420100" cy="4438650"/>
          </a:xfrm>
        </p:spPr>
        <p:txBody>
          <a:bodyPr/>
          <a:lstStyle/>
          <a:p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There are times when a PL/SQL procedure needs to stop all processing.</a:t>
            </a:r>
            <a:endParaRPr lang="en-GB" b="1" dirty="0" smtClean="0"/>
          </a:p>
          <a:p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These fatal errors often require the use of an error message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The RAISE_APPLICATION_ERROR built-in procedure allows you to: </a:t>
            </a:r>
          </a:p>
          <a:p>
            <a:pPr lvl="3"/>
            <a:r>
              <a:rPr lang="en-GB" dirty="0" smtClean="0"/>
              <a:t>End a procedure gracefully</a:t>
            </a:r>
          </a:p>
          <a:p>
            <a:pPr lvl="3"/>
            <a:r>
              <a:rPr lang="en-GB" dirty="0" smtClean="0"/>
              <a:t>Send a custom error message to the user</a:t>
            </a:r>
          </a:p>
          <a:p>
            <a:pPr lvl="3"/>
            <a:r>
              <a:rPr lang="en-GB" dirty="0" smtClean="0"/>
              <a:t>Use an error number to allow the message appear system generated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RAISE_APPLICATION_ERROR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67645" y="2983183"/>
            <a:ext cx="8776355" cy="3417570"/>
          </a:xfrm>
          <a:solidFill>
            <a:srgbClr val="BCE4F6"/>
          </a:solidFill>
        </p:spPr>
        <p:txBody>
          <a:bodyPr/>
          <a:lstStyle/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CREATE OR REPLACE PROCEDURE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raise_app_err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v_sal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number(7,2);</a:t>
            </a:r>
            <a:endParaRPr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SELECT salary into </a:t>
            </a:r>
            <a:r>
              <a:rPr lang="en-GB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v_sal</a:t>
            </a:r>
            <a:r>
              <a:rPr lang="en-GB" sz="1600" smtClean="0">
                <a:latin typeface="Consolas" panose="020B0609020204030204" pitchFamily="49" charset="0"/>
                <a:cs typeface="Consolas" panose="020B0609020204030204" pitchFamily="49" charset="0"/>
              </a:rPr>
              <a:t>  --Must </a:t>
            </a:r>
            <a:r>
              <a:rPr lang="en-GB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SELECT INTO variables in PL/SQL</a:t>
            </a:r>
          </a:p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from payroll</a:t>
            </a:r>
          </a:p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where </a:t>
            </a:r>
            <a:r>
              <a:rPr lang="en-GB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emp_id</a:t>
            </a:r>
            <a:r>
              <a:rPr lang="en-GB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200;	 --SELECT…INTO must return 1 row only</a:t>
            </a:r>
          </a:p>
          <a:p>
            <a:r>
              <a:rPr lang="en-GB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IF </a:t>
            </a:r>
            <a:r>
              <a:rPr lang="en-GB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v_sal</a:t>
            </a:r>
            <a:r>
              <a:rPr lang="en-GB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 1000</a:t>
            </a:r>
          </a:p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THEN RAISE_APPLICATION_ERROR(-20100, ‘Salary $’ || </a:t>
            </a:r>
            <a:r>
              <a:rPr lang="en-GB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v_sal</a:t>
            </a:r>
            <a:r>
              <a:rPr lang="en-GB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|| ’ is too 																	low.’);</a:t>
            </a:r>
          </a:p>
          <a:p>
            <a:r>
              <a:rPr lang="en-GB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END IF;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END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raise_app_err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3855" y="1078297"/>
            <a:ext cx="8180333" cy="180630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Called within an IF</a:t>
            </a:r>
            <a:r>
              <a:rPr kumimoji="0" lang="en-GB" sz="2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statement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Requires two parameters:</a:t>
            </a:r>
          </a:p>
          <a:p>
            <a:pPr marL="720000" marR="0" lvl="1" indent="-288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SzTx/>
              <a:buFont typeface="Arial" pitchFamily="34" charset="0"/>
              <a:buChar char="–"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Error number between -20000 and -20999</a:t>
            </a:r>
          </a:p>
          <a:p>
            <a:pPr marL="720000" marR="0" lvl="1" indent="-288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SzTx/>
              <a:buFont typeface="Arial" pitchFamily="34" charset="0"/>
              <a:buChar char="–"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Error</a:t>
            </a:r>
            <a:r>
              <a:rPr kumimoji="0" lang="en-GB" sz="1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message up to 2048 bytes long</a:t>
            </a: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432000" marR="0" lvl="1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SzTx/>
              <a:tabLst/>
              <a:defRPr/>
            </a:pPr>
            <a:endParaRPr lang="en-GB" sz="1800" kern="0" dirty="0" smtClean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RAISE_APPLICATION_ERROR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0932" y="3829690"/>
            <a:ext cx="6637054" cy="985838"/>
          </a:xfrm>
          <a:solidFill>
            <a:srgbClr val="BCE4F6"/>
          </a:solidFill>
        </p:spPr>
        <p:txBody>
          <a:bodyPr/>
          <a:lstStyle/>
          <a:p>
            <a:r>
              <a:rPr lang="en-GB" sz="2000" dirty="0">
                <a:latin typeface="Consolas" pitchFamily="49" charset="0"/>
              </a:rPr>
              <a:t>Error report -</a:t>
            </a:r>
          </a:p>
          <a:p>
            <a:r>
              <a:rPr lang="en-GB" sz="2000" dirty="0">
                <a:latin typeface="Consolas" pitchFamily="49" charset="0"/>
              </a:rPr>
              <a:t>ORA-20100: </a:t>
            </a:r>
            <a:r>
              <a:rPr lang="en-GB" sz="2000" dirty="0" smtClean="0">
                <a:latin typeface="Consolas" pitchFamily="49" charset="0"/>
              </a:rPr>
              <a:t>Salary $950 is too low.</a:t>
            </a:r>
            <a:endParaRPr lang="en-GB" sz="2000" dirty="0">
              <a:latin typeface="Consolas" pitchFamily="49" charset="0"/>
            </a:endParaRPr>
          </a:p>
          <a:p>
            <a:r>
              <a:rPr lang="en-GB" sz="2000" dirty="0">
                <a:latin typeface="Consolas" pitchFamily="49" charset="0"/>
              </a:rPr>
              <a:t>ORA-06512: at line 6</a:t>
            </a:r>
            <a:r>
              <a:rPr sz="2000" dirty="0" smtClean="0">
                <a:latin typeface="Consolas" pitchFamily="49" charset="0"/>
              </a:rPr>
              <a:t>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95300" y="1335314"/>
            <a:ext cx="8488444" cy="1865085"/>
          </a:xfrm>
          <a:prstGeom prst="rect">
            <a:avLst/>
          </a:prstGeom>
        </p:spPr>
        <p:txBody>
          <a:bodyPr/>
          <a:lstStyle/>
          <a:p>
            <a:pPr marL="342900" indent="-342900" eaLnBrk="1" hangingPunct="1"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US" sz="2200" kern="0" dirty="0" smtClean="0"/>
              <a:t>Your procedure will end in a controlled manner</a:t>
            </a:r>
            <a:endParaRPr lang="en-GB" sz="2200" kern="0" dirty="0" smtClean="0"/>
          </a:p>
          <a:p>
            <a:pPr marL="342900" indent="-342900" eaLnBrk="1" hangingPunct="1"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sz="2200" kern="0" dirty="0" smtClean="0"/>
              <a:t>Your </a:t>
            </a:r>
            <a:r>
              <a:rPr lang="en-GB" sz="2200" kern="0" dirty="0"/>
              <a:t>error message will </a:t>
            </a:r>
            <a:r>
              <a:rPr lang="en-GB" sz="2200" kern="0" dirty="0" smtClean="0"/>
              <a:t>use the wording of your choice, </a:t>
            </a:r>
            <a:r>
              <a:rPr lang="en-GB" sz="2200" kern="0" smtClean="0"/>
              <a:t>yet will </a:t>
            </a:r>
            <a:r>
              <a:rPr lang="en-GB" sz="2200" kern="0" smtClean="0"/>
              <a:t>appear </a:t>
            </a:r>
            <a:r>
              <a:rPr lang="en-GB" sz="2200" kern="0" dirty="0"/>
              <a:t>to be system </a:t>
            </a:r>
            <a:r>
              <a:rPr lang="en-GB" sz="2200" kern="0" dirty="0" smtClean="0"/>
              <a:t>generated</a:t>
            </a:r>
            <a:endParaRPr lang="en-GB" sz="2200" i="1" kern="0" dirty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200" kern="0" dirty="0" smtClean="0">
                <a:latin typeface="+mn-lt"/>
                <a:ea typeface="+mn-ea"/>
              </a:rPr>
              <a:t>The second error message is a generic system message specifying the line where </a:t>
            </a:r>
            <a:r>
              <a:rPr lang="en-GB" sz="2200" kern="0" dirty="0" err="1" smtClean="0">
                <a:latin typeface="+mn-lt"/>
                <a:ea typeface="+mn-ea"/>
              </a:rPr>
              <a:t>raise_application_error</a:t>
            </a:r>
            <a:r>
              <a:rPr lang="en-GB" sz="2200" kern="0" dirty="0" smtClean="0">
                <a:latin typeface="+mn-lt"/>
                <a:ea typeface="+mn-ea"/>
              </a:rPr>
              <a:t> is found</a:t>
            </a:r>
          </a:p>
        </p:txBody>
      </p:sp>
    </p:spTree>
    <p:extLst>
      <p:ext uri="{BB962C8B-B14F-4D97-AF65-F5344CB8AC3E}">
        <p14:creationId xmlns:p14="http://schemas.microsoft.com/office/powerpoint/2010/main" val="219151158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Lesson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 smtClean="0"/>
              <a:t>Having completed this lesson you should now be able to:</a:t>
            </a:r>
          </a:p>
          <a:p>
            <a:pPr>
              <a:buNone/>
            </a:pPr>
            <a:endParaRPr lang="en-GB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End a program in a controlled manner with your own error message and error number</a:t>
            </a:r>
            <a:endParaRPr lang="en-GB" dirty="0" smtClean="0"/>
          </a:p>
          <a:p>
            <a:endParaRPr lang="en-GB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DM Academy - Presentation - v1.7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 Black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11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DM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<ct:contentTypeSchema ct:_="" ma:_="" ma:contentTypeName="Document" ma:contentTypeID="0x0101009B7754701D6B414CA048F6EE09D373C7" ma:contentTypeVersion="4" ma:contentTypeDescription="Create a new document." ma:contentTypeScope="" ma:versionID="eadc9904ddcdf3982f2eed1b4ab3de65" xmlns:ct="http://schemas.microsoft.com/office/2006/metadata/contentType" xmlns:ma="http://schemas.microsoft.com/office/2006/metadata/properties/metaAttributes">
<xsd:schema targetNamespace="http://schemas.microsoft.com/office/2006/metadata/properties" ma:root="true" ma:fieldsID="798f26a13154ca2d749b313c0c13a929" ns2:_="" xmlns:xsd="http://www.w3.org/2001/XMLSchema" xmlns:xs="http://www.w3.org/2001/XMLSchema" xmlns:p="http://schemas.microsoft.com/office/2006/metadata/properties" xmlns:ns2="$ListId:Shared Documents;">
<xsd:import namespace="$ListId:Shared Documents;"/>
<xsd:element name="properties">
<xsd:complexType>
<xsd:sequence>
<xsd:element name="documentManagement">
<xsd:complexType>
<xsd:all>
<xsd:element ref="ns2:RestrictedToTheseUsers" minOccurs="0"/>
<xsd:element ref="ns2:Week" minOccurs="0"/>
<xsd:element ref="ns2:Document_x0020_Type" minOccurs="0"/>
<xsd:element ref="ns2:Module" minOccurs="0"/>
</xsd:all>
</xsd:complexType>
</xsd:element>
</xsd:sequence>
</xsd:complexType>
</xsd:element>
</xsd:schema>
<xsd:schema targetNamespace="$ListId:Shared Documents;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RestrictedToTheseUsers" ma:index="8" nillable="true" ma:displayName="RestrictedToTheseUsers" ma:list="UserInfo" ma:SearchPeopleOnly="false" ma:SharePointGroup="0" ma:internalName="RestrictedToTheseUsers" ma:readOnly="false" ma:showField="Title">
<xsd:complexType>
<xsd:complexContent>
<xsd:extension base="dms:UserMulti">
<xsd:sequence>
<xsd:element name="UserInfo" minOccurs="0" maxOccurs="unbounded">
<xsd:complexType>
<xsd:sequence>
<xsd:element name="DisplayName" type="xsd:string" minOccurs="0"/>
<xsd:element name="AccountId" type="dms:UserId" minOccurs="0" nillable="true"/>
<xsd:element name="AccountType" type="xsd:string" minOccurs="0"/>
</xsd:sequence>
</xsd:complexType>
</xsd:element>
</xsd:sequence>
</xsd:extension>
</xsd:complexContent>
</xsd:complexType>
</xsd:element>
<xsd:element name="Week" ma:index="9" nillable="true" ma:displayName="Day" ma:format="Dropdown" ma:indexed="true" ma:internalName="Week" ma:readOnly="false">
<xsd:simpleType>
<xsd:restriction base="dms:Choice">
<xsd:enumeration value="01"/>
<xsd:enumeration value="02"/>
<xsd:enumeration value="03"/>
<xsd:enumeration value="04"/>
<xsd:enumeration value="05"/>
<xsd:enumeration value="06"/>
<xsd:enumeration value="07"/>
<xsd:enumeration value="08"/>
<xsd:enumeration value="09"/>
<xsd:enumeration value="10"/>
</xsd:restriction>
</xsd:simpleType>
</xsd:element>
<xsd:element name="Document_x0020_Type" ma:index="10" nillable="true" ma:displayName="Document Type" ma:format="Dropdown" ma:indexed="true" ma:internalName="Document_x0020_Type" ma:readOnly="false">
<xsd:simpleType>
<xsd:restriction base="dms:Choice">
<xsd:enumeration value="Course Setup"/>
<xsd:enumeration value="Exams"/>
<xsd:enumeration value="Exercises"/>
<xsd:enumeration value="Handouts"/>
<xsd:enumeration value="Manuals"/>
<xsd:enumeration value="Other"/>
<xsd:enumeration value="Projects"/>
<xsd:enumeration value="Recommended Reading"/>
<xsd:enumeration value="Resources"/>
<xsd:enumeration value="Slide Decks"/>
</xsd:restriction>
</xsd:simpleType>
</xsd:element>
<xsd:element name="Module" ma:index="11" nillable="true" ma:displayName="Module" ma:format="Dropdown" ma:indexed="true" ma:internalName="Module">
<xsd:simpleType>
<xsd:restriction base="dms:Choice">
<xsd:enumeration value="Course Setup"/>
<xsd:enumeration value="Data Modelling"/>
<xsd:enumeration value="Execution Plans"/>
<xsd:enumeration value="Final Project"/>
<xsd:enumeration value="PL/SQL"/>
<xsd:enumeration value="Post Sign Off Activities"/>
<xsd:enumeration value="SQL"/>
</xsd:restriction>
</xsd:simpleType>
</xsd:element>
</xsd:schema>
<xsd:schema targetNamespace="http://schemas.openxmlformats.org/package/2006/metadata/core-properties" elementFormDefault="qualified" attributeFormDefault="unqualified" blockDefault="#all"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>
<xsd:import namespace="http://purl.org/dc/elements/1.1/" schemaLocation="http://dublincore.org/schemas/xmls/qdc/2003/04/02/dc.xsd"/>
<xsd:import namespace="http://purl.org/dc/terms/" schemaLocation="http://dublincore.org/schemas/xmls/qdc/2003/04/02/dcterms.xsd"/>
<xsd:element name="coreProperties" type="CT_coreProperties"/>
<xsd:complexType name="CT_coreProperties">
<xsd:all>
<xsd:element ref="dc:creator" minOccurs="0" maxOccurs="1"/>
<xsd:element ref="dcterms:created" minOccurs="0" maxOccurs="1"/>
<xsd:element ref="dc:identifier" minOccurs="0" maxOccurs="1"/>
<xsd:element name="contentType" minOccurs="0" maxOccurs="1" type="xsd:string" ma:index="0" ma:displayName="Content Type"/>
<xsd:element ref="dc:title" minOccurs="0" maxOccurs="1" ma:index="4" ma:displayName="Title"/>
<xsd:element ref="dc:subject" minOccurs="0" maxOccurs="1"/>
<xsd:element ref="dc:description" minOccurs="0" maxOccurs="1"/>
<xsd:element name="keywords" minOccurs="0" maxOccurs="1" type="xsd:string"/>
<xsd:element ref="dc:language" minOccurs="0" maxOccurs="1"/>
<xsd:element name="category" minOccurs="0" maxOccurs="1" type="xsd:string"/>
<xsd:element name="version" minOccurs="0" maxOccurs="1" type="xsd:string"/>
<xsd:element name="revision" minOccurs="0" maxOccurs="1" type="xsd:string">
<xsd:annotation>
<xsd:documentation>
                        This value indicates the number of saves or revisions. The application is responsible for updating this value after each revision.
                    </xsd:documentation>
</xsd:annotation>
</xsd:element>
<xsd:element name="lastModifiedBy" minOccurs="0" maxOccurs="1" type="xsd:string"/>
<xsd:element ref="dcterms:modified" minOccurs="0" maxOccurs="1"/>
<xsd:element name="contentStatus" minOccurs="0" maxOccurs="1" type="xsd:string"/>
</xsd:all>
</xsd:complexType>
</xsd:schema>
<xs:schema targetNamespace="http://schemas.microsoft.com/office/infopath/2007/PartnerControls" elementFormDefault="qualified" attributeFormDefault="unqualified" xmlns:pc="http://schemas.microsoft.com/office/infopath/2007/PartnerControls" xmlns:xs="http://www.w3.org/2001/XMLSchema">
<xs:element name="Person">
<xs:complexType>
<xs:sequence>
<xs:element ref="pc:DisplayName" minOccurs="0"></xs:element>
<xs:element ref="pc:AccountId" minOccurs="0"></xs:element>
<xs:element ref="pc:AccountType" minOccurs="0"></xs:element>
</xs:sequence>
</xs:complexType>
</xs:element>
<xs:element name="DisplayName" type="xs:string"></xs:element>
<xs:element name="AccountId" type="xs:string"></xs:element>
<xs:element name="AccountType" type="xs:string"></xs:element>
<xs:element name="BDCAssociatedEntity">
<xs:complexType>
<xs:sequence>
<xs:element ref="pc:BDCEntity" minOccurs="0" maxOccurs="unbounded"></xs:element>
</xs:sequence>
<xs:attribute ref="pc:EntityNamespace"></xs:attribute>
<xs:attribute ref="pc:EntityName"></xs:attribute>
<xs:attribute ref="pc:SystemInstanceName"></xs:attribute>
<xs:attribute ref="pc:AssociationName"></xs:attribute>
</xs:complexType>
</xs:element>
<xs:attribute name="EntityNamespace" type="xs:string"></xs:attribute>
<xs:attribute name="EntityName" type="xs:string"></xs:attribute>
<xs:attribute name="SystemInstanceName" type="xs:string"></xs:attribute>
<xs:attribute name="AssociationName" type="xs:string"></xs:attribute>
<xs:element name="BDCEntity">
<xs:complexType>
<xs:sequence>
<xs:element ref="pc:EntityDisplayName" minOccurs="0"></xs:element>
<xs:element ref="pc:EntityInstanceReference" minOccurs="0"></xs:element>
<xs:element ref="pc:EntityId1" minOccurs="0"></xs:element>
<xs:element ref="pc:EntityId2" minOccurs="0"></xs:element>
<xs:element ref="pc:EntityId3" minOccurs="0"></xs:element>
<xs:element ref="pc:EntityId4" minOccurs="0"></xs:element>
<xs:element ref="pc:EntityId5" minOccurs="0"></xs:element>
</xs:sequence>
</xs:complexType>
</xs:element>
<xs:element name="EntityDisplayName" type="xs:string"></xs:element>
<xs:element name="EntityInstanceReference" type="xs:string"></xs:element>
<xs:element name="EntityId1" type="xs:string"></xs:element>
<xs:element name="EntityId2" type="xs:string"></xs:element>
<xs:element name="EntityId3" type="xs:string"></xs:element>
<xs:element name="EntityId4" type="xs:string"></xs:element>
<xs:element name="EntityId5" type="xs:string"></xs:element>
<xs:element name="Terms">
<xs:complexType>
<xs:sequence>
<xs:element ref="pc:TermInfo" minOccurs="0" maxOccurs="unbounded"></xs:element>
</xs:sequence>
</xs:complexType>
</xs:element>
<xs:element name="TermInfo">
<xs:complexType>
<xs:sequence>
<xs:element ref="pc:TermName" minOccurs="0"></xs:element>
<xs:element ref="pc:TermId" minOccurs="0"></xs:element>
</xs:sequence>
</xs:complexType>
</xs:element>
<xs:element name="TermName" type="xs:string"></xs:element>
<xs:element name="TermId" type="xs:string"></xs:element>
</xs:schema>
</ct:contentTypeSchema>
</file>

<file path=customXml/item2.xml><?xml version="1.0" encoding="utf-8"?><p:properties xmlns:p="http://schemas.microsoft.com/office/2006/metadata/properties" xmlns:xsi="http://www.w3.org/2001/XMLSchema-instance"><documentManagement><Document_x0020_Type xmlns="$ListId:Shared Documents;">Slide Decks</Document_x0020_Type><Week xmlns="$ListId:Shared Documents;">05</Week><RestrictedToTheseUsers xmlns="$ListId:Shared Documents;"><UserInfo><DisplayName></DisplayName><AccountId xsi:nil="true"></AccountId><AccountType/></UserInfo></RestrictedToTheseUsers><Module xmlns="$ListId:Shared Documents;">PL/SQL</Module></documentManagement>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14E9ACC-D1C5-4966-96E3-D191AC123A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$ListId:Shared Documents;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C98365-AA8B-41A5-B8A8-47652F7F7DB3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terms/"/>
    <ds:schemaRef ds:uri="http://purl.org/dc/elements/1.1/"/>
    <ds:schemaRef ds:uri="http://schemas.openxmlformats.org/package/2006/metadata/core-properties"/>
    <ds:schemaRef ds:uri="$ListId:Shared Documents;"/>
  </ds:schemaRefs>
</ds:datastoreItem>
</file>

<file path=customXml/itemProps3.xml><?xml version="1.0" encoding="utf-8"?>
<ds:datastoreItem xmlns:ds="http://schemas.openxmlformats.org/officeDocument/2006/customXml" ds:itemID="{790EABC6-3FEA-441F-A293-15B79034ED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FDM Academy - Presentation - v1.7</Template>
  <TotalTime>2119</TotalTime>
  <Words>205</Words>
  <Application>Microsoft Office PowerPoint</Application>
  <PresentationFormat>A4 Paper (210x297 mm)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9" baseType="lpstr">
      <vt:lpstr>ＭＳ Ｐゴシック</vt:lpstr>
      <vt:lpstr>ＭＳ Ｐゴシック</vt:lpstr>
      <vt:lpstr>Arial</vt:lpstr>
      <vt:lpstr>Arial Black</vt:lpstr>
      <vt:lpstr>Calibri</vt:lpstr>
      <vt:lpstr>Consolas</vt:lpstr>
      <vt:lpstr>Times New Roman</vt:lpstr>
      <vt:lpstr>Verdana</vt:lpstr>
      <vt:lpstr>Wingdings</vt:lpstr>
      <vt:lpstr>Wingdings 3</vt:lpstr>
      <vt:lpstr>ヒラギノ角ゴ Pro W3</vt:lpstr>
      <vt:lpstr>FDM Academy - Presentation - v1.7</vt:lpstr>
      <vt:lpstr>FDM2014</vt:lpstr>
      <vt:lpstr>PowerPoint Presentation</vt:lpstr>
      <vt:lpstr>Lesson Objectives</vt:lpstr>
      <vt:lpstr>RAISE_APPLICATION_ERROR</vt:lpstr>
      <vt:lpstr>RAISE_APPLICATION_ERROR</vt:lpstr>
      <vt:lpstr>RAISE_APPLICATION_ERROR</vt:lpstr>
      <vt:lpstr>Lesson Objectives</vt:lpstr>
    </vt:vector>
  </TitlesOfParts>
  <Company>FDM GROUP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FDM GROUP</dc:creator>
  <cp:lastModifiedBy>Richard Jimenez</cp:lastModifiedBy>
  <cp:revision>206</cp:revision>
  <cp:lastPrinted>2008-08-11T14:05:23Z</cp:lastPrinted>
  <dcterms:created xsi:type="dcterms:W3CDTF">2011-04-17T13:21:40Z</dcterms:created>
  <dcterms:modified xsi:type="dcterms:W3CDTF">2019-11-19T19:11:17Z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0x0101009B7754701D6B414CA048F6EE09D373C7</vt:lpwstr>
  </property>
  <property fmtid="{D5CDD505-2E9C-101B-9397-08002B2CF9AE}" pid="3" name="_dlc_policyId">
    <vt:lpwstr/>
  </property>
  <property fmtid="{D5CDD505-2E9C-101B-9397-08002B2CF9AE}" pid="4" name="ItemRetentionFormula">
    <vt:lpwstr/>
  </property>
</Properties>
</file>