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  <p:sldMasterId id="2147483667" r:id="rId5"/>
  </p:sldMasterIdLst>
  <p:notesMasterIdLst>
    <p:notesMasterId r:id="rId12"/>
  </p:notesMasterIdLst>
  <p:handoutMasterIdLst>
    <p:handoutMasterId r:id="rId13"/>
  </p:handoutMasterIdLst>
  <p:sldIdLst>
    <p:sldId id="395" r:id="rId6"/>
    <p:sldId id="333" r:id="rId7"/>
    <p:sldId id="391" r:id="rId8"/>
    <p:sldId id="393" r:id="rId9"/>
    <p:sldId id="392" r:id="rId10"/>
    <p:sldId id="394" r:id="rId11"/>
  </p:sldIdLst>
  <p:sldSz cx="9906000" cy="6858000" type="A4"/>
  <p:notesSz cx="6669088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E4F6"/>
    <a:srgbClr val="FAB041"/>
    <a:srgbClr val="7F7F7F"/>
    <a:srgbClr val="FF9933"/>
    <a:srgbClr val="333399"/>
    <a:srgbClr val="9EC23C"/>
    <a:srgbClr val="2EABE2"/>
    <a:srgbClr val="44BCF1"/>
    <a:srgbClr val="B4C84C"/>
    <a:srgbClr val="C5E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46" autoAdjust="0"/>
    <p:restoredTop sz="94660" autoAdjust="0"/>
  </p:normalViewPr>
  <p:slideViewPr>
    <p:cSldViewPr snapToGrid="0" snapToObjects="1">
      <p:cViewPr varScale="1">
        <p:scale>
          <a:sx n="91" d="100"/>
          <a:sy n="91" d="100"/>
        </p:scale>
        <p:origin x="-126" y="-222"/>
      </p:cViewPr>
      <p:guideLst>
        <p:guide orient="horz" pos="2160"/>
        <p:guide pos="4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150" d="100"/>
          <a:sy n="150" d="100"/>
        </p:scale>
        <p:origin x="-72" y="6360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4336" y="313926"/>
          <a:ext cx="5949547" cy="180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547"/>
              </a:tblGrid>
              <a:tr h="180867">
                <a:tc>
                  <a:txBody>
                    <a:bodyPr/>
                    <a:lstStyle/>
                    <a:p>
                      <a:pPr marL="25400" indent="0"/>
                      <a:r>
                        <a:rPr lang="en-GB" sz="800" b="0" dirty="0" smtClean="0">
                          <a:solidFill>
                            <a:srgbClr val="333399"/>
                          </a:solidFill>
                          <a:latin typeface="Arial" pitchFamily="34" charset="0"/>
                          <a:cs typeface="Arial" pitchFamily="34" charset="0"/>
                        </a:rPr>
                        <a:t>Core – SQL – Module 16 – PL-SQL</a:t>
                      </a:r>
                      <a:r>
                        <a:rPr lang="en-GB" sz="800" b="0" baseline="0" dirty="0" smtClean="0">
                          <a:solidFill>
                            <a:srgbClr val="333399"/>
                          </a:solidFill>
                          <a:latin typeface="Arial" pitchFamily="34" charset="0"/>
                          <a:cs typeface="Arial" pitchFamily="34" charset="0"/>
                        </a:rPr>
                        <a:t> – v1.0</a:t>
                      </a:r>
                      <a:endParaRPr lang="en-GB" sz="800" b="0" dirty="0">
                        <a:solidFill>
                          <a:srgbClr val="33339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4336" y="9480482"/>
          <a:ext cx="5949547" cy="199082"/>
        </p:xfrm>
        <a:graphic>
          <a:graphicData uri="http://schemas.openxmlformats.org/drawingml/2006/table">
            <a:tbl>
              <a:tblPr/>
              <a:tblGrid>
                <a:gridCol w="1032189"/>
                <a:gridCol w="4917357"/>
              </a:tblGrid>
              <a:tr h="19908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5486400" algn="r"/>
                        </a:tabLst>
                      </a:pPr>
                      <a:r>
                        <a:rPr lang="en-GB" sz="9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FDM Academy</a:t>
                      </a:r>
                      <a:endParaRPr lang="en-GB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5949" marR="65949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  <a:tab pos="4954588" algn="r"/>
                        </a:tabLst>
                        <a:defRPr/>
                      </a:pPr>
                      <a:r>
                        <a:rPr lang="en-GB" sz="900" b="1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 September 2011</a:t>
                      </a:r>
                      <a:endParaRPr lang="en-GB" sz="900" dirty="0" smtClean="0"/>
                    </a:p>
                  </a:txBody>
                  <a:tcPr marL="65949" marR="65949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12"/>
          <p:cNvSpPr>
            <a:spLocks noGrp="1"/>
          </p:cNvSpPr>
          <p:nvPr>
            <p:ph type="sldNum" sz="quarter" idx="3"/>
          </p:nvPr>
        </p:nvSpPr>
        <p:spPr>
          <a:xfrm>
            <a:off x="5214313" y="9486867"/>
            <a:ext cx="1059570" cy="180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r>
              <a:rPr lang="en-GB" sz="900" b="1" dirty="0" smtClean="0">
                <a:solidFill>
                  <a:schemeClr val="bg1"/>
                </a:solidFill>
              </a:rPr>
              <a:t>Page </a:t>
            </a:r>
            <a:fld id="{4D875A26-4AB2-4F10-BF32-FA69FEB50BE0}" type="slidenum">
              <a:rPr lang="en-GB" sz="900" b="1" smtClean="0">
                <a:solidFill>
                  <a:schemeClr val="bg1"/>
                </a:solidFill>
              </a:rPr>
              <a:pPr/>
              <a:t>‹#›</a:t>
            </a:fld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6796" y="9647642"/>
            <a:ext cx="3345446" cy="15046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500" b="1" dirty="0" smtClean="0"/>
              <a:t>© FDM Group Ltd 2011.  All Rights Reserved.</a:t>
            </a:r>
            <a:endParaRPr lang="en-GB" sz="500" b="1" dirty="0"/>
          </a:p>
        </p:txBody>
      </p:sp>
    </p:spTree>
    <p:extLst>
      <p:ext uri="{BB962C8B-B14F-4D97-AF65-F5344CB8AC3E}">
        <p14:creationId xmlns:p14="http://schemas.microsoft.com/office/powerpoint/2010/main" val="1542185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81538" y="1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6125"/>
            <a:ext cx="537368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758" y="4713517"/>
            <a:ext cx="4893572" cy="4467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226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81538" y="9430226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E6C85E1-D451-48DF-864D-F69891B91C1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98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906000" cy="6858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" name="Picture 5" descr="fdm-coatofarms-white-hr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096597" y="3071832"/>
              <a:ext cx="936000" cy="1648673"/>
            </a:xfrm>
            <a:prstGeom prst="rect">
              <a:avLst/>
            </a:prstGeom>
          </p:spPr>
        </p:pic>
      </p:grp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4" y="1565374"/>
            <a:ext cx="3861089" cy="30777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000" b="1" kern="120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US" dirty="0" smtClean="0"/>
              <a:t>Click to add Course Name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52475" y="3213556"/>
            <a:ext cx="5315816" cy="43088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GB" dirty="0" smtClean="0"/>
              <a:t>Click to add Module Name</a:t>
            </a:r>
            <a:endParaRPr lang="en-GB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752475" y="5303936"/>
            <a:ext cx="5095875" cy="30777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000" b="1" kern="1200" baseline="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GB" dirty="0" smtClean="0"/>
              <a:t>Click to add Author - FDM Academy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280" y="6637233"/>
            <a:ext cx="1757680" cy="1650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600" b="1" dirty="0" smtClean="0">
                <a:solidFill>
                  <a:srgbClr val="333399"/>
                </a:solidFill>
              </a:rPr>
              <a:t>© FDM Group Ltd 2011.  All Rights Reserved.</a:t>
            </a:r>
            <a:endParaRPr lang="en-GB" sz="600" b="1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906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8758899" y="77788"/>
            <a:ext cx="699955" cy="182562"/>
            <a:chOff x="5282347" y="2359163"/>
            <a:chExt cx="3415237" cy="964722"/>
          </a:xfrm>
        </p:grpSpPr>
        <p:sp>
          <p:nvSpPr>
            <p:cNvPr id="6" name="Oval 5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495300" y="6484938"/>
            <a:ext cx="89154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641351"/>
            <a:ext cx="891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495300" y="1331913"/>
            <a:ext cx="8915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5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2950" y="1657350"/>
            <a:ext cx="8420100" cy="443865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52475" y="2438399"/>
            <a:ext cx="8420400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Insert 'bubble' text here...</a:t>
            </a:r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 userDrawn="1"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906000" cy="6858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" name="Picture 5" descr="fdm-coatofarms-white-hr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096597" y="3071832"/>
              <a:ext cx="936000" cy="1648673"/>
            </a:xfrm>
            <a:prstGeom prst="rect">
              <a:avLst/>
            </a:prstGeom>
          </p:spPr>
        </p:pic>
      </p:grp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04850" y="2285992"/>
            <a:ext cx="5315816" cy="43088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GB" dirty="0" smtClean="0"/>
              <a:t>Optional Sub-Module Name</a:t>
            </a:r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523976" y="3429000"/>
            <a:ext cx="3357562" cy="221456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280" y="6637233"/>
            <a:ext cx="1757680" cy="1650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600" b="1" dirty="0" smtClean="0">
                <a:solidFill>
                  <a:srgbClr val="333399"/>
                </a:solidFill>
              </a:rPr>
              <a:t>© FDM Group Ltd 2011.  All Rights Reserved.</a:t>
            </a:r>
            <a:endParaRPr lang="en-GB" sz="600" b="1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2950" y="1657350"/>
            <a:ext cx="8420100" cy="443865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module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52475" y="1838325"/>
            <a:ext cx="8420400" cy="578882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752475" y="2644259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52475" y="3448050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52475" y="4267200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752475" y="5086350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52475" y="2438399"/>
            <a:ext cx="8420400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Insert 'bubble' text here...</a:t>
            </a:r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question number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2950" y="1657350"/>
            <a:ext cx="8420100" cy="540000"/>
          </a:xfrm>
        </p:spPr>
        <p:txBody>
          <a:bodyPr/>
          <a:lstStyle>
            <a:lvl1pPr marL="0" indent="0">
              <a:buNone/>
              <a:defRPr sz="2200" b="1">
                <a:solidFill>
                  <a:srgbClr val="333399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GB" dirty="0" smtClean="0"/>
              <a:t>Click to add question title</a:t>
            </a:r>
          </a:p>
          <a:p>
            <a:pPr lvl="0"/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752475" y="2257425"/>
            <a:ext cx="8420100" cy="540000"/>
          </a:xfrm>
        </p:spPr>
        <p:txBody>
          <a:bodyPr/>
          <a:lstStyle>
            <a:lvl1pPr marL="0" indent="0">
              <a:buNone/>
              <a:defRPr sz="2200" b="1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question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752475" y="2857499"/>
            <a:ext cx="8420100" cy="3238501"/>
          </a:xfrm>
        </p:spPr>
        <p:txBody>
          <a:bodyPr/>
          <a:lstStyle>
            <a:lvl1pPr marL="360000" indent="-360000">
              <a:buClr>
                <a:srgbClr val="9EC23C"/>
              </a:buClr>
              <a:buFont typeface="+mj-lt"/>
              <a:buAutoNum type="alphaLcParenR"/>
              <a:defRPr/>
            </a:lvl1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add answer options</a:t>
            </a:r>
          </a:p>
          <a:p>
            <a:pPr lvl="0"/>
            <a:r>
              <a:rPr lang="en-US" dirty="0" smtClean="0"/>
              <a:t>Click to add answer options</a:t>
            </a:r>
          </a:p>
          <a:p>
            <a:pPr lvl="0"/>
            <a:r>
              <a:rPr lang="en-US" dirty="0" smtClean="0"/>
              <a:t>Click to add answer options</a:t>
            </a:r>
          </a:p>
          <a:p>
            <a:pPr lvl="0"/>
            <a:r>
              <a:rPr lang="en-US" dirty="0" smtClean="0"/>
              <a:t>Click to add answer options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3" hasCustomPrompt="1"/>
          </p:nvPr>
        </p:nvSpPr>
        <p:spPr>
          <a:xfrm>
            <a:off x="752474" y="1657350"/>
            <a:ext cx="84204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dirty="0" smtClean="0"/>
              <a:t>Click icon to insert media link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59526"/>
            <a:ext cx="9906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500813" y="2008188"/>
            <a:ext cx="2921927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19" y="1998663"/>
            <a:ext cx="3430985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9906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2422" y="6492489"/>
            <a:ext cx="12634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84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DM Wavy Banner - Shield - Presentation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906000" cy="820672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838200"/>
            <a:ext cx="8420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657350"/>
            <a:ext cx="84201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endParaRPr lang="en-US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30343"/>
            <a:ext cx="20637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280" y="6637233"/>
            <a:ext cx="1757680" cy="1650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600" b="1" dirty="0" smtClean="0">
                <a:solidFill>
                  <a:srgbClr val="333399"/>
                </a:solidFill>
              </a:rPr>
              <a:t>© FDM Group Ltd 2011.  All Rights Reserved.</a:t>
            </a:r>
            <a:endParaRPr lang="en-GB" sz="600" b="1" dirty="0">
              <a:solidFill>
                <a:srgbClr val="33339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50" r:id="rId3"/>
    <p:sldLayoutId id="2147483662" r:id="rId4"/>
    <p:sldLayoutId id="2147483663" r:id="rId5"/>
    <p:sldLayoutId id="2147483664" r:id="rId6"/>
    <p:sldLayoutId id="2147483665" r:id="rId7"/>
    <p:sldLayoutId id="2147483654" r:id="rId8"/>
  </p:sldLayoutIdLst>
  <p:transition spd="slow"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33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9pPr>
    </p:titleStyle>
    <p:bodyStyle>
      <a:lvl1pPr marL="360000" indent="-360000" algn="l" rtl="0" eaLnBrk="1" fontAlgn="base" hangingPunct="1">
        <a:spcBef>
          <a:spcPts val="0"/>
        </a:spcBef>
        <a:spcAft>
          <a:spcPts val="1200"/>
        </a:spcAft>
        <a:buClr>
          <a:srgbClr val="333399"/>
        </a:buClr>
        <a:buFont typeface="Wingdings 3" pitchFamily="18" charset="2"/>
        <a:buChar char="}"/>
        <a:defRPr sz="220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88000" algn="l" rtl="0" eaLnBrk="1" fontAlgn="base" hangingPunct="1">
        <a:spcBef>
          <a:spcPts val="0"/>
        </a:spcBef>
        <a:spcAft>
          <a:spcPts val="900"/>
        </a:spcAft>
        <a:buClr>
          <a:srgbClr val="333399"/>
        </a:buClr>
        <a:buFont typeface="Arial" pitchFamily="34" charset="0"/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990000" indent="-216000" algn="l" rtl="0" eaLnBrk="1" fontAlgn="base" hangingPunct="1">
        <a:spcBef>
          <a:spcPts val="0"/>
        </a:spcBef>
        <a:spcAft>
          <a:spcPts val="600"/>
        </a:spcAft>
        <a:buClr>
          <a:srgbClr val="333399"/>
        </a:buClr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None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None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641351"/>
            <a:ext cx="891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331913"/>
            <a:ext cx="8915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text styles</a:t>
            </a:r>
          </a:p>
          <a:p>
            <a:pPr lvl="1"/>
            <a:endParaRPr lang="en-GB" altLang="zh-TW" smtClean="0"/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2422" y="6492489"/>
            <a:ext cx="12634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95300" y="6484938"/>
            <a:ext cx="89154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1"/>
            <a:ext cx="9906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1" name="Group 9"/>
          <p:cNvGrpSpPr>
            <a:grpSpLocks/>
          </p:cNvGrpSpPr>
          <p:nvPr/>
        </p:nvGrpSpPr>
        <p:grpSpPr bwMode="auto">
          <a:xfrm>
            <a:off x="8758899" y="77788"/>
            <a:ext cx="699955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/>
        </p:nvSpPr>
        <p:spPr bwMode="auto">
          <a:xfrm>
            <a:off x="873654" y="661193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kumimoji="1" lang="zh-TW" altLang="en-US" sz="180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174971" y="6484939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1" r:id="rId3"/>
    <p:sldLayoutId id="2147483672" r:id="rId4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285750" indent="-200025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442913" indent="-1778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8182" y="3776237"/>
            <a:ext cx="4158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PL/SQL Functions &amp; Triggers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40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/>
              <a:t>This lesson introduces:</a:t>
            </a:r>
          </a:p>
          <a:p>
            <a:pPr>
              <a:buNone/>
            </a:pPr>
            <a:endParaRPr lang="en-GB" b="1" dirty="0" smtClean="0"/>
          </a:p>
          <a:p>
            <a:r>
              <a:rPr lang="en-GB" dirty="0" smtClean="0"/>
              <a:t>PL/SQL functions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PL/SQL triggers</a:t>
            </a:r>
          </a:p>
          <a:p>
            <a:endParaRPr lang="en-GB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68877" y="1439717"/>
            <a:ext cx="5525729" cy="3713321"/>
          </a:xfrm>
          <a:solidFill>
            <a:srgbClr val="BCE4F6"/>
          </a:solidFill>
        </p:spPr>
        <p:txBody>
          <a:bodyPr/>
          <a:lstStyle/>
          <a:p>
            <a:r>
              <a:rPr sz="2000" dirty="0" smtClean="0">
                <a:latin typeface="Consolas" pitchFamily="49" charset="0"/>
              </a:rPr>
              <a:t>CREATE OR REPLACE FUNCTION name</a:t>
            </a:r>
          </a:p>
          <a:p>
            <a:r>
              <a:rPr lang="en-GB" sz="2000" dirty="0" smtClean="0">
                <a:latin typeface="Consolas" pitchFamily="49" charset="0"/>
              </a:rPr>
              <a:t>( &lt;parameters&gt; ) RETURN   &lt;returntype&gt;</a:t>
            </a:r>
          </a:p>
          <a:p>
            <a:r>
              <a:rPr lang="en-GB" sz="2000" dirty="0" smtClean="0">
                <a:latin typeface="Consolas" pitchFamily="49" charset="0"/>
              </a:rPr>
              <a:t>AS </a:t>
            </a:r>
          </a:p>
          <a:p>
            <a:r>
              <a:rPr lang="en-GB" sz="2000" dirty="0">
                <a:latin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</a:rPr>
              <a:t> &lt;declarations&gt;</a:t>
            </a:r>
            <a:endParaRPr sz="2000" dirty="0" smtClean="0">
              <a:latin typeface="Consolas" pitchFamily="49" charset="0"/>
            </a:endParaRPr>
          </a:p>
          <a:p>
            <a:r>
              <a:rPr sz="2000" dirty="0" smtClean="0">
                <a:latin typeface="Consolas" pitchFamily="49" charset="0"/>
              </a:rPr>
              <a:t>BEGIN</a:t>
            </a:r>
          </a:p>
          <a:p>
            <a:r>
              <a:rPr sz="2000" dirty="0" smtClean="0">
                <a:latin typeface="Consolas" pitchFamily="49" charset="0"/>
              </a:rPr>
              <a:t>  &lt;executable commands&gt;</a:t>
            </a:r>
          </a:p>
          <a:p>
            <a:r>
              <a:rPr lang="en-GB" sz="2000" dirty="0">
                <a:latin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</a:rPr>
              <a:t> RETURN result;</a:t>
            </a:r>
            <a:endParaRPr sz="2000" dirty="0" smtClean="0">
              <a:latin typeface="Consolas" pitchFamily="49" charset="0"/>
            </a:endParaRPr>
          </a:p>
          <a:p>
            <a:r>
              <a:rPr sz="2000" dirty="0" smtClean="0">
                <a:latin typeface="Consolas" pitchFamily="49" charset="0"/>
              </a:rPr>
              <a:t>END</a:t>
            </a:r>
          </a:p>
          <a:p>
            <a:r>
              <a:rPr sz="2000" dirty="0" smtClean="0">
                <a:latin typeface="Consolas" pitchFamily="49" charset="0"/>
              </a:rPr>
              <a:t>;</a:t>
            </a:r>
          </a:p>
          <a:p>
            <a:r>
              <a:rPr sz="2000" dirty="0" smtClean="0">
                <a:latin typeface="Consolas" pitchFamily="49" charset="0"/>
              </a:rPr>
              <a:t>/</a:t>
            </a:r>
            <a:endParaRPr lang="en-GB" sz="2000" dirty="0">
              <a:latin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2950" y="1646958"/>
            <a:ext cx="8420100" cy="4753841"/>
          </a:xfrm>
          <a:prstGeom prst="rect">
            <a:avLst/>
          </a:prstGeom>
        </p:spPr>
        <p:txBody>
          <a:bodyPr/>
          <a:lstStyle/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Sometimes </a:t>
            </a:r>
            <a:r>
              <a:rPr lang="en-GB" sz="2200" kern="0" dirty="0" smtClean="0">
                <a:latin typeface="+mn-lt"/>
                <a:ea typeface="+mn-ea"/>
              </a:rPr>
              <a:t>known as</a:t>
            </a:r>
            <a:br>
              <a:rPr lang="en-GB" sz="2200" kern="0" dirty="0" smtClean="0">
                <a:latin typeface="+mn-lt"/>
                <a:ea typeface="+mn-ea"/>
              </a:rPr>
            </a:br>
            <a:r>
              <a:rPr lang="en-GB" sz="2200" kern="0" dirty="0" smtClean="0">
                <a:latin typeface="+mn-lt"/>
                <a:ea typeface="+mn-ea"/>
              </a:rPr>
              <a:t>user defined functions</a:t>
            </a:r>
            <a:br>
              <a:rPr lang="en-GB" sz="2200" kern="0" dirty="0" smtClean="0">
                <a:latin typeface="+mn-lt"/>
                <a:ea typeface="+mn-ea"/>
              </a:rPr>
            </a:br>
            <a:endParaRPr lang="en-GB" sz="2200" kern="0" dirty="0" smtClean="0">
              <a:latin typeface="+mn-lt"/>
              <a:ea typeface="+mn-ea"/>
            </a:endParaRP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r>
              <a:rPr lang="en-GB" sz="2200" kern="0" dirty="0" smtClean="0">
                <a:latin typeface="+mn-lt"/>
                <a:ea typeface="+mn-ea"/>
              </a:rPr>
              <a:t>Functions perform</a:t>
            </a:r>
            <a:br>
              <a:rPr lang="en-GB" sz="2200" kern="0" dirty="0" smtClean="0">
                <a:latin typeface="+mn-lt"/>
                <a:ea typeface="+mn-ea"/>
              </a:rPr>
            </a:br>
            <a:r>
              <a:rPr lang="en-GB" sz="2200" kern="0" dirty="0" smtClean="0">
                <a:latin typeface="+mn-lt"/>
                <a:ea typeface="+mn-ea"/>
              </a:rPr>
              <a:t>calculations and</a:t>
            </a:r>
            <a:br>
              <a:rPr lang="en-GB" sz="2200" kern="0" dirty="0" smtClean="0">
                <a:latin typeface="+mn-lt"/>
                <a:ea typeface="+mn-ea"/>
              </a:rPr>
            </a:br>
            <a:r>
              <a:rPr lang="en-GB" sz="2200" kern="0" dirty="0" smtClean="0">
                <a:latin typeface="+mn-lt"/>
                <a:ea typeface="+mn-ea"/>
              </a:rPr>
              <a:t>return results but do</a:t>
            </a:r>
            <a:br>
              <a:rPr lang="en-GB" sz="2200" kern="0" dirty="0" smtClean="0">
                <a:latin typeface="+mn-lt"/>
                <a:ea typeface="+mn-ea"/>
              </a:rPr>
            </a:br>
            <a:r>
              <a:rPr lang="en-GB" sz="2200" kern="0" dirty="0" smtClean="0">
                <a:latin typeface="+mn-lt"/>
                <a:ea typeface="+mn-ea"/>
              </a:rPr>
              <a:t>not perform actions</a:t>
            </a: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endParaRPr lang="en-US" sz="2200" kern="0" dirty="0" smtClean="0">
              <a:latin typeface="+mn-lt"/>
              <a:ea typeface="+mn-ea"/>
            </a:endParaRP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endParaRPr lang="en-US" sz="2200" kern="0" dirty="0" smtClean="0">
              <a:latin typeface="+mn-lt"/>
              <a:ea typeface="+mn-ea"/>
            </a:endParaRP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endParaRPr lang="en-US" sz="2200" kern="0" dirty="0" smtClean="0">
              <a:latin typeface="+mn-lt"/>
              <a:ea typeface="+mn-ea"/>
            </a:endParaRP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r>
              <a:rPr lang="en-US" sz="2200" kern="0" dirty="0" smtClean="0">
                <a:latin typeface="+mn-lt"/>
                <a:ea typeface="+mn-ea"/>
              </a:rPr>
              <a:t>For an example, refer to </a:t>
            </a:r>
            <a:r>
              <a:rPr lang="en-US" sz="2200" i="1" kern="0" dirty="0" smtClean="0">
                <a:latin typeface="+mn-lt"/>
                <a:ea typeface="+mn-ea"/>
              </a:rPr>
              <a:t>Module20b_function.sql</a:t>
            </a:r>
            <a:endParaRPr lang="en-GB" sz="2200" i="1" kern="0" dirty="0">
              <a:latin typeface="+mn-lt"/>
              <a:ea typeface="+mn-ea"/>
            </a:endParaRP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endParaRPr lang="en-GB" sz="2200" kern="0" dirty="0" smtClean="0">
              <a:latin typeface="+mn-lt"/>
              <a:ea typeface="+mn-ea"/>
            </a:endParaRP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endParaRPr lang="en-GB" sz="2200" kern="0" dirty="0">
              <a:latin typeface="+mn-lt"/>
              <a:ea typeface="+mn-ea"/>
            </a:endParaRP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endParaRPr lang="en-GB" sz="2200" kern="0" dirty="0" smtClean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61034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Call a Function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52475" y="1809135"/>
            <a:ext cx="8420400" cy="3647599"/>
          </a:xfrm>
        </p:spPr>
        <p:txBody>
          <a:bodyPr/>
          <a:lstStyle/>
          <a:p>
            <a:r>
              <a:rPr lang="en-US" dirty="0" smtClean="0"/>
              <a:t>-- Calling one of the built-in functions</a:t>
            </a:r>
          </a:p>
          <a:p>
            <a:r>
              <a:rPr lang="en-US" dirty="0" smtClean="0"/>
              <a:t>SELECT </a:t>
            </a:r>
          </a:p>
          <a:p>
            <a:r>
              <a:rPr lang="en-US" dirty="0" smtClean="0"/>
              <a:t>   UPPER(first_name)</a:t>
            </a:r>
          </a:p>
          <a:p>
            <a:r>
              <a:rPr lang="en-US" dirty="0" smtClean="0"/>
              <a:t>FROM consultant;</a:t>
            </a:r>
          </a:p>
          <a:p>
            <a:endParaRPr lang="en-US" dirty="0" smtClean="0"/>
          </a:p>
          <a:p>
            <a:r>
              <a:rPr lang="en-US" dirty="0" smtClean="0"/>
              <a:t>-- Calling your own function is the same</a:t>
            </a:r>
          </a:p>
          <a:p>
            <a:r>
              <a:rPr lang="en-US" dirty="0" smtClean="0"/>
              <a:t>SELECT </a:t>
            </a:r>
          </a:p>
          <a:p>
            <a:r>
              <a:rPr lang="en-US" dirty="0" smtClean="0"/>
              <a:t>   get_street_name(address_id)</a:t>
            </a:r>
          </a:p>
          <a:p>
            <a:r>
              <a:rPr lang="en-US" dirty="0" smtClean="0"/>
              <a:t>FROM consultant;</a:t>
            </a:r>
            <a:endParaRPr lang="en-GB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DML Triggers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77824" y="1439717"/>
            <a:ext cx="5009850" cy="3713321"/>
          </a:xfrm>
          <a:solidFill>
            <a:srgbClr val="BCE4F6"/>
          </a:solidFill>
        </p:spPr>
        <p:txBody>
          <a:bodyPr/>
          <a:lstStyle/>
          <a:p>
            <a:r>
              <a:rPr sz="2000" dirty="0" smtClean="0">
                <a:latin typeface="Consolas" pitchFamily="49" charset="0"/>
              </a:rPr>
              <a:t>CREATE OR REPLACE TRIGGER name</a:t>
            </a:r>
          </a:p>
          <a:p>
            <a:r>
              <a:rPr lang="en-GB" sz="2000" dirty="0" smtClean="0">
                <a:latin typeface="Consolas" pitchFamily="49" charset="0"/>
              </a:rPr>
              <a:t>[ BEFORE | AFTER | INSTEAD OF ]</a:t>
            </a:r>
          </a:p>
          <a:p>
            <a:r>
              <a:rPr lang="en-GB" sz="2000" dirty="0" smtClean="0">
                <a:latin typeface="Consolas" pitchFamily="49" charset="0"/>
              </a:rPr>
              <a:t>&lt;action&gt; ON table </a:t>
            </a:r>
          </a:p>
          <a:p>
            <a:r>
              <a:rPr lang="en-GB" sz="2000" dirty="0" smtClean="0">
                <a:latin typeface="Consolas" pitchFamily="49" charset="0"/>
              </a:rPr>
              <a:t>AS</a:t>
            </a:r>
          </a:p>
          <a:p>
            <a:r>
              <a:rPr lang="en-GB" sz="2000" dirty="0">
                <a:latin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</a:rPr>
              <a:t>  DECLARE </a:t>
            </a:r>
          </a:p>
          <a:p>
            <a:r>
              <a:rPr lang="en-GB" sz="2000" dirty="0" smtClean="0">
                <a:latin typeface="Consolas" pitchFamily="49" charset="0"/>
              </a:rPr>
              <a:t>   &lt;declarations&gt;</a:t>
            </a:r>
            <a:endParaRPr sz="2000" dirty="0" smtClean="0">
              <a:latin typeface="Consolas" pitchFamily="49" charset="0"/>
            </a:endParaRPr>
          </a:p>
          <a:p>
            <a:r>
              <a:rPr sz="2000" dirty="0" smtClean="0">
                <a:latin typeface="Consolas" pitchFamily="49" charset="0"/>
              </a:rPr>
              <a:t>BEGIN</a:t>
            </a:r>
          </a:p>
          <a:p>
            <a:r>
              <a:rPr sz="2000" dirty="0" smtClean="0">
                <a:latin typeface="Consolas" pitchFamily="49" charset="0"/>
              </a:rPr>
              <a:t>  &lt;executable commands&gt;</a:t>
            </a:r>
          </a:p>
          <a:p>
            <a:r>
              <a:rPr sz="2000" dirty="0" smtClean="0">
                <a:latin typeface="Consolas" pitchFamily="49" charset="0"/>
              </a:rPr>
              <a:t>END</a:t>
            </a:r>
          </a:p>
          <a:p>
            <a:r>
              <a:rPr sz="2000" dirty="0" smtClean="0">
                <a:latin typeface="Consolas" pitchFamily="49" charset="0"/>
              </a:rPr>
              <a:t>;</a:t>
            </a:r>
          </a:p>
          <a:p>
            <a:r>
              <a:rPr sz="2000" dirty="0" smtClean="0">
                <a:latin typeface="Consolas" pitchFamily="49" charset="0"/>
              </a:rPr>
              <a:t>/</a:t>
            </a:r>
            <a:endParaRPr lang="en-GB" sz="2000" dirty="0">
              <a:latin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2950" y="1646958"/>
            <a:ext cx="8420100" cy="4753841"/>
          </a:xfrm>
          <a:prstGeom prst="rect">
            <a:avLst/>
          </a:prstGeom>
        </p:spPr>
        <p:txBody>
          <a:bodyPr/>
          <a:lstStyle/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DML trigger</a:t>
            </a:r>
            <a:r>
              <a:rPr kumimoji="0" lang="en-GB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</a:t>
            </a:r>
            <a:br>
              <a:rPr kumimoji="0" lang="en-GB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named </a:t>
            </a:r>
            <a:r>
              <a:rPr lang="en-GB" sz="2200" kern="0" dirty="0" smtClean="0">
                <a:latin typeface="+mn-lt"/>
                <a:ea typeface="+mn-ea"/>
              </a:rPr>
              <a:t>code that is </a:t>
            </a:r>
            <a:br>
              <a:rPr lang="en-GB" sz="2200" kern="0" dirty="0" smtClean="0">
                <a:latin typeface="+mn-lt"/>
                <a:ea typeface="+mn-ea"/>
              </a:rPr>
            </a:br>
            <a:r>
              <a:rPr lang="en-GB" sz="2200" kern="0" dirty="0" smtClean="0">
                <a:latin typeface="+mn-lt"/>
                <a:ea typeface="+mn-ea"/>
              </a:rPr>
              <a:t>attached</a:t>
            </a:r>
            <a:r>
              <a:rPr lang="en-GB" sz="2200" kern="0" dirty="0">
                <a:latin typeface="+mn-lt"/>
                <a:ea typeface="+mn-ea"/>
              </a:rPr>
              <a:t> </a:t>
            </a:r>
            <a:r>
              <a:rPr lang="en-GB" sz="2200" kern="0" dirty="0" smtClean="0">
                <a:latin typeface="+mn-lt"/>
                <a:ea typeface="+mn-ea"/>
              </a:rPr>
              <a:t>to one </a:t>
            </a:r>
            <a:br>
              <a:rPr lang="en-GB" sz="2200" kern="0" dirty="0" smtClean="0">
                <a:latin typeface="+mn-lt"/>
                <a:ea typeface="+mn-ea"/>
              </a:rPr>
            </a:br>
            <a:r>
              <a:rPr lang="en-GB" sz="2200" kern="0" dirty="0" smtClean="0">
                <a:latin typeface="+mn-lt"/>
                <a:ea typeface="+mn-ea"/>
              </a:rPr>
              <a:t>particular table</a:t>
            </a: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r>
              <a:rPr lang="en-GB" sz="2200" kern="0" dirty="0" smtClean="0">
                <a:latin typeface="+mn-lt"/>
                <a:ea typeface="+mn-ea"/>
              </a:rPr>
              <a:t>DML Triggers</a:t>
            </a:r>
            <a:br>
              <a:rPr lang="en-GB" sz="2200" kern="0" dirty="0" smtClean="0">
                <a:latin typeface="+mn-lt"/>
                <a:ea typeface="+mn-ea"/>
              </a:rPr>
            </a:br>
            <a:r>
              <a:rPr lang="en-GB" sz="2200" kern="0" dirty="0" smtClean="0">
                <a:latin typeface="+mn-lt"/>
                <a:ea typeface="+mn-ea"/>
              </a:rPr>
              <a:t>perform actions when</a:t>
            </a:r>
            <a:br>
              <a:rPr lang="en-GB" sz="2200" kern="0" dirty="0" smtClean="0">
                <a:latin typeface="+mn-lt"/>
                <a:ea typeface="+mn-ea"/>
              </a:rPr>
            </a:br>
            <a:r>
              <a:rPr lang="en-GB" sz="2200" kern="0" dirty="0" smtClean="0">
                <a:latin typeface="+mn-lt"/>
                <a:ea typeface="+mn-ea"/>
              </a:rPr>
              <a:t>inserts or updates or</a:t>
            </a:r>
            <a:br>
              <a:rPr lang="en-GB" sz="2200" kern="0" dirty="0" smtClean="0">
                <a:latin typeface="+mn-lt"/>
                <a:ea typeface="+mn-ea"/>
              </a:rPr>
            </a:br>
            <a:r>
              <a:rPr lang="en-GB" sz="2200" kern="0" dirty="0" smtClean="0">
                <a:latin typeface="+mn-lt"/>
                <a:ea typeface="+mn-ea"/>
              </a:rPr>
              <a:t>deletes occur on the</a:t>
            </a:r>
            <a:br>
              <a:rPr lang="en-GB" sz="2200" kern="0" dirty="0" smtClean="0">
                <a:latin typeface="+mn-lt"/>
                <a:ea typeface="+mn-ea"/>
              </a:rPr>
            </a:br>
            <a:r>
              <a:rPr lang="en-GB" sz="2200" kern="0" dirty="0" smtClean="0">
                <a:latin typeface="+mn-lt"/>
                <a:ea typeface="+mn-ea"/>
              </a:rPr>
              <a:t>table</a:t>
            </a: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endParaRPr lang="en-US" sz="2200" kern="0" dirty="0" smtClean="0">
              <a:latin typeface="+mn-lt"/>
              <a:ea typeface="+mn-ea"/>
            </a:endParaRP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r>
              <a:rPr lang="en-US" sz="2200" kern="0" dirty="0" smtClean="0">
                <a:latin typeface="+mn-lt"/>
                <a:ea typeface="+mn-ea"/>
              </a:rPr>
              <a:t>For examples, see </a:t>
            </a:r>
            <a:r>
              <a:rPr lang="en-US" sz="2200" i="1" kern="0" dirty="0" smtClean="0">
                <a:latin typeface="+mn-lt"/>
                <a:ea typeface="+mn-ea"/>
              </a:rPr>
              <a:t>Module20c_trigger1.sql and Module20d_trigger2.sql</a:t>
            </a:r>
            <a:endParaRPr lang="en-GB" sz="2200" i="1" kern="0" dirty="0" smtClean="0">
              <a:latin typeface="+mn-lt"/>
              <a:ea typeface="+mn-ea"/>
            </a:endParaRP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endParaRPr lang="en-GB" sz="2200" kern="0" dirty="0" smtClean="0">
              <a:latin typeface="+mn-lt"/>
              <a:ea typeface="+mn-ea"/>
            </a:endParaRP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tabLst/>
              <a:defRPr/>
            </a:pPr>
            <a:endParaRPr lang="en-GB" sz="2200" kern="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84225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Calling DML Triggers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2950" y="1646958"/>
            <a:ext cx="8420100" cy="4753841"/>
          </a:xfrm>
          <a:prstGeom prst="rect">
            <a:avLst/>
          </a:prstGeom>
        </p:spPr>
        <p:txBody>
          <a:bodyPr/>
          <a:lstStyle/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endParaRPr kumimoji="0" lang="en-GB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do</a:t>
            </a:r>
            <a:r>
              <a:rPr kumimoji="0" lang="en-GB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not call t</a:t>
            </a: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rigger</a:t>
            </a:r>
            <a:r>
              <a:rPr kumimoji="0" lang="en-GB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code directly.</a:t>
            </a: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endParaRPr lang="en-GB" sz="2200" kern="0" dirty="0" smtClean="0">
              <a:latin typeface="+mn-lt"/>
              <a:ea typeface="+mn-ea"/>
            </a:endParaRP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endParaRPr lang="en-GB" sz="2200" kern="0" dirty="0" smtClean="0">
              <a:latin typeface="+mn-lt"/>
              <a:ea typeface="+mn-ea"/>
            </a:endParaRP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r>
              <a:rPr lang="en-GB" sz="2200" kern="0" dirty="0" smtClean="0">
                <a:latin typeface="+mn-lt"/>
                <a:ea typeface="+mn-ea"/>
              </a:rPr>
              <a:t>Triggers run when the table to which they are attached has an insert, update or a delete.</a:t>
            </a:r>
            <a:endParaRPr lang="en-US" sz="2200" kern="0" dirty="0" smtClean="0">
              <a:latin typeface="+mn-lt"/>
              <a:ea typeface="+mn-ea"/>
            </a:endParaRP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endParaRPr lang="en-GB" sz="2200" kern="0" dirty="0" smtClean="0">
              <a:latin typeface="+mn-lt"/>
              <a:ea typeface="+mn-ea"/>
            </a:endParaRP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endParaRPr lang="en-GB" sz="2200" kern="0" dirty="0" smtClean="0">
              <a:latin typeface="+mn-lt"/>
              <a:ea typeface="+mn-ea"/>
            </a:endParaRP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tabLst/>
              <a:defRPr/>
            </a:pPr>
            <a:endParaRPr lang="en-GB" sz="2200" kern="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84225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DM Academy - Presentation - v1.7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Black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DM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<ct:contentTypeSchema ct:_="" ma:_="" ma:contentTypeName="Document" ma:contentTypeID="0x0101009B7754701D6B414CA048F6EE09D373C7" ma:contentTypeVersion="4" ma:contentTypeDescription="Create a new document." ma:contentTypeScope="" ma:versionID="eadc9904ddcdf3982f2eed1b4ab3de65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798f26a13154ca2d749b313c0c13a929" ns2:_="" xmlns:xsd="http://www.w3.org/2001/XMLSchema" xmlns:xs="http://www.w3.org/2001/XMLSchema" xmlns:p="http://schemas.microsoft.com/office/2006/metadata/properties" xmlns:ns2="$ListId:Shared Documents;">
<xsd:import namespace="$ListId:Shared Documents;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 ma:readOnly="false">
<xsd:simpleType>
<xsd:restriction base="dms:Choice"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 ma:readOnly="false">
<xsd:simpleType>
<xsd:restriction base="dms:Choice"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Course Setup"/>
<xsd:enumeration value="Data Modelling"/>
<xsd:enumeration value="Execution Plans"/>
<xsd:enumeration value="Final Project"/>
<xsd:enumeration value="PL/SQL"/>
<xsd:enumeration value="Post Sign Off Activities"/>
<xsd:enumeration value="SQL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2.xml><?xml version="1.0" encoding="utf-8"?><p:properties xmlns:p="http://schemas.microsoft.com/office/2006/metadata/properties" xmlns:xsi="http://www.w3.org/2001/XMLSchema-instance"><documentManagement><Document_x0020_Type xmlns="$ListId:Shared Documents;">Slide Decks</Document_x0020_Type><Week xmlns="$ListId:Shared Documents;">05</Week><RestrictedToTheseUsers xmlns="$ListId:Shared Documents;"><UserInfo><DisplayName></DisplayName><AccountId xsi:nil="true"></AccountId><AccountType/></UserInfo></RestrictedToTheseUsers><Module xmlns="$ListId:Shared Documents;">PL/SQL</Module></documentManagement>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15ADFA-4D87-4F0E-8005-82C2559B562F}"/>
</file>

<file path=customXml/itemProps2.xml><?xml version="1.0" encoding="utf-8"?>
<ds:datastoreItem xmlns:ds="http://schemas.openxmlformats.org/officeDocument/2006/customXml" ds:itemID="{04C98365-AA8B-41A5-B8A8-47652F7F7DB3}"/>
</file>

<file path=customXml/itemProps3.xml><?xml version="1.0" encoding="utf-8"?>
<ds:datastoreItem xmlns:ds="http://schemas.openxmlformats.org/officeDocument/2006/customXml" ds:itemID="{790EABC6-3FEA-441F-A293-15B79034ED63}"/>
</file>

<file path=docProps/app.xml><?xml version="1.0" encoding="utf-8"?>
<Properties xmlns="http://schemas.openxmlformats.org/officeDocument/2006/extended-properties" xmlns:vt="http://schemas.openxmlformats.org/officeDocument/2006/docPropsVTypes">
  <Template>FDM Academy - Presentation - v1.7</Template>
  <TotalTime>1969</TotalTime>
  <Words>154</Words>
  <Application>Microsoft Office PowerPoint</Application>
  <PresentationFormat>A4 Paper (210x297 mm)</PresentationFormat>
  <Paragraphs>58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FDM Academy - Presentation - v1.7</vt:lpstr>
      <vt:lpstr>FDM2014</vt:lpstr>
      <vt:lpstr>PowerPoint Presentation</vt:lpstr>
      <vt:lpstr>Lesson Objectives</vt:lpstr>
      <vt:lpstr>Functions</vt:lpstr>
      <vt:lpstr>How to Call a Function</vt:lpstr>
      <vt:lpstr>DML Triggers</vt:lpstr>
      <vt:lpstr>Calling DML Triggers</vt:lpstr>
    </vt:vector>
  </TitlesOfParts>
  <Company>FDM GROUP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FDM GROUP</dc:creator>
  <cp:lastModifiedBy>Scot McDermid</cp:lastModifiedBy>
  <cp:revision>194</cp:revision>
  <cp:lastPrinted>2008-08-11T14:05:23Z</cp:lastPrinted>
  <dcterms:created xsi:type="dcterms:W3CDTF">2011-04-17T13:21:40Z</dcterms:created>
  <dcterms:modified xsi:type="dcterms:W3CDTF">2014-09-08T18:38:31Z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0x0101009B7754701D6B414CA048F6EE09D373C7</vt:lpwstr>
  </property>
  <property fmtid="{D5CDD505-2E9C-101B-9397-08002B2CF9AE}" pid="3" name="_dlc_policyId">
    <vt:lpwstr/>
  </property>
  <property fmtid="{D5CDD505-2E9C-101B-9397-08002B2CF9AE}" pid="4" name="ItemRetentionFormula">
    <vt:lpwstr/>
  </property>
</Properties>
</file>