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147480211"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4660"/>
  </p:normalViewPr>
  <p:slideViewPr>
    <p:cSldViewPr snapToGrid="0">
      <p:cViewPr varScale="1">
        <p:scale>
          <a:sx n="159" d="100"/>
          <a:sy n="159" d="100"/>
        </p:scale>
        <p:origin x="2562"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145332-127A-4CEA-9E9B-912CBFE5B354}" type="datetimeFigureOut">
              <a:rPr lang="en-NZ" smtClean="0"/>
              <a:t>4/12/2023</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02FA6-6E6C-43AB-BE77-7E633E627A52}" type="slidenum">
              <a:rPr lang="en-NZ" smtClean="0"/>
              <a:t>‹#›</a:t>
            </a:fld>
            <a:endParaRPr lang="en-NZ"/>
          </a:p>
        </p:txBody>
      </p:sp>
    </p:spTree>
    <p:extLst>
      <p:ext uri="{BB962C8B-B14F-4D97-AF65-F5344CB8AC3E}">
        <p14:creationId xmlns:p14="http://schemas.microsoft.com/office/powerpoint/2010/main" val="2856700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400" dirty="0"/>
          </a:p>
        </p:txBody>
      </p:sp>
      <p:sp>
        <p:nvSpPr>
          <p:cNvPr id="4" name="Slide Number Placeholder 3"/>
          <p:cNvSpPr>
            <a:spLocks noGrp="1"/>
          </p:cNvSpPr>
          <p:nvPr>
            <p:ph type="sldNum" sz="quarter" idx="5"/>
          </p:nvPr>
        </p:nvSpPr>
        <p:spPr/>
        <p:txBody>
          <a:bodyPr/>
          <a:lstStyle/>
          <a:p>
            <a:fld id="{787101BD-38B1-4007-B512-D03D20346D54}" type="slidenum">
              <a:rPr lang="en-NZ" smtClean="0"/>
              <a:pPr/>
              <a:t>1</a:t>
            </a:fld>
            <a:endParaRPr lang="en-NZ"/>
          </a:p>
        </p:txBody>
      </p:sp>
    </p:spTree>
    <p:extLst>
      <p:ext uri="{BB962C8B-B14F-4D97-AF65-F5344CB8AC3E}">
        <p14:creationId xmlns:p14="http://schemas.microsoft.com/office/powerpoint/2010/main" val="2891051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6C91B-F5EB-E6CA-DD22-B8B3C85BB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8F0A1EEA-FAE1-F1BC-951F-A424692A1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F1C191D8-B96D-16E4-C407-1A13CDE43AFD}"/>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5" name="Footer Placeholder 4">
            <a:extLst>
              <a:ext uri="{FF2B5EF4-FFF2-40B4-BE49-F238E27FC236}">
                <a16:creationId xmlns:a16="http://schemas.microsoft.com/office/drawing/2014/main" id="{5C6DD182-A841-179C-B262-4B62C7AC56E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0881562-52B8-39AC-541E-49EED4B06CDE}"/>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196388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A9B9-F7DE-2AA7-2E1B-CFAB232F6920}"/>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DD4D79EA-BD2C-8F7B-DBDC-1C1370CD34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5DFD60E-DC1A-FB43-7175-E9E91FDE4770}"/>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5" name="Footer Placeholder 4">
            <a:extLst>
              <a:ext uri="{FF2B5EF4-FFF2-40B4-BE49-F238E27FC236}">
                <a16:creationId xmlns:a16="http://schemas.microsoft.com/office/drawing/2014/main" id="{D2E9371D-B376-52A0-A6F6-9610C2E66AB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7CFD62F-386E-727D-CA35-9DD9FB45E7F6}"/>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1279391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1639F-6E82-BB99-43E3-DDEEBC211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E15B4B91-770F-9552-06F1-9CE8A9A8E5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CDDE703-E231-0FE4-EEBE-C24AF915AB77}"/>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5" name="Footer Placeholder 4">
            <a:extLst>
              <a:ext uri="{FF2B5EF4-FFF2-40B4-BE49-F238E27FC236}">
                <a16:creationId xmlns:a16="http://schemas.microsoft.com/office/drawing/2014/main" id="{D054C11D-8803-0C54-FD60-51E9BA9C2F2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EB52FFB-AF65-424C-908A-C164345C4A17}"/>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380393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4. 2 Columns (beyond)">
    <p:bg>
      <p:bgPr>
        <a:solidFill>
          <a:schemeClr val="bg1"/>
        </a:solidFill>
        <a:effectLst/>
      </p:bgPr>
    </p:bg>
    <p:spTree>
      <p:nvGrpSpPr>
        <p:cNvPr id="1" name=""/>
        <p:cNvGrpSpPr/>
        <p:nvPr/>
      </p:nvGrpSpPr>
      <p:grpSpPr>
        <a:xfrm>
          <a:off x="0" y="0"/>
          <a:ext cx="0" cy="0"/>
          <a:chOff x="0" y="0"/>
          <a:chExt cx="0" cy="0"/>
        </a:xfrm>
      </p:grpSpPr>
      <p:sp>
        <p:nvSpPr>
          <p:cNvPr id="27" name="Text Placeholder 9">
            <a:extLst>
              <a:ext uri="{FF2B5EF4-FFF2-40B4-BE49-F238E27FC236}">
                <a16:creationId xmlns:a16="http://schemas.microsoft.com/office/drawing/2014/main" id="{702366E8-231A-2940-B194-2FA2101C6B4D}"/>
              </a:ext>
            </a:extLst>
          </p:cNvPr>
          <p:cNvSpPr>
            <a:spLocks noGrp="1"/>
          </p:cNvSpPr>
          <p:nvPr>
            <p:ph type="body" sz="quarter" idx="10" hasCustomPrompt="1"/>
          </p:nvPr>
        </p:nvSpPr>
        <p:spPr>
          <a:xfrm>
            <a:off x="432943" y="401321"/>
            <a:ext cx="2472152" cy="392415"/>
          </a:xfrm>
          <a:prstGeom prst="rect">
            <a:avLst/>
          </a:prstGeom>
        </p:spPr>
        <p:txBody>
          <a:bodyPr wrap="none" bIns="0">
            <a:spAutoFit/>
          </a:bodyPr>
          <a:lstStyle>
            <a:lvl1pPr marL="0" indent="0">
              <a:lnSpc>
                <a:spcPts val="2667"/>
              </a:lnSpc>
              <a:spcBef>
                <a:spcPts val="0"/>
              </a:spcBef>
              <a:buNone/>
              <a:defRPr sz="2667" b="1" i="0">
                <a:solidFill>
                  <a:schemeClr val="accent1"/>
                </a:solidFill>
                <a:latin typeface="Montserrat SemiBold" pitchFamily="2" charset="77"/>
              </a:defRPr>
            </a:lvl1pPr>
          </a:lstStyle>
          <a:p>
            <a:pPr lvl="0"/>
            <a:r>
              <a:rPr lang="en-US"/>
              <a:t>Title first line</a:t>
            </a:r>
          </a:p>
        </p:txBody>
      </p:sp>
      <p:sp>
        <p:nvSpPr>
          <p:cNvPr id="5" name="Slide Number Placeholder 4">
            <a:extLst>
              <a:ext uri="{FF2B5EF4-FFF2-40B4-BE49-F238E27FC236}">
                <a16:creationId xmlns:a16="http://schemas.microsoft.com/office/drawing/2014/main" id="{2A10AF03-A417-6B4D-8FCE-2910CE6A7E5C}"/>
              </a:ext>
            </a:extLst>
          </p:cNvPr>
          <p:cNvSpPr>
            <a:spLocks noGrp="1"/>
          </p:cNvSpPr>
          <p:nvPr>
            <p:ph type="sldNum" sz="quarter" idx="15"/>
          </p:nvPr>
        </p:nvSpPr>
        <p:spPr/>
        <p:txBody>
          <a:bodyPr/>
          <a:lstStyle>
            <a:lvl1pPr>
              <a:defRPr>
                <a:solidFill>
                  <a:schemeClr val="accent1"/>
                </a:solidFill>
                <a:latin typeface="Montserrat" pitchFamily="2" charset="77"/>
              </a:defRPr>
            </a:lvl1pPr>
          </a:lstStyle>
          <a:p>
            <a:fld id="{1E058E89-9495-2348-A5A0-14BE2151856F}" type="slidenum">
              <a:rPr lang="en-US" smtClean="0"/>
              <a:pPr/>
              <a:t>‹#›</a:t>
            </a:fld>
            <a:endParaRPr lang="en-US"/>
          </a:p>
        </p:txBody>
      </p:sp>
      <p:sp>
        <p:nvSpPr>
          <p:cNvPr id="9" name="Text Placeholder 9">
            <a:extLst>
              <a:ext uri="{FF2B5EF4-FFF2-40B4-BE49-F238E27FC236}">
                <a16:creationId xmlns:a16="http://schemas.microsoft.com/office/drawing/2014/main" id="{1D2B8318-0BE5-403C-A43C-4C911BE05473}"/>
              </a:ext>
            </a:extLst>
          </p:cNvPr>
          <p:cNvSpPr>
            <a:spLocks noGrp="1"/>
          </p:cNvSpPr>
          <p:nvPr>
            <p:ph type="body" sz="quarter" idx="13" hasCustomPrompt="1"/>
          </p:nvPr>
        </p:nvSpPr>
        <p:spPr>
          <a:xfrm>
            <a:off x="432941" y="910363"/>
            <a:ext cx="2029723" cy="323165"/>
          </a:xfrm>
          <a:prstGeom prst="rect">
            <a:avLst/>
          </a:prstGeom>
        </p:spPr>
        <p:txBody>
          <a:bodyPr wrap="none">
            <a:spAutoFit/>
          </a:bodyPr>
          <a:lstStyle>
            <a:lvl1pPr marL="0" indent="0">
              <a:lnSpc>
                <a:spcPts val="1778"/>
              </a:lnSpc>
              <a:spcBef>
                <a:spcPts val="0"/>
              </a:spcBef>
              <a:buNone/>
              <a:defRPr sz="1778" b="0" i="0">
                <a:solidFill>
                  <a:schemeClr val="accent3"/>
                </a:solidFill>
                <a:latin typeface="Montserrat" pitchFamily="2" charset="77"/>
              </a:defRPr>
            </a:lvl1pPr>
          </a:lstStyle>
          <a:p>
            <a:pPr lvl="0"/>
            <a:r>
              <a:rPr lang="en-US"/>
              <a:t>Title second line</a:t>
            </a:r>
          </a:p>
        </p:txBody>
      </p:sp>
      <p:sp>
        <p:nvSpPr>
          <p:cNvPr id="6" name="Rectangle 5">
            <a:extLst>
              <a:ext uri="{FF2B5EF4-FFF2-40B4-BE49-F238E27FC236}">
                <a16:creationId xmlns:a16="http://schemas.microsoft.com/office/drawing/2014/main" id="{98B45B0D-55D6-2E46-B7CB-D0062F27146F}"/>
              </a:ext>
            </a:extLst>
          </p:cNvPr>
          <p:cNvSpPr/>
          <p:nvPr userDrawn="1"/>
        </p:nvSpPr>
        <p:spPr>
          <a:xfrm>
            <a:off x="-2267638" y="309769"/>
            <a:ext cx="1832553" cy="502766"/>
          </a:xfrm>
          <a:prstGeom prst="rect">
            <a:avLst/>
          </a:prstGeom>
        </p:spPr>
        <p:txBody>
          <a:bodyPr wrap="none">
            <a:spAutoFit/>
          </a:bodyPr>
          <a:lstStyle/>
          <a:p>
            <a:pPr lvl="0" algn="r"/>
            <a:r>
              <a:rPr lang="en-US" sz="2667" b="1" i="0">
                <a:solidFill>
                  <a:schemeClr val="bg1">
                    <a:lumMod val="85000"/>
                  </a:schemeClr>
                </a:solidFill>
                <a:latin typeface="Montserrat SemiBold" pitchFamily="2" charset="77"/>
              </a:rPr>
              <a:t>Title 36pt</a:t>
            </a:r>
          </a:p>
        </p:txBody>
      </p:sp>
      <p:sp>
        <p:nvSpPr>
          <p:cNvPr id="7" name="Rectangle 6">
            <a:extLst>
              <a:ext uri="{FF2B5EF4-FFF2-40B4-BE49-F238E27FC236}">
                <a16:creationId xmlns:a16="http://schemas.microsoft.com/office/drawing/2014/main" id="{08A91484-BFC2-EB46-803B-692944C185DF}"/>
              </a:ext>
            </a:extLst>
          </p:cNvPr>
          <p:cNvSpPr/>
          <p:nvPr userDrawn="1"/>
        </p:nvSpPr>
        <p:spPr>
          <a:xfrm>
            <a:off x="-1686055" y="856178"/>
            <a:ext cx="1255473" cy="365934"/>
          </a:xfrm>
          <a:prstGeom prst="rect">
            <a:avLst/>
          </a:prstGeom>
        </p:spPr>
        <p:txBody>
          <a:bodyPr wrap="none">
            <a:spAutoFit/>
          </a:bodyPr>
          <a:lstStyle/>
          <a:p>
            <a:pPr lvl="0" algn="r"/>
            <a:r>
              <a:rPr lang="en-US" sz="1778" b="0" i="0">
                <a:solidFill>
                  <a:schemeClr val="bg1">
                    <a:lumMod val="85000"/>
                  </a:schemeClr>
                </a:solidFill>
                <a:latin typeface="Montserrat" pitchFamily="2" charset="77"/>
              </a:rPr>
              <a:t>Title 24pt</a:t>
            </a:r>
          </a:p>
        </p:txBody>
      </p:sp>
      <p:sp>
        <p:nvSpPr>
          <p:cNvPr id="8" name="Rectangle 7">
            <a:extLst>
              <a:ext uri="{FF2B5EF4-FFF2-40B4-BE49-F238E27FC236}">
                <a16:creationId xmlns:a16="http://schemas.microsoft.com/office/drawing/2014/main" id="{395BA382-EB5E-9148-B572-8B5A938B2196}"/>
              </a:ext>
            </a:extLst>
          </p:cNvPr>
          <p:cNvSpPr/>
          <p:nvPr userDrawn="1"/>
        </p:nvSpPr>
        <p:spPr>
          <a:xfrm>
            <a:off x="-1694068" y="1502508"/>
            <a:ext cx="1263487" cy="274691"/>
          </a:xfrm>
          <a:prstGeom prst="rect">
            <a:avLst/>
          </a:prstGeom>
        </p:spPr>
        <p:txBody>
          <a:bodyPr wrap="none">
            <a:spAutoFit/>
          </a:bodyPr>
          <a:lstStyle/>
          <a:p>
            <a:pPr lvl="0" algn="r"/>
            <a:r>
              <a:rPr lang="en-US" sz="1185" b="0" i="0">
                <a:solidFill>
                  <a:schemeClr val="bg1">
                    <a:lumMod val="85000"/>
                  </a:schemeClr>
                </a:solidFill>
                <a:latin typeface="Montserrat" pitchFamily="2" charset="77"/>
              </a:rPr>
              <a:t>Body text 16pt</a:t>
            </a:r>
          </a:p>
        </p:txBody>
      </p:sp>
      <p:sp>
        <p:nvSpPr>
          <p:cNvPr id="10" name="Text Placeholder 3">
            <a:extLst>
              <a:ext uri="{FF2B5EF4-FFF2-40B4-BE49-F238E27FC236}">
                <a16:creationId xmlns:a16="http://schemas.microsoft.com/office/drawing/2014/main" id="{63A1F113-BC35-A946-8B9E-2EC8BFAA4FD5}"/>
              </a:ext>
            </a:extLst>
          </p:cNvPr>
          <p:cNvSpPr>
            <a:spLocks noGrp="1"/>
          </p:cNvSpPr>
          <p:nvPr>
            <p:ph type="body" sz="quarter" idx="16" hasCustomPrompt="1"/>
          </p:nvPr>
        </p:nvSpPr>
        <p:spPr>
          <a:xfrm>
            <a:off x="6526359" y="1502662"/>
            <a:ext cx="5234795" cy="4559532"/>
          </a:xfrm>
        </p:spPr>
        <p:txBody>
          <a:bodyPr wrap="square" anchor="t">
            <a:noAutofit/>
          </a:bodyPr>
          <a:lstStyle>
            <a:lvl1pPr>
              <a:lnSpc>
                <a:spcPct val="114000"/>
              </a:lnSpc>
              <a:defRPr>
                <a:latin typeface="Montserrat" pitchFamily="2" charset="77"/>
              </a:defRPr>
            </a:lvl1pPr>
            <a:lvl2pPr>
              <a:lnSpc>
                <a:spcPct val="114000"/>
              </a:lnSpc>
              <a:defRPr sz="1185">
                <a:latin typeface="Montserrat" pitchFamily="2" charset="77"/>
              </a:defRPr>
            </a:lvl2pPr>
            <a:lvl3pPr>
              <a:lnSpc>
                <a:spcPct val="114000"/>
              </a:lnSpc>
              <a:defRPr sz="1037">
                <a:latin typeface="Montserrat" pitchFamily="2" charset="77"/>
              </a:defRPr>
            </a:lvl3pPr>
            <a:lvl4pPr>
              <a:lnSpc>
                <a:spcPct val="114000"/>
              </a:lnSpc>
              <a:defRPr sz="889">
                <a:latin typeface="Montserrat" pitchFamily="2" charset="77"/>
              </a:defRPr>
            </a:lvl4pPr>
            <a:lvl5pPr>
              <a:lnSpc>
                <a:spcPct val="114000"/>
              </a:lnSpc>
              <a:defRPr sz="815">
                <a:latin typeface="Montserrat" pitchFamily="2" charset="77"/>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AU"/>
          </a:p>
        </p:txBody>
      </p:sp>
      <p:sp>
        <p:nvSpPr>
          <p:cNvPr id="12" name="Text Placeholder 9">
            <a:extLst>
              <a:ext uri="{FF2B5EF4-FFF2-40B4-BE49-F238E27FC236}">
                <a16:creationId xmlns:a16="http://schemas.microsoft.com/office/drawing/2014/main" id="{35AF5286-49FA-714C-99E8-BE8F187D61F4}"/>
              </a:ext>
            </a:extLst>
          </p:cNvPr>
          <p:cNvSpPr>
            <a:spLocks noGrp="1"/>
          </p:cNvSpPr>
          <p:nvPr>
            <p:ph type="body" sz="quarter" idx="17" hasCustomPrompt="1"/>
          </p:nvPr>
        </p:nvSpPr>
        <p:spPr>
          <a:xfrm>
            <a:off x="430848" y="1508289"/>
            <a:ext cx="5230462" cy="4559532"/>
          </a:xfrm>
        </p:spPr>
        <p:txBody>
          <a:bodyPr wrap="square">
            <a:noAutofit/>
          </a:bodyPr>
          <a:lstStyle>
            <a:lvl1pPr>
              <a:lnSpc>
                <a:spcPct val="114000"/>
              </a:lnSpc>
              <a:defRPr>
                <a:solidFill>
                  <a:srgbClr val="151515"/>
                </a:solidFill>
                <a:latin typeface="Montserrat" pitchFamily="2" charset="77"/>
              </a:defRPr>
            </a:lvl1pPr>
            <a:lvl2pPr>
              <a:lnSpc>
                <a:spcPct val="114000"/>
              </a:lnSpc>
              <a:defRPr sz="1185">
                <a:solidFill>
                  <a:srgbClr val="151515"/>
                </a:solidFill>
                <a:latin typeface="Montserrat" pitchFamily="2" charset="77"/>
              </a:defRPr>
            </a:lvl2pPr>
            <a:lvl3pPr>
              <a:lnSpc>
                <a:spcPct val="114000"/>
              </a:lnSpc>
              <a:defRPr sz="1037">
                <a:solidFill>
                  <a:srgbClr val="151515"/>
                </a:solidFill>
                <a:latin typeface="Montserrat" pitchFamily="2" charset="77"/>
              </a:defRPr>
            </a:lvl3pPr>
            <a:lvl4pPr>
              <a:lnSpc>
                <a:spcPct val="114000"/>
              </a:lnSpc>
              <a:defRPr sz="889">
                <a:solidFill>
                  <a:srgbClr val="151515"/>
                </a:solidFill>
                <a:latin typeface="Montserrat" pitchFamily="2" charset="77"/>
              </a:defRPr>
            </a:lvl4pPr>
            <a:lvl5pPr>
              <a:lnSpc>
                <a:spcPct val="114000"/>
              </a:lnSpc>
              <a:defRPr sz="815">
                <a:solidFill>
                  <a:srgbClr val="151515"/>
                </a:solidFill>
                <a:latin typeface="Montserrat" pitchFamily="2" charset="77"/>
              </a:defRPr>
            </a:lvl5p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AU"/>
          </a:p>
        </p:txBody>
      </p:sp>
    </p:spTree>
    <p:extLst>
      <p:ext uri="{BB962C8B-B14F-4D97-AF65-F5344CB8AC3E}">
        <p14:creationId xmlns:p14="http://schemas.microsoft.com/office/powerpoint/2010/main" val="41664392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71">
          <p15:clr>
            <a:srgbClr val="FBAE40"/>
          </p15:clr>
        </p15:guide>
        <p15:guide id="4" orient="horz" pos="368">
          <p15:clr>
            <a:srgbClr val="FBAE40"/>
          </p15:clr>
        </p15:guide>
        <p15:guide id="5" pos="7311">
          <p15:clr>
            <a:srgbClr val="FBAE40"/>
          </p15:clr>
        </p15:guide>
        <p15:guide id="6" orient="horz" pos="39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CDE8-F245-8582-6728-B3DC795B77D0}"/>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F522ABA-8AD1-1FB3-96F6-5018E69685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470CF1C-04E3-B218-6261-617023CB626B}"/>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5" name="Footer Placeholder 4">
            <a:extLst>
              <a:ext uri="{FF2B5EF4-FFF2-40B4-BE49-F238E27FC236}">
                <a16:creationId xmlns:a16="http://schemas.microsoft.com/office/drawing/2014/main" id="{FD47D8E3-F8C1-1DE0-35A6-8B907FF17B0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996D9C7-ABDA-E6A2-8820-8816B66F5E75}"/>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1896654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D2E5-CC0D-E4E4-0158-DE3E24A69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11073BB0-E741-0805-C934-C250FABB0A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18842-5433-3D95-A585-6224B735F061}"/>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5" name="Footer Placeholder 4">
            <a:extLst>
              <a:ext uri="{FF2B5EF4-FFF2-40B4-BE49-F238E27FC236}">
                <a16:creationId xmlns:a16="http://schemas.microsoft.com/office/drawing/2014/main" id="{3B0EEEEF-0321-F59E-289C-6C8B8C323DD2}"/>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4A438CF-CC3F-9FAF-7881-D10A88DD781C}"/>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309569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7E08-3EA4-406B-C749-20FACFB60E45}"/>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FEE8F82-99D5-F0DC-A6E5-59F2F2E6A2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A3F98AC2-A423-BB58-10E3-FF2F54D146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D7C33F1E-7878-DA54-3DEC-500CDEE9CFCF}"/>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6" name="Footer Placeholder 5">
            <a:extLst>
              <a:ext uri="{FF2B5EF4-FFF2-40B4-BE49-F238E27FC236}">
                <a16:creationId xmlns:a16="http://schemas.microsoft.com/office/drawing/2014/main" id="{34D0DFB3-3F0E-DBD4-5A87-4190837A635A}"/>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66ADAA1-A4B1-640F-1A20-ABD2E5764779}"/>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4141293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D109-AC8C-C0F0-40A1-B510C6A0EB57}"/>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E130294F-78E6-3ED9-6D71-B59CBC309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982215-9445-543D-5DBA-B651FEDFE1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1CE52231-327F-0081-E3C0-753607176B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4B4AC7-F5D9-17D4-878A-D93C564C94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4A04137-1B0E-DF3C-E6E2-84BB6BA49E07}"/>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8" name="Footer Placeholder 7">
            <a:extLst>
              <a:ext uri="{FF2B5EF4-FFF2-40B4-BE49-F238E27FC236}">
                <a16:creationId xmlns:a16="http://schemas.microsoft.com/office/drawing/2014/main" id="{59E1BD38-FC10-56EF-43DC-E86DE85EB262}"/>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5ACD2594-DDDF-29C5-BCC5-916AB9BF5488}"/>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1463513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D59FB-F2CD-1AFF-6E39-68F40D36214C}"/>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AC53A449-5C23-938D-7368-2DED7EF6B20A}"/>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4" name="Footer Placeholder 3">
            <a:extLst>
              <a:ext uri="{FF2B5EF4-FFF2-40B4-BE49-F238E27FC236}">
                <a16:creationId xmlns:a16="http://schemas.microsoft.com/office/drawing/2014/main" id="{C6E70A16-23B2-BCD8-4C74-03FF119677EB}"/>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846DD887-0C12-C2AB-7F4C-F5B86B6740EE}"/>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2230839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5983BD-BB4E-0B53-5156-6BD049B87C14}"/>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3" name="Footer Placeholder 2">
            <a:extLst>
              <a:ext uri="{FF2B5EF4-FFF2-40B4-BE49-F238E27FC236}">
                <a16:creationId xmlns:a16="http://schemas.microsoft.com/office/drawing/2014/main" id="{F483DD72-06C9-867A-730E-B1ECC97E5BC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9D2D293B-7DA2-0553-7349-54F5DEAB2D3E}"/>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773904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A087-D86B-73A0-D23B-3CE04643B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17BED956-C33D-2DA7-7756-34E5ADBA4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05EE8564-3743-C756-623B-42AF909907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AB626B-100E-8FEC-D3EB-78D3A52CBD53}"/>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6" name="Footer Placeholder 5">
            <a:extLst>
              <a:ext uri="{FF2B5EF4-FFF2-40B4-BE49-F238E27FC236}">
                <a16:creationId xmlns:a16="http://schemas.microsoft.com/office/drawing/2014/main" id="{FE7F4B9B-85FB-80B8-B1F6-AD7773AA296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664ABF36-1945-DEB6-C128-42418B60F342}"/>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49154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3A07E-F2F1-82D2-B76A-F20E3242F8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E0B234A8-C1A3-60F0-E483-E8C5F58967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518A13DA-5278-1C92-83BF-6A84B77963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27B815-116B-2500-AE96-514847F36764}"/>
              </a:ext>
            </a:extLst>
          </p:cNvPr>
          <p:cNvSpPr>
            <a:spLocks noGrp="1"/>
          </p:cNvSpPr>
          <p:nvPr>
            <p:ph type="dt" sz="half" idx="10"/>
          </p:nvPr>
        </p:nvSpPr>
        <p:spPr/>
        <p:txBody>
          <a:bodyPr/>
          <a:lstStyle/>
          <a:p>
            <a:fld id="{F23271A5-B568-49D5-9374-2C78182C7415}" type="datetimeFigureOut">
              <a:rPr lang="en-NZ" smtClean="0"/>
              <a:t>4/12/2023</a:t>
            </a:fld>
            <a:endParaRPr lang="en-NZ"/>
          </a:p>
        </p:txBody>
      </p:sp>
      <p:sp>
        <p:nvSpPr>
          <p:cNvPr id="6" name="Footer Placeholder 5">
            <a:extLst>
              <a:ext uri="{FF2B5EF4-FFF2-40B4-BE49-F238E27FC236}">
                <a16:creationId xmlns:a16="http://schemas.microsoft.com/office/drawing/2014/main" id="{E5FB5073-30C2-5EC3-687A-983077E024F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2B912BF-20CD-5B36-7E56-A65079E4B239}"/>
              </a:ext>
            </a:extLst>
          </p:cNvPr>
          <p:cNvSpPr>
            <a:spLocks noGrp="1"/>
          </p:cNvSpPr>
          <p:nvPr>
            <p:ph type="sldNum" sz="quarter" idx="12"/>
          </p:nvPr>
        </p:nvSpPr>
        <p:spPr/>
        <p:txBody>
          <a:bodyPr/>
          <a:lstStyle/>
          <a:p>
            <a:fld id="{620CF7B0-A0C4-4C2E-B560-F3C35EF4ABE8}" type="slidenum">
              <a:rPr lang="en-NZ" smtClean="0"/>
              <a:t>‹#›</a:t>
            </a:fld>
            <a:endParaRPr lang="en-NZ"/>
          </a:p>
        </p:txBody>
      </p:sp>
    </p:spTree>
    <p:extLst>
      <p:ext uri="{BB962C8B-B14F-4D97-AF65-F5344CB8AC3E}">
        <p14:creationId xmlns:p14="http://schemas.microsoft.com/office/powerpoint/2010/main" val="569230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88D844-6BE0-DBE1-303F-37F6C8AFD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B9A0EF19-A4BC-A107-D3E4-FDF7BC794D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A11FCEC8-6C6B-7D89-605C-1147A7B01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271A5-B568-49D5-9374-2C78182C7415}" type="datetimeFigureOut">
              <a:rPr lang="en-NZ" smtClean="0"/>
              <a:t>4/12/2023</a:t>
            </a:fld>
            <a:endParaRPr lang="en-NZ"/>
          </a:p>
        </p:txBody>
      </p:sp>
      <p:sp>
        <p:nvSpPr>
          <p:cNvPr id="5" name="Footer Placeholder 4">
            <a:extLst>
              <a:ext uri="{FF2B5EF4-FFF2-40B4-BE49-F238E27FC236}">
                <a16:creationId xmlns:a16="http://schemas.microsoft.com/office/drawing/2014/main" id="{9A3C35DC-62A2-1319-4B3C-7F37B04C46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54E44484-A0E5-383B-7577-730B8CB18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CF7B0-A0C4-4C2E-B560-F3C35EF4ABE8}" type="slidenum">
              <a:rPr lang="en-NZ" smtClean="0"/>
              <a:t>‹#›</a:t>
            </a:fld>
            <a:endParaRPr lang="en-NZ"/>
          </a:p>
        </p:txBody>
      </p:sp>
    </p:spTree>
    <p:extLst>
      <p:ext uri="{BB962C8B-B14F-4D97-AF65-F5344CB8AC3E}">
        <p14:creationId xmlns:p14="http://schemas.microsoft.com/office/powerpoint/2010/main" val="699939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a:extLst>
              <a:ext uri="{FF2B5EF4-FFF2-40B4-BE49-F238E27FC236}">
                <a16:creationId xmlns:a16="http://schemas.microsoft.com/office/drawing/2014/main" id="{C2EB7374-F1B6-6E79-E81A-401EF9E107B2}"/>
              </a:ext>
            </a:extLst>
          </p:cNvPr>
          <p:cNvSpPr/>
          <p:nvPr/>
        </p:nvSpPr>
        <p:spPr>
          <a:xfrm>
            <a:off x="-1" y="0"/>
            <a:ext cx="14383753" cy="6858000"/>
          </a:xfrm>
          <a:prstGeom prst="rightArrow">
            <a:avLst>
              <a:gd name="adj1" fmla="val 100000"/>
              <a:gd name="adj2" fmla="val 32002"/>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33"/>
          </a:p>
        </p:txBody>
      </p:sp>
      <p:grpSp>
        <p:nvGrpSpPr>
          <p:cNvPr id="7" name="Google Shape;434;p21">
            <a:extLst>
              <a:ext uri="{FF2B5EF4-FFF2-40B4-BE49-F238E27FC236}">
                <a16:creationId xmlns:a16="http://schemas.microsoft.com/office/drawing/2014/main" id="{7E5F6B93-7544-FF6C-6218-D0290B771367}"/>
              </a:ext>
            </a:extLst>
          </p:cNvPr>
          <p:cNvGrpSpPr>
            <a:grpSpLocks/>
          </p:cNvGrpSpPr>
          <p:nvPr/>
        </p:nvGrpSpPr>
        <p:grpSpPr bwMode="auto">
          <a:xfrm>
            <a:off x="7587260" y="1579216"/>
            <a:ext cx="5393456" cy="4634932"/>
            <a:chOff x="4800600" y="3789363"/>
            <a:chExt cx="2495550" cy="2280627"/>
          </a:xfrm>
        </p:grpSpPr>
        <p:sp>
          <p:nvSpPr>
            <p:cNvPr id="8" name="Google Shape;435;p21">
              <a:extLst>
                <a:ext uri="{FF2B5EF4-FFF2-40B4-BE49-F238E27FC236}">
                  <a16:creationId xmlns:a16="http://schemas.microsoft.com/office/drawing/2014/main" id="{28230850-30FE-DBF0-6760-BD563609A224}"/>
                </a:ext>
              </a:extLst>
            </p:cNvPr>
            <p:cNvSpPr>
              <a:spLocks/>
            </p:cNvSpPr>
            <p:nvPr/>
          </p:nvSpPr>
          <p:spPr bwMode="auto">
            <a:xfrm>
              <a:off x="7019925" y="3789363"/>
              <a:ext cx="276225" cy="1490663"/>
            </a:xfrm>
            <a:custGeom>
              <a:avLst/>
              <a:gdLst>
                <a:gd name="T0" fmla="*/ 2147483646 w 174"/>
                <a:gd name="T1" fmla="*/ 2147483646 h 939"/>
                <a:gd name="T2" fmla="*/ 2147483646 w 174"/>
                <a:gd name="T3" fmla="*/ 2147483646 h 939"/>
                <a:gd name="T4" fmla="*/ 0 w 174"/>
                <a:gd name="T5" fmla="*/ 0 h 939"/>
                <a:gd name="T6" fmla="*/ 2147483646 w 174"/>
                <a:gd name="T7" fmla="*/ 2147483646 h 9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4" h="939" extrusionOk="0">
                  <a:moveTo>
                    <a:pt x="174" y="116"/>
                  </a:moveTo>
                  <a:lnTo>
                    <a:pt x="146" y="939"/>
                  </a:lnTo>
                  <a:lnTo>
                    <a:pt x="0" y="0"/>
                  </a:lnTo>
                  <a:lnTo>
                    <a:pt x="174" y="116"/>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67720" tIns="33851" rIns="67720" bIns="33851"/>
            <a:lstStyle/>
            <a:p>
              <a:endParaRPr lang="en-US" sz="1333"/>
            </a:p>
          </p:txBody>
        </p:sp>
        <p:sp>
          <p:nvSpPr>
            <p:cNvPr id="9" name="Google Shape;436;p21">
              <a:extLst>
                <a:ext uri="{FF2B5EF4-FFF2-40B4-BE49-F238E27FC236}">
                  <a16:creationId xmlns:a16="http://schemas.microsoft.com/office/drawing/2014/main" id="{ADFF9AD4-4459-F2AF-6491-C115AEE09E20}"/>
                </a:ext>
              </a:extLst>
            </p:cNvPr>
            <p:cNvSpPr>
              <a:spLocks/>
            </p:cNvSpPr>
            <p:nvPr/>
          </p:nvSpPr>
          <p:spPr bwMode="auto">
            <a:xfrm>
              <a:off x="4800600" y="3789363"/>
              <a:ext cx="2451100" cy="1719263"/>
            </a:xfrm>
            <a:custGeom>
              <a:avLst/>
              <a:gdLst>
                <a:gd name="T0" fmla="*/ 2147483646 w 1544"/>
                <a:gd name="T1" fmla="*/ 2147483646 h 1083"/>
                <a:gd name="T2" fmla="*/ 2147483646 w 1544"/>
                <a:gd name="T3" fmla="*/ 0 h 1083"/>
                <a:gd name="T4" fmla="*/ 2147483646 w 1544"/>
                <a:gd name="T5" fmla="*/ 2147483646 h 1083"/>
                <a:gd name="T6" fmla="*/ 0 w 1544"/>
                <a:gd name="T7" fmla="*/ 2147483646 h 1083"/>
                <a:gd name="T8" fmla="*/ 2147483646 w 1544"/>
                <a:gd name="T9" fmla="*/ 2147483646 h 108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44" h="1083" extrusionOk="0">
                  <a:moveTo>
                    <a:pt x="241" y="352"/>
                  </a:moveTo>
                  <a:lnTo>
                    <a:pt x="1398" y="0"/>
                  </a:lnTo>
                  <a:lnTo>
                    <a:pt x="1544" y="939"/>
                  </a:lnTo>
                  <a:lnTo>
                    <a:pt x="0" y="1083"/>
                  </a:lnTo>
                  <a:lnTo>
                    <a:pt x="241" y="352"/>
                  </a:lnTo>
                  <a:close/>
                </a:path>
              </a:pathLst>
            </a:custGeom>
            <a:solidFill>
              <a:srgbClr val="34B2E4"/>
            </a:solidFill>
            <a:ln>
              <a:noFill/>
            </a:ln>
            <a:extLst>
              <a:ext uri="{91240B29-F687-4F45-9708-019B960494DF}">
                <a14:hiddenLine xmlns:a14="http://schemas.microsoft.com/office/drawing/2010/main" w="9525">
                  <a:solidFill>
                    <a:srgbClr val="000000"/>
                  </a:solidFill>
                  <a:round/>
                  <a:headEnd/>
                  <a:tailEnd/>
                </a14:hiddenLine>
              </a:ext>
            </a:extLst>
          </p:spPr>
          <p:txBody>
            <a:bodyPr lIns="67720" tIns="33851" rIns="67720" bIns="33851"/>
            <a:lstStyle/>
            <a:p>
              <a:endParaRPr lang="en-US" sz="1333"/>
            </a:p>
          </p:txBody>
        </p:sp>
        <p:sp>
          <p:nvSpPr>
            <p:cNvPr id="10" name="Google Shape;437;p21">
              <a:extLst>
                <a:ext uri="{FF2B5EF4-FFF2-40B4-BE49-F238E27FC236}">
                  <a16:creationId xmlns:a16="http://schemas.microsoft.com/office/drawing/2014/main" id="{9D7CB919-FE67-4805-5253-B8C11430721D}"/>
                </a:ext>
              </a:extLst>
            </p:cNvPr>
            <p:cNvSpPr>
              <a:spLocks/>
            </p:cNvSpPr>
            <p:nvPr/>
          </p:nvSpPr>
          <p:spPr bwMode="auto">
            <a:xfrm>
              <a:off x="4800600" y="5280026"/>
              <a:ext cx="2451100" cy="228600"/>
            </a:xfrm>
            <a:custGeom>
              <a:avLst/>
              <a:gdLst>
                <a:gd name="T0" fmla="*/ 2147483646 w 1544"/>
                <a:gd name="T1" fmla="*/ 2147483646 h 144"/>
                <a:gd name="T2" fmla="*/ 2147483646 w 1544"/>
                <a:gd name="T3" fmla="*/ 0 h 144"/>
                <a:gd name="T4" fmla="*/ 0 w 1544"/>
                <a:gd name="T5" fmla="*/ 2147483646 h 144"/>
                <a:gd name="T6" fmla="*/ 2147483646 w 1544"/>
                <a:gd name="T7" fmla="*/ 2147483646 h 14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44" h="144" extrusionOk="0">
                  <a:moveTo>
                    <a:pt x="1383" y="131"/>
                  </a:moveTo>
                  <a:lnTo>
                    <a:pt x="1544" y="0"/>
                  </a:lnTo>
                  <a:lnTo>
                    <a:pt x="0" y="144"/>
                  </a:lnTo>
                  <a:lnTo>
                    <a:pt x="1383" y="131"/>
                  </a:lnTo>
                  <a:close/>
                </a:path>
              </a:pathLst>
            </a:custGeom>
            <a:solidFill>
              <a:srgbClr val="2B93BD"/>
            </a:solidFill>
            <a:ln>
              <a:noFill/>
            </a:ln>
            <a:extLst>
              <a:ext uri="{91240B29-F687-4F45-9708-019B960494DF}">
                <a14:hiddenLine xmlns:a14="http://schemas.microsoft.com/office/drawing/2010/main" w="9525">
                  <a:solidFill>
                    <a:srgbClr val="000000"/>
                  </a:solidFill>
                  <a:round/>
                  <a:headEnd/>
                  <a:tailEnd/>
                </a14:hiddenLine>
              </a:ext>
            </a:extLst>
          </p:spPr>
          <p:txBody>
            <a:bodyPr lIns="67720" tIns="33851" rIns="67720" bIns="33851"/>
            <a:lstStyle/>
            <a:p>
              <a:endParaRPr lang="en-US" sz="1333" dirty="0"/>
            </a:p>
          </p:txBody>
        </p:sp>
        <p:sp>
          <p:nvSpPr>
            <p:cNvPr id="11" name="Google Shape;438;p21">
              <a:extLst>
                <a:ext uri="{FF2B5EF4-FFF2-40B4-BE49-F238E27FC236}">
                  <a16:creationId xmlns:a16="http://schemas.microsoft.com/office/drawing/2014/main" id="{62FAB4E5-D8CC-0988-FC40-AD24964D8641}"/>
                </a:ext>
              </a:extLst>
            </p:cNvPr>
            <p:cNvSpPr>
              <a:spLocks/>
            </p:cNvSpPr>
            <p:nvPr/>
          </p:nvSpPr>
          <p:spPr bwMode="auto">
            <a:xfrm>
              <a:off x="4800600" y="5475288"/>
              <a:ext cx="922993" cy="594702"/>
            </a:xfrm>
            <a:custGeom>
              <a:avLst/>
              <a:gdLst>
                <a:gd name="T0" fmla="*/ 0 w 432"/>
                <a:gd name="T1" fmla="*/ 2147483646 h 417"/>
                <a:gd name="T2" fmla="*/ 2147483646 w 432"/>
                <a:gd name="T3" fmla="*/ 2147483646 h 417"/>
                <a:gd name="T4" fmla="*/ 2147483646 w 432"/>
                <a:gd name="T5" fmla="*/ 0 h 417"/>
                <a:gd name="T6" fmla="*/ 0 w 432"/>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2" h="417" extrusionOk="0">
                  <a:moveTo>
                    <a:pt x="0" y="21"/>
                  </a:moveTo>
                  <a:lnTo>
                    <a:pt x="432" y="417"/>
                  </a:lnTo>
                  <a:lnTo>
                    <a:pt x="226" y="0"/>
                  </a:lnTo>
                  <a:lnTo>
                    <a:pt x="0" y="21"/>
                  </a:lnTo>
                  <a:close/>
                </a:path>
              </a:pathLst>
            </a:custGeom>
            <a:solidFill>
              <a:srgbClr val="2F9FCC"/>
            </a:solidFill>
            <a:ln>
              <a:noFill/>
            </a:ln>
            <a:extLst>
              <a:ext uri="{91240B29-F687-4F45-9708-019B960494DF}">
                <a14:hiddenLine xmlns:a14="http://schemas.microsoft.com/office/drawing/2010/main" w="9525">
                  <a:solidFill>
                    <a:srgbClr val="000000"/>
                  </a:solidFill>
                  <a:round/>
                  <a:headEnd/>
                  <a:tailEnd/>
                </a14:hiddenLine>
              </a:ext>
            </a:extLst>
          </p:spPr>
          <p:txBody>
            <a:bodyPr lIns="67720" tIns="33851" rIns="67720" bIns="33851"/>
            <a:lstStyle/>
            <a:p>
              <a:endParaRPr lang="en-US" sz="1333"/>
            </a:p>
          </p:txBody>
        </p:sp>
        <p:sp>
          <p:nvSpPr>
            <p:cNvPr id="12" name="Google Shape;439;p21">
              <a:extLst>
                <a:ext uri="{FF2B5EF4-FFF2-40B4-BE49-F238E27FC236}">
                  <a16:creationId xmlns:a16="http://schemas.microsoft.com/office/drawing/2014/main" id="{BD802D00-3651-249F-0CA4-8B444D7EE58A}"/>
                </a:ext>
              </a:extLst>
            </p:cNvPr>
            <p:cNvSpPr>
              <a:spLocks/>
            </p:cNvSpPr>
            <p:nvPr/>
          </p:nvSpPr>
          <p:spPr bwMode="auto">
            <a:xfrm>
              <a:off x="5159375" y="5475288"/>
              <a:ext cx="564218" cy="594702"/>
            </a:xfrm>
            <a:custGeom>
              <a:avLst/>
              <a:gdLst>
                <a:gd name="T0" fmla="*/ 2147483646 w 206"/>
                <a:gd name="T1" fmla="*/ 2147483646 h 417"/>
                <a:gd name="T2" fmla="*/ 2147483646 w 206"/>
                <a:gd name="T3" fmla="*/ 2147483646 h 417"/>
                <a:gd name="T4" fmla="*/ 0 w 206"/>
                <a:gd name="T5" fmla="*/ 0 h 417"/>
                <a:gd name="T6" fmla="*/ 2147483646 w 206"/>
                <a:gd name="T7" fmla="*/ 2147483646 h 4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 h="417" extrusionOk="0">
                  <a:moveTo>
                    <a:pt x="123" y="18"/>
                  </a:moveTo>
                  <a:lnTo>
                    <a:pt x="206" y="417"/>
                  </a:lnTo>
                  <a:lnTo>
                    <a:pt x="0" y="0"/>
                  </a:lnTo>
                  <a:lnTo>
                    <a:pt x="123" y="18"/>
                  </a:lnTo>
                  <a:close/>
                </a:path>
              </a:pathLst>
            </a:custGeom>
            <a:solidFill>
              <a:srgbClr val="2787AD"/>
            </a:solidFill>
            <a:ln>
              <a:noFill/>
            </a:ln>
            <a:extLst>
              <a:ext uri="{91240B29-F687-4F45-9708-019B960494DF}">
                <a14:hiddenLine xmlns:a14="http://schemas.microsoft.com/office/drawing/2010/main" w="9525">
                  <a:solidFill>
                    <a:srgbClr val="000000"/>
                  </a:solidFill>
                  <a:round/>
                  <a:headEnd/>
                  <a:tailEnd/>
                </a14:hiddenLine>
              </a:ext>
            </a:extLst>
          </p:spPr>
          <p:txBody>
            <a:bodyPr lIns="67720" tIns="33851" rIns="67720" bIns="33851"/>
            <a:lstStyle/>
            <a:p>
              <a:endParaRPr lang="en-US" sz="1333"/>
            </a:p>
          </p:txBody>
        </p:sp>
      </p:grpSp>
      <p:sp>
        <p:nvSpPr>
          <p:cNvPr id="6" name="TextBox 5">
            <a:extLst>
              <a:ext uri="{FF2B5EF4-FFF2-40B4-BE49-F238E27FC236}">
                <a16:creationId xmlns:a16="http://schemas.microsoft.com/office/drawing/2014/main" id="{12E9A9E1-0DC7-FF48-5C7D-54784188ACEF}"/>
              </a:ext>
            </a:extLst>
          </p:cNvPr>
          <p:cNvSpPr txBox="1"/>
          <p:nvPr/>
        </p:nvSpPr>
        <p:spPr>
          <a:xfrm>
            <a:off x="7782067" y="2853992"/>
            <a:ext cx="4547861" cy="926279"/>
          </a:xfrm>
          <a:prstGeom prst="rect">
            <a:avLst/>
          </a:prstGeom>
          <a:noFill/>
        </p:spPr>
        <p:txBody>
          <a:bodyPr wrap="square">
            <a:spAutoFit/>
          </a:bodyPr>
          <a:lstStyle/>
          <a:p>
            <a:pPr algn="ctr"/>
            <a:r>
              <a:rPr lang="en-US" sz="5419" dirty="0">
                <a:solidFill>
                  <a:schemeClr val="bg1"/>
                </a:solidFill>
              </a:rPr>
              <a:t>Scenario</a:t>
            </a:r>
          </a:p>
        </p:txBody>
      </p:sp>
      <p:pic>
        <p:nvPicPr>
          <p:cNvPr id="5" name="Picture 2" descr="Free Man Smiling Behind Wall Stock Photo">
            <a:extLst>
              <a:ext uri="{FF2B5EF4-FFF2-40B4-BE49-F238E27FC236}">
                <a16:creationId xmlns:a16="http://schemas.microsoft.com/office/drawing/2014/main" id="{91B0A456-132A-BB03-ABCC-4F6E2A2435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500" r="-2" b="22749"/>
          <a:stretch/>
        </p:blipFill>
        <p:spPr bwMode="auto">
          <a:xfrm>
            <a:off x="6184224" y="3458931"/>
            <a:ext cx="2051429" cy="2051429"/>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8F608E9B-391A-6EB7-B627-EDD62FA39A54}"/>
              </a:ext>
            </a:extLst>
          </p:cNvPr>
          <p:cNvSpPr/>
          <p:nvPr/>
        </p:nvSpPr>
        <p:spPr>
          <a:xfrm>
            <a:off x="225402" y="225666"/>
            <a:ext cx="2408986" cy="776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sz="1333"/>
          </a:p>
        </p:txBody>
      </p:sp>
      <p:sp>
        <p:nvSpPr>
          <p:cNvPr id="14" name="Title 1">
            <a:extLst>
              <a:ext uri="{FF2B5EF4-FFF2-40B4-BE49-F238E27FC236}">
                <a16:creationId xmlns:a16="http://schemas.microsoft.com/office/drawing/2014/main" id="{CA1118D1-D730-49B8-F755-BA70CE3538FD}"/>
              </a:ext>
            </a:extLst>
          </p:cNvPr>
          <p:cNvSpPr txBox="1">
            <a:spLocks/>
          </p:cNvSpPr>
          <p:nvPr/>
        </p:nvSpPr>
        <p:spPr>
          <a:xfrm>
            <a:off x="719069" y="430895"/>
            <a:ext cx="1876618" cy="366115"/>
          </a:xfrm>
          <a:prstGeom prst="rect">
            <a:avLst/>
          </a:prstGeom>
        </p:spPr>
        <p:txBody>
          <a:bodyPr anchor="t">
            <a:normAutofit fontScale="90000" lnSpcReduction="10000"/>
          </a:bodyPr>
          <a:lstStyle>
            <a:lvl1pPr algn="l" defTabSz="599984" rtl="0" eaLnBrk="1" latinLnBrk="0" hangingPunct="1">
              <a:spcBef>
                <a:spcPct val="0"/>
              </a:spcBef>
              <a:buNone/>
              <a:defRPr sz="4724"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196440">
              <a:lnSpc>
                <a:spcPct val="90000"/>
              </a:lnSpc>
            </a:pPr>
            <a:r>
              <a:rPr lang="en-US" sz="2370" dirty="0">
                <a:solidFill>
                  <a:schemeClr val="bg1"/>
                </a:solidFill>
              </a:rPr>
              <a:t>Samuel</a:t>
            </a:r>
            <a:endParaRPr lang="en-NZ" sz="2370" dirty="0">
              <a:solidFill>
                <a:schemeClr val="bg1"/>
              </a:solidFill>
            </a:endParaRPr>
          </a:p>
        </p:txBody>
      </p:sp>
      <p:sp>
        <p:nvSpPr>
          <p:cNvPr id="39" name="Speech Bubble: Rectangle with Corners Rounded 38">
            <a:extLst>
              <a:ext uri="{FF2B5EF4-FFF2-40B4-BE49-F238E27FC236}">
                <a16:creationId xmlns:a16="http://schemas.microsoft.com/office/drawing/2014/main" id="{F1966570-5F4D-EA1C-F9A7-D6AB1DA35372}"/>
              </a:ext>
            </a:extLst>
          </p:cNvPr>
          <p:cNvSpPr/>
          <p:nvPr/>
        </p:nvSpPr>
        <p:spPr>
          <a:xfrm>
            <a:off x="8436726" y="250570"/>
            <a:ext cx="3458356" cy="1102060"/>
          </a:xfrm>
          <a:prstGeom prst="wedgeRoundRectCallout">
            <a:avLst>
              <a:gd name="adj1" fmla="val -32078"/>
              <a:gd name="adj2" fmla="val 118931"/>
              <a:gd name="adj3" fmla="val 16667"/>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sz="1333"/>
          </a:p>
        </p:txBody>
      </p:sp>
      <p:graphicFrame>
        <p:nvGraphicFramePr>
          <p:cNvPr id="40" name="object 23">
            <a:extLst>
              <a:ext uri="{FF2B5EF4-FFF2-40B4-BE49-F238E27FC236}">
                <a16:creationId xmlns:a16="http://schemas.microsoft.com/office/drawing/2014/main" id="{42C97383-5CAB-290A-A81E-32676C8E4C80}"/>
              </a:ext>
            </a:extLst>
          </p:cNvPr>
          <p:cNvGraphicFramePr>
            <a:graphicFrameLocks noGrp="1"/>
          </p:cNvGraphicFramePr>
          <p:nvPr>
            <p:extLst>
              <p:ext uri="{D42A27DB-BD31-4B8C-83A1-F6EECF244321}">
                <p14:modId xmlns:p14="http://schemas.microsoft.com/office/powerpoint/2010/main" val="2089463298"/>
              </p:ext>
            </p:extLst>
          </p:nvPr>
        </p:nvGraphicFramePr>
        <p:xfrm>
          <a:off x="265969" y="1084869"/>
          <a:ext cx="1659837" cy="228785"/>
        </p:xfrm>
        <a:graphic>
          <a:graphicData uri="http://schemas.openxmlformats.org/drawingml/2006/table">
            <a:tbl>
              <a:tblPr firstRow="1" bandRow="1">
                <a:tableStyleId>{2D5ABB26-0587-4C30-8999-92F81FD0307C}</a:tableStyleId>
              </a:tblPr>
              <a:tblGrid>
                <a:gridCol w="1659837">
                  <a:extLst>
                    <a:ext uri="{9D8B030D-6E8A-4147-A177-3AD203B41FA5}">
                      <a16:colId xmlns:a16="http://schemas.microsoft.com/office/drawing/2014/main" val="20000"/>
                    </a:ext>
                  </a:extLst>
                </a:gridCol>
              </a:tblGrid>
              <a:tr h="127216">
                <a:tc>
                  <a:txBody>
                    <a:bodyPr/>
                    <a:lstStyle/>
                    <a:p>
                      <a:pPr marL="74930">
                        <a:lnSpc>
                          <a:spcPct val="100000"/>
                        </a:lnSpc>
                        <a:spcBef>
                          <a:spcPts val="254"/>
                        </a:spcBef>
                      </a:pPr>
                      <a:r>
                        <a:rPr lang="en-US" sz="700" b="1" spc="105" dirty="0">
                          <a:solidFill>
                            <a:srgbClr val="231F20"/>
                          </a:solidFill>
                          <a:latin typeface="Calibri"/>
                          <a:cs typeface="Calibri"/>
                        </a:rPr>
                        <a:t>Data Scientist</a:t>
                      </a:r>
                      <a:endParaRPr sz="700" dirty="0">
                        <a:latin typeface="Calibri"/>
                        <a:cs typeface="Calibri"/>
                      </a:endParaRPr>
                    </a:p>
                  </a:txBody>
                  <a:tcPr marL="0" marR="0" marT="23988" marB="0">
                    <a:solidFill>
                      <a:srgbClr val="FFFFFF"/>
                    </a:solidFill>
                  </a:tcPr>
                </a:tc>
                <a:extLst>
                  <a:ext uri="{0D108BD9-81ED-4DB2-BD59-A6C34878D82A}">
                    <a16:rowId xmlns:a16="http://schemas.microsoft.com/office/drawing/2014/main" val="10000"/>
                  </a:ext>
                </a:extLst>
              </a:tr>
              <a:tr h="98117">
                <a:tc>
                  <a:txBody>
                    <a:bodyPr/>
                    <a:lstStyle/>
                    <a:p>
                      <a:pPr marL="146685" indent="-71755">
                        <a:lnSpc>
                          <a:spcPct val="100000"/>
                        </a:lnSpc>
                        <a:spcBef>
                          <a:spcPts val="220"/>
                        </a:spcBef>
                        <a:buChar char="∙"/>
                        <a:tabLst>
                          <a:tab pos="146685" algn="l"/>
                        </a:tabLst>
                      </a:pPr>
                      <a:endParaRPr sz="500" dirty="0">
                        <a:solidFill>
                          <a:schemeClr val="tx1"/>
                        </a:solidFill>
                        <a:latin typeface="Verdana"/>
                        <a:cs typeface="Verdana"/>
                      </a:endParaRPr>
                    </a:p>
                  </a:txBody>
                  <a:tcPr marL="0" marR="0" marT="20696" marB="0">
                    <a:solidFill>
                      <a:srgbClr val="FFFFFF"/>
                    </a:solidFill>
                  </a:tcPr>
                </a:tc>
                <a:extLst>
                  <a:ext uri="{0D108BD9-81ED-4DB2-BD59-A6C34878D82A}">
                    <a16:rowId xmlns:a16="http://schemas.microsoft.com/office/drawing/2014/main" val="10001"/>
                  </a:ext>
                </a:extLst>
              </a:tr>
            </a:tbl>
          </a:graphicData>
        </a:graphic>
      </p:graphicFrame>
      <p:graphicFrame>
        <p:nvGraphicFramePr>
          <p:cNvPr id="41" name="object 22">
            <a:extLst>
              <a:ext uri="{FF2B5EF4-FFF2-40B4-BE49-F238E27FC236}">
                <a16:creationId xmlns:a16="http://schemas.microsoft.com/office/drawing/2014/main" id="{81639BC8-FBA3-8F12-5E19-5F2BFC67D759}"/>
              </a:ext>
            </a:extLst>
          </p:cNvPr>
          <p:cNvGraphicFramePr>
            <a:graphicFrameLocks noGrp="1"/>
          </p:cNvGraphicFramePr>
          <p:nvPr>
            <p:extLst>
              <p:ext uri="{D42A27DB-BD31-4B8C-83A1-F6EECF244321}">
                <p14:modId xmlns:p14="http://schemas.microsoft.com/office/powerpoint/2010/main" val="169325255"/>
              </p:ext>
            </p:extLst>
          </p:nvPr>
        </p:nvGraphicFramePr>
        <p:xfrm>
          <a:off x="264746" y="1402347"/>
          <a:ext cx="2307569" cy="2924159"/>
        </p:xfrm>
        <a:graphic>
          <a:graphicData uri="http://schemas.openxmlformats.org/drawingml/2006/table">
            <a:tbl>
              <a:tblPr firstRow="1" bandRow="1">
                <a:tableStyleId>{2D5ABB26-0587-4C30-8999-92F81FD0307C}</a:tableStyleId>
              </a:tblPr>
              <a:tblGrid>
                <a:gridCol w="2307569">
                  <a:extLst>
                    <a:ext uri="{9D8B030D-6E8A-4147-A177-3AD203B41FA5}">
                      <a16:colId xmlns:a16="http://schemas.microsoft.com/office/drawing/2014/main" val="20000"/>
                    </a:ext>
                  </a:extLst>
                </a:gridCol>
              </a:tblGrid>
              <a:tr h="256815">
                <a:tc>
                  <a:txBody>
                    <a:bodyPr/>
                    <a:lstStyle/>
                    <a:p>
                      <a:pPr marL="74930">
                        <a:lnSpc>
                          <a:spcPct val="100000"/>
                        </a:lnSpc>
                        <a:spcBef>
                          <a:spcPts val="254"/>
                        </a:spcBef>
                      </a:pPr>
                      <a:r>
                        <a:rPr sz="700" b="1" spc="105" dirty="0">
                          <a:solidFill>
                            <a:srgbClr val="231F20"/>
                          </a:solidFill>
                          <a:latin typeface="Calibri"/>
                          <a:cs typeface="Calibri"/>
                        </a:rPr>
                        <a:t>Core</a:t>
                      </a:r>
                      <a:r>
                        <a:rPr sz="700" b="1" spc="60" dirty="0">
                          <a:solidFill>
                            <a:srgbClr val="231F20"/>
                          </a:solidFill>
                          <a:latin typeface="Calibri"/>
                          <a:cs typeface="Calibri"/>
                        </a:rPr>
                        <a:t> </a:t>
                      </a:r>
                      <a:r>
                        <a:rPr sz="700" b="1" spc="55" dirty="0">
                          <a:solidFill>
                            <a:srgbClr val="231F20"/>
                          </a:solidFill>
                          <a:latin typeface="Calibri"/>
                          <a:cs typeface="Calibri"/>
                        </a:rPr>
                        <a:t>role</a:t>
                      </a:r>
                      <a:endParaRPr sz="700" dirty="0">
                        <a:latin typeface="Calibri"/>
                        <a:cs typeface="Calibri"/>
                      </a:endParaRPr>
                    </a:p>
                    <a:p>
                      <a:pPr marL="74930">
                        <a:lnSpc>
                          <a:spcPct val="100000"/>
                        </a:lnSpc>
                        <a:spcBef>
                          <a:spcPts val="300"/>
                        </a:spcBef>
                      </a:pPr>
                      <a:r>
                        <a:rPr sz="500" i="1" spc="100" dirty="0">
                          <a:solidFill>
                            <a:srgbClr val="231F20"/>
                          </a:solidFill>
                          <a:latin typeface="Calibri"/>
                          <a:cs typeface="Calibri"/>
                        </a:rPr>
                        <a:t>What</a:t>
                      </a:r>
                      <a:r>
                        <a:rPr sz="500" i="1" spc="35" dirty="0">
                          <a:solidFill>
                            <a:srgbClr val="231F20"/>
                          </a:solidFill>
                          <a:latin typeface="Calibri"/>
                          <a:cs typeface="Calibri"/>
                        </a:rPr>
                        <a:t> </a:t>
                      </a:r>
                      <a:r>
                        <a:rPr sz="500" i="1" spc="70" dirty="0">
                          <a:solidFill>
                            <a:srgbClr val="231F20"/>
                          </a:solidFill>
                          <a:latin typeface="Calibri"/>
                          <a:cs typeface="Calibri"/>
                        </a:rPr>
                        <a:t>are</a:t>
                      </a:r>
                      <a:r>
                        <a:rPr sz="500" i="1" spc="35" dirty="0">
                          <a:solidFill>
                            <a:srgbClr val="231F20"/>
                          </a:solidFill>
                          <a:latin typeface="Calibri"/>
                          <a:cs typeface="Calibri"/>
                        </a:rPr>
                        <a:t> </a:t>
                      </a:r>
                      <a:r>
                        <a:rPr sz="500" i="1" spc="60" dirty="0">
                          <a:solidFill>
                            <a:srgbClr val="231F20"/>
                          </a:solidFill>
                          <a:latin typeface="Calibri"/>
                          <a:cs typeface="Calibri"/>
                        </a:rPr>
                        <a:t>their</a:t>
                      </a:r>
                      <a:r>
                        <a:rPr sz="500" i="1" spc="35" dirty="0">
                          <a:solidFill>
                            <a:srgbClr val="231F20"/>
                          </a:solidFill>
                          <a:latin typeface="Calibri"/>
                          <a:cs typeface="Calibri"/>
                        </a:rPr>
                        <a:t> </a:t>
                      </a:r>
                      <a:r>
                        <a:rPr sz="500" i="1" spc="75" dirty="0">
                          <a:solidFill>
                            <a:srgbClr val="231F20"/>
                          </a:solidFill>
                          <a:latin typeface="Calibri"/>
                          <a:cs typeface="Calibri"/>
                        </a:rPr>
                        <a:t>key</a:t>
                      </a:r>
                      <a:r>
                        <a:rPr sz="500" i="1" spc="35" dirty="0">
                          <a:solidFill>
                            <a:srgbClr val="231F20"/>
                          </a:solidFill>
                          <a:latin typeface="Calibri"/>
                          <a:cs typeface="Calibri"/>
                        </a:rPr>
                        <a:t> </a:t>
                      </a:r>
                      <a:r>
                        <a:rPr sz="500" i="1" spc="60" dirty="0">
                          <a:solidFill>
                            <a:srgbClr val="231F20"/>
                          </a:solidFill>
                          <a:latin typeface="Calibri"/>
                          <a:cs typeface="Calibri"/>
                        </a:rPr>
                        <a:t>responsibilities</a:t>
                      </a:r>
                      <a:r>
                        <a:rPr sz="500" i="1" spc="40" dirty="0">
                          <a:solidFill>
                            <a:srgbClr val="231F20"/>
                          </a:solidFill>
                          <a:latin typeface="Calibri"/>
                          <a:cs typeface="Calibri"/>
                        </a:rPr>
                        <a:t> </a:t>
                      </a:r>
                      <a:r>
                        <a:rPr sz="500" i="1" spc="55" dirty="0">
                          <a:solidFill>
                            <a:srgbClr val="231F20"/>
                          </a:solidFill>
                          <a:latin typeface="Calibri"/>
                          <a:cs typeface="Calibri"/>
                        </a:rPr>
                        <a:t>or</a:t>
                      </a:r>
                      <a:r>
                        <a:rPr sz="500" i="1" spc="35" dirty="0">
                          <a:solidFill>
                            <a:srgbClr val="231F20"/>
                          </a:solidFill>
                          <a:latin typeface="Calibri"/>
                          <a:cs typeface="Calibri"/>
                        </a:rPr>
                        <a:t> </a:t>
                      </a:r>
                      <a:r>
                        <a:rPr sz="500" i="1" spc="55" dirty="0">
                          <a:solidFill>
                            <a:srgbClr val="231F20"/>
                          </a:solidFill>
                          <a:latin typeface="Calibri"/>
                          <a:cs typeface="Calibri"/>
                        </a:rPr>
                        <a:t>tasks?</a:t>
                      </a:r>
                      <a:endParaRPr sz="500" dirty="0">
                        <a:latin typeface="Calibri"/>
                        <a:cs typeface="Calibri"/>
                      </a:endParaRPr>
                    </a:p>
                  </a:txBody>
                  <a:tcPr marL="0" marR="0" marT="23988" marB="0">
                    <a:solidFill>
                      <a:srgbClr val="FFFFFF"/>
                    </a:solidFill>
                  </a:tcPr>
                </a:tc>
                <a:extLst>
                  <a:ext uri="{0D108BD9-81ED-4DB2-BD59-A6C34878D82A}">
                    <a16:rowId xmlns:a16="http://schemas.microsoft.com/office/drawing/2014/main" val="10000"/>
                  </a:ext>
                </a:extLst>
              </a:tr>
              <a:tr h="2667344">
                <a:tc>
                  <a:txBody>
                    <a:bodyPr/>
                    <a:lstStyle/>
                    <a:p>
                      <a:pPr marL="74930">
                        <a:lnSpc>
                          <a:spcPct val="100000"/>
                        </a:lnSpc>
                        <a:spcBef>
                          <a:spcPts val="220"/>
                        </a:spcBef>
                      </a:pPr>
                      <a:r>
                        <a:rPr lang="en-US" sz="1000" spc="-10" dirty="0">
                          <a:solidFill>
                            <a:schemeClr val="tx1"/>
                          </a:solidFill>
                          <a:latin typeface="Verdana"/>
                          <a:cs typeface="Verdana"/>
                        </a:rPr>
                        <a:t>Samuel is a data scientist who works for a large e-commerce company. He is responsible for developing and </a:t>
                      </a:r>
                      <a:r>
                        <a:rPr lang="en-US" sz="1000" b="1" spc="-10" dirty="0">
                          <a:solidFill>
                            <a:schemeClr val="tx1"/>
                          </a:solidFill>
                          <a:latin typeface="Verdana"/>
                          <a:cs typeface="Verdana"/>
                        </a:rPr>
                        <a:t>deploying machine learning models </a:t>
                      </a:r>
                      <a:r>
                        <a:rPr lang="en-US" sz="1000" spc="-10" dirty="0">
                          <a:solidFill>
                            <a:schemeClr val="tx1"/>
                          </a:solidFill>
                          <a:latin typeface="Verdana"/>
                          <a:cs typeface="Verdana"/>
                        </a:rPr>
                        <a:t>that can </a:t>
                      </a:r>
                      <a:r>
                        <a:rPr lang="en-US" sz="1000" b="1" spc="-10" dirty="0">
                          <a:solidFill>
                            <a:schemeClr val="tx1"/>
                          </a:solidFill>
                          <a:latin typeface="Verdana"/>
                          <a:cs typeface="Verdana"/>
                        </a:rPr>
                        <a:t>optimize</a:t>
                      </a:r>
                      <a:r>
                        <a:rPr lang="en-US" sz="1000" spc="-10" dirty="0">
                          <a:solidFill>
                            <a:schemeClr val="tx1"/>
                          </a:solidFill>
                          <a:latin typeface="Verdana"/>
                          <a:cs typeface="Verdana"/>
                        </a:rPr>
                        <a:t> the </a:t>
                      </a:r>
                      <a:r>
                        <a:rPr lang="en-US" sz="1000" b="1" spc="-10" dirty="0">
                          <a:solidFill>
                            <a:schemeClr val="tx1"/>
                          </a:solidFill>
                          <a:latin typeface="Verdana"/>
                          <a:cs typeface="Verdana"/>
                        </a:rPr>
                        <a:t>customer</a:t>
                      </a:r>
                      <a:r>
                        <a:rPr lang="en-US" sz="1000" spc="-10" dirty="0">
                          <a:solidFill>
                            <a:schemeClr val="tx1"/>
                          </a:solidFill>
                          <a:latin typeface="Verdana"/>
                          <a:cs typeface="Verdana"/>
                        </a:rPr>
                        <a:t> </a:t>
                      </a:r>
                      <a:r>
                        <a:rPr lang="en-US" sz="1000" b="1" spc="-10" dirty="0">
                          <a:solidFill>
                            <a:schemeClr val="tx1"/>
                          </a:solidFill>
                          <a:latin typeface="Verdana"/>
                          <a:cs typeface="Verdana"/>
                        </a:rPr>
                        <a:t>experience</a:t>
                      </a:r>
                      <a:r>
                        <a:rPr lang="en-US" sz="1000" spc="-10" dirty="0">
                          <a:solidFill>
                            <a:schemeClr val="tx1"/>
                          </a:solidFill>
                          <a:latin typeface="Verdana"/>
                          <a:cs typeface="Verdana"/>
                        </a:rPr>
                        <a:t>, such as </a:t>
                      </a:r>
                      <a:r>
                        <a:rPr lang="en-US" sz="1000" b="1" spc="-10" dirty="0">
                          <a:solidFill>
                            <a:schemeClr val="tx1"/>
                          </a:solidFill>
                          <a:latin typeface="Verdana"/>
                          <a:cs typeface="Verdana"/>
                        </a:rPr>
                        <a:t>product recommendation</a:t>
                      </a:r>
                      <a:r>
                        <a:rPr lang="en-US" sz="1000" spc="-10" dirty="0">
                          <a:solidFill>
                            <a:schemeClr val="tx1"/>
                          </a:solidFill>
                          <a:latin typeface="Verdana"/>
                          <a:cs typeface="Verdana"/>
                        </a:rPr>
                        <a:t>, </a:t>
                      </a:r>
                      <a:r>
                        <a:rPr lang="en-US" sz="1000" b="1" spc="-10" dirty="0">
                          <a:solidFill>
                            <a:schemeClr val="tx1"/>
                          </a:solidFill>
                          <a:latin typeface="Verdana"/>
                          <a:cs typeface="Verdana"/>
                        </a:rPr>
                        <a:t>personalization</a:t>
                      </a:r>
                      <a:r>
                        <a:rPr lang="en-US" sz="1000" spc="-10" dirty="0">
                          <a:solidFill>
                            <a:schemeClr val="tx1"/>
                          </a:solidFill>
                          <a:latin typeface="Verdana"/>
                          <a:cs typeface="Verdana"/>
                        </a:rPr>
                        <a:t>, and </a:t>
                      </a:r>
                      <a:r>
                        <a:rPr lang="en-US" sz="1000" b="1" spc="-10" dirty="0">
                          <a:solidFill>
                            <a:schemeClr val="tx1"/>
                          </a:solidFill>
                          <a:latin typeface="Verdana"/>
                          <a:cs typeface="Verdana"/>
                        </a:rPr>
                        <a:t>sentiment analysis</a:t>
                      </a:r>
                    </a:p>
                    <a:p>
                      <a:pPr marL="74930">
                        <a:lnSpc>
                          <a:spcPct val="100000"/>
                        </a:lnSpc>
                        <a:spcBef>
                          <a:spcPts val="220"/>
                        </a:spcBef>
                      </a:pPr>
                      <a:r>
                        <a:rPr lang="en-US" sz="1000" b="1" dirty="0">
                          <a:solidFill>
                            <a:schemeClr val="tx1"/>
                          </a:solidFill>
                          <a:latin typeface="Verdana"/>
                          <a:cs typeface="Verdana"/>
                        </a:rPr>
                        <a:t>Samuel job success depends on the accuracy, efficiency, and scalability of his machine learning models, as well as the impact and value they can generate for the customers and the company. </a:t>
                      </a:r>
                      <a:endParaRPr sz="1000" b="1" dirty="0">
                        <a:solidFill>
                          <a:schemeClr val="tx1"/>
                        </a:solidFill>
                        <a:latin typeface="Verdana"/>
                        <a:cs typeface="Verdana"/>
                      </a:endParaRPr>
                    </a:p>
                  </a:txBody>
                  <a:tcPr marL="0" marR="0" marT="20696" marB="0">
                    <a:solidFill>
                      <a:srgbClr val="FFFFFF"/>
                    </a:solidFill>
                  </a:tcPr>
                </a:tc>
                <a:extLst>
                  <a:ext uri="{0D108BD9-81ED-4DB2-BD59-A6C34878D82A}">
                    <a16:rowId xmlns:a16="http://schemas.microsoft.com/office/drawing/2014/main" val="10001"/>
                  </a:ext>
                </a:extLst>
              </a:tr>
            </a:tbl>
          </a:graphicData>
        </a:graphic>
      </p:graphicFrame>
      <p:graphicFrame>
        <p:nvGraphicFramePr>
          <p:cNvPr id="42" name="object 19">
            <a:extLst>
              <a:ext uri="{FF2B5EF4-FFF2-40B4-BE49-F238E27FC236}">
                <a16:creationId xmlns:a16="http://schemas.microsoft.com/office/drawing/2014/main" id="{638AABB5-403E-7EA8-D6E4-445EA1EEC7A8}"/>
              </a:ext>
            </a:extLst>
          </p:cNvPr>
          <p:cNvGraphicFramePr>
            <a:graphicFrameLocks noGrp="1"/>
          </p:cNvGraphicFramePr>
          <p:nvPr>
            <p:extLst>
              <p:ext uri="{D42A27DB-BD31-4B8C-83A1-F6EECF244321}">
                <p14:modId xmlns:p14="http://schemas.microsoft.com/office/powerpoint/2010/main" val="1741586432"/>
              </p:ext>
            </p:extLst>
          </p:nvPr>
        </p:nvGraphicFramePr>
        <p:xfrm>
          <a:off x="258139" y="4354209"/>
          <a:ext cx="2307569" cy="981561"/>
        </p:xfrm>
        <a:graphic>
          <a:graphicData uri="http://schemas.openxmlformats.org/drawingml/2006/table">
            <a:tbl>
              <a:tblPr firstRow="1" bandRow="1">
                <a:tableStyleId>{2D5ABB26-0587-4C30-8999-92F81FD0307C}</a:tableStyleId>
              </a:tblPr>
              <a:tblGrid>
                <a:gridCol w="2307569">
                  <a:extLst>
                    <a:ext uri="{9D8B030D-6E8A-4147-A177-3AD203B41FA5}">
                      <a16:colId xmlns:a16="http://schemas.microsoft.com/office/drawing/2014/main" val="20000"/>
                    </a:ext>
                  </a:extLst>
                </a:gridCol>
              </a:tblGrid>
              <a:tr h="303563">
                <a:tc>
                  <a:txBody>
                    <a:bodyPr/>
                    <a:lstStyle/>
                    <a:p>
                      <a:pPr marL="74930">
                        <a:lnSpc>
                          <a:spcPct val="100000"/>
                        </a:lnSpc>
                        <a:spcBef>
                          <a:spcPts val="254"/>
                        </a:spcBef>
                      </a:pPr>
                      <a:r>
                        <a:rPr sz="700" b="1" spc="120" dirty="0">
                          <a:solidFill>
                            <a:srgbClr val="231F20"/>
                          </a:solidFill>
                          <a:latin typeface="Calibri"/>
                          <a:cs typeface="Calibri"/>
                        </a:rPr>
                        <a:t>Key</a:t>
                      </a:r>
                      <a:r>
                        <a:rPr sz="700" b="1" spc="60" dirty="0">
                          <a:solidFill>
                            <a:srgbClr val="231F20"/>
                          </a:solidFill>
                          <a:latin typeface="Calibri"/>
                          <a:cs typeface="Calibri"/>
                        </a:rPr>
                        <a:t> </a:t>
                      </a:r>
                      <a:r>
                        <a:rPr sz="700" b="1" spc="80" dirty="0">
                          <a:solidFill>
                            <a:srgbClr val="231F20"/>
                          </a:solidFill>
                          <a:latin typeface="Calibri"/>
                          <a:cs typeface="Calibri"/>
                        </a:rPr>
                        <a:t>relationships</a:t>
                      </a:r>
                      <a:endParaRPr lang="en-NZ" sz="700" b="1" spc="80" dirty="0">
                        <a:solidFill>
                          <a:srgbClr val="231F20"/>
                        </a:solidFill>
                        <a:latin typeface="Calibri"/>
                        <a:cs typeface="Calibri"/>
                      </a:endParaRPr>
                    </a:p>
                    <a:p>
                      <a:pPr marL="74930" marR="464184">
                        <a:lnSpc>
                          <a:spcPct val="107200"/>
                        </a:lnSpc>
                        <a:spcBef>
                          <a:spcPts val="240"/>
                        </a:spcBef>
                      </a:pPr>
                      <a:r>
                        <a:rPr lang="en-US" sz="500" i="1" spc="110" dirty="0">
                          <a:solidFill>
                            <a:srgbClr val="231F20"/>
                          </a:solidFill>
                          <a:latin typeface="Calibri"/>
                          <a:cs typeface="Calibri"/>
                        </a:rPr>
                        <a:t>Who</a:t>
                      </a:r>
                      <a:r>
                        <a:rPr lang="en-US" sz="500" i="1" spc="35" dirty="0">
                          <a:solidFill>
                            <a:srgbClr val="231F20"/>
                          </a:solidFill>
                          <a:latin typeface="Calibri"/>
                          <a:cs typeface="Calibri"/>
                        </a:rPr>
                        <a:t> </a:t>
                      </a:r>
                      <a:r>
                        <a:rPr lang="en-US" sz="500" i="1" spc="70" dirty="0">
                          <a:solidFill>
                            <a:srgbClr val="231F20"/>
                          </a:solidFill>
                          <a:latin typeface="Calibri"/>
                          <a:cs typeface="Calibri"/>
                        </a:rPr>
                        <a:t>are</a:t>
                      </a:r>
                      <a:r>
                        <a:rPr lang="en-US" sz="500" i="1" spc="40" dirty="0">
                          <a:solidFill>
                            <a:srgbClr val="231F20"/>
                          </a:solidFill>
                          <a:latin typeface="Calibri"/>
                          <a:cs typeface="Calibri"/>
                        </a:rPr>
                        <a:t> </a:t>
                      </a:r>
                      <a:r>
                        <a:rPr lang="en-US" sz="500" i="1" spc="70" dirty="0">
                          <a:solidFill>
                            <a:srgbClr val="231F20"/>
                          </a:solidFill>
                          <a:latin typeface="Calibri"/>
                          <a:cs typeface="Calibri"/>
                        </a:rPr>
                        <a:t>they</a:t>
                      </a:r>
                      <a:r>
                        <a:rPr lang="en-US" sz="500" i="1" spc="35" dirty="0">
                          <a:solidFill>
                            <a:srgbClr val="231F20"/>
                          </a:solidFill>
                          <a:latin typeface="Calibri"/>
                          <a:cs typeface="Calibri"/>
                        </a:rPr>
                        <a:t> </a:t>
                      </a:r>
                      <a:r>
                        <a:rPr lang="en-US" sz="500" i="1" spc="60" dirty="0">
                          <a:solidFill>
                            <a:srgbClr val="231F20"/>
                          </a:solidFill>
                          <a:latin typeface="Calibri"/>
                          <a:cs typeface="Calibri"/>
                        </a:rPr>
                        <a:t>closely</a:t>
                      </a:r>
                      <a:r>
                        <a:rPr lang="en-US" sz="500" i="1" spc="40" dirty="0">
                          <a:solidFill>
                            <a:srgbClr val="231F20"/>
                          </a:solidFill>
                          <a:latin typeface="Calibri"/>
                          <a:cs typeface="Calibri"/>
                        </a:rPr>
                        <a:t> </a:t>
                      </a:r>
                      <a:r>
                        <a:rPr lang="en-US" sz="500" i="1" spc="75" dirty="0">
                          <a:solidFill>
                            <a:srgbClr val="231F20"/>
                          </a:solidFill>
                          <a:latin typeface="Calibri"/>
                          <a:cs typeface="Calibri"/>
                        </a:rPr>
                        <a:t>associated</a:t>
                      </a:r>
                      <a:r>
                        <a:rPr lang="en-US" sz="500" i="1" spc="40" dirty="0">
                          <a:solidFill>
                            <a:srgbClr val="231F20"/>
                          </a:solidFill>
                          <a:latin typeface="Calibri"/>
                          <a:cs typeface="Calibri"/>
                        </a:rPr>
                        <a:t> </a:t>
                      </a:r>
                      <a:r>
                        <a:rPr lang="en-US" sz="500" i="1" spc="70" dirty="0">
                          <a:solidFill>
                            <a:srgbClr val="231F20"/>
                          </a:solidFill>
                          <a:latin typeface="Calibri"/>
                          <a:cs typeface="Calibri"/>
                        </a:rPr>
                        <a:t>with</a:t>
                      </a:r>
                      <a:r>
                        <a:rPr lang="en-US" sz="500" i="1" spc="35" dirty="0">
                          <a:solidFill>
                            <a:srgbClr val="231F20"/>
                          </a:solidFill>
                          <a:latin typeface="Calibri"/>
                          <a:cs typeface="Calibri"/>
                        </a:rPr>
                        <a:t> </a:t>
                      </a:r>
                      <a:r>
                        <a:rPr lang="en-US" sz="500" i="1" spc="65" dirty="0">
                          <a:solidFill>
                            <a:srgbClr val="231F20"/>
                          </a:solidFill>
                          <a:latin typeface="Calibri"/>
                          <a:cs typeface="Calibri"/>
                        </a:rPr>
                        <a:t>in</a:t>
                      </a:r>
                      <a:r>
                        <a:rPr lang="en-US" sz="500" i="1" spc="40" dirty="0">
                          <a:solidFill>
                            <a:srgbClr val="231F20"/>
                          </a:solidFill>
                          <a:latin typeface="Calibri"/>
                          <a:cs typeface="Calibri"/>
                        </a:rPr>
                        <a:t> </a:t>
                      </a:r>
                      <a:r>
                        <a:rPr lang="en-US" sz="500" i="1" spc="60" dirty="0">
                          <a:solidFill>
                            <a:srgbClr val="231F20"/>
                          </a:solidFill>
                          <a:latin typeface="Calibri"/>
                          <a:cs typeface="Calibri"/>
                        </a:rPr>
                        <a:t>their</a:t>
                      </a:r>
                      <a:r>
                        <a:rPr lang="en-US" sz="500" i="1" spc="35" dirty="0">
                          <a:solidFill>
                            <a:srgbClr val="231F20"/>
                          </a:solidFill>
                          <a:latin typeface="Calibri"/>
                          <a:cs typeface="Calibri"/>
                        </a:rPr>
                        <a:t> </a:t>
                      </a:r>
                      <a:r>
                        <a:rPr lang="en-US" sz="500" i="1" spc="55" dirty="0">
                          <a:solidFill>
                            <a:srgbClr val="231F20"/>
                          </a:solidFill>
                          <a:latin typeface="Calibri"/>
                          <a:cs typeface="Calibri"/>
                        </a:rPr>
                        <a:t>professional </a:t>
                      </a:r>
                      <a:r>
                        <a:rPr lang="en-US" sz="500" i="1" spc="65" dirty="0">
                          <a:solidFill>
                            <a:srgbClr val="231F20"/>
                          </a:solidFill>
                          <a:latin typeface="Calibri"/>
                          <a:cs typeface="Calibri"/>
                        </a:rPr>
                        <a:t>ecosystem?</a:t>
                      </a:r>
                      <a:endParaRPr lang="en-US" sz="500" dirty="0">
                        <a:latin typeface="Calibri"/>
                        <a:cs typeface="Calibri"/>
                      </a:endParaRPr>
                    </a:p>
                  </a:txBody>
                  <a:tcPr marL="0" marR="0" marT="23988" marB="0">
                    <a:solidFill>
                      <a:srgbClr val="FFFFFF"/>
                    </a:solidFill>
                  </a:tcPr>
                </a:tc>
                <a:extLst>
                  <a:ext uri="{0D108BD9-81ED-4DB2-BD59-A6C34878D82A}">
                    <a16:rowId xmlns:a16="http://schemas.microsoft.com/office/drawing/2014/main" val="10000"/>
                  </a:ext>
                </a:extLst>
              </a:tr>
              <a:tr h="659217">
                <a:tc>
                  <a:txBody>
                    <a:bodyPr/>
                    <a:lstStyle/>
                    <a:p>
                      <a:pPr marL="74930">
                        <a:lnSpc>
                          <a:spcPct val="100000"/>
                        </a:lnSpc>
                        <a:spcBef>
                          <a:spcPts val="195"/>
                        </a:spcBef>
                      </a:pPr>
                      <a:r>
                        <a:rPr sz="500" b="1" spc="-10" dirty="0">
                          <a:solidFill>
                            <a:srgbClr val="A7A9AC"/>
                          </a:solidFill>
                          <a:latin typeface="Verdana"/>
                          <a:cs typeface="Verdana"/>
                        </a:rPr>
                        <a:t>Internal:</a:t>
                      </a:r>
                      <a:endParaRPr sz="500" dirty="0">
                        <a:latin typeface="Verdana"/>
                        <a:cs typeface="Verdana"/>
                      </a:endParaRPr>
                    </a:p>
                    <a:p>
                      <a:pPr marL="74930">
                        <a:lnSpc>
                          <a:spcPct val="100000"/>
                        </a:lnSpc>
                        <a:spcBef>
                          <a:spcPts val="60"/>
                        </a:spcBef>
                      </a:pPr>
                      <a:r>
                        <a:rPr lang="en-US" sz="500" dirty="0">
                          <a:solidFill>
                            <a:srgbClr val="A7A9AC"/>
                          </a:solidFill>
                          <a:latin typeface="Verdana"/>
                          <a:cs typeface="Verdana"/>
                        </a:rPr>
                        <a:t>Her peers, managers, and </a:t>
                      </a:r>
                      <a:r>
                        <a:rPr lang="en-US" sz="500" b="1" dirty="0">
                          <a:solidFill>
                            <a:srgbClr val="A7A9AC"/>
                          </a:solidFill>
                          <a:latin typeface="Verdana"/>
                          <a:cs typeface="Verdana"/>
                        </a:rPr>
                        <a:t>other teams in his company that are involved in the development</a:t>
                      </a:r>
                      <a:r>
                        <a:rPr lang="en-US" sz="500" dirty="0">
                          <a:solidFill>
                            <a:srgbClr val="A7A9AC"/>
                          </a:solidFill>
                          <a:latin typeface="Verdana"/>
                          <a:cs typeface="Verdana"/>
                        </a:rPr>
                        <a:t>, deployment, and </a:t>
                      </a:r>
                      <a:r>
                        <a:rPr lang="en-US" sz="500" b="1" dirty="0">
                          <a:solidFill>
                            <a:srgbClr val="A7A9AC"/>
                          </a:solidFill>
                          <a:latin typeface="Verdana"/>
                          <a:cs typeface="Verdana"/>
                        </a:rPr>
                        <a:t>evaluation of the machine learning solutions.</a:t>
                      </a:r>
                    </a:p>
                    <a:p>
                      <a:pPr marL="74930">
                        <a:lnSpc>
                          <a:spcPct val="100000"/>
                        </a:lnSpc>
                        <a:spcBef>
                          <a:spcPts val="60"/>
                        </a:spcBef>
                      </a:pPr>
                      <a:r>
                        <a:rPr sz="500" b="1" spc="-10" dirty="0">
                          <a:solidFill>
                            <a:srgbClr val="A7A9AC"/>
                          </a:solidFill>
                          <a:latin typeface="Verdana"/>
                          <a:cs typeface="Verdana"/>
                        </a:rPr>
                        <a:t>External:</a:t>
                      </a:r>
                      <a:endParaRPr sz="500" dirty="0">
                        <a:latin typeface="Verdana"/>
                        <a:cs typeface="Verdana"/>
                      </a:endParaRPr>
                    </a:p>
                    <a:p>
                      <a:pPr marL="74930">
                        <a:lnSpc>
                          <a:spcPct val="100000"/>
                        </a:lnSpc>
                        <a:spcBef>
                          <a:spcPts val="60"/>
                        </a:spcBef>
                      </a:pPr>
                      <a:r>
                        <a:rPr lang="en-US" sz="500" spc="-20" dirty="0">
                          <a:solidFill>
                            <a:srgbClr val="A7A9AC"/>
                          </a:solidFill>
                          <a:latin typeface="Verdana"/>
                          <a:cs typeface="Verdana"/>
                        </a:rPr>
                        <a:t>The customers and users who benefit from the machine learning solutions, and the industry leaders and experts who provide feedback, recognition, and guidance for the machine learning solutions.</a:t>
                      </a:r>
                      <a:endParaRPr sz="500" dirty="0">
                        <a:latin typeface="Verdana"/>
                        <a:cs typeface="Verdana"/>
                      </a:endParaRPr>
                    </a:p>
                  </a:txBody>
                  <a:tcPr marL="0" marR="0" marT="18344" marB="0">
                    <a:solidFill>
                      <a:srgbClr val="FFFFFF"/>
                    </a:solidFill>
                  </a:tcPr>
                </a:tc>
                <a:extLst>
                  <a:ext uri="{0D108BD9-81ED-4DB2-BD59-A6C34878D82A}">
                    <a16:rowId xmlns:a16="http://schemas.microsoft.com/office/drawing/2014/main" val="10001"/>
                  </a:ext>
                </a:extLst>
              </a:tr>
            </a:tbl>
          </a:graphicData>
        </a:graphic>
      </p:graphicFrame>
      <p:graphicFrame>
        <p:nvGraphicFramePr>
          <p:cNvPr id="45" name="object 3">
            <a:extLst>
              <a:ext uri="{FF2B5EF4-FFF2-40B4-BE49-F238E27FC236}">
                <a16:creationId xmlns:a16="http://schemas.microsoft.com/office/drawing/2014/main" id="{D9415A89-303D-4C00-D48A-11C1041B0F0F}"/>
              </a:ext>
            </a:extLst>
          </p:cNvPr>
          <p:cNvGraphicFramePr>
            <a:graphicFrameLocks noGrp="1"/>
          </p:cNvGraphicFramePr>
          <p:nvPr>
            <p:extLst>
              <p:ext uri="{D42A27DB-BD31-4B8C-83A1-F6EECF244321}">
                <p14:modId xmlns:p14="http://schemas.microsoft.com/office/powerpoint/2010/main" val="4269171629"/>
              </p:ext>
            </p:extLst>
          </p:nvPr>
        </p:nvGraphicFramePr>
        <p:xfrm>
          <a:off x="2775547" y="225666"/>
          <a:ext cx="2370468" cy="5168154"/>
        </p:xfrm>
        <a:graphic>
          <a:graphicData uri="http://schemas.openxmlformats.org/drawingml/2006/table">
            <a:tbl>
              <a:tblPr firstRow="1" bandRow="1">
                <a:tableStyleId>{2D5ABB26-0587-4C30-8999-92F81FD0307C}</a:tableStyleId>
              </a:tblPr>
              <a:tblGrid>
                <a:gridCol w="116068">
                  <a:extLst>
                    <a:ext uri="{9D8B030D-6E8A-4147-A177-3AD203B41FA5}">
                      <a16:colId xmlns:a16="http://schemas.microsoft.com/office/drawing/2014/main" val="20000"/>
                    </a:ext>
                  </a:extLst>
                </a:gridCol>
                <a:gridCol w="2254400">
                  <a:extLst>
                    <a:ext uri="{9D8B030D-6E8A-4147-A177-3AD203B41FA5}">
                      <a16:colId xmlns:a16="http://schemas.microsoft.com/office/drawing/2014/main" val="20001"/>
                    </a:ext>
                  </a:extLst>
                </a:gridCol>
              </a:tblGrid>
              <a:tr h="131967">
                <a:tc gridSpan="2">
                  <a:txBody>
                    <a:bodyPr/>
                    <a:lstStyle/>
                    <a:p>
                      <a:pPr marL="74930">
                        <a:lnSpc>
                          <a:spcPct val="100000"/>
                        </a:lnSpc>
                        <a:spcBef>
                          <a:spcPts val="254"/>
                        </a:spcBef>
                      </a:pPr>
                      <a:r>
                        <a:rPr sz="700" b="1" spc="90" dirty="0">
                          <a:solidFill>
                            <a:srgbClr val="231F20"/>
                          </a:solidFill>
                          <a:latin typeface="Calibri"/>
                          <a:cs typeface="Calibri"/>
                        </a:rPr>
                        <a:t>Goals</a:t>
                      </a:r>
                      <a:r>
                        <a:rPr sz="700" b="1" spc="55" dirty="0">
                          <a:solidFill>
                            <a:srgbClr val="231F20"/>
                          </a:solidFill>
                          <a:latin typeface="Calibri"/>
                          <a:cs typeface="Calibri"/>
                        </a:rPr>
                        <a:t> </a:t>
                      </a:r>
                      <a:r>
                        <a:rPr sz="700" b="1" spc="75" dirty="0">
                          <a:solidFill>
                            <a:srgbClr val="231F20"/>
                          </a:solidFill>
                          <a:latin typeface="Calibri"/>
                          <a:cs typeface="Calibri"/>
                        </a:rPr>
                        <a:t>to</a:t>
                      </a:r>
                      <a:r>
                        <a:rPr sz="700" b="1" spc="60" dirty="0">
                          <a:solidFill>
                            <a:srgbClr val="231F20"/>
                          </a:solidFill>
                          <a:latin typeface="Calibri"/>
                          <a:cs typeface="Calibri"/>
                        </a:rPr>
                        <a:t> </a:t>
                      </a:r>
                      <a:r>
                        <a:rPr sz="700" b="1" spc="95" dirty="0">
                          <a:solidFill>
                            <a:srgbClr val="231F20"/>
                          </a:solidFill>
                          <a:latin typeface="Calibri"/>
                          <a:cs typeface="Calibri"/>
                        </a:rPr>
                        <a:t>achieve</a:t>
                      </a:r>
                      <a:endParaRPr sz="700" dirty="0">
                        <a:latin typeface="Calibri"/>
                        <a:cs typeface="Calibri"/>
                      </a:endParaRPr>
                    </a:p>
                  </a:txBody>
                  <a:tcPr marL="0" marR="0" marT="23988" marB="0">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1156328">
                <a:tc>
                  <a:txBody>
                    <a:bodyPr/>
                    <a:lstStyle/>
                    <a:p>
                      <a:pPr marR="74930" algn="ctr">
                        <a:lnSpc>
                          <a:spcPct val="100000"/>
                        </a:lnSpc>
                        <a:spcBef>
                          <a:spcPts val="790"/>
                        </a:spcBef>
                      </a:pPr>
                      <a:r>
                        <a:rPr sz="600" b="1" spc="-25" dirty="0">
                          <a:solidFill>
                            <a:srgbClr val="231F20"/>
                          </a:solidFill>
                          <a:latin typeface="Calibri"/>
                          <a:cs typeface="Calibri"/>
                        </a:rPr>
                        <a:t>1.</a:t>
                      </a:r>
                      <a:endParaRPr sz="600">
                        <a:latin typeface="Calibri"/>
                        <a:cs typeface="Calibri"/>
                      </a:endParaRPr>
                    </a:p>
                  </a:txBody>
                  <a:tcPr marL="0" marR="0" marT="74316" marB="0">
                    <a:lnB w="6350">
                      <a:solidFill>
                        <a:srgbClr val="666666"/>
                      </a:solidFill>
                      <a:prstDash val="solid"/>
                    </a:lnB>
                    <a:solidFill>
                      <a:srgbClr val="FFFFFF"/>
                    </a:solidFill>
                  </a:tcPr>
                </a:tc>
                <a:tc>
                  <a:txBody>
                    <a:bodyPr/>
                    <a:lstStyle/>
                    <a:p>
                      <a:pPr marL="135255">
                        <a:lnSpc>
                          <a:spcPct val="100000"/>
                        </a:lnSpc>
                        <a:spcBef>
                          <a:spcPts val="770"/>
                        </a:spcBef>
                      </a:pPr>
                      <a:r>
                        <a:rPr lang="en-US" sz="1000" b="1" kern="1200" spc="-10" dirty="0">
                          <a:solidFill>
                            <a:schemeClr val="tx1"/>
                          </a:solidFill>
                          <a:latin typeface="Verdana"/>
                          <a:ea typeface="+mn-ea"/>
                          <a:cs typeface="Verdana"/>
                        </a:rPr>
                        <a:t>Deliver high-quality and robust machine learning solutions that can enhance the customer satisfaction and loyalty</a:t>
                      </a:r>
                      <a:r>
                        <a:rPr lang="en-US" sz="1000" kern="1200" spc="-10" dirty="0">
                          <a:solidFill>
                            <a:schemeClr val="tx1"/>
                          </a:solidFill>
                          <a:latin typeface="Verdana"/>
                          <a:ea typeface="+mn-ea"/>
                          <a:cs typeface="Verdana"/>
                        </a:rPr>
                        <a:t>, as well as increase the revenue and profitability of the company. </a:t>
                      </a:r>
                      <a:endParaRPr sz="1000" kern="1200" spc="-10" dirty="0">
                        <a:solidFill>
                          <a:schemeClr val="tx1"/>
                        </a:solidFill>
                        <a:latin typeface="Verdana"/>
                        <a:ea typeface="+mn-ea"/>
                        <a:cs typeface="Verdana"/>
                      </a:endParaRPr>
                    </a:p>
                  </a:txBody>
                  <a:tcPr marL="0" marR="0" marT="72435" marB="0">
                    <a:lnB w="6350">
                      <a:solidFill>
                        <a:srgbClr val="666666"/>
                      </a:solidFill>
                      <a:prstDash val="solid"/>
                    </a:lnB>
                    <a:solidFill>
                      <a:srgbClr val="FFFFFF"/>
                    </a:solidFill>
                  </a:tcPr>
                </a:tc>
                <a:extLst>
                  <a:ext uri="{0D108BD9-81ED-4DB2-BD59-A6C34878D82A}">
                    <a16:rowId xmlns:a16="http://schemas.microsoft.com/office/drawing/2014/main" val="10001"/>
                  </a:ext>
                </a:extLst>
              </a:tr>
              <a:tr h="1521022">
                <a:tc>
                  <a:txBody>
                    <a:bodyPr/>
                    <a:lstStyle/>
                    <a:p>
                      <a:pPr>
                        <a:lnSpc>
                          <a:spcPct val="100000"/>
                        </a:lnSpc>
                        <a:spcBef>
                          <a:spcPts val="80"/>
                        </a:spcBef>
                      </a:pPr>
                      <a:endParaRPr sz="600">
                        <a:latin typeface="Times New Roman"/>
                        <a:cs typeface="Times New Roman"/>
                      </a:endParaRPr>
                    </a:p>
                    <a:p>
                      <a:pPr marR="52705" algn="ctr">
                        <a:lnSpc>
                          <a:spcPct val="100000"/>
                        </a:lnSpc>
                        <a:spcBef>
                          <a:spcPts val="5"/>
                        </a:spcBef>
                      </a:pPr>
                      <a:r>
                        <a:rPr sz="600" b="1" spc="-25" dirty="0">
                          <a:solidFill>
                            <a:srgbClr val="231F20"/>
                          </a:solidFill>
                          <a:latin typeface="Calibri"/>
                          <a:cs typeface="Calibri"/>
                        </a:rPr>
                        <a:t>2.</a:t>
                      </a:r>
                      <a:endParaRPr sz="600">
                        <a:latin typeface="Calibri"/>
                        <a:cs typeface="Calibri"/>
                      </a:endParaRPr>
                    </a:p>
                  </a:txBody>
                  <a:tcPr marL="0" marR="0" marT="7526" marB="0">
                    <a:lnT w="6350">
                      <a:solidFill>
                        <a:srgbClr val="666666"/>
                      </a:solidFill>
                      <a:prstDash val="solid"/>
                    </a:lnT>
                    <a:lnB w="6350">
                      <a:solidFill>
                        <a:srgbClr val="666666"/>
                      </a:solidFill>
                      <a:prstDash val="solid"/>
                    </a:lnB>
                    <a:solidFill>
                      <a:srgbClr val="FFFFFF"/>
                    </a:solidFill>
                  </a:tcPr>
                </a:tc>
                <a:tc>
                  <a:txBody>
                    <a:bodyPr/>
                    <a:lstStyle/>
                    <a:p>
                      <a:pPr marL="135255" marR="234315">
                        <a:lnSpc>
                          <a:spcPct val="107200"/>
                        </a:lnSpc>
                        <a:spcBef>
                          <a:spcPts val="475"/>
                        </a:spcBef>
                      </a:pPr>
                      <a:r>
                        <a:rPr lang="en-US" sz="1000" b="1" kern="1200" spc="-10" dirty="0">
                          <a:solidFill>
                            <a:schemeClr val="tx1"/>
                          </a:solidFill>
                          <a:latin typeface="Verdana"/>
                          <a:ea typeface="+mn-ea"/>
                          <a:cs typeface="Verdana"/>
                        </a:rPr>
                        <a:t>Learn the latest and most advanced techniques and methods in the field of artificial intelligence, such as natural language processing</a:t>
                      </a:r>
                      <a:r>
                        <a:rPr lang="en-US" sz="1000" kern="1200" spc="-10" dirty="0">
                          <a:solidFill>
                            <a:schemeClr val="tx1"/>
                          </a:solidFill>
                          <a:latin typeface="Verdana"/>
                          <a:ea typeface="+mn-ea"/>
                          <a:cs typeface="Verdana"/>
                        </a:rPr>
                        <a:t>, computer vision, and deep learning, to create innovative </a:t>
                      </a:r>
                      <a:r>
                        <a:rPr lang="en-US" sz="1000" b="1" i="0" kern="1200" spc="-10" dirty="0">
                          <a:solidFill>
                            <a:schemeClr val="tx1"/>
                          </a:solidFill>
                          <a:latin typeface="Verdana"/>
                          <a:ea typeface="+mn-ea"/>
                          <a:cs typeface="Verdana"/>
                        </a:rPr>
                        <a:t>and cutting-edge models</a:t>
                      </a:r>
                      <a:r>
                        <a:rPr lang="en-US" sz="1000" kern="1200" spc="-10" dirty="0">
                          <a:solidFill>
                            <a:schemeClr val="tx1"/>
                          </a:solidFill>
                          <a:latin typeface="Verdana"/>
                          <a:ea typeface="+mn-ea"/>
                          <a:cs typeface="Verdana"/>
                        </a:rPr>
                        <a:t>.</a:t>
                      </a:r>
                      <a:endParaRPr sz="1000" kern="1200" spc="-10" dirty="0">
                        <a:solidFill>
                          <a:schemeClr val="tx1"/>
                        </a:solidFill>
                        <a:latin typeface="Verdana"/>
                        <a:ea typeface="+mn-ea"/>
                        <a:cs typeface="Verdana"/>
                      </a:endParaRPr>
                    </a:p>
                  </a:txBody>
                  <a:tcPr marL="0" marR="0" marT="44684" marB="0">
                    <a:lnT w="6350">
                      <a:solidFill>
                        <a:srgbClr val="666666"/>
                      </a:solidFill>
                      <a:prstDash val="solid"/>
                    </a:lnT>
                    <a:lnB w="6350">
                      <a:solidFill>
                        <a:srgbClr val="666666"/>
                      </a:solidFill>
                      <a:prstDash val="solid"/>
                    </a:lnB>
                    <a:solidFill>
                      <a:srgbClr val="FFFFFF"/>
                    </a:solidFill>
                  </a:tcPr>
                </a:tc>
                <a:extLst>
                  <a:ext uri="{0D108BD9-81ED-4DB2-BD59-A6C34878D82A}">
                    <a16:rowId xmlns:a16="http://schemas.microsoft.com/office/drawing/2014/main" val="10002"/>
                  </a:ext>
                </a:extLst>
              </a:tr>
              <a:tr h="1024023">
                <a:tc>
                  <a:txBody>
                    <a:bodyPr/>
                    <a:lstStyle/>
                    <a:p>
                      <a:pPr>
                        <a:lnSpc>
                          <a:spcPct val="100000"/>
                        </a:lnSpc>
                        <a:spcBef>
                          <a:spcPts val="80"/>
                        </a:spcBef>
                      </a:pPr>
                      <a:endParaRPr sz="600">
                        <a:latin typeface="Times New Roman"/>
                        <a:cs typeface="Times New Roman"/>
                      </a:endParaRPr>
                    </a:p>
                    <a:p>
                      <a:pPr marR="54610" algn="ctr">
                        <a:lnSpc>
                          <a:spcPct val="100000"/>
                        </a:lnSpc>
                        <a:spcBef>
                          <a:spcPts val="5"/>
                        </a:spcBef>
                      </a:pPr>
                      <a:r>
                        <a:rPr sz="600" b="1" spc="-25" dirty="0">
                          <a:solidFill>
                            <a:srgbClr val="231F20"/>
                          </a:solidFill>
                          <a:latin typeface="Calibri"/>
                          <a:cs typeface="Calibri"/>
                        </a:rPr>
                        <a:t>3.</a:t>
                      </a:r>
                      <a:endParaRPr sz="600">
                        <a:latin typeface="Calibri"/>
                        <a:cs typeface="Calibri"/>
                      </a:endParaRPr>
                    </a:p>
                  </a:txBody>
                  <a:tcPr marL="0" marR="0" marT="7526" marB="0">
                    <a:lnT w="6350">
                      <a:solidFill>
                        <a:srgbClr val="666666"/>
                      </a:solidFill>
                      <a:prstDash val="solid"/>
                    </a:lnT>
                    <a:lnB w="6350" cap="flat" cmpd="sng" algn="ctr">
                      <a:solidFill>
                        <a:srgbClr val="666666"/>
                      </a:solidFill>
                      <a:prstDash val="solid"/>
                      <a:round/>
                      <a:headEnd type="none" w="med" len="med"/>
                      <a:tailEnd type="none" w="med" len="med"/>
                    </a:lnB>
                    <a:solidFill>
                      <a:srgbClr val="FFFFFF"/>
                    </a:solidFill>
                  </a:tcPr>
                </a:tc>
                <a:tc>
                  <a:txBody>
                    <a:bodyPr/>
                    <a:lstStyle/>
                    <a:p>
                      <a:pPr marL="135255" marR="431800">
                        <a:lnSpc>
                          <a:spcPct val="107200"/>
                        </a:lnSpc>
                        <a:spcBef>
                          <a:spcPts val="475"/>
                        </a:spcBef>
                      </a:pPr>
                      <a:r>
                        <a:rPr lang="en-US" sz="1000" b="1" kern="1200" spc="-10" dirty="0">
                          <a:solidFill>
                            <a:schemeClr val="tx1"/>
                          </a:solidFill>
                          <a:latin typeface="Verdana"/>
                          <a:ea typeface="+mn-ea"/>
                          <a:cs typeface="Verdana"/>
                        </a:rPr>
                        <a:t>To collaborate and learn from other data scientists and experts in the field</a:t>
                      </a:r>
                      <a:r>
                        <a:rPr lang="en-US" sz="1000" kern="1200" spc="-10" dirty="0">
                          <a:solidFill>
                            <a:schemeClr val="tx1"/>
                          </a:solidFill>
                          <a:latin typeface="Verdana"/>
                          <a:ea typeface="+mn-ea"/>
                          <a:cs typeface="Verdana"/>
                        </a:rPr>
                        <a:t>, both within and outside his company, to improve his knowledge.</a:t>
                      </a:r>
                      <a:endParaRPr sz="1000" kern="1200" spc="-10" dirty="0">
                        <a:solidFill>
                          <a:schemeClr val="tx1"/>
                        </a:solidFill>
                        <a:latin typeface="Verdana"/>
                        <a:ea typeface="+mn-ea"/>
                        <a:cs typeface="Verdana"/>
                      </a:endParaRPr>
                    </a:p>
                  </a:txBody>
                  <a:tcPr marL="0" marR="0" marT="44684" marB="0">
                    <a:lnT w="6350">
                      <a:solidFill>
                        <a:srgbClr val="666666"/>
                      </a:solidFill>
                      <a:prstDash val="solid"/>
                    </a:lnT>
                    <a:lnB w="63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189689">
                <a:tc>
                  <a:txBody>
                    <a:bodyPr/>
                    <a:lstStyle/>
                    <a:p>
                      <a:pPr marR="54610" algn="ctr">
                        <a:lnSpc>
                          <a:spcPct val="100000"/>
                        </a:lnSpc>
                        <a:spcBef>
                          <a:spcPts val="5"/>
                        </a:spcBef>
                      </a:pPr>
                      <a:r>
                        <a:rPr lang="en-US" sz="600" dirty="0">
                          <a:latin typeface="Calibri"/>
                          <a:cs typeface="Calibri"/>
                        </a:rPr>
                        <a:t>4.</a:t>
                      </a:r>
                      <a:endParaRPr sz="600" dirty="0">
                        <a:latin typeface="Calibri"/>
                        <a:cs typeface="Calibri"/>
                      </a:endParaRPr>
                    </a:p>
                  </a:txBody>
                  <a:tcPr marL="0" marR="0" marT="7526" marB="0">
                    <a:lnT w="6350">
                      <a:solidFill>
                        <a:srgbClr val="666666"/>
                      </a:solidFill>
                      <a:prstDash val="solid"/>
                    </a:lnT>
                    <a:solidFill>
                      <a:srgbClr val="FFFFFF"/>
                    </a:solidFill>
                  </a:tcPr>
                </a:tc>
                <a:tc>
                  <a:txBody>
                    <a:bodyPr/>
                    <a:lstStyle/>
                    <a:p>
                      <a:pPr marL="135255" marR="431800">
                        <a:lnSpc>
                          <a:spcPct val="107200"/>
                        </a:lnSpc>
                        <a:spcBef>
                          <a:spcPts val="475"/>
                        </a:spcBef>
                      </a:pPr>
                      <a:r>
                        <a:rPr lang="en-US" sz="1000" b="1" kern="1200" spc="-10" dirty="0">
                          <a:solidFill>
                            <a:schemeClr val="tx1"/>
                          </a:solidFill>
                          <a:latin typeface="Verdana"/>
                          <a:ea typeface="+mn-ea"/>
                          <a:cs typeface="Verdana"/>
                        </a:rPr>
                        <a:t>Self management and accountability of cost management and access to the environment</a:t>
                      </a:r>
                      <a:r>
                        <a:rPr lang="en-US" sz="1000" kern="1200" spc="-10" dirty="0">
                          <a:solidFill>
                            <a:schemeClr val="tx1"/>
                          </a:solidFill>
                          <a:latin typeface="Verdana"/>
                          <a:ea typeface="+mn-ea"/>
                          <a:cs typeface="Verdana"/>
                        </a:rPr>
                        <a:t>, for Data/AI projects across multiple responsible team members.</a:t>
                      </a:r>
                      <a:endParaRPr sz="1000" kern="1200" spc="-10" dirty="0">
                        <a:solidFill>
                          <a:schemeClr val="tx1"/>
                        </a:solidFill>
                        <a:latin typeface="Verdana"/>
                        <a:ea typeface="+mn-ea"/>
                        <a:cs typeface="Verdana"/>
                      </a:endParaRPr>
                    </a:p>
                  </a:txBody>
                  <a:tcPr marL="0" marR="0" marT="44684" marB="0">
                    <a:lnT w="6350">
                      <a:solidFill>
                        <a:srgbClr val="666666"/>
                      </a:solidFill>
                      <a:prstDash val="solid"/>
                    </a:lnT>
                    <a:solidFill>
                      <a:srgbClr val="FFFFFF"/>
                    </a:solidFill>
                  </a:tcPr>
                </a:tc>
                <a:extLst>
                  <a:ext uri="{0D108BD9-81ED-4DB2-BD59-A6C34878D82A}">
                    <a16:rowId xmlns:a16="http://schemas.microsoft.com/office/drawing/2014/main" val="1663697138"/>
                  </a:ext>
                </a:extLst>
              </a:tr>
            </a:tbl>
          </a:graphicData>
        </a:graphic>
      </p:graphicFrame>
      <p:graphicFrame>
        <p:nvGraphicFramePr>
          <p:cNvPr id="46" name="object 4">
            <a:extLst>
              <a:ext uri="{FF2B5EF4-FFF2-40B4-BE49-F238E27FC236}">
                <a16:creationId xmlns:a16="http://schemas.microsoft.com/office/drawing/2014/main" id="{50C114D0-A875-AB5A-2E42-7062C51DA6F3}"/>
              </a:ext>
            </a:extLst>
          </p:cNvPr>
          <p:cNvGraphicFramePr>
            <a:graphicFrameLocks noGrp="1"/>
          </p:cNvGraphicFramePr>
          <p:nvPr>
            <p:extLst>
              <p:ext uri="{D42A27DB-BD31-4B8C-83A1-F6EECF244321}">
                <p14:modId xmlns:p14="http://schemas.microsoft.com/office/powerpoint/2010/main" val="1968480409"/>
              </p:ext>
            </p:extLst>
          </p:nvPr>
        </p:nvGraphicFramePr>
        <p:xfrm>
          <a:off x="5291130" y="225666"/>
          <a:ext cx="2372443" cy="2707101"/>
        </p:xfrm>
        <a:graphic>
          <a:graphicData uri="http://schemas.openxmlformats.org/drawingml/2006/table">
            <a:tbl>
              <a:tblPr firstRow="1" bandRow="1">
                <a:tableStyleId>{2D5ABB26-0587-4C30-8999-92F81FD0307C}</a:tableStyleId>
              </a:tblPr>
              <a:tblGrid>
                <a:gridCol w="228203">
                  <a:extLst>
                    <a:ext uri="{9D8B030D-6E8A-4147-A177-3AD203B41FA5}">
                      <a16:colId xmlns:a16="http://schemas.microsoft.com/office/drawing/2014/main" val="20000"/>
                    </a:ext>
                  </a:extLst>
                </a:gridCol>
                <a:gridCol w="2144240">
                  <a:extLst>
                    <a:ext uri="{9D8B030D-6E8A-4147-A177-3AD203B41FA5}">
                      <a16:colId xmlns:a16="http://schemas.microsoft.com/office/drawing/2014/main" val="20001"/>
                    </a:ext>
                  </a:extLst>
                </a:gridCol>
              </a:tblGrid>
              <a:tr h="303094">
                <a:tc gridSpan="2">
                  <a:txBody>
                    <a:bodyPr/>
                    <a:lstStyle/>
                    <a:p>
                      <a:pPr marL="74930">
                        <a:lnSpc>
                          <a:spcPct val="100000"/>
                        </a:lnSpc>
                        <a:spcBef>
                          <a:spcPts val="250"/>
                        </a:spcBef>
                      </a:pPr>
                      <a:r>
                        <a:rPr sz="700" b="1" spc="110" dirty="0">
                          <a:solidFill>
                            <a:srgbClr val="231F20"/>
                          </a:solidFill>
                          <a:latin typeface="Calibri"/>
                          <a:cs typeface="Calibri"/>
                        </a:rPr>
                        <a:t>Pains</a:t>
                      </a:r>
                      <a:r>
                        <a:rPr sz="700" b="1" spc="55" dirty="0">
                          <a:solidFill>
                            <a:srgbClr val="231F20"/>
                          </a:solidFill>
                          <a:latin typeface="Calibri"/>
                          <a:cs typeface="Calibri"/>
                        </a:rPr>
                        <a:t> </a:t>
                      </a:r>
                      <a:r>
                        <a:rPr sz="700" b="1" spc="75" dirty="0">
                          <a:solidFill>
                            <a:srgbClr val="231F20"/>
                          </a:solidFill>
                          <a:latin typeface="Calibri"/>
                          <a:cs typeface="Calibri"/>
                        </a:rPr>
                        <a:t>to</a:t>
                      </a:r>
                      <a:r>
                        <a:rPr sz="700" b="1" spc="60" dirty="0">
                          <a:solidFill>
                            <a:srgbClr val="231F20"/>
                          </a:solidFill>
                          <a:latin typeface="Calibri"/>
                          <a:cs typeface="Calibri"/>
                        </a:rPr>
                        <a:t> </a:t>
                      </a:r>
                      <a:r>
                        <a:rPr sz="700" b="1" spc="80" dirty="0">
                          <a:solidFill>
                            <a:srgbClr val="231F20"/>
                          </a:solidFill>
                          <a:latin typeface="Calibri"/>
                          <a:cs typeface="Calibri"/>
                        </a:rPr>
                        <a:t>avoid</a:t>
                      </a:r>
                      <a:endParaRPr sz="700" dirty="0">
                        <a:latin typeface="Calibri"/>
                        <a:cs typeface="Calibri"/>
                      </a:endParaRPr>
                    </a:p>
                    <a:p>
                      <a:pPr marL="74930" marR="306070">
                        <a:lnSpc>
                          <a:spcPct val="107200"/>
                        </a:lnSpc>
                        <a:spcBef>
                          <a:spcPts val="245"/>
                        </a:spcBef>
                      </a:pPr>
                      <a:r>
                        <a:rPr sz="500" i="1" spc="100" dirty="0">
                          <a:solidFill>
                            <a:srgbClr val="231F20"/>
                          </a:solidFill>
                          <a:latin typeface="Calibri"/>
                          <a:cs typeface="Calibri"/>
                        </a:rPr>
                        <a:t>What</a:t>
                      </a:r>
                      <a:r>
                        <a:rPr sz="500" i="1" spc="40" dirty="0">
                          <a:solidFill>
                            <a:srgbClr val="231F20"/>
                          </a:solidFill>
                          <a:latin typeface="Calibri"/>
                          <a:cs typeface="Calibri"/>
                        </a:rPr>
                        <a:t> </a:t>
                      </a:r>
                      <a:r>
                        <a:rPr sz="500" i="1" spc="70" dirty="0">
                          <a:solidFill>
                            <a:srgbClr val="231F20"/>
                          </a:solidFill>
                          <a:latin typeface="Calibri"/>
                          <a:cs typeface="Calibri"/>
                        </a:rPr>
                        <a:t>are</a:t>
                      </a:r>
                      <a:r>
                        <a:rPr sz="500" i="1" spc="40" dirty="0">
                          <a:solidFill>
                            <a:srgbClr val="231F20"/>
                          </a:solidFill>
                          <a:latin typeface="Calibri"/>
                          <a:cs typeface="Calibri"/>
                        </a:rPr>
                        <a:t> </a:t>
                      </a:r>
                      <a:r>
                        <a:rPr sz="500" i="1" spc="80" dirty="0">
                          <a:solidFill>
                            <a:srgbClr val="231F20"/>
                          </a:solidFill>
                          <a:latin typeface="Calibri"/>
                          <a:cs typeface="Calibri"/>
                        </a:rPr>
                        <a:t>the</a:t>
                      </a:r>
                      <a:r>
                        <a:rPr sz="500" i="1" spc="40" dirty="0">
                          <a:solidFill>
                            <a:srgbClr val="231F20"/>
                          </a:solidFill>
                          <a:latin typeface="Calibri"/>
                          <a:cs typeface="Calibri"/>
                        </a:rPr>
                        <a:t> </a:t>
                      </a:r>
                      <a:r>
                        <a:rPr sz="500" i="1" spc="70" dirty="0">
                          <a:solidFill>
                            <a:srgbClr val="231F20"/>
                          </a:solidFill>
                          <a:latin typeface="Calibri"/>
                          <a:cs typeface="Calibri"/>
                        </a:rPr>
                        <a:t>top</a:t>
                      </a:r>
                      <a:r>
                        <a:rPr sz="500" i="1" spc="40" dirty="0">
                          <a:solidFill>
                            <a:srgbClr val="231F20"/>
                          </a:solidFill>
                          <a:latin typeface="Calibri"/>
                          <a:cs typeface="Calibri"/>
                        </a:rPr>
                        <a:t> </a:t>
                      </a:r>
                      <a:r>
                        <a:rPr sz="500" i="1" dirty="0">
                          <a:solidFill>
                            <a:srgbClr val="231F20"/>
                          </a:solidFill>
                          <a:latin typeface="Calibri"/>
                          <a:cs typeface="Calibri"/>
                        </a:rPr>
                        <a:t>3</a:t>
                      </a:r>
                      <a:r>
                        <a:rPr sz="500" i="1" spc="40" dirty="0">
                          <a:solidFill>
                            <a:srgbClr val="231F20"/>
                          </a:solidFill>
                          <a:latin typeface="Calibri"/>
                          <a:cs typeface="Calibri"/>
                        </a:rPr>
                        <a:t> </a:t>
                      </a:r>
                      <a:r>
                        <a:rPr sz="500" i="1" spc="75" dirty="0">
                          <a:solidFill>
                            <a:srgbClr val="231F20"/>
                          </a:solidFill>
                          <a:latin typeface="Calibri"/>
                          <a:cs typeface="Calibri"/>
                        </a:rPr>
                        <a:t>things</a:t>
                      </a:r>
                      <a:r>
                        <a:rPr sz="500" i="1" spc="40" dirty="0">
                          <a:solidFill>
                            <a:srgbClr val="231F20"/>
                          </a:solidFill>
                          <a:latin typeface="Calibri"/>
                          <a:cs typeface="Calibri"/>
                        </a:rPr>
                        <a:t> </a:t>
                      </a:r>
                      <a:r>
                        <a:rPr sz="500" i="1" spc="70" dirty="0">
                          <a:solidFill>
                            <a:srgbClr val="231F20"/>
                          </a:solidFill>
                          <a:latin typeface="Calibri"/>
                          <a:cs typeface="Calibri"/>
                        </a:rPr>
                        <a:t>they</a:t>
                      </a:r>
                      <a:r>
                        <a:rPr sz="500" i="1" spc="40" dirty="0">
                          <a:solidFill>
                            <a:srgbClr val="231F20"/>
                          </a:solidFill>
                          <a:latin typeface="Calibri"/>
                          <a:cs typeface="Calibri"/>
                        </a:rPr>
                        <a:t> </a:t>
                      </a:r>
                      <a:r>
                        <a:rPr sz="500" i="1" spc="70" dirty="0">
                          <a:solidFill>
                            <a:srgbClr val="231F20"/>
                          </a:solidFill>
                          <a:latin typeface="Calibri"/>
                          <a:cs typeface="Calibri"/>
                        </a:rPr>
                        <a:t>are</a:t>
                      </a:r>
                      <a:r>
                        <a:rPr sz="500" i="1" spc="40" dirty="0">
                          <a:solidFill>
                            <a:srgbClr val="231F20"/>
                          </a:solidFill>
                          <a:latin typeface="Calibri"/>
                          <a:cs typeface="Calibri"/>
                        </a:rPr>
                        <a:t> </a:t>
                      </a:r>
                      <a:r>
                        <a:rPr sz="500" i="1" spc="65" dirty="0">
                          <a:solidFill>
                            <a:srgbClr val="231F20"/>
                          </a:solidFill>
                          <a:latin typeface="Calibri"/>
                          <a:cs typeface="Calibri"/>
                        </a:rPr>
                        <a:t>trying</a:t>
                      </a:r>
                      <a:r>
                        <a:rPr sz="500" i="1" spc="40" dirty="0">
                          <a:solidFill>
                            <a:srgbClr val="231F20"/>
                          </a:solidFill>
                          <a:latin typeface="Calibri"/>
                          <a:cs typeface="Calibri"/>
                        </a:rPr>
                        <a:t> </a:t>
                      </a:r>
                      <a:r>
                        <a:rPr sz="500" i="1" spc="50" dirty="0">
                          <a:solidFill>
                            <a:srgbClr val="231F20"/>
                          </a:solidFill>
                          <a:latin typeface="Calibri"/>
                          <a:cs typeface="Calibri"/>
                        </a:rPr>
                        <a:t>to</a:t>
                      </a:r>
                      <a:r>
                        <a:rPr sz="500" i="1" spc="40" dirty="0">
                          <a:solidFill>
                            <a:srgbClr val="231F20"/>
                          </a:solidFill>
                          <a:latin typeface="Calibri"/>
                          <a:cs typeface="Calibri"/>
                        </a:rPr>
                        <a:t> </a:t>
                      </a:r>
                      <a:r>
                        <a:rPr sz="500" i="1" spc="70" dirty="0">
                          <a:solidFill>
                            <a:srgbClr val="231F20"/>
                          </a:solidFill>
                          <a:latin typeface="Calibri"/>
                          <a:cs typeface="Calibri"/>
                        </a:rPr>
                        <a:t>avoid</a:t>
                      </a:r>
                      <a:r>
                        <a:rPr sz="500" i="1" spc="40" dirty="0">
                          <a:solidFill>
                            <a:srgbClr val="231F20"/>
                          </a:solidFill>
                          <a:latin typeface="Calibri"/>
                          <a:cs typeface="Calibri"/>
                        </a:rPr>
                        <a:t> </a:t>
                      </a:r>
                      <a:r>
                        <a:rPr sz="500" i="1" spc="65" dirty="0">
                          <a:solidFill>
                            <a:srgbClr val="231F20"/>
                          </a:solidFill>
                          <a:latin typeface="Calibri"/>
                          <a:cs typeface="Calibri"/>
                        </a:rPr>
                        <a:t>in</a:t>
                      </a:r>
                      <a:r>
                        <a:rPr sz="500" i="1" spc="40" dirty="0">
                          <a:solidFill>
                            <a:srgbClr val="231F20"/>
                          </a:solidFill>
                          <a:latin typeface="Calibri"/>
                          <a:cs typeface="Calibri"/>
                        </a:rPr>
                        <a:t> </a:t>
                      </a:r>
                      <a:r>
                        <a:rPr sz="500" i="1" spc="60" dirty="0">
                          <a:solidFill>
                            <a:srgbClr val="231F20"/>
                          </a:solidFill>
                          <a:latin typeface="Calibri"/>
                          <a:cs typeface="Calibri"/>
                        </a:rPr>
                        <a:t>their</a:t>
                      </a:r>
                      <a:r>
                        <a:rPr sz="500" i="1" spc="40" dirty="0">
                          <a:solidFill>
                            <a:srgbClr val="231F20"/>
                          </a:solidFill>
                          <a:latin typeface="Calibri"/>
                          <a:cs typeface="Calibri"/>
                        </a:rPr>
                        <a:t> </a:t>
                      </a:r>
                      <a:r>
                        <a:rPr sz="500" i="1" spc="-25" dirty="0">
                          <a:solidFill>
                            <a:srgbClr val="231F20"/>
                          </a:solidFill>
                          <a:latin typeface="Calibri"/>
                          <a:cs typeface="Calibri"/>
                        </a:rPr>
                        <a:t>job</a:t>
                      </a:r>
                      <a:r>
                        <a:rPr sz="500" i="1" spc="500" dirty="0">
                          <a:solidFill>
                            <a:srgbClr val="231F20"/>
                          </a:solidFill>
                          <a:latin typeface="Calibri"/>
                          <a:cs typeface="Calibri"/>
                        </a:rPr>
                        <a:t> </a:t>
                      </a:r>
                      <a:r>
                        <a:rPr sz="500" i="1" dirty="0">
                          <a:solidFill>
                            <a:srgbClr val="231F20"/>
                          </a:solidFill>
                          <a:latin typeface="Calibri"/>
                          <a:cs typeface="Calibri"/>
                        </a:rPr>
                        <a:t>role,</a:t>
                      </a:r>
                      <a:r>
                        <a:rPr sz="500" i="1" spc="55" dirty="0">
                          <a:solidFill>
                            <a:srgbClr val="231F20"/>
                          </a:solidFill>
                          <a:latin typeface="Calibri"/>
                          <a:cs typeface="Calibri"/>
                        </a:rPr>
                        <a:t> </a:t>
                      </a:r>
                      <a:r>
                        <a:rPr sz="500" i="1" spc="65" dirty="0">
                          <a:solidFill>
                            <a:srgbClr val="231F20"/>
                          </a:solidFill>
                          <a:latin typeface="Calibri"/>
                          <a:cs typeface="Calibri"/>
                        </a:rPr>
                        <a:t>in</a:t>
                      </a:r>
                      <a:r>
                        <a:rPr sz="500" i="1" spc="60" dirty="0">
                          <a:solidFill>
                            <a:srgbClr val="231F20"/>
                          </a:solidFill>
                          <a:latin typeface="Calibri"/>
                          <a:cs typeface="Calibri"/>
                        </a:rPr>
                        <a:t> relation</a:t>
                      </a:r>
                      <a:r>
                        <a:rPr sz="500" i="1" spc="55" dirty="0">
                          <a:solidFill>
                            <a:srgbClr val="231F20"/>
                          </a:solidFill>
                          <a:latin typeface="Calibri"/>
                          <a:cs typeface="Calibri"/>
                        </a:rPr>
                        <a:t> </a:t>
                      </a:r>
                      <a:r>
                        <a:rPr sz="500" i="1" spc="50" dirty="0">
                          <a:solidFill>
                            <a:srgbClr val="231F20"/>
                          </a:solidFill>
                          <a:latin typeface="Calibri"/>
                          <a:cs typeface="Calibri"/>
                        </a:rPr>
                        <a:t>to</a:t>
                      </a:r>
                      <a:r>
                        <a:rPr sz="500" i="1" spc="60" dirty="0">
                          <a:solidFill>
                            <a:srgbClr val="231F20"/>
                          </a:solidFill>
                          <a:latin typeface="Calibri"/>
                          <a:cs typeface="Calibri"/>
                        </a:rPr>
                        <a:t> </a:t>
                      </a:r>
                      <a:r>
                        <a:rPr sz="500" i="1" spc="65" dirty="0">
                          <a:solidFill>
                            <a:srgbClr val="231F20"/>
                          </a:solidFill>
                          <a:latin typeface="Calibri"/>
                          <a:cs typeface="Calibri"/>
                        </a:rPr>
                        <a:t>yours</a:t>
                      </a:r>
                      <a:r>
                        <a:rPr sz="500" i="1" spc="55" dirty="0">
                          <a:solidFill>
                            <a:srgbClr val="231F20"/>
                          </a:solidFill>
                          <a:latin typeface="Calibri"/>
                          <a:cs typeface="Calibri"/>
                        </a:rPr>
                        <a:t> or</a:t>
                      </a:r>
                      <a:r>
                        <a:rPr sz="500" i="1" spc="60" dirty="0">
                          <a:solidFill>
                            <a:srgbClr val="231F20"/>
                          </a:solidFill>
                          <a:latin typeface="Calibri"/>
                          <a:cs typeface="Calibri"/>
                        </a:rPr>
                        <a:t> </a:t>
                      </a:r>
                      <a:r>
                        <a:rPr sz="500" i="1" spc="105" dirty="0">
                          <a:solidFill>
                            <a:srgbClr val="231F20"/>
                          </a:solidFill>
                          <a:latin typeface="Calibri"/>
                          <a:cs typeface="Calibri"/>
                        </a:rPr>
                        <a:t>a</a:t>
                      </a:r>
                      <a:r>
                        <a:rPr sz="500" i="1" spc="55" dirty="0">
                          <a:solidFill>
                            <a:srgbClr val="231F20"/>
                          </a:solidFill>
                          <a:latin typeface="Calibri"/>
                          <a:cs typeface="Calibri"/>
                        </a:rPr>
                        <a:t> </a:t>
                      </a:r>
                      <a:r>
                        <a:rPr sz="500" i="1" spc="65" dirty="0">
                          <a:solidFill>
                            <a:srgbClr val="231F20"/>
                          </a:solidFill>
                          <a:latin typeface="Calibri"/>
                          <a:cs typeface="Calibri"/>
                        </a:rPr>
                        <a:t>similar</a:t>
                      </a:r>
                      <a:r>
                        <a:rPr sz="500" i="1" spc="60" dirty="0">
                          <a:solidFill>
                            <a:srgbClr val="231F20"/>
                          </a:solidFill>
                          <a:latin typeface="Calibri"/>
                          <a:cs typeface="Calibri"/>
                        </a:rPr>
                        <a:t> </a:t>
                      </a:r>
                      <a:r>
                        <a:rPr sz="500" i="1" spc="75" dirty="0">
                          <a:solidFill>
                            <a:srgbClr val="231F20"/>
                          </a:solidFill>
                          <a:latin typeface="Calibri"/>
                          <a:cs typeface="Calibri"/>
                        </a:rPr>
                        <a:t>business</a:t>
                      </a:r>
                      <a:r>
                        <a:rPr sz="500" i="1" spc="55" dirty="0">
                          <a:solidFill>
                            <a:srgbClr val="231F20"/>
                          </a:solidFill>
                          <a:latin typeface="Calibri"/>
                          <a:cs typeface="Calibri"/>
                        </a:rPr>
                        <a:t> </a:t>
                      </a:r>
                      <a:r>
                        <a:rPr sz="500" i="1" spc="50" dirty="0">
                          <a:solidFill>
                            <a:srgbClr val="231F20"/>
                          </a:solidFill>
                          <a:latin typeface="Calibri"/>
                          <a:cs typeface="Calibri"/>
                        </a:rPr>
                        <a:t>solution?</a:t>
                      </a:r>
                      <a:endParaRPr sz="500" dirty="0">
                        <a:latin typeface="Calibri"/>
                        <a:cs typeface="Calibri"/>
                      </a:endParaRPr>
                    </a:p>
                  </a:txBody>
                  <a:tcPr marL="0" marR="0" marT="23518" marB="0">
                    <a:solidFill>
                      <a:srgbClr val="FFFFFF"/>
                    </a:solidFill>
                  </a:tcPr>
                </a:tc>
                <a:tc hMerge="1">
                  <a:txBody>
                    <a:bodyPr/>
                    <a:lstStyle/>
                    <a:p>
                      <a:endParaRPr/>
                    </a:p>
                  </a:txBody>
                  <a:tcPr marL="0" marR="0" marT="0" marB="0"/>
                </a:tc>
                <a:extLst>
                  <a:ext uri="{0D108BD9-81ED-4DB2-BD59-A6C34878D82A}">
                    <a16:rowId xmlns:a16="http://schemas.microsoft.com/office/drawing/2014/main" val="10000"/>
                  </a:ext>
                </a:extLst>
              </a:tr>
              <a:tr h="691802">
                <a:tc>
                  <a:txBody>
                    <a:bodyPr/>
                    <a:lstStyle/>
                    <a:p>
                      <a:pPr marR="74930" algn="ctr">
                        <a:lnSpc>
                          <a:spcPct val="100000"/>
                        </a:lnSpc>
                        <a:spcBef>
                          <a:spcPts val="790"/>
                        </a:spcBef>
                      </a:pPr>
                      <a:r>
                        <a:rPr sz="600" b="1" spc="-25" dirty="0">
                          <a:solidFill>
                            <a:srgbClr val="231F20"/>
                          </a:solidFill>
                          <a:latin typeface="Calibri"/>
                          <a:cs typeface="Calibri"/>
                        </a:rPr>
                        <a:t>1.</a:t>
                      </a:r>
                      <a:endParaRPr sz="600">
                        <a:latin typeface="Calibri"/>
                        <a:cs typeface="Calibri"/>
                      </a:endParaRPr>
                    </a:p>
                  </a:txBody>
                  <a:tcPr marL="0" marR="0" marT="74316" marB="0">
                    <a:lnB w="6350">
                      <a:solidFill>
                        <a:srgbClr val="666666"/>
                      </a:solidFill>
                      <a:prstDash val="solid"/>
                    </a:lnB>
                    <a:solidFill>
                      <a:srgbClr val="FFFFFF"/>
                    </a:solidFill>
                  </a:tcPr>
                </a:tc>
                <a:tc>
                  <a:txBody>
                    <a:bodyPr/>
                    <a:lstStyle/>
                    <a:p>
                      <a:pPr marL="135255">
                        <a:lnSpc>
                          <a:spcPct val="100000"/>
                        </a:lnSpc>
                        <a:spcBef>
                          <a:spcPts val="770"/>
                        </a:spcBef>
                      </a:pPr>
                      <a:r>
                        <a:rPr lang="en-US" sz="1000" b="1" kern="1200" spc="-10" dirty="0">
                          <a:solidFill>
                            <a:schemeClr val="tx1"/>
                          </a:solidFill>
                          <a:latin typeface="Verdana"/>
                          <a:ea typeface="+mn-ea"/>
                          <a:cs typeface="Verdana"/>
                        </a:rPr>
                        <a:t>Poor performance or errors in his models</a:t>
                      </a:r>
                      <a:r>
                        <a:rPr lang="en-US" sz="1000" kern="1200" spc="-10" dirty="0">
                          <a:solidFill>
                            <a:schemeClr val="tx1"/>
                          </a:solidFill>
                          <a:latin typeface="Verdana"/>
                          <a:ea typeface="+mn-ea"/>
                          <a:cs typeface="Verdana"/>
                        </a:rPr>
                        <a:t> that can affect the quality and reliability of his solutions</a:t>
                      </a:r>
                      <a:endParaRPr sz="1000" kern="1200" spc="-10" dirty="0">
                        <a:solidFill>
                          <a:schemeClr val="tx1"/>
                        </a:solidFill>
                        <a:latin typeface="Verdana"/>
                        <a:ea typeface="+mn-ea"/>
                        <a:cs typeface="Verdana"/>
                      </a:endParaRPr>
                    </a:p>
                  </a:txBody>
                  <a:tcPr marL="0" marR="0" marT="72435" marB="0">
                    <a:lnB w="6350">
                      <a:solidFill>
                        <a:srgbClr val="666666"/>
                      </a:solidFill>
                      <a:prstDash val="solid"/>
                    </a:lnB>
                    <a:solidFill>
                      <a:srgbClr val="FFFFFF"/>
                    </a:solidFill>
                  </a:tcPr>
                </a:tc>
                <a:extLst>
                  <a:ext uri="{0D108BD9-81ED-4DB2-BD59-A6C34878D82A}">
                    <a16:rowId xmlns:a16="http://schemas.microsoft.com/office/drawing/2014/main" val="10001"/>
                  </a:ext>
                </a:extLst>
              </a:tr>
              <a:tr h="791142">
                <a:tc>
                  <a:txBody>
                    <a:bodyPr/>
                    <a:lstStyle/>
                    <a:p>
                      <a:pPr>
                        <a:lnSpc>
                          <a:spcPct val="100000"/>
                        </a:lnSpc>
                        <a:spcBef>
                          <a:spcPts val="80"/>
                        </a:spcBef>
                      </a:pPr>
                      <a:endParaRPr sz="600">
                        <a:latin typeface="Times New Roman"/>
                        <a:cs typeface="Times New Roman"/>
                      </a:endParaRPr>
                    </a:p>
                    <a:p>
                      <a:pPr marR="52705" algn="ctr">
                        <a:lnSpc>
                          <a:spcPct val="100000"/>
                        </a:lnSpc>
                        <a:spcBef>
                          <a:spcPts val="5"/>
                        </a:spcBef>
                      </a:pPr>
                      <a:r>
                        <a:rPr sz="600" b="1" spc="-25" dirty="0">
                          <a:solidFill>
                            <a:srgbClr val="231F20"/>
                          </a:solidFill>
                          <a:latin typeface="Calibri"/>
                          <a:cs typeface="Calibri"/>
                        </a:rPr>
                        <a:t>2.</a:t>
                      </a:r>
                      <a:endParaRPr sz="600">
                        <a:latin typeface="Calibri"/>
                        <a:cs typeface="Calibri"/>
                      </a:endParaRPr>
                    </a:p>
                  </a:txBody>
                  <a:tcPr marL="0" marR="0" marT="7526" marB="0">
                    <a:lnT w="6350">
                      <a:solidFill>
                        <a:srgbClr val="666666"/>
                      </a:solidFill>
                      <a:prstDash val="solid"/>
                    </a:lnT>
                    <a:lnB w="6350">
                      <a:solidFill>
                        <a:srgbClr val="666666"/>
                      </a:solidFill>
                      <a:prstDash val="solid"/>
                    </a:lnB>
                    <a:solidFill>
                      <a:srgbClr val="FFFFFF"/>
                    </a:solidFill>
                  </a:tcPr>
                </a:tc>
                <a:tc>
                  <a:txBody>
                    <a:bodyPr/>
                    <a:lstStyle/>
                    <a:p>
                      <a:pPr>
                        <a:lnSpc>
                          <a:spcPct val="100000"/>
                        </a:lnSpc>
                        <a:spcBef>
                          <a:spcPts val="180"/>
                        </a:spcBef>
                      </a:pPr>
                      <a:endParaRPr sz="1000" kern="1200" spc="-10" dirty="0">
                        <a:solidFill>
                          <a:schemeClr val="tx1"/>
                        </a:solidFill>
                        <a:latin typeface="Verdana"/>
                        <a:ea typeface="+mn-ea"/>
                        <a:cs typeface="Times New Roman"/>
                      </a:endParaRPr>
                    </a:p>
                    <a:p>
                      <a:pPr marL="135255">
                        <a:lnSpc>
                          <a:spcPct val="100000"/>
                        </a:lnSpc>
                      </a:pPr>
                      <a:r>
                        <a:rPr lang="en-US" sz="1000" b="1" kern="1200" spc="-10" dirty="0">
                          <a:solidFill>
                            <a:schemeClr val="tx1"/>
                          </a:solidFill>
                          <a:latin typeface="Verdana"/>
                          <a:ea typeface="+mn-ea"/>
                          <a:cs typeface="Verdana"/>
                        </a:rPr>
                        <a:t>Ethical, fair, or transparent issues in his models </a:t>
                      </a:r>
                      <a:r>
                        <a:rPr lang="en-US" sz="1000" kern="1200" spc="-10" dirty="0">
                          <a:solidFill>
                            <a:schemeClr val="tx1"/>
                          </a:solidFill>
                          <a:latin typeface="Verdana"/>
                          <a:ea typeface="+mn-ea"/>
                          <a:cs typeface="Verdana"/>
                        </a:rPr>
                        <a:t>that can cause harm or bias to the customers or the company</a:t>
                      </a:r>
                      <a:endParaRPr sz="1000" kern="1200" spc="-10" dirty="0">
                        <a:solidFill>
                          <a:schemeClr val="tx1"/>
                        </a:solidFill>
                        <a:latin typeface="Verdana"/>
                        <a:ea typeface="+mn-ea"/>
                        <a:cs typeface="Verdana"/>
                      </a:endParaRPr>
                    </a:p>
                  </a:txBody>
                  <a:tcPr marL="0" marR="0" marT="16933" marB="0">
                    <a:lnT w="6350">
                      <a:solidFill>
                        <a:srgbClr val="666666"/>
                      </a:solidFill>
                      <a:prstDash val="solid"/>
                    </a:lnT>
                    <a:lnB w="6350">
                      <a:solidFill>
                        <a:srgbClr val="666666"/>
                      </a:solidFill>
                      <a:prstDash val="solid"/>
                    </a:lnB>
                    <a:solidFill>
                      <a:srgbClr val="FFFFFF"/>
                    </a:solidFill>
                  </a:tcPr>
                </a:tc>
                <a:extLst>
                  <a:ext uri="{0D108BD9-81ED-4DB2-BD59-A6C34878D82A}">
                    <a16:rowId xmlns:a16="http://schemas.microsoft.com/office/drawing/2014/main" val="10002"/>
                  </a:ext>
                </a:extLst>
              </a:tr>
              <a:tr h="894200">
                <a:tc>
                  <a:txBody>
                    <a:bodyPr/>
                    <a:lstStyle/>
                    <a:p>
                      <a:pPr>
                        <a:lnSpc>
                          <a:spcPct val="100000"/>
                        </a:lnSpc>
                        <a:spcBef>
                          <a:spcPts val="80"/>
                        </a:spcBef>
                      </a:pPr>
                      <a:endParaRPr sz="600" dirty="0">
                        <a:latin typeface="Times New Roman"/>
                        <a:cs typeface="Times New Roman"/>
                      </a:endParaRPr>
                    </a:p>
                    <a:p>
                      <a:pPr marR="54610" algn="ctr">
                        <a:lnSpc>
                          <a:spcPct val="100000"/>
                        </a:lnSpc>
                        <a:spcBef>
                          <a:spcPts val="5"/>
                        </a:spcBef>
                      </a:pPr>
                      <a:r>
                        <a:rPr sz="600" b="1" spc="-25" dirty="0">
                          <a:solidFill>
                            <a:srgbClr val="231F20"/>
                          </a:solidFill>
                          <a:latin typeface="Calibri"/>
                          <a:cs typeface="Calibri"/>
                        </a:rPr>
                        <a:t>3.</a:t>
                      </a:r>
                      <a:endParaRPr sz="600" dirty="0">
                        <a:latin typeface="Calibri"/>
                        <a:cs typeface="Calibri"/>
                      </a:endParaRPr>
                    </a:p>
                  </a:txBody>
                  <a:tcPr marL="0" marR="0" marT="7526" marB="0">
                    <a:lnT w="6350">
                      <a:solidFill>
                        <a:srgbClr val="666666"/>
                      </a:solidFill>
                      <a:prstDash val="solid"/>
                    </a:lnT>
                    <a:solidFill>
                      <a:srgbClr val="FFFFFF"/>
                    </a:solidFill>
                  </a:tcPr>
                </a:tc>
                <a:tc>
                  <a:txBody>
                    <a:bodyPr/>
                    <a:lstStyle/>
                    <a:p>
                      <a:pPr marL="135255" marR="197485">
                        <a:lnSpc>
                          <a:spcPct val="107200"/>
                        </a:lnSpc>
                        <a:spcBef>
                          <a:spcPts val="475"/>
                        </a:spcBef>
                      </a:pPr>
                      <a:r>
                        <a:rPr lang="en-US" sz="1000" b="1" kern="1200" spc="-10" dirty="0">
                          <a:solidFill>
                            <a:schemeClr val="tx1"/>
                          </a:solidFill>
                          <a:latin typeface="Verdana"/>
                          <a:ea typeface="+mn-ea"/>
                          <a:cs typeface="Verdana"/>
                        </a:rPr>
                        <a:t>Lack of alignment or communication with the best practices and standards </a:t>
                      </a:r>
                      <a:r>
                        <a:rPr lang="en-US" sz="1000" kern="1200" spc="-10" dirty="0">
                          <a:solidFill>
                            <a:schemeClr val="tx1"/>
                          </a:solidFill>
                          <a:latin typeface="Verdana"/>
                          <a:ea typeface="+mn-ea"/>
                          <a:cs typeface="Verdana"/>
                        </a:rPr>
                        <a:t>in the field</a:t>
                      </a:r>
                    </a:p>
                    <a:p>
                      <a:pPr marL="135255" marR="197485">
                        <a:lnSpc>
                          <a:spcPct val="107200"/>
                        </a:lnSpc>
                        <a:spcBef>
                          <a:spcPts val="475"/>
                        </a:spcBef>
                      </a:pPr>
                      <a:endParaRPr sz="1000" kern="1200" spc="-10" dirty="0">
                        <a:solidFill>
                          <a:schemeClr val="tx1"/>
                        </a:solidFill>
                        <a:latin typeface="Verdana"/>
                        <a:ea typeface="+mn-ea"/>
                        <a:cs typeface="Verdana"/>
                      </a:endParaRPr>
                    </a:p>
                  </a:txBody>
                  <a:tcPr marL="0" marR="0" marT="44684" marB="0">
                    <a:lnT w="6350">
                      <a:solidFill>
                        <a:srgbClr val="666666"/>
                      </a:solidFill>
                      <a:prstDash val="solid"/>
                    </a:lnT>
                    <a:solidFill>
                      <a:srgbClr val="FFFFFF"/>
                    </a:solidFill>
                  </a:tcPr>
                </a:tc>
                <a:extLst>
                  <a:ext uri="{0D108BD9-81ED-4DB2-BD59-A6C34878D82A}">
                    <a16:rowId xmlns:a16="http://schemas.microsoft.com/office/drawing/2014/main" val="10003"/>
                  </a:ext>
                </a:extLst>
              </a:tr>
            </a:tbl>
          </a:graphicData>
        </a:graphic>
      </p:graphicFrame>
      <p:graphicFrame>
        <p:nvGraphicFramePr>
          <p:cNvPr id="47" name="object 21">
            <a:extLst>
              <a:ext uri="{FF2B5EF4-FFF2-40B4-BE49-F238E27FC236}">
                <a16:creationId xmlns:a16="http://schemas.microsoft.com/office/drawing/2014/main" id="{F0FBC904-1E46-2BD2-00F8-EA37A4E269D9}"/>
              </a:ext>
            </a:extLst>
          </p:cNvPr>
          <p:cNvGraphicFramePr>
            <a:graphicFrameLocks noGrp="1"/>
          </p:cNvGraphicFramePr>
          <p:nvPr>
            <p:extLst>
              <p:ext uri="{D42A27DB-BD31-4B8C-83A1-F6EECF244321}">
                <p14:modId xmlns:p14="http://schemas.microsoft.com/office/powerpoint/2010/main" val="1796527577"/>
              </p:ext>
            </p:extLst>
          </p:nvPr>
        </p:nvGraphicFramePr>
        <p:xfrm>
          <a:off x="8954954" y="272423"/>
          <a:ext cx="2459850" cy="1075200"/>
        </p:xfrm>
        <a:graphic>
          <a:graphicData uri="http://schemas.openxmlformats.org/drawingml/2006/table">
            <a:tbl>
              <a:tblPr firstRow="1" bandRow="1">
                <a:tableStyleId>{2D5ABB26-0587-4C30-8999-92F81FD0307C}</a:tableStyleId>
              </a:tblPr>
              <a:tblGrid>
                <a:gridCol w="2459850">
                  <a:extLst>
                    <a:ext uri="{9D8B030D-6E8A-4147-A177-3AD203B41FA5}">
                      <a16:colId xmlns:a16="http://schemas.microsoft.com/office/drawing/2014/main" val="20000"/>
                    </a:ext>
                  </a:extLst>
                </a:gridCol>
              </a:tblGrid>
              <a:tr h="288308">
                <a:tc>
                  <a:txBody>
                    <a:bodyPr/>
                    <a:lstStyle/>
                    <a:p>
                      <a:pPr marL="74930">
                        <a:lnSpc>
                          <a:spcPct val="100000"/>
                        </a:lnSpc>
                        <a:spcBef>
                          <a:spcPts val="254"/>
                        </a:spcBef>
                      </a:pPr>
                      <a:r>
                        <a:rPr sz="700" b="1" spc="110" dirty="0">
                          <a:solidFill>
                            <a:srgbClr val="231F20"/>
                          </a:solidFill>
                          <a:latin typeface="Calibri"/>
                          <a:cs typeface="Calibri"/>
                        </a:rPr>
                        <a:t>Quotes</a:t>
                      </a:r>
                      <a:r>
                        <a:rPr sz="700" b="1" spc="50" dirty="0">
                          <a:solidFill>
                            <a:srgbClr val="231F20"/>
                          </a:solidFill>
                          <a:latin typeface="Calibri"/>
                          <a:cs typeface="Calibri"/>
                        </a:rPr>
                        <a:t> </a:t>
                      </a:r>
                      <a:r>
                        <a:rPr sz="700" b="1" dirty="0">
                          <a:solidFill>
                            <a:srgbClr val="231F20"/>
                          </a:solidFill>
                          <a:latin typeface="Calibri"/>
                          <a:cs typeface="Calibri"/>
                        </a:rPr>
                        <a:t>–</a:t>
                      </a:r>
                      <a:r>
                        <a:rPr sz="700" b="1" spc="55" dirty="0">
                          <a:solidFill>
                            <a:srgbClr val="231F20"/>
                          </a:solidFill>
                          <a:latin typeface="Calibri"/>
                          <a:cs typeface="Calibri"/>
                        </a:rPr>
                        <a:t> </a:t>
                      </a:r>
                      <a:r>
                        <a:rPr sz="700" b="1" spc="120" dirty="0">
                          <a:solidFill>
                            <a:srgbClr val="231F20"/>
                          </a:solidFill>
                          <a:latin typeface="Calibri"/>
                          <a:cs typeface="Calibri"/>
                        </a:rPr>
                        <a:t>what</a:t>
                      </a:r>
                      <a:r>
                        <a:rPr sz="700" b="1" spc="55" dirty="0">
                          <a:solidFill>
                            <a:srgbClr val="231F20"/>
                          </a:solidFill>
                          <a:latin typeface="Calibri"/>
                          <a:cs typeface="Calibri"/>
                        </a:rPr>
                        <a:t> </a:t>
                      </a:r>
                      <a:r>
                        <a:rPr sz="700" b="1" spc="105" dirty="0">
                          <a:solidFill>
                            <a:srgbClr val="231F20"/>
                          </a:solidFill>
                          <a:latin typeface="Calibri"/>
                          <a:cs typeface="Calibri"/>
                        </a:rPr>
                        <a:t>persona</a:t>
                      </a:r>
                      <a:r>
                        <a:rPr sz="700" b="1" spc="50" dirty="0">
                          <a:solidFill>
                            <a:srgbClr val="231F20"/>
                          </a:solidFill>
                          <a:latin typeface="Calibri"/>
                          <a:cs typeface="Calibri"/>
                        </a:rPr>
                        <a:t> </a:t>
                      </a:r>
                      <a:r>
                        <a:rPr sz="700" b="1" spc="85" dirty="0">
                          <a:solidFill>
                            <a:srgbClr val="231F20"/>
                          </a:solidFill>
                          <a:latin typeface="Calibri"/>
                          <a:cs typeface="Calibri"/>
                        </a:rPr>
                        <a:t>says</a:t>
                      </a:r>
                      <a:endParaRPr sz="700" dirty="0">
                        <a:latin typeface="Calibri"/>
                        <a:cs typeface="Calibri"/>
                      </a:endParaRPr>
                    </a:p>
                  </a:txBody>
                  <a:tcPr marL="0" marR="0" marT="23988" marB="0">
                    <a:solidFill>
                      <a:srgbClr val="FFFFFF"/>
                    </a:solidFill>
                  </a:tcPr>
                </a:tc>
                <a:extLst>
                  <a:ext uri="{0D108BD9-81ED-4DB2-BD59-A6C34878D82A}">
                    <a16:rowId xmlns:a16="http://schemas.microsoft.com/office/drawing/2014/main" val="10000"/>
                  </a:ext>
                </a:extLst>
              </a:tr>
              <a:tr h="680563">
                <a:tc>
                  <a:txBody>
                    <a:bodyPr/>
                    <a:lstStyle/>
                    <a:p>
                      <a:pPr marL="74930" marR="315595">
                        <a:lnSpc>
                          <a:spcPct val="107200"/>
                        </a:lnSpc>
                        <a:spcBef>
                          <a:spcPts val="135"/>
                        </a:spcBef>
                      </a:pPr>
                      <a:r>
                        <a:rPr lang="en-US" sz="600" b="1" dirty="0">
                          <a:solidFill>
                            <a:srgbClr val="A7A9AC"/>
                          </a:solidFill>
                          <a:latin typeface="Verdana"/>
                          <a:cs typeface="Verdana"/>
                        </a:rPr>
                        <a:t>Azure OpenAI is a game-changer for data scientists</a:t>
                      </a:r>
                      <a:r>
                        <a:rPr lang="en-US" sz="600" dirty="0">
                          <a:solidFill>
                            <a:srgbClr val="A7A9AC"/>
                          </a:solidFill>
                          <a:latin typeface="Verdana"/>
                          <a:cs typeface="Verdana"/>
                        </a:rPr>
                        <a:t>. It allows me to </a:t>
                      </a:r>
                      <a:r>
                        <a:rPr lang="en-US" sz="600" b="1" dirty="0">
                          <a:solidFill>
                            <a:srgbClr val="A7A9AC"/>
                          </a:solidFill>
                          <a:latin typeface="Verdana"/>
                          <a:cs typeface="Verdana"/>
                        </a:rPr>
                        <a:t>access and integrate the most advanced and versatile models for natural language processing </a:t>
                      </a:r>
                      <a:r>
                        <a:rPr lang="en-US" sz="600" dirty="0">
                          <a:solidFill>
                            <a:srgbClr val="A7A9AC"/>
                          </a:solidFill>
                          <a:latin typeface="Verdana"/>
                          <a:cs typeface="Verdana"/>
                        </a:rPr>
                        <a:t>and computer vision, such as GPT-3, DALL-E, and CLIP, and to create and customize my own models using the </a:t>
                      </a:r>
                      <a:r>
                        <a:rPr lang="en-US" sz="600" b="1" dirty="0">
                          <a:solidFill>
                            <a:srgbClr val="A7A9AC"/>
                          </a:solidFill>
                          <a:latin typeface="Verdana"/>
                          <a:cs typeface="Verdana"/>
                        </a:rPr>
                        <a:t>easy and intuitive tools and interfaces</a:t>
                      </a:r>
                      <a:r>
                        <a:rPr lang="en-US" sz="600" dirty="0">
                          <a:solidFill>
                            <a:srgbClr val="A7A9AC"/>
                          </a:solidFill>
                          <a:latin typeface="Verdana"/>
                          <a:cs typeface="Verdana"/>
                        </a:rPr>
                        <a:t>, such as Codex, Studio, and Playground.</a:t>
                      </a:r>
                      <a:endParaRPr sz="600" dirty="0">
                        <a:latin typeface="Verdana"/>
                        <a:cs typeface="Verdana"/>
                      </a:endParaRPr>
                    </a:p>
                  </a:txBody>
                  <a:tcPr marL="0" marR="0" marT="12700" marB="0">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2422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450</Words>
  <Application>Microsoft Office PowerPoint</Application>
  <PresentationFormat>Widescreen</PresentationFormat>
  <Paragraphs>38</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Montserrat</vt:lpstr>
      <vt:lpstr>Montserrat SemiBold</vt:lpstr>
      <vt:lpstr>Times New Roman</vt:lpstr>
      <vt:lpstr>Verdana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Luke Murray</dc:creator>
  <cp:lastModifiedBy>Luke Murray</cp:lastModifiedBy>
  <cp:revision>1</cp:revision>
  <dcterms:created xsi:type="dcterms:W3CDTF">2023-12-04T07:17:40Z</dcterms:created>
  <dcterms:modified xsi:type="dcterms:W3CDTF">2023-12-04T07:20:10Z</dcterms:modified>
</cp:coreProperties>
</file>